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4" r:id="rId2"/>
    <p:sldId id="410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4" r:id="rId15"/>
    <p:sldId id="425" r:id="rId16"/>
    <p:sldId id="426" r:id="rId17"/>
    <p:sldId id="430" r:id="rId18"/>
    <p:sldId id="305" r:id="rId19"/>
    <p:sldId id="431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34" r:id="rId29"/>
    <p:sldId id="435" r:id="rId30"/>
    <p:sldId id="436" r:id="rId31"/>
    <p:sldId id="437" r:id="rId32"/>
    <p:sldId id="433" r:id="rId33"/>
    <p:sldId id="406" r:id="rId34"/>
    <p:sldId id="407" r:id="rId35"/>
    <p:sldId id="408" r:id="rId36"/>
    <p:sldId id="409" r:id="rId37"/>
    <p:sldId id="368" r:id="rId38"/>
    <p:sldId id="371" r:id="rId39"/>
    <p:sldId id="372" r:id="rId40"/>
    <p:sldId id="311" r:id="rId41"/>
    <p:sldId id="312" r:id="rId4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DD"/>
    <a:srgbClr val="F8F8F8"/>
    <a:srgbClr val="DDDDDD"/>
    <a:srgbClr val="EAEAEA"/>
    <a:srgbClr val="F9FED2"/>
    <a:srgbClr val="669900"/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2" autoAdjust="0"/>
    <p:restoredTop sz="94604" autoAdjust="0"/>
  </p:normalViewPr>
  <p:slideViewPr>
    <p:cSldViewPr snapToGrid="0">
      <p:cViewPr varScale="1">
        <p:scale>
          <a:sx n="63" d="100"/>
          <a:sy n="63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BDE5A97A-D749-4851-BED7-E31E4E005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44FA4AD-2A41-44BF-AEC1-B0C867B0C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F21E3-E4D1-4A8B-9206-ABA54924FFA7}" type="slidenum">
              <a:rPr lang="en-US"/>
              <a:pPr/>
              <a:t>32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3312" cy="2732087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8213"/>
            <a:ext cx="7042150" cy="2879725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802A26-BD52-40D6-BB67-25B9050FA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7C486-D69C-4026-8FB6-68005EAC3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B6518-C871-4BE4-B074-F787E0858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640FC-462E-4F04-8353-9ED11E53C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C20CB-2F7D-49D0-B0E0-6572821D5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99EF4-9BAF-4896-BBBA-481F6DD72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17A2-43C1-4060-ABEF-63BF134C2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09900-6964-42C0-94EF-01117B620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05E0A-F711-4232-8187-54B690662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7050-9402-423A-B078-9E43794BE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DE42D-003B-4EA2-A103-038FED7A9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B9BE0-2253-45EF-BBA9-3BA5EC073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1"/>
            <a:r>
              <a:rPr lang="en-US" smtClean="0"/>
              <a:t>Third level</a:t>
            </a:r>
          </a:p>
          <a:p>
            <a:pPr lvl="2"/>
            <a:r>
              <a:rPr lang="en-US" smtClean="0"/>
              <a:t>Fourth level</a:t>
            </a:r>
          </a:p>
          <a:p>
            <a:pPr lvl="3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46941FD-117A-4F6D-A0DB-EDD99FCE0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://i.msdn.microsoft.com/dynimg/IC64179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http://i.msdn.microsoft.com/dynimg/IC64179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Lecture - 11 </a:t>
            </a:r>
            <a:br>
              <a:rPr lang="en-US" sz="2800" smtClean="0">
                <a:solidFill>
                  <a:srgbClr val="0000FF"/>
                </a:solidFill>
              </a:rPr>
            </a:br>
            <a:r>
              <a:rPr lang="en-US" sz="2800" smtClean="0">
                <a:solidFill>
                  <a:srgbClr val="0000FF"/>
                </a:solidFill>
              </a:rPr>
              <a:t>on </a:t>
            </a:r>
            <a:br>
              <a:rPr lang="en-US" sz="2800" smtClean="0">
                <a:solidFill>
                  <a:srgbClr val="0000FF"/>
                </a:solidFill>
              </a:rPr>
            </a:br>
            <a:r>
              <a:rPr lang="en-US" sz="2800" smtClean="0">
                <a:solidFill>
                  <a:srgbClr val="0000FF"/>
                </a:solidFill>
              </a:rPr>
              <a:t>Data Structures</a:t>
            </a:r>
            <a:br>
              <a:rPr lang="en-US" sz="2800" smtClean="0">
                <a:solidFill>
                  <a:srgbClr val="0000FF"/>
                </a:solidFill>
              </a:rPr>
            </a:br>
            <a:endParaRPr lang="en-US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5366" name="AutoShape 5"/>
          <p:cNvCxnSpPr>
            <a:cxnSpLocks noChangeShapeType="1"/>
            <a:stCxn id="15364" idx="3"/>
            <a:endCxn id="15365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5368" name="AutoShape 7"/>
          <p:cNvCxnSpPr>
            <a:cxnSpLocks noChangeShapeType="1"/>
            <a:stCxn id="15369" idx="5"/>
            <a:endCxn id="15367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5370" name="AutoShape 9"/>
          <p:cNvCxnSpPr>
            <a:cxnSpLocks noChangeShapeType="1"/>
            <a:stCxn id="15377" idx="3"/>
            <a:endCxn id="15369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5372" name="AutoShape 11"/>
          <p:cNvCxnSpPr>
            <a:cxnSpLocks noChangeShapeType="1"/>
            <a:stCxn id="15364" idx="5"/>
            <a:endCxn id="15371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5374" name="AutoShape 13"/>
          <p:cNvCxnSpPr>
            <a:cxnSpLocks noChangeShapeType="1"/>
            <a:stCxn id="15371" idx="5"/>
            <a:endCxn id="15373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5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5376" name="AutoShape 15"/>
          <p:cNvCxnSpPr>
            <a:cxnSpLocks noChangeShapeType="1"/>
            <a:stCxn id="15369" idx="3"/>
            <a:endCxn id="15375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5378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5379" name="AutoShape 18"/>
          <p:cNvCxnSpPr>
            <a:cxnSpLocks noChangeShapeType="1"/>
            <a:stCxn id="15371" idx="3"/>
            <a:endCxn id="15378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0" name="AutoShape 19"/>
          <p:cNvCxnSpPr>
            <a:cxnSpLocks noChangeShapeType="1"/>
            <a:stCxn id="15377" idx="5"/>
            <a:endCxn id="15364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1" name="AutoShape 20"/>
          <p:cNvCxnSpPr>
            <a:cxnSpLocks noChangeShapeType="1"/>
            <a:stCxn id="15375" idx="4"/>
            <a:endCxn id="15369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82" name="AutoShape 21"/>
          <p:cNvCxnSpPr>
            <a:cxnSpLocks noChangeShapeType="1"/>
            <a:stCxn id="15367" idx="4"/>
            <a:endCxn id="15377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83" name="AutoShape 22"/>
          <p:cNvCxnSpPr>
            <a:cxnSpLocks noChangeShapeType="1"/>
            <a:stCxn id="15365" idx="4"/>
            <a:endCxn id="15364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5384" name="AutoShape 23"/>
          <p:cNvCxnSpPr>
            <a:cxnSpLocks noChangeShapeType="1"/>
            <a:stCxn id="15378" idx="4"/>
            <a:endCxn id="15371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2647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6</a:t>
            </a:r>
          </a:p>
          <a:p>
            <a:pPr algn="ctr"/>
            <a:r>
              <a:rPr lang="en-US" sz="2400"/>
              <a:t>7</a:t>
            </a:r>
          </a:p>
          <a:p>
            <a:pPr algn="ctr"/>
            <a:r>
              <a:rPr lang="en-US" sz="240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6390" name="AutoShape 5"/>
          <p:cNvCxnSpPr>
            <a:cxnSpLocks noChangeShapeType="1"/>
            <a:stCxn id="16388" idx="3"/>
            <a:endCxn id="16389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6392" name="AutoShape 7"/>
          <p:cNvCxnSpPr>
            <a:cxnSpLocks noChangeShapeType="1"/>
            <a:stCxn id="16393" idx="5"/>
            <a:endCxn id="16391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6394" name="AutoShape 9"/>
          <p:cNvCxnSpPr>
            <a:cxnSpLocks noChangeShapeType="1"/>
            <a:stCxn id="16401" idx="3"/>
            <a:endCxn id="16393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6396" name="AutoShape 11"/>
          <p:cNvCxnSpPr>
            <a:cxnSpLocks noChangeShapeType="1"/>
            <a:stCxn id="16388" idx="5"/>
            <a:endCxn id="16395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6397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6398" name="AutoShape 13"/>
          <p:cNvCxnSpPr>
            <a:cxnSpLocks noChangeShapeType="1"/>
            <a:stCxn id="16395" idx="5"/>
            <a:endCxn id="16397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9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6400" name="AutoShape 15"/>
          <p:cNvCxnSpPr>
            <a:cxnSpLocks noChangeShapeType="1"/>
            <a:stCxn id="16393" idx="3"/>
            <a:endCxn id="16399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6402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6403" name="AutoShape 18"/>
          <p:cNvCxnSpPr>
            <a:cxnSpLocks noChangeShapeType="1"/>
            <a:stCxn id="16395" idx="3"/>
            <a:endCxn id="16402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</p:spPr>
      </p:cxnSp>
      <p:cxnSp>
        <p:nvCxnSpPr>
          <p:cNvPr id="16404" name="AutoShape 19"/>
          <p:cNvCxnSpPr>
            <a:cxnSpLocks noChangeShapeType="1"/>
            <a:stCxn id="16401" idx="5"/>
            <a:endCxn id="16388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5" name="AutoShape 20"/>
          <p:cNvCxnSpPr>
            <a:cxnSpLocks noChangeShapeType="1"/>
            <a:stCxn id="16399" idx="4"/>
            <a:endCxn id="16393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6406" name="AutoShape 21"/>
          <p:cNvCxnSpPr>
            <a:cxnSpLocks noChangeShapeType="1"/>
            <a:stCxn id="16391" idx="4"/>
            <a:endCxn id="16401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6407" name="AutoShape 22"/>
          <p:cNvCxnSpPr>
            <a:cxnSpLocks noChangeShapeType="1"/>
            <a:stCxn id="16389" idx="4"/>
            <a:endCxn id="16388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6408" name="AutoShape 23"/>
          <p:cNvCxnSpPr>
            <a:cxnSpLocks noChangeShapeType="1"/>
            <a:stCxn id="16402" idx="4"/>
            <a:endCxn id="16395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3013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6</a:t>
            </a:r>
          </a:p>
          <a:p>
            <a:pPr algn="ctr"/>
            <a:r>
              <a:rPr lang="en-US" sz="2400"/>
              <a:t>7</a:t>
            </a:r>
          </a:p>
          <a:p>
            <a:pPr algn="ctr"/>
            <a:r>
              <a:rPr lang="en-US" sz="2400"/>
              <a:t>8</a:t>
            </a:r>
          </a:p>
          <a:p>
            <a:pPr algn="ctr"/>
            <a:r>
              <a:rPr lang="en-US" sz="240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7414" name="AutoShape 5"/>
          <p:cNvCxnSpPr>
            <a:cxnSpLocks noChangeShapeType="1"/>
            <a:stCxn id="17412" idx="3"/>
            <a:endCxn id="17413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7416" name="AutoShape 7"/>
          <p:cNvCxnSpPr>
            <a:cxnSpLocks noChangeShapeType="1"/>
            <a:stCxn id="17417" idx="5"/>
            <a:endCxn id="17415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7418" name="AutoShape 9"/>
          <p:cNvCxnSpPr>
            <a:cxnSpLocks noChangeShapeType="1"/>
            <a:stCxn id="17425" idx="3"/>
            <a:endCxn id="17417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7420" name="AutoShape 11"/>
          <p:cNvCxnSpPr>
            <a:cxnSpLocks noChangeShapeType="1"/>
            <a:stCxn id="17412" idx="5"/>
            <a:endCxn id="17419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7422" name="AutoShape 13"/>
          <p:cNvCxnSpPr>
            <a:cxnSpLocks noChangeShapeType="1"/>
            <a:stCxn id="17419" idx="5"/>
            <a:endCxn id="17421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7424" name="AutoShape 15"/>
          <p:cNvCxnSpPr>
            <a:cxnSpLocks noChangeShapeType="1"/>
            <a:stCxn id="17417" idx="3"/>
            <a:endCxn id="17423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7427" name="AutoShape 18"/>
          <p:cNvCxnSpPr>
            <a:cxnSpLocks noChangeShapeType="1"/>
            <a:stCxn id="17419" idx="3"/>
            <a:endCxn id="17426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8" name="AutoShape 19"/>
          <p:cNvCxnSpPr>
            <a:cxnSpLocks noChangeShapeType="1"/>
            <a:stCxn id="17425" idx="5"/>
            <a:endCxn id="17412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9" name="AutoShape 20"/>
          <p:cNvCxnSpPr>
            <a:cxnSpLocks noChangeShapeType="1"/>
            <a:stCxn id="17423" idx="4"/>
            <a:endCxn id="17417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7430" name="AutoShape 21"/>
          <p:cNvCxnSpPr>
            <a:cxnSpLocks noChangeShapeType="1"/>
            <a:stCxn id="17415" idx="4"/>
            <a:endCxn id="17425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7431" name="AutoShape 22"/>
          <p:cNvCxnSpPr>
            <a:cxnSpLocks noChangeShapeType="1"/>
            <a:stCxn id="17413" idx="4"/>
            <a:endCxn id="17412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7432" name="AutoShape 23"/>
          <p:cNvCxnSpPr>
            <a:cxnSpLocks noChangeShapeType="1"/>
            <a:stCxn id="17426" idx="4"/>
            <a:endCxn id="17419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3378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6</a:t>
            </a:r>
          </a:p>
          <a:p>
            <a:pPr algn="ctr"/>
            <a:r>
              <a:rPr lang="en-US" sz="2400"/>
              <a:t>7</a:t>
            </a:r>
          </a:p>
          <a:p>
            <a:pPr algn="ctr"/>
            <a:r>
              <a:rPr lang="en-US" sz="2400"/>
              <a:t>8</a:t>
            </a:r>
          </a:p>
          <a:p>
            <a:pPr algn="ctr"/>
            <a:r>
              <a:rPr lang="en-US" sz="2400"/>
              <a:t>9</a:t>
            </a:r>
          </a:p>
          <a:p>
            <a:pPr algn="ctr"/>
            <a:r>
              <a:rPr lang="en-US" sz="24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8438" name="AutoShape 5"/>
          <p:cNvCxnSpPr>
            <a:cxnSpLocks noChangeShapeType="1"/>
            <a:stCxn id="18436" idx="3"/>
            <a:endCxn id="1843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8440" name="AutoShape 7"/>
          <p:cNvCxnSpPr>
            <a:cxnSpLocks noChangeShapeType="1"/>
            <a:stCxn id="18441" idx="5"/>
            <a:endCxn id="1843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8442" name="AutoShape 9"/>
          <p:cNvCxnSpPr>
            <a:cxnSpLocks noChangeShapeType="1"/>
            <a:stCxn id="18449" idx="3"/>
            <a:endCxn id="1844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8444" name="AutoShape 11"/>
          <p:cNvCxnSpPr>
            <a:cxnSpLocks noChangeShapeType="1"/>
            <a:stCxn id="18436" idx="5"/>
            <a:endCxn id="18443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8446" name="AutoShape 13"/>
          <p:cNvCxnSpPr>
            <a:cxnSpLocks noChangeShapeType="1"/>
            <a:stCxn id="18443" idx="5"/>
            <a:endCxn id="18445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8448" name="AutoShape 15"/>
          <p:cNvCxnSpPr>
            <a:cxnSpLocks noChangeShapeType="1"/>
            <a:stCxn id="18441" idx="3"/>
            <a:endCxn id="1844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8451" name="AutoShape 18"/>
          <p:cNvCxnSpPr>
            <a:cxnSpLocks noChangeShapeType="1"/>
            <a:stCxn id="18443" idx="3"/>
            <a:endCxn id="18450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2" name="AutoShape 19"/>
          <p:cNvCxnSpPr>
            <a:cxnSpLocks noChangeShapeType="1"/>
            <a:stCxn id="18449" idx="5"/>
            <a:endCxn id="1843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3" name="AutoShape 20"/>
          <p:cNvCxnSpPr>
            <a:cxnSpLocks noChangeShapeType="1"/>
            <a:stCxn id="18447" idx="4"/>
            <a:endCxn id="1844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4" name="AutoShape 21"/>
          <p:cNvCxnSpPr>
            <a:cxnSpLocks noChangeShapeType="1"/>
            <a:stCxn id="18439" idx="4"/>
            <a:endCxn id="1844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5" name="AutoShape 22"/>
          <p:cNvCxnSpPr>
            <a:cxnSpLocks noChangeShapeType="1"/>
            <a:stCxn id="18437" idx="4"/>
            <a:endCxn id="1843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8456" name="AutoShape 23"/>
          <p:cNvCxnSpPr>
            <a:cxnSpLocks noChangeShapeType="1"/>
            <a:stCxn id="18450" idx="4"/>
            <a:endCxn id="18443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3743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6</a:t>
            </a:r>
          </a:p>
          <a:p>
            <a:pPr algn="ctr"/>
            <a:r>
              <a:rPr lang="en-US" sz="2400"/>
              <a:t>7</a:t>
            </a:r>
          </a:p>
          <a:p>
            <a:pPr algn="ctr"/>
            <a:r>
              <a:rPr lang="en-US" sz="2400"/>
              <a:t>8</a:t>
            </a:r>
          </a:p>
          <a:p>
            <a:pPr algn="ctr"/>
            <a:r>
              <a:rPr lang="en-US" sz="2400"/>
              <a:t>9</a:t>
            </a:r>
          </a:p>
          <a:p>
            <a:pPr algn="ctr"/>
            <a:r>
              <a:rPr lang="en-US" sz="2400"/>
              <a:t>11</a:t>
            </a:r>
          </a:p>
          <a:p>
            <a:pPr algn="ctr"/>
            <a:r>
              <a:rPr lang="en-US" sz="240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Modification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69288" cy="2100263"/>
          </a:xfrm>
          <a:solidFill>
            <a:srgbClr val="FFFFDD"/>
          </a:solidFill>
          <a:ln>
            <a:solidFill>
              <a:srgbClr val="669900"/>
            </a:solidFill>
          </a:ln>
        </p:spPr>
        <p:txBody>
          <a:bodyPr/>
          <a:lstStyle/>
          <a:p>
            <a:pPr eaLnBrk="1" hangingPunct="1"/>
            <a:r>
              <a:rPr lang="en-US" sz="2000" smtClean="0"/>
              <a:t>We’re still wasting pointers, since half of our leafs’ pointers are still null</a:t>
            </a:r>
          </a:p>
          <a:p>
            <a:pPr eaLnBrk="1" hangingPunct="1"/>
            <a:r>
              <a:rPr lang="en-US" sz="2000" smtClean="0"/>
              <a:t>We can add threads to the previous node in an inorder traversal as well, which we can use to traverse the tree backwards or even to do postorder traversals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Modification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20486" name="AutoShape 5"/>
          <p:cNvCxnSpPr>
            <a:cxnSpLocks noChangeShapeType="1"/>
            <a:stCxn id="20484" idx="3"/>
            <a:endCxn id="20485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20488" name="AutoShape 7"/>
          <p:cNvCxnSpPr>
            <a:cxnSpLocks noChangeShapeType="1"/>
            <a:stCxn id="20489" idx="5"/>
            <a:endCxn id="20487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20490" name="AutoShape 9"/>
          <p:cNvCxnSpPr>
            <a:cxnSpLocks noChangeShapeType="1"/>
            <a:stCxn id="20497" idx="3"/>
            <a:endCxn id="20489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20492" name="AutoShape 11"/>
          <p:cNvCxnSpPr>
            <a:cxnSpLocks noChangeShapeType="1"/>
            <a:stCxn id="20484" idx="5"/>
            <a:endCxn id="20491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3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20494" name="AutoShape 13"/>
          <p:cNvCxnSpPr>
            <a:cxnSpLocks noChangeShapeType="1"/>
            <a:stCxn id="20491" idx="5"/>
            <a:endCxn id="20493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20496" name="AutoShape 15"/>
          <p:cNvCxnSpPr>
            <a:cxnSpLocks noChangeShapeType="1"/>
            <a:stCxn id="20489" idx="3"/>
            <a:endCxn id="20495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7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0498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20499" name="AutoShape 18"/>
          <p:cNvCxnSpPr>
            <a:cxnSpLocks noChangeShapeType="1"/>
            <a:stCxn id="20491" idx="3"/>
            <a:endCxn id="20498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0" name="AutoShape 19"/>
          <p:cNvCxnSpPr>
            <a:cxnSpLocks noChangeShapeType="1"/>
            <a:stCxn id="20497" idx="5"/>
            <a:endCxn id="20484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1" name="AutoShape 20"/>
          <p:cNvCxnSpPr>
            <a:cxnSpLocks noChangeShapeType="1"/>
            <a:stCxn id="20495" idx="4"/>
            <a:endCxn id="20489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2" name="AutoShape 21"/>
          <p:cNvCxnSpPr>
            <a:cxnSpLocks noChangeShapeType="1"/>
            <a:stCxn id="20487" idx="4"/>
            <a:endCxn id="20497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3" name="AutoShape 22"/>
          <p:cNvCxnSpPr>
            <a:cxnSpLocks noChangeShapeType="1"/>
            <a:stCxn id="20485" idx="4"/>
            <a:endCxn id="20484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4" name="AutoShape 23"/>
          <p:cNvCxnSpPr>
            <a:cxnSpLocks noChangeShapeType="1"/>
            <a:stCxn id="20498" idx="4"/>
            <a:endCxn id="20491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5" name="AutoShape 24"/>
          <p:cNvCxnSpPr>
            <a:cxnSpLocks noChangeShapeType="1"/>
            <a:stCxn id="20487" idx="4"/>
            <a:endCxn id="20489" idx="4"/>
          </p:cNvCxnSpPr>
          <p:nvPr/>
        </p:nvCxnSpPr>
        <p:spPr bwMode="auto">
          <a:xfrm rot="16200000" flipV="1">
            <a:off x="29337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6" name="AutoShape 25"/>
          <p:cNvCxnSpPr>
            <a:cxnSpLocks noChangeShapeType="1"/>
            <a:stCxn id="20485" idx="4"/>
            <a:endCxn id="20497" idx="4"/>
          </p:cNvCxnSpPr>
          <p:nvPr/>
        </p:nvCxnSpPr>
        <p:spPr bwMode="auto">
          <a:xfrm rot="16200000" flipV="1">
            <a:off x="3467100" y="2857500"/>
            <a:ext cx="1828800" cy="5334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7" name="AutoShape 26"/>
          <p:cNvCxnSpPr>
            <a:cxnSpLocks noChangeShapeType="1"/>
            <a:stCxn id="20498" idx="4"/>
            <a:endCxn id="20484" idx="4"/>
          </p:cNvCxnSpPr>
          <p:nvPr/>
        </p:nvCxnSpPr>
        <p:spPr bwMode="auto">
          <a:xfrm rot="16200000" flipV="1">
            <a:off x="4305300" y="3924300"/>
            <a:ext cx="1905000" cy="152400"/>
          </a:xfrm>
          <a:prstGeom prst="curvedConnector5">
            <a:avLst>
              <a:gd name="adj1" fmla="val -12000"/>
              <a:gd name="adj2" fmla="val 350000"/>
              <a:gd name="adj3" fmla="val 2532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0508" name="AutoShape 27"/>
          <p:cNvCxnSpPr>
            <a:cxnSpLocks noChangeShapeType="1"/>
            <a:stCxn id="20493" idx="4"/>
            <a:endCxn id="20491" idx="4"/>
          </p:cNvCxnSpPr>
          <p:nvPr/>
        </p:nvCxnSpPr>
        <p:spPr bwMode="auto">
          <a:xfrm rot="16200000" flipV="1">
            <a:off x="56769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2F03312-C505-4067-91DE-18CFE034A4F3}" type="slidenum">
              <a:rPr lang="en-US" sz="1000" b="1">
                <a:latin typeface="+mn-lt"/>
                <a:cs typeface="+mn-cs"/>
              </a:rPr>
              <a:pPr algn="r">
                <a:defRPr/>
              </a:pPr>
              <a:t>16</a:t>
            </a:fld>
            <a:endParaRPr lang="en-US" sz="1000" b="1">
              <a:latin typeface="+mn-lt"/>
              <a:cs typeface="+mn-cs"/>
            </a:endParaRPr>
          </a:p>
        </p:txBody>
      </p:sp>
      <p:pic>
        <p:nvPicPr>
          <p:cNvPr id="21508" name="Picture 13" descr="Fig07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5344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457200" y="1222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/>
              <a:t>Binary Search Trees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1412875" y="203200"/>
          <a:ext cx="7631113" cy="5541963"/>
        </p:xfrm>
        <a:graphic>
          <a:graphicData uri="http://schemas.openxmlformats.org/presentationml/2006/ole">
            <p:oleObj spid="_x0000_s1026" name="Bitmap Image" r:id="rId3" imgW="4105848" imgH="2980952" progId="PBrush">
              <p:embed/>
            </p:oleObj>
          </a:graphicData>
        </a:graphic>
      </p:graphicFrame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5775325" y="503238"/>
            <a:ext cx="1722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BB10C1A-106D-4A68-B670-7FD71CB23DD1}" type="slidenum">
              <a:rPr lang="en-US" sz="1000" b="1">
                <a:latin typeface="+mn-lt"/>
                <a:cs typeface="+mn-cs"/>
              </a:rPr>
              <a:pPr algn="r">
                <a:defRPr/>
              </a:pPr>
              <a:t>18</a:t>
            </a:fld>
            <a:endParaRPr lang="en-US" sz="1000" b="1">
              <a:latin typeface="+mn-lt"/>
              <a:cs typeface="+mn-cs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smtClean="0">
                <a:solidFill>
                  <a:schemeClr val="tx1"/>
                </a:solidFill>
              </a:rPr>
              <a:t>Binary Search Tree </a:t>
            </a:r>
            <a:r>
              <a:rPr lang="en-US" sz="2800" smtClean="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(Con..)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82700"/>
            <a:ext cx="8070850" cy="1433513"/>
          </a:xfrm>
          <a:solidFill>
            <a:srgbClr val="F9FED2"/>
          </a:solidFill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A </a:t>
            </a:r>
            <a:r>
              <a:rPr lang="en-US" sz="1800" b="1" smtClean="0">
                <a:solidFill>
                  <a:srgbClr val="FF0000"/>
                </a:solidFill>
              </a:rPr>
              <a:t>Binary Search Tree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en-US" sz="1800" smtClean="0"/>
              <a:t>is a binary tree with the following Basic properties: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All items in the left subtree are less than the root.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All items in the right subtree are greater or equal to the root.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Each subtree is itself a binary search tree.</a:t>
            </a:r>
          </a:p>
        </p:txBody>
      </p:sp>
      <p:pic>
        <p:nvPicPr>
          <p:cNvPr id="22534" name="Picture 7" descr="SNAGHTML2db6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238" y="2732088"/>
            <a:ext cx="30099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596900" y="4002088"/>
            <a:ext cx="1444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6100" y="287338"/>
          <a:ext cx="6862763" cy="4681537"/>
        </p:xfrm>
        <a:graphic>
          <a:graphicData uri="http://schemas.openxmlformats.org/presentationml/2006/ole">
            <p:oleObj spid="_x0000_s2050" name="Bitmap Image" r:id="rId3" imgW="4105848" imgH="2800741" progId="PBrush">
              <p:embed/>
            </p:oleObj>
          </a:graphicData>
        </a:graphic>
      </p:graphicFrame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4425950" y="258763"/>
            <a:ext cx="1722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81988" cy="2684463"/>
          </a:xfrm>
          <a:solidFill>
            <a:srgbClr val="FFFFDD"/>
          </a:solidFill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/>
            <a:r>
              <a:rPr lang="en-US" sz="2000" smtClean="0"/>
              <a:t>Binary trees have a lot of wasted space: the leaf nodes each have 2 null pointers</a:t>
            </a:r>
          </a:p>
          <a:p>
            <a:pPr eaLnBrk="1" hangingPunct="1"/>
            <a:r>
              <a:rPr lang="en-US" sz="2000" smtClean="0"/>
              <a:t>We can use these pointers to help us in inorder traversals</a:t>
            </a:r>
          </a:p>
          <a:p>
            <a:pPr eaLnBrk="1" hangingPunct="1"/>
            <a:r>
              <a:rPr lang="en-US" sz="2000" smtClean="0"/>
              <a:t>We have the pointers reference the next node in an inorder traversal; called </a:t>
            </a:r>
            <a:r>
              <a:rPr lang="en-US" sz="2000" i="1" smtClean="0"/>
              <a:t>threads</a:t>
            </a:r>
            <a:endParaRPr lang="en-US" sz="2000" smtClean="0"/>
          </a:p>
          <a:p>
            <a:pPr eaLnBrk="1" hangingPunct="1"/>
            <a:r>
              <a:rPr lang="en-US" sz="2000" smtClean="0"/>
              <a:t>We need to know if a pointer is an actual link or a thread, so we keep a boolean for each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11" descr="http://i.msdn.microsoft.com/dynimg/IC64179.gif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2876550" y="-25400"/>
            <a:ext cx="6267450" cy="11679238"/>
          </a:xfrm>
          <a:noFill/>
        </p:spPr>
      </p:pic>
      <p:sp>
        <p:nvSpPr>
          <p:cNvPr id="23556" name="WordArt 16"/>
          <p:cNvSpPr>
            <a:spLocks noChangeArrowheads="1" noChangeShapeType="1" noTextEdit="1"/>
          </p:cNvSpPr>
          <p:nvPr/>
        </p:nvSpPr>
        <p:spPr bwMode="auto">
          <a:xfrm>
            <a:off x="344488" y="3082925"/>
            <a:ext cx="2136775" cy="858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2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Searching and inserting</a:t>
            </a:r>
          </a:p>
          <a:p>
            <a:pPr algn="ctr"/>
            <a:r>
              <a:rPr lang="en-US" sz="3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in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 descr="http://i.msdn.microsoft.com/dynimg/IC64179.gif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2876550" y="-6994525"/>
            <a:ext cx="6267450" cy="11679238"/>
          </a:xfrm>
          <a:noFill/>
        </p:spPr>
      </p:pic>
      <p:sp>
        <p:nvSpPr>
          <p:cNvPr id="24580" name="WordArt 3"/>
          <p:cNvSpPr>
            <a:spLocks noChangeArrowheads="1" noChangeShapeType="1" noTextEdit="1"/>
          </p:cNvSpPr>
          <p:nvPr/>
        </p:nvSpPr>
        <p:spPr bwMode="auto">
          <a:xfrm>
            <a:off x="344488" y="3082925"/>
            <a:ext cx="2136775" cy="858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2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Searching and inserting</a:t>
            </a:r>
          </a:p>
          <a:p>
            <a:pPr algn="ctr"/>
            <a:r>
              <a:rPr lang="en-US" sz="3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in Binary search trees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944688" y="5326063"/>
            <a:ext cx="53276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Figure 1. Inserting a new node into a BST</a:t>
            </a: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WordArt 4"/>
          <p:cNvSpPr>
            <a:spLocks noChangeArrowheads="1" noChangeShapeType="1" noTextEdit="1"/>
          </p:cNvSpPr>
          <p:nvPr/>
        </p:nvSpPr>
        <p:spPr bwMode="auto">
          <a:xfrm>
            <a:off x="2506663" y="434975"/>
            <a:ext cx="4225925" cy="992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2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Searching and inserting</a:t>
            </a:r>
          </a:p>
          <a:p>
            <a:pPr algn="ctr"/>
            <a:r>
              <a:rPr lang="en-US" sz="3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in Binary search trees</a:t>
            </a:r>
          </a:p>
        </p:txBody>
      </p:sp>
      <p:pic>
        <p:nvPicPr>
          <p:cNvPr id="25604" name="Picture 6" descr="IC108139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40163" y="1576388"/>
            <a:ext cx="2408237" cy="3819525"/>
          </a:xfrm>
          <a:noFill/>
        </p:spPr>
      </p:pic>
      <p:sp>
        <p:nvSpPr>
          <p:cNvPr id="25605" name="Text Box 8"/>
          <p:cNvSpPr txBox="1">
            <a:spLocks noChangeArrowheads="1"/>
          </p:cNvSpPr>
          <p:nvPr/>
        </p:nvSpPr>
        <p:spPr bwMode="auto">
          <a:xfrm>
            <a:off x="171450" y="5614988"/>
            <a:ext cx="875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 BST after nodes with values of 20, 50, 90, 150, 175, and 200 have been added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3399"/>
                </a:solidFill>
              </a:rPr>
              <a:t>Inserting a new key in a BST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2133600"/>
            <a:ext cx="4643438" cy="2459038"/>
          </a:xfrm>
          <a:solidFill>
            <a:srgbClr val="FFFFDD"/>
          </a:solidFill>
          <a:ln>
            <a:solidFill>
              <a:srgbClr val="6699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b="1" smtClean="0"/>
              <a:t>How to insert a new key?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    The same procedure used for search also applies: Determine the location by searching. Search will fail. Insert new key where the search failed.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008000"/>
                </a:solidFill>
              </a:rPr>
              <a:t>Example:</a:t>
            </a:r>
            <a:r>
              <a:rPr lang="en-US" sz="2400" smtClean="0"/>
              <a:t> 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6705600" y="27432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6705600" y="2743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33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5029200" y="50292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 rot="3529853">
            <a:off x="6400800" y="42672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 flipV="1">
            <a:off x="6096000" y="30480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5846763" y="35814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Oval 11"/>
          <p:cNvSpPr>
            <a:spLocks noChangeArrowheads="1"/>
          </p:cNvSpPr>
          <p:nvPr/>
        </p:nvSpPr>
        <p:spPr bwMode="auto">
          <a:xfrm rot="-503848">
            <a:off x="5791200" y="502920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Oval 12"/>
          <p:cNvSpPr>
            <a:spLocks noChangeArrowheads="1"/>
          </p:cNvSpPr>
          <p:nvPr/>
        </p:nvSpPr>
        <p:spPr bwMode="auto">
          <a:xfrm rot="3529853">
            <a:off x="5334000" y="4268788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 flipV="1">
            <a:off x="5181600" y="4724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 flipH="1" flipV="1">
            <a:off x="6227763" y="3962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5791200" y="3581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33"/>
                </a:solidFill>
                <a:latin typeface="Times New Roman" pitchFamily="18" charset="0"/>
              </a:rPr>
              <a:t>  8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5791200" y="5029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33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54102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33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7772400" y="41910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33"/>
                </a:solidFill>
                <a:latin typeface="Times New Roman" pitchFamily="18" charset="0"/>
              </a:rPr>
              <a:t> 4</a:t>
            </a:r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5029200" y="5029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33"/>
                </a:solidFill>
                <a:latin typeface="Times New Roman" pitchFamily="18" charset="0"/>
              </a:rPr>
              <a:t> 2</a:t>
            </a:r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flipV="1">
            <a:off x="56388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 flipH="1" flipV="1">
            <a:off x="5638800" y="4724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647700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33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7607300" y="3657600"/>
            <a:ext cx="1536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Insert 4?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 flipH="1">
            <a:off x="5715000" y="54864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Oval 25"/>
          <p:cNvSpPr>
            <a:spLocks noChangeArrowheads="1"/>
          </p:cNvSpPr>
          <p:nvPr/>
        </p:nvSpPr>
        <p:spPr bwMode="auto">
          <a:xfrm rot="-503848">
            <a:off x="5410200" y="5638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Oval 26"/>
          <p:cNvSpPr>
            <a:spLocks noChangeArrowheads="1"/>
          </p:cNvSpPr>
          <p:nvPr/>
        </p:nvSpPr>
        <p:spPr bwMode="auto">
          <a:xfrm>
            <a:off x="7772400" y="4191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 flipH="1">
            <a:off x="5943600" y="4724400"/>
            <a:ext cx="198120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Building a BST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93725" y="1946275"/>
            <a:ext cx="754856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Build a BST from a sequence of nodes read one a time</a:t>
            </a:r>
          </a:p>
          <a:p>
            <a:pPr>
              <a:lnSpc>
                <a:spcPct val="190000"/>
              </a:lnSpc>
            </a:pPr>
            <a:r>
              <a:rPr lang="en-US" sz="2400" b="1">
                <a:solidFill>
                  <a:srgbClr val="008000"/>
                </a:solidFill>
                <a:latin typeface="Times New Roman" pitchFamily="18" charset="0"/>
              </a:rPr>
              <a:t>Example:</a:t>
            </a:r>
            <a:r>
              <a:rPr lang="en-US" sz="2400">
                <a:latin typeface="Times New Roman" pitchFamily="18" charset="0"/>
              </a:rPr>
              <a:t>    Inserting     </a:t>
            </a:r>
            <a:r>
              <a:rPr lang="en-US" sz="2400" b="1">
                <a:solidFill>
                  <a:srgbClr val="003399"/>
                </a:solidFill>
                <a:latin typeface="Times New Roman" pitchFamily="18" charset="0"/>
              </a:rPr>
              <a:t>C   A   B   L   M     </a:t>
            </a:r>
            <a:r>
              <a:rPr lang="en-US" sz="2400" b="1">
                <a:latin typeface="Times New Roman" pitchFamily="18" charset="0"/>
              </a:rPr>
              <a:t>(in this order!)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003925" y="423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066800" y="43434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6600"/>
                </a:solidFill>
                <a:latin typeface="Times New Roman" pitchFamily="18" charset="0"/>
              </a:rPr>
              <a:t>1) Insert C</a:t>
            </a:r>
          </a:p>
        </p:txBody>
      </p:sp>
      <p:grpSp>
        <p:nvGrpSpPr>
          <p:cNvPr id="27655" name="Group 6"/>
          <p:cNvGrpSpPr>
            <a:grpSpLocks/>
          </p:cNvGrpSpPr>
          <p:nvPr/>
        </p:nvGrpSpPr>
        <p:grpSpPr bwMode="auto">
          <a:xfrm>
            <a:off x="2819400" y="5105400"/>
            <a:ext cx="463550" cy="457200"/>
            <a:chOff x="1824" y="2880"/>
            <a:chExt cx="292" cy="288"/>
          </a:xfrm>
        </p:grpSpPr>
        <p:sp>
          <p:nvSpPr>
            <p:cNvPr id="27663" name="Oval 7"/>
            <p:cNvSpPr>
              <a:spLocks noChangeArrowheads="1"/>
            </p:cNvSpPr>
            <p:nvPr/>
          </p:nvSpPr>
          <p:spPr bwMode="auto">
            <a:xfrm rot="-503848">
              <a:off x="1824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8"/>
            <p:cNvSpPr txBox="1">
              <a:spLocks noChangeArrowheads="1"/>
            </p:cNvSpPr>
            <p:nvPr/>
          </p:nvSpPr>
          <p:spPr bwMode="auto">
            <a:xfrm>
              <a:off x="1872" y="288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5486400" y="43434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6600"/>
                </a:solidFill>
                <a:latin typeface="Times New Roman" pitchFamily="18" charset="0"/>
              </a:rPr>
              <a:t>2) Insert A</a:t>
            </a:r>
          </a:p>
        </p:txBody>
      </p: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7010400" y="4800600"/>
            <a:ext cx="838200" cy="1219200"/>
            <a:chOff x="2112" y="3024"/>
            <a:chExt cx="528" cy="768"/>
          </a:xfrm>
        </p:grpSpPr>
        <p:sp>
          <p:nvSpPr>
            <p:cNvPr id="27658" name="Oval 11"/>
            <p:cNvSpPr>
              <a:spLocks noChangeArrowheads="1"/>
            </p:cNvSpPr>
            <p:nvPr/>
          </p:nvSpPr>
          <p:spPr bwMode="auto">
            <a:xfrm>
              <a:off x="2352" y="30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2112" y="35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2352" y="302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2160" y="350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62" name="Line 15"/>
            <p:cNvSpPr>
              <a:spLocks noChangeShapeType="1"/>
            </p:cNvSpPr>
            <p:nvPr/>
          </p:nvSpPr>
          <p:spPr bwMode="auto">
            <a:xfrm flipV="1">
              <a:off x="2304" y="331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Building a BST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157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6600"/>
                </a:solidFill>
                <a:latin typeface="Times New Roman" pitchFamily="18" charset="0"/>
              </a:rPr>
              <a:t>3) Insert B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2438400" y="2133600"/>
            <a:ext cx="920750" cy="1828800"/>
            <a:chOff x="1536" y="1344"/>
            <a:chExt cx="580" cy="1152"/>
          </a:xfrm>
        </p:grpSpPr>
        <p:grpSp>
          <p:nvGrpSpPr>
            <p:cNvPr id="28711" name="Group 5"/>
            <p:cNvGrpSpPr>
              <a:grpSpLocks/>
            </p:cNvGrpSpPr>
            <p:nvPr/>
          </p:nvGrpSpPr>
          <p:grpSpPr bwMode="auto">
            <a:xfrm>
              <a:off x="1536" y="1344"/>
              <a:ext cx="528" cy="768"/>
              <a:chOff x="2112" y="3024"/>
              <a:chExt cx="528" cy="768"/>
            </a:xfrm>
          </p:grpSpPr>
          <p:sp>
            <p:nvSpPr>
              <p:cNvPr id="28715" name="Oval 6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Oval 7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7" name="Text Box 8"/>
              <p:cNvSpPr txBox="1">
                <a:spLocks noChangeArrowheads="1"/>
              </p:cNvSpPr>
              <p:nvPr/>
            </p:nvSpPr>
            <p:spPr bwMode="auto">
              <a:xfrm>
                <a:off x="2352" y="302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3399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8718" name="Text Box 9"/>
              <p:cNvSpPr txBox="1">
                <a:spLocks noChangeArrowheads="1"/>
              </p:cNvSpPr>
              <p:nvPr/>
            </p:nvSpPr>
            <p:spPr bwMode="auto">
              <a:xfrm>
                <a:off x="2160" y="350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3399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8719" name="Line 10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12" name="Oval 11"/>
            <p:cNvSpPr>
              <a:spLocks noChangeArrowheads="1"/>
            </p:cNvSpPr>
            <p:nvPr/>
          </p:nvSpPr>
          <p:spPr bwMode="auto">
            <a:xfrm>
              <a:off x="1824" y="22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Line 12"/>
            <p:cNvSpPr>
              <a:spLocks noChangeShapeType="1"/>
            </p:cNvSpPr>
            <p:nvPr/>
          </p:nvSpPr>
          <p:spPr bwMode="auto">
            <a:xfrm flipH="1" flipV="1">
              <a:off x="1776" y="206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Text Box 13"/>
            <p:cNvSpPr txBox="1">
              <a:spLocks noChangeArrowheads="1"/>
            </p:cNvSpPr>
            <p:nvPr/>
          </p:nvSpPr>
          <p:spPr bwMode="auto">
            <a:xfrm>
              <a:off x="1872" y="220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746125" y="4689475"/>
            <a:ext cx="157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6600"/>
                </a:solidFill>
                <a:latin typeface="Times New Roman" pitchFamily="18" charset="0"/>
              </a:rPr>
              <a:t>4) Insert L</a:t>
            </a:r>
          </a:p>
        </p:txBody>
      </p:sp>
      <p:sp>
        <p:nvSpPr>
          <p:cNvPr id="28679" name="Text Box 15"/>
          <p:cNvSpPr txBox="1">
            <a:spLocks noChangeArrowheads="1"/>
          </p:cNvSpPr>
          <p:nvPr/>
        </p:nvSpPr>
        <p:spPr bwMode="auto">
          <a:xfrm>
            <a:off x="5029200" y="26670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6600"/>
                </a:solidFill>
                <a:latin typeface="Times New Roman" pitchFamily="18" charset="0"/>
              </a:rPr>
              <a:t>5) Insert M</a:t>
            </a:r>
          </a:p>
        </p:txBody>
      </p:sp>
      <p:grpSp>
        <p:nvGrpSpPr>
          <p:cNvPr id="28680" name="Group 16"/>
          <p:cNvGrpSpPr>
            <a:grpSpLocks/>
          </p:cNvGrpSpPr>
          <p:nvPr/>
        </p:nvGrpSpPr>
        <p:grpSpPr bwMode="auto">
          <a:xfrm>
            <a:off x="6477000" y="3352800"/>
            <a:ext cx="1752600" cy="1828800"/>
            <a:chOff x="4080" y="2112"/>
            <a:chExt cx="1104" cy="1152"/>
          </a:xfrm>
        </p:grpSpPr>
        <p:grpSp>
          <p:nvGrpSpPr>
            <p:cNvPr id="28695" name="Group 17"/>
            <p:cNvGrpSpPr>
              <a:grpSpLocks/>
            </p:cNvGrpSpPr>
            <p:nvPr/>
          </p:nvGrpSpPr>
          <p:grpSpPr bwMode="auto">
            <a:xfrm>
              <a:off x="4080" y="2112"/>
              <a:ext cx="580" cy="1152"/>
              <a:chOff x="1536" y="1344"/>
              <a:chExt cx="580" cy="1152"/>
            </a:xfrm>
          </p:grpSpPr>
          <p:grpSp>
            <p:nvGrpSpPr>
              <p:cNvPr id="28702" name="Group 18"/>
              <p:cNvGrpSpPr>
                <a:grpSpLocks/>
              </p:cNvGrpSpPr>
              <p:nvPr/>
            </p:nvGrpSpPr>
            <p:grpSpPr bwMode="auto">
              <a:xfrm>
                <a:off x="1536" y="1344"/>
                <a:ext cx="528" cy="768"/>
                <a:chOff x="2112" y="3024"/>
                <a:chExt cx="528" cy="768"/>
              </a:xfrm>
            </p:grpSpPr>
            <p:sp>
              <p:nvSpPr>
                <p:cNvPr id="28706" name="Oval 19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7" name="Oval 20"/>
                <p:cNvSpPr>
                  <a:spLocks noChangeArrowheads="1"/>
                </p:cNvSpPr>
                <p:nvPr/>
              </p:nvSpPr>
              <p:spPr bwMode="auto">
                <a:xfrm>
                  <a:off x="2112" y="35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0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52" y="3024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870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0" y="3504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871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304" y="3312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03" name="Oval 24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Line 25"/>
              <p:cNvSpPr>
                <a:spLocks noChangeShapeType="1"/>
              </p:cNvSpPr>
              <p:nvPr/>
            </p:nvSpPr>
            <p:spPr bwMode="auto">
              <a:xfrm flipH="1" flipV="1">
                <a:off x="1776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Text Box 26"/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003399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28696" name="Oval 27"/>
            <p:cNvSpPr>
              <a:spLocks noChangeArrowheads="1"/>
            </p:cNvSpPr>
            <p:nvPr/>
          </p:nvSpPr>
          <p:spPr bwMode="auto">
            <a:xfrm>
              <a:off x="4608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Text Box 28"/>
            <p:cNvSpPr txBox="1">
              <a:spLocks noChangeArrowheads="1"/>
            </p:cNvSpPr>
            <p:nvPr/>
          </p:nvSpPr>
          <p:spPr bwMode="auto">
            <a:xfrm>
              <a:off x="4656" y="25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8698" name="Line 29"/>
            <p:cNvSpPr>
              <a:spLocks noChangeShapeType="1"/>
            </p:cNvSpPr>
            <p:nvPr/>
          </p:nvSpPr>
          <p:spPr bwMode="auto">
            <a:xfrm flipH="1" flipV="1">
              <a:off x="456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Oval 30"/>
            <p:cNvSpPr>
              <a:spLocks noChangeArrowheads="1"/>
            </p:cNvSpPr>
            <p:nvPr/>
          </p:nvSpPr>
          <p:spPr bwMode="auto">
            <a:xfrm>
              <a:off x="48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31"/>
            <p:cNvSpPr>
              <a:spLocks noChangeShapeType="1"/>
            </p:cNvSpPr>
            <p:nvPr/>
          </p:nvSpPr>
          <p:spPr bwMode="auto">
            <a:xfrm flipH="1" flipV="1">
              <a:off x="4848" y="27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Text Box 32"/>
            <p:cNvSpPr txBox="1">
              <a:spLocks noChangeArrowheads="1"/>
            </p:cNvSpPr>
            <p:nvPr/>
          </p:nvSpPr>
          <p:spPr bwMode="auto">
            <a:xfrm>
              <a:off x="4896" y="297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28681" name="Group 33"/>
          <p:cNvGrpSpPr>
            <a:grpSpLocks/>
          </p:cNvGrpSpPr>
          <p:nvPr/>
        </p:nvGrpSpPr>
        <p:grpSpPr bwMode="auto">
          <a:xfrm>
            <a:off x="2362200" y="4648200"/>
            <a:ext cx="1295400" cy="1828800"/>
            <a:chOff x="1536" y="2928"/>
            <a:chExt cx="816" cy="1152"/>
          </a:xfrm>
        </p:grpSpPr>
        <p:grpSp>
          <p:nvGrpSpPr>
            <p:cNvPr id="28682" name="Group 34"/>
            <p:cNvGrpSpPr>
              <a:grpSpLocks/>
            </p:cNvGrpSpPr>
            <p:nvPr/>
          </p:nvGrpSpPr>
          <p:grpSpPr bwMode="auto">
            <a:xfrm>
              <a:off x="1536" y="2928"/>
              <a:ext cx="580" cy="1152"/>
              <a:chOff x="1536" y="1344"/>
              <a:chExt cx="580" cy="1152"/>
            </a:xfrm>
          </p:grpSpPr>
          <p:grpSp>
            <p:nvGrpSpPr>
              <p:cNvPr id="28686" name="Group 35"/>
              <p:cNvGrpSpPr>
                <a:grpSpLocks/>
              </p:cNvGrpSpPr>
              <p:nvPr/>
            </p:nvGrpSpPr>
            <p:grpSpPr bwMode="auto">
              <a:xfrm>
                <a:off x="1536" y="1344"/>
                <a:ext cx="528" cy="768"/>
                <a:chOff x="2112" y="3024"/>
                <a:chExt cx="528" cy="768"/>
              </a:xfrm>
            </p:grpSpPr>
            <p:sp>
              <p:nvSpPr>
                <p:cNvPr id="28690" name="Oval 36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1" name="Oval 37"/>
                <p:cNvSpPr>
                  <a:spLocks noChangeArrowheads="1"/>
                </p:cNvSpPr>
                <p:nvPr/>
              </p:nvSpPr>
              <p:spPr bwMode="auto">
                <a:xfrm>
                  <a:off x="2112" y="35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9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352" y="3024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869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60" y="3504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869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304" y="3312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87" name="Oval 41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Line 42"/>
              <p:cNvSpPr>
                <a:spLocks noChangeShapeType="1"/>
              </p:cNvSpPr>
              <p:nvPr/>
            </p:nvSpPr>
            <p:spPr bwMode="auto">
              <a:xfrm flipH="1" flipV="1">
                <a:off x="1776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Text Box 43"/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003399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28683" name="Oval 44"/>
            <p:cNvSpPr>
              <a:spLocks noChangeArrowheads="1"/>
            </p:cNvSpPr>
            <p:nvPr/>
          </p:nvSpPr>
          <p:spPr bwMode="auto">
            <a:xfrm>
              <a:off x="2064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Text Box 45"/>
            <p:cNvSpPr txBox="1">
              <a:spLocks noChangeArrowheads="1"/>
            </p:cNvSpPr>
            <p:nvPr/>
          </p:nvSpPr>
          <p:spPr bwMode="auto">
            <a:xfrm>
              <a:off x="2112" y="33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8685" name="Line 46"/>
            <p:cNvSpPr>
              <a:spLocks noChangeShapeType="1"/>
            </p:cNvSpPr>
            <p:nvPr/>
          </p:nvSpPr>
          <p:spPr bwMode="auto">
            <a:xfrm flipH="1" flipV="1">
              <a:off x="201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Building a BST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69288" cy="4989512"/>
          </a:xfrm>
          <a:solidFill>
            <a:srgbClr val="FFFFDD"/>
          </a:solidFill>
          <a:ln>
            <a:solidFill>
              <a:srgbClr val="6699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Is there a unique BST for letters A B C L M ?</a:t>
            </a:r>
          </a:p>
          <a:p>
            <a:pPr eaLnBrk="1" hangingPunct="1">
              <a:buFontTx/>
              <a:buNone/>
            </a:pPr>
            <a:r>
              <a:rPr lang="en-US" sz="3200" b="1" smtClean="0"/>
              <a:t>   NO!</a:t>
            </a:r>
            <a:r>
              <a:rPr lang="en-US" b="1" smtClean="0"/>
              <a:t> </a:t>
            </a:r>
            <a:r>
              <a:rPr lang="en-US" smtClean="0"/>
              <a:t>Different input sequences result in different trees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6324600" y="4025900"/>
            <a:ext cx="1752600" cy="1828800"/>
            <a:chOff x="4080" y="2112"/>
            <a:chExt cx="1104" cy="1152"/>
          </a:xfrm>
        </p:grpSpPr>
        <p:grpSp>
          <p:nvGrpSpPr>
            <p:cNvPr id="29723" name="Group 5"/>
            <p:cNvGrpSpPr>
              <a:grpSpLocks/>
            </p:cNvGrpSpPr>
            <p:nvPr/>
          </p:nvGrpSpPr>
          <p:grpSpPr bwMode="auto">
            <a:xfrm>
              <a:off x="4080" y="2112"/>
              <a:ext cx="580" cy="1152"/>
              <a:chOff x="1536" y="1344"/>
              <a:chExt cx="580" cy="1152"/>
            </a:xfrm>
          </p:grpSpPr>
          <p:grpSp>
            <p:nvGrpSpPr>
              <p:cNvPr id="29730" name="Group 6"/>
              <p:cNvGrpSpPr>
                <a:grpSpLocks/>
              </p:cNvGrpSpPr>
              <p:nvPr/>
            </p:nvGrpSpPr>
            <p:grpSpPr bwMode="auto">
              <a:xfrm>
                <a:off x="1536" y="1344"/>
                <a:ext cx="528" cy="768"/>
                <a:chOff x="2112" y="3024"/>
                <a:chExt cx="528" cy="768"/>
              </a:xfrm>
            </p:grpSpPr>
            <p:sp>
              <p:nvSpPr>
                <p:cNvPr id="29734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5" name="Oval 8"/>
                <p:cNvSpPr>
                  <a:spLocks noChangeArrowheads="1"/>
                </p:cNvSpPr>
                <p:nvPr/>
              </p:nvSpPr>
              <p:spPr bwMode="auto">
                <a:xfrm>
                  <a:off x="2112" y="35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3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52" y="3024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97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60" y="3504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973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304" y="3312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31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2" name="Line 13"/>
              <p:cNvSpPr>
                <a:spLocks noChangeShapeType="1"/>
              </p:cNvSpPr>
              <p:nvPr/>
            </p:nvSpPr>
            <p:spPr bwMode="auto">
              <a:xfrm flipH="1" flipV="1">
                <a:off x="1776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3" name="Text Box 14"/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003399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29724" name="Oval 15"/>
            <p:cNvSpPr>
              <a:spLocks noChangeArrowheads="1"/>
            </p:cNvSpPr>
            <p:nvPr/>
          </p:nvSpPr>
          <p:spPr bwMode="auto">
            <a:xfrm>
              <a:off x="4608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Text Box 16"/>
            <p:cNvSpPr txBox="1">
              <a:spLocks noChangeArrowheads="1"/>
            </p:cNvSpPr>
            <p:nvPr/>
          </p:nvSpPr>
          <p:spPr bwMode="auto">
            <a:xfrm>
              <a:off x="4656" y="25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9726" name="Line 17"/>
            <p:cNvSpPr>
              <a:spLocks noChangeShapeType="1"/>
            </p:cNvSpPr>
            <p:nvPr/>
          </p:nvSpPr>
          <p:spPr bwMode="auto">
            <a:xfrm flipH="1" flipV="1">
              <a:off x="456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Oval 18"/>
            <p:cNvSpPr>
              <a:spLocks noChangeArrowheads="1"/>
            </p:cNvSpPr>
            <p:nvPr/>
          </p:nvSpPr>
          <p:spPr bwMode="auto">
            <a:xfrm>
              <a:off x="48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Line 19"/>
            <p:cNvSpPr>
              <a:spLocks noChangeShapeType="1"/>
            </p:cNvSpPr>
            <p:nvPr/>
          </p:nvSpPr>
          <p:spPr bwMode="auto">
            <a:xfrm flipH="1" flipV="1">
              <a:off x="4848" y="27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Text Box 20"/>
            <p:cNvSpPr txBox="1">
              <a:spLocks noChangeArrowheads="1"/>
            </p:cNvSpPr>
            <p:nvPr/>
          </p:nvSpPr>
          <p:spPr bwMode="auto">
            <a:xfrm>
              <a:off x="4896" y="297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29702" name="Group 21"/>
          <p:cNvGrpSpPr>
            <a:grpSpLocks/>
          </p:cNvGrpSpPr>
          <p:nvPr/>
        </p:nvGrpSpPr>
        <p:grpSpPr bwMode="auto">
          <a:xfrm>
            <a:off x="1371600" y="3759200"/>
            <a:ext cx="2743200" cy="2514600"/>
            <a:chOff x="624" y="2640"/>
            <a:chExt cx="1728" cy="1584"/>
          </a:xfrm>
        </p:grpSpPr>
        <p:sp>
          <p:nvSpPr>
            <p:cNvPr id="29705" name="Oval 22"/>
            <p:cNvSpPr>
              <a:spLocks noChangeArrowheads="1"/>
            </p:cNvSpPr>
            <p:nvPr/>
          </p:nvSpPr>
          <p:spPr bwMode="auto">
            <a:xfrm>
              <a:off x="624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06" name="Group 23"/>
            <p:cNvGrpSpPr>
              <a:grpSpLocks/>
            </p:cNvGrpSpPr>
            <p:nvPr/>
          </p:nvGrpSpPr>
          <p:grpSpPr bwMode="auto">
            <a:xfrm>
              <a:off x="864" y="2880"/>
              <a:ext cx="384" cy="384"/>
              <a:chOff x="864" y="2880"/>
              <a:chExt cx="384" cy="384"/>
            </a:xfrm>
          </p:grpSpPr>
          <p:sp>
            <p:nvSpPr>
              <p:cNvPr id="29721" name="Oval 24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25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7" name="Group 26"/>
            <p:cNvGrpSpPr>
              <a:grpSpLocks/>
            </p:cNvGrpSpPr>
            <p:nvPr/>
          </p:nvGrpSpPr>
          <p:grpSpPr bwMode="auto">
            <a:xfrm>
              <a:off x="1200" y="3216"/>
              <a:ext cx="384" cy="384"/>
              <a:chOff x="864" y="2880"/>
              <a:chExt cx="384" cy="384"/>
            </a:xfrm>
          </p:grpSpPr>
          <p:sp>
            <p:nvSpPr>
              <p:cNvPr id="29719" name="Oval 27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Line 28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8" name="Group 29"/>
            <p:cNvGrpSpPr>
              <a:grpSpLocks/>
            </p:cNvGrpSpPr>
            <p:nvPr/>
          </p:nvGrpSpPr>
          <p:grpSpPr bwMode="auto">
            <a:xfrm>
              <a:off x="1584" y="3552"/>
              <a:ext cx="384" cy="384"/>
              <a:chOff x="864" y="2880"/>
              <a:chExt cx="384" cy="384"/>
            </a:xfrm>
          </p:grpSpPr>
          <p:sp>
            <p:nvSpPr>
              <p:cNvPr id="29717" name="Oval 30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Line 31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9" name="Group 32"/>
            <p:cNvGrpSpPr>
              <a:grpSpLocks/>
            </p:cNvGrpSpPr>
            <p:nvPr/>
          </p:nvGrpSpPr>
          <p:grpSpPr bwMode="auto">
            <a:xfrm>
              <a:off x="1968" y="3840"/>
              <a:ext cx="384" cy="384"/>
              <a:chOff x="864" y="2880"/>
              <a:chExt cx="384" cy="384"/>
            </a:xfrm>
          </p:grpSpPr>
          <p:sp>
            <p:nvSpPr>
              <p:cNvPr id="29715" name="Oval 33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Line 34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0" name="Text Box 35"/>
            <p:cNvSpPr txBox="1">
              <a:spLocks noChangeArrowheads="1"/>
            </p:cNvSpPr>
            <p:nvPr/>
          </p:nvSpPr>
          <p:spPr bwMode="auto">
            <a:xfrm>
              <a:off x="624" y="264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9711" name="Text Box 36"/>
            <p:cNvSpPr txBox="1">
              <a:spLocks noChangeArrowheads="1"/>
            </p:cNvSpPr>
            <p:nvPr/>
          </p:nvSpPr>
          <p:spPr bwMode="auto">
            <a:xfrm>
              <a:off x="96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712" name="Text Box 37"/>
            <p:cNvSpPr txBox="1">
              <a:spLocks noChangeArrowheads="1"/>
            </p:cNvSpPr>
            <p:nvPr/>
          </p:nvSpPr>
          <p:spPr bwMode="auto">
            <a:xfrm>
              <a:off x="1296" y="331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9713" name="Text Box 38"/>
            <p:cNvSpPr txBox="1">
              <a:spLocks noChangeArrowheads="1"/>
            </p:cNvSpPr>
            <p:nvPr/>
          </p:nvSpPr>
          <p:spPr bwMode="auto">
            <a:xfrm>
              <a:off x="1728" y="36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9714" name="Text Box 39"/>
            <p:cNvSpPr txBox="1">
              <a:spLocks noChangeArrowheads="1"/>
            </p:cNvSpPr>
            <p:nvPr/>
          </p:nvSpPr>
          <p:spPr bwMode="auto">
            <a:xfrm>
              <a:off x="2064" y="393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29703" name="Text Box 40"/>
          <p:cNvSpPr txBox="1">
            <a:spLocks noChangeArrowheads="1"/>
          </p:cNvSpPr>
          <p:nvPr/>
        </p:nvSpPr>
        <p:spPr bwMode="auto">
          <a:xfrm>
            <a:off x="1828800" y="3390900"/>
            <a:ext cx="306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Inserting:</a:t>
            </a:r>
            <a:r>
              <a:rPr lang="en-US" sz="2400" b="1">
                <a:solidFill>
                  <a:srgbClr val="008000"/>
                </a:solidFill>
                <a:latin typeface="Times New Roman" pitchFamily="18" charset="0"/>
              </a:rPr>
              <a:t> A B C L M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9704" name="Text Box 41"/>
          <p:cNvSpPr txBox="1">
            <a:spLocks noChangeArrowheads="1"/>
          </p:cNvSpPr>
          <p:nvPr/>
        </p:nvSpPr>
        <p:spPr bwMode="auto">
          <a:xfrm>
            <a:off x="5638800" y="340360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Inserting:</a:t>
            </a:r>
            <a:r>
              <a:rPr lang="en-US" sz="2400" b="1">
                <a:solidFill>
                  <a:srgbClr val="008000"/>
                </a:solidFill>
                <a:latin typeface="Times New Roman" pitchFamily="18" charset="0"/>
              </a:rPr>
              <a:t> C A B L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Sorting with a BST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" y="2057400"/>
            <a:ext cx="5157788" cy="2352675"/>
          </a:xfrm>
          <a:solidFill>
            <a:srgbClr val="FFFFDD"/>
          </a:solidFill>
          <a:ln>
            <a:solidFill>
              <a:srgbClr val="669900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    </a:t>
            </a:r>
            <a:r>
              <a:rPr lang="en-US" sz="2200" smtClean="0"/>
              <a:t>Given a BST can you output its keys in sorted order?</a:t>
            </a:r>
          </a:p>
          <a:p>
            <a:pPr eaLnBrk="1" hangingPunct="1">
              <a:lnSpc>
                <a:spcPct val="3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Visit keys with Inorder: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    - visit left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    - print root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    - visit right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</a:t>
            </a:r>
            <a:r>
              <a:rPr lang="en-US" sz="2200" smtClean="0">
                <a:solidFill>
                  <a:srgbClr val="990033"/>
                </a:solidFill>
              </a:rPr>
              <a:t>How can you find the minimum?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olidFill>
                  <a:srgbClr val="990033"/>
                </a:solidFill>
              </a:rPr>
              <a:t>    How can you find the maximum?</a:t>
            </a: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6324600" y="2895600"/>
            <a:ext cx="1752600" cy="1828800"/>
            <a:chOff x="4080" y="2112"/>
            <a:chExt cx="1104" cy="1152"/>
          </a:xfrm>
        </p:grpSpPr>
        <p:grpSp>
          <p:nvGrpSpPr>
            <p:cNvPr id="30730" name="Group 5"/>
            <p:cNvGrpSpPr>
              <a:grpSpLocks/>
            </p:cNvGrpSpPr>
            <p:nvPr/>
          </p:nvGrpSpPr>
          <p:grpSpPr bwMode="auto">
            <a:xfrm>
              <a:off x="4080" y="2112"/>
              <a:ext cx="580" cy="1152"/>
              <a:chOff x="1536" y="1344"/>
              <a:chExt cx="580" cy="1152"/>
            </a:xfrm>
          </p:grpSpPr>
          <p:grpSp>
            <p:nvGrpSpPr>
              <p:cNvPr id="30737" name="Group 6"/>
              <p:cNvGrpSpPr>
                <a:grpSpLocks/>
              </p:cNvGrpSpPr>
              <p:nvPr/>
            </p:nvGrpSpPr>
            <p:grpSpPr bwMode="auto">
              <a:xfrm>
                <a:off x="1536" y="1344"/>
                <a:ext cx="528" cy="768"/>
                <a:chOff x="2112" y="3024"/>
                <a:chExt cx="528" cy="768"/>
              </a:xfrm>
            </p:grpSpPr>
            <p:sp>
              <p:nvSpPr>
                <p:cNvPr id="30741" name="Oval 7"/>
                <p:cNvSpPr>
                  <a:spLocks noChangeArrowheads="1"/>
                </p:cNvSpPr>
                <p:nvPr/>
              </p:nvSpPr>
              <p:spPr bwMode="auto">
                <a:xfrm>
                  <a:off x="2352" y="30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2" name="Oval 8"/>
                <p:cNvSpPr>
                  <a:spLocks noChangeArrowheads="1"/>
                </p:cNvSpPr>
                <p:nvPr/>
              </p:nvSpPr>
              <p:spPr bwMode="auto">
                <a:xfrm>
                  <a:off x="2112" y="350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52" y="3024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074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60" y="3504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rgbClr val="003399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3074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304" y="3312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38" name="Oval 12"/>
              <p:cNvSpPr>
                <a:spLocks noChangeArrowheads="1"/>
              </p:cNvSpPr>
              <p:nvPr/>
            </p:nvSpPr>
            <p:spPr bwMode="auto">
              <a:xfrm>
                <a:off x="1824" y="220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Line 13"/>
              <p:cNvSpPr>
                <a:spLocks noChangeShapeType="1"/>
              </p:cNvSpPr>
              <p:nvPr/>
            </p:nvSpPr>
            <p:spPr bwMode="auto">
              <a:xfrm flipH="1" flipV="1">
                <a:off x="1776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Text Box 14"/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>
                    <a:solidFill>
                      <a:srgbClr val="003399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30731" name="Oval 15"/>
            <p:cNvSpPr>
              <a:spLocks noChangeArrowheads="1"/>
            </p:cNvSpPr>
            <p:nvPr/>
          </p:nvSpPr>
          <p:spPr bwMode="auto">
            <a:xfrm>
              <a:off x="4608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16"/>
            <p:cNvSpPr txBox="1">
              <a:spLocks noChangeArrowheads="1"/>
            </p:cNvSpPr>
            <p:nvPr/>
          </p:nvSpPr>
          <p:spPr bwMode="auto">
            <a:xfrm>
              <a:off x="4656" y="25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 flipH="1" flipV="1">
              <a:off x="4560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Oval 18"/>
            <p:cNvSpPr>
              <a:spLocks noChangeArrowheads="1"/>
            </p:cNvSpPr>
            <p:nvPr/>
          </p:nvSpPr>
          <p:spPr bwMode="auto">
            <a:xfrm>
              <a:off x="4896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9"/>
            <p:cNvSpPr>
              <a:spLocks noChangeShapeType="1"/>
            </p:cNvSpPr>
            <p:nvPr/>
          </p:nvSpPr>
          <p:spPr bwMode="auto">
            <a:xfrm flipH="1" flipV="1">
              <a:off x="4848" y="27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20"/>
            <p:cNvSpPr txBox="1">
              <a:spLocks noChangeArrowheads="1"/>
            </p:cNvSpPr>
            <p:nvPr/>
          </p:nvSpPr>
          <p:spPr bwMode="auto">
            <a:xfrm>
              <a:off x="4896" y="297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3399"/>
                  </a:solidFill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30726" name="Text Box 21"/>
          <p:cNvSpPr txBox="1">
            <a:spLocks noChangeArrowheads="1"/>
          </p:cNvSpPr>
          <p:nvPr/>
        </p:nvSpPr>
        <p:spPr bwMode="auto">
          <a:xfrm>
            <a:off x="5638800" y="2057400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Times New Roman" pitchFamily="18" charset="0"/>
              </a:rPr>
              <a:t>Example: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0727" name="Text Box 22"/>
          <p:cNvSpPr txBox="1">
            <a:spLocks noChangeArrowheads="1"/>
          </p:cNvSpPr>
          <p:nvPr/>
        </p:nvSpPr>
        <p:spPr bwMode="auto">
          <a:xfrm>
            <a:off x="5562600" y="5638800"/>
            <a:ext cx="218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Times New Roman" pitchFamily="18" charset="0"/>
              </a:rPr>
              <a:t>    A  B  C  L  M</a:t>
            </a:r>
          </a:p>
        </p:txBody>
      </p:sp>
      <p:sp>
        <p:nvSpPr>
          <p:cNvPr id="30728" name="Text Box 23"/>
          <p:cNvSpPr txBox="1">
            <a:spLocks noChangeArrowheads="1"/>
          </p:cNvSpPr>
          <p:nvPr/>
        </p:nvSpPr>
        <p:spPr bwMode="auto">
          <a:xfrm>
            <a:off x="5410200" y="5181600"/>
            <a:ext cx="284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  Inorder visit prints: </a:t>
            </a:r>
          </a:p>
        </p:txBody>
      </p:sp>
      <p:sp>
        <p:nvSpPr>
          <p:cNvPr id="30729" name="Oval 24"/>
          <p:cNvSpPr>
            <a:spLocks noChangeArrowheads="1"/>
          </p:cNvSpPr>
          <p:nvPr/>
        </p:nvSpPr>
        <p:spPr bwMode="auto">
          <a:xfrm>
            <a:off x="0" y="4527550"/>
            <a:ext cx="5257800" cy="1371600"/>
          </a:xfrm>
          <a:prstGeom prst="ellipse">
            <a:avLst/>
          </a:prstGeom>
          <a:noFill/>
          <a:ln w="9525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CC62C50-F954-4630-8D91-96D57B072D11}" type="slidenum">
              <a:rPr lang="en-US" sz="1000" b="1">
                <a:latin typeface="+mn-lt"/>
                <a:cs typeface="+mn-cs"/>
              </a:rPr>
              <a:pPr algn="r">
                <a:defRPr/>
              </a:pPr>
              <a:t>28</a:t>
            </a:fld>
            <a:endParaRPr lang="en-US" sz="1000" b="1">
              <a:latin typeface="+mn-lt"/>
              <a:cs typeface="+mn-cs"/>
            </a:endParaRPr>
          </a:p>
        </p:txBody>
      </p:sp>
      <p:pic>
        <p:nvPicPr>
          <p:cNvPr id="31748" name="Picture 2" descr="Fig07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10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 Traversal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2000" y="5029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23 18 12 20 44 35 52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764787C-451A-459D-945F-D720DF78217D}" type="slidenum">
              <a:rPr lang="en-US" sz="1000" b="1">
                <a:latin typeface="+mn-lt"/>
                <a:cs typeface="+mn-cs"/>
              </a:rPr>
              <a:pPr algn="r">
                <a:defRPr/>
              </a:pPr>
              <a:t>29</a:t>
            </a:fld>
            <a:endParaRPr lang="en-US" sz="1000" b="1">
              <a:latin typeface="+mn-lt"/>
              <a:cs typeface="+mn-cs"/>
            </a:endParaRPr>
          </a:p>
        </p:txBody>
      </p:sp>
      <p:pic>
        <p:nvPicPr>
          <p:cNvPr id="32772" name="Picture 2" descr="Fig07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10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5410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12 20 18 35 52 44 23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669900"/>
                </a:solidFill>
              </a:rPr>
              <a:t>Threaded Tree Example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8198" name="AutoShape 5"/>
          <p:cNvCxnSpPr>
            <a:cxnSpLocks noChangeShapeType="1"/>
            <a:stCxn id="8196" idx="3"/>
            <a:endCxn id="819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8200" name="AutoShape 7"/>
          <p:cNvCxnSpPr>
            <a:cxnSpLocks noChangeShapeType="1"/>
            <a:stCxn id="8201" idx="5"/>
            <a:endCxn id="819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8202" name="AutoShape 9"/>
          <p:cNvCxnSpPr>
            <a:cxnSpLocks noChangeShapeType="1"/>
            <a:stCxn id="8209" idx="3"/>
            <a:endCxn id="820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rgbClr val="6699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8204" name="AutoShape 11"/>
          <p:cNvCxnSpPr>
            <a:cxnSpLocks noChangeShapeType="1"/>
            <a:stCxn id="8196" idx="5"/>
            <a:endCxn id="8203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8206" name="AutoShape 13"/>
          <p:cNvCxnSpPr>
            <a:cxnSpLocks noChangeShapeType="1"/>
            <a:stCxn id="8203" idx="5"/>
            <a:endCxn id="8205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8208" name="AutoShape 15"/>
          <p:cNvCxnSpPr>
            <a:cxnSpLocks noChangeShapeType="1"/>
            <a:stCxn id="8201" idx="3"/>
            <a:endCxn id="820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8211" name="AutoShape 18"/>
          <p:cNvCxnSpPr>
            <a:cxnSpLocks noChangeShapeType="1"/>
            <a:stCxn id="8203" idx="3"/>
            <a:endCxn id="8210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9" idx="5"/>
            <a:endCxn id="819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rgbClr val="6699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207" idx="4"/>
            <a:endCxn id="820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66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199" idx="4"/>
            <a:endCxn id="820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66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197" idx="4"/>
            <a:endCxn id="819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66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210" idx="4"/>
            <a:endCxn id="8203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rgbClr val="6699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1357B34-11C0-4EBE-BDBD-B150102706D0}" type="slidenum">
              <a:rPr lang="en-US" sz="1000" b="1">
                <a:latin typeface="+mn-lt"/>
                <a:cs typeface="+mn-cs"/>
              </a:rPr>
              <a:pPr algn="r">
                <a:defRPr/>
              </a:pPr>
              <a:t>30</a:t>
            </a:fld>
            <a:endParaRPr lang="en-US" sz="1000" b="1">
              <a:latin typeface="+mn-lt"/>
              <a:cs typeface="+mn-cs"/>
            </a:endParaRPr>
          </a:p>
        </p:txBody>
      </p:sp>
      <p:pic>
        <p:nvPicPr>
          <p:cNvPr id="33796" name="Picture 2" descr="Fig07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10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685800" y="4648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12 18 20 23 35 44 52</a:t>
            </a:r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685800" y="5410200"/>
            <a:ext cx="8077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660066"/>
                </a:solidFill>
                <a:latin typeface="Times New Roman" pitchFamily="18" charset="0"/>
              </a:rPr>
              <a:t>Inorder traversal </a:t>
            </a:r>
            <a:r>
              <a:rPr lang="en-US" sz="2400" b="1">
                <a:latin typeface="Times New Roman" pitchFamily="18" charset="0"/>
              </a:rPr>
              <a:t>of a binary search tree produces a </a:t>
            </a:r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sequenced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2082AC5-518F-49BE-A26D-E006B8E35280}" type="slidenum">
              <a:rPr lang="en-US" sz="1000" b="1">
                <a:latin typeface="+mn-lt"/>
                <a:cs typeface="+mn-cs"/>
              </a:rPr>
              <a:pPr algn="r">
                <a:defRPr/>
              </a:pPr>
              <a:t>31</a:t>
            </a:fld>
            <a:endParaRPr lang="en-US" sz="1000" b="1">
              <a:latin typeface="+mn-lt"/>
              <a:cs typeface="+mn-cs"/>
            </a:endParaRPr>
          </a:p>
        </p:txBody>
      </p:sp>
      <p:pic>
        <p:nvPicPr>
          <p:cNvPr id="34820" name="Picture 2" descr="Fig07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610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Right-Node-Left Traversal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85800" y="46482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52 44 35 23 20 18 12</a:t>
            </a: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685800" y="548640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660066"/>
                </a:solidFill>
                <a:latin typeface="Times New Roman" pitchFamily="18" charset="0"/>
              </a:rPr>
              <a:t>Right-node-left traversal </a:t>
            </a:r>
            <a:r>
              <a:rPr lang="en-US" sz="2400" b="1">
                <a:latin typeface="Times New Roman" pitchFamily="18" charset="0"/>
              </a:rPr>
              <a:t>of a binary search tree produces a </a:t>
            </a:r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descending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2"/>
          <p:cNvSpPr>
            <a:spLocks noChangeShapeType="1"/>
          </p:cNvSpPr>
          <p:nvPr/>
        </p:nvSpPr>
        <p:spPr bwMode="auto">
          <a:xfrm flipH="1">
            <a:off x="1135063" y="1185863"/>
            <a:ext cx="261937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 flipH="1">
            <a:off x="814388" y="1598613"/>
            <a:ext cx="261937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1555750" y="1227138"/>
            <a:ext cx="261938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5"/>
          <p:cNvSpPr>
            <a:spLocks noChangeShapeType="1"/>
          </p:cNvSpPr>
          <p:nvPr/>
        </p:nvSpPr>
        <p:spPr bwMode="auto">
          <a:xfrm flipH="1">
            <a:off x="1560513" y="1536700"/>
            <a:ext cx="338137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Line 6"/>
          <p:cNvSpPr>
            <a:spLocks noChangeShapeType="1"/>
          </p:cNvSpPr>
          <p:nvPr/>
        </p:nvSpPr>
        <p:spPr bwMode="auto">
          <a:xfrm flipH="1">
            <a:off x="1212850" y="1993900"/>
            <a:ext cx="261938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7"/>
          <p:cNvSpPr>
            <a:spLocks noChangeShapeType="1"/>
          </p:cNvSpPr>
          <p:nvPr/>
        </p:nvSpPr>
        <p:spPr bwMode="auto">
          <a:xfrm>
            <a:off x="1649413" y="1963738"/>
            <a:ext cx="185737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8"/>
          <p:cNvSpPr>
            <a:spLocks noChangeShapeType="1"/>
          </p:cNvSpPr>
          <p:nvPr/>
        </p:nvSpPr>
        <p:spPr bwMode="auto">
          <a:xfrm flipH="1">
            <a:off x="3600450" y="2682875"/>
            <a:ext cx="338138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9"/>
          <p:cNvSpPr>
            <a:spLocks noChangeShapeType="1"/>
          </p:cNvSpPr>
          <p:nvPr/>
        </p:nvSpPr>
        <p:spPr bwMode="auto">
          <a:xfrm flipH="1">
            <a:off x="3219450" y="2962275"/>
            <a:ext cx="338138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10"/>
          <p:cNvSpPr>
            <a:spLocks noChangeShapeType="1"/>
          </p:cNvSpPr>
          <p:nvPr/>
        </p:nvSpPr>
        <p:spPr bwMode="auto">
          <a:xfrm flipH="1">
            <a:off x="3951288" y="3024188"/>
            <a:ext cx="338137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11"/>
          <p:cNvSpPr>
            <a:spLocks noChangeShapeType="1"/>
          </p:cNvSpPr>
          <p:nvPr/>
        </p:nvSpPr>
        <p:spPr bwMode="auto">
          <a:xfrm>
            <a:off x="3975100" y="2641600"/>
            <a:ext cx="261938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2"/>
          <p:cNvSpPr>
            <a:spLocks noChangeShapeType="1"/>
          </p:cNvSpPr>
          <p:nvPr/>
        </p:nvSpPr>
        <p:spPr bwMode="auto">
          <a:xfrm flipH="1">
            <a:off x="3679825" y="3395663"/>
            <a:ext cx="261938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>
            <a:off x="4108450" y="3409950"/>
            <a:ext cx="261938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14"/>
          <p:cNvSpPr>
            <a:spLocks noChangeShapeType="1"/>
          </p:cNvSpPr>
          <p:nvPr/>
        </p:nvSpPr>
        <p:spPr bwMode="auto">
          <a:xfrm flipH="1">
            <a:off x="1204913" y="4748213"/>
            <a:ext cx="338137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15"/>
          <p:cNvSpPr>
            <a:spLocks noChangeShapeType="1"/>
          </p:cNvSpPr>
          <p:nvPr/>
        </p:nvSpPr>
        <p:spPr bwMode="auto">
          <a:xfrm flipH="1">
            <a:off x="900113" y="5129213"/>
            <a:ext cx="261937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Line 16"/>
          <p:cNvSpPr>
            <a:spLocks noChangeShapeType="1"/>
          </p:cNvSpPr>
          <p:nvPr/>
        </p:nvSpPr>
        <p:spPr bwMode="auto">
          <a:xfrm>
            <a:off x="1700213" y="4748213"/>
            <a:ext cx="261937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17"/>
          <p:cNvSpPr>
            <a:spLocks noChangeShapeType="1"/>
          </p:cNvSpPr>
          <p:nvPr/>
        </p:nvSpPr>
        <p:spPr bwMode="auto">
          <a:xfrm flipH="1">
            <a:off x="1662113" y="5205413"/>
            <a:ext cx="338137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8"/>
          <p:cNvSpPr>
            <a:spLocks noChangeShapeType="1"/>
          </p:cNvSpPr>
          <p:nvPr/>
        </p:nvSpPr>
        <p:spPr bwMode="auto">
          <a:xfrm flipH="1">
            <a:off x="1357313" y="5662613"/>
            <a:ext cx="261937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19"/>
          <p:cNvSpPr>
            <a:spLocks noChangeShapeType="1"/>
          </p:cNvSpPr>
          <p:nvPr/>
        </p:nvSpPr>
        <p:spPr bwMode="auto">
          <a:xfrm>
            <a:off x="1776413" y="5662613"/>
            <a:ext cx="261937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AutoShape 20"/>
          <p:cNvSpPr>
            <a:spLocks noChangeArrowheads="1"/>
          </p:cNvSpPr>
          <p:nvPr/>
        </p:nvSpPr>
        <p:spPr bwMode="auto">
          <a:xfrm>
            <a:off x="2673350" y="4044950"/>
            <a:ext cx="1206500" cy="139700"/>
          </a:xfrm>
          <a:prstGeom prst="rightArrow">
            <a:avLst>
              <a:gd name="adj1" fmla="val 50000"/>
              <a:gd name="adj2" fmla="val 43209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21"/>
          <p:cNvGraphicFramePr>
            <a:graphicFrameLocks noChangeAspect="1"/>
          </p:cNvGraphicFramePr>
          <p:nvPr>
            <p:ph/>
          </p:nvPr>
        </p:nvGraphicFramePr>
        <p:xfrm>
          <a:off x="669925" y="246063"/>
          <a:ext cx="7947025" cy="6029325"/>
        </p:xfrm>
        <a:graphic>
          <a:graphicData uri="http://schemas.openxmlformats.org/presentationml/2006/ole">
            <p:oleObj spid="_x0000_s3074" name="Bitmap Image" r:id="rId4" imgW="5723810" imgH="4342857" progId="PBrush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Deleting from a BST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8000"/>
            <a:ext cx="8991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smtClean="0"/>
              <a:t>   To delete node with key x first you need to </a:t>
            </a:r>
            <a:r>
              <a:rPr lang="en-US" sz="2600" b="1" smtClean="0">
                <a:solidFill>
                  <a:srgbClr val="990033"/>
                </a:solidFill>
              </a:rPr>
              <a:t>search</a:t>
            </a:r>
            <a:r>
              <a:rPr lang="en-US" sz="2600" smtClean="0"/>
              <a:t> for it. Once found, apply one of the following three cases</a:t>
            </a:r>
          </a:p>
          <a:p>
            <a:pPr eaLnBrk="1" hangingPunct="1">
              <a:lnSpc>
                <a:spcPct val="30000"/>
              </a:lnSpc>
            </a:pPr>
            <a:endParaRPr lang="en-US" sz="26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u="sng" smtClean="0">
                <a:solidFill>
                  <a:srgbClr val="990033"/>
                </a:solidFill>
              </a:rPr>
              <a:t>CASE A: x is a leaf</a:t>
            </a:r>
          </a:p>
        </p:txBody>
      </p:sp>
      <p:grpSp>
        <p:nvGrpSpPr>
          <p:cNvPr id="35845" name="Group 37"/>
          <p:cNvGrpSpPr>
            <a:grpSpLocks/>
          </p:cNvGrpSpPr>
          <p:nvPr/>
        </p:nvGrpSpPr>
        <p:grpSpPr bwMode="auto">
          <a:xfrm>
            <a:off x="746125" y="3657600"/>
            <a:ext cx="8048625" cy="2438400"/>
            <a:chOff x="470" y="2392"/>
            <a:chExt cx="5070" cy="1536"/>
          </a:xfrm>
        </p:grpSpPr>
        <p:grpSp>
          <p:nvGrpSpPr>
            <p:cNvPr id="35846" name="Group 4"/>
            <p:cNvGrpSpPr>
              <a:grpSpLocks/>
            </p:cNvGrpSpPr>
            <p:nvPr/>
          </p:nvGrpSpPr>
          <p:grpSpPr bwMode="auto">
            <a:xfrm>
              <a:off x="576" y="2440"/>
              <a:ext cx="1008" cy="1056"/>
              <a:chOff x="960" y="2592"/>
              <a:chExt cx="624" cy="720"/>
            </a:xfrm>
          </p:grpSpPr>
          <p:sp>
            <p:nvSpPr>
              <p:cNvPr id="35870" name="Oval 5"/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Oval 6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Oval 7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Oval 8"/>
              <p:cNvSpPr>
                <a:spLocks noChangeArrowheads="1"/>
              </p:cNvSpPr>
              <p:nvPr/>
            </p:nvSpPr>
            <p:spPr bwMode="auto">
              <a:xfrm>
                <a:off x="1296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9"/>
              <p:cNvSpPr>
                <a:spLocks noChangeShapeType="1"/>
              </p:cNvSpPr>
              <p:nvPr/>
            </p:nvSpPr>
            <p:spPr bwMode="auto">
              <a:xfrm flipV="1">
                <a:off x="1008" y="302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Line 10"/>
              <p:cNvSpPr>
                <a:spLocks noChangeShapeType="1"/>
              </p:cNvSpPr>
              <p:nvPr/>
            </p:nvSpPr>
            <p:spPr bwMode="auto">
              <a:xfrm flipH="1" flipV="1">
                <a:off x="1200" y="302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Line 11"/>
              <p:cNvSpPr>
                <a:spLocks noChangeShapeType="1"/>
              </p:cNvSpPr>
              <p:nvPr/>
            </p:nvSpPr>
            <p:spPr bwMode="auto">
              <a:xfrm flipV="1">
                <a:off x="1200" y="278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Line 12"/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Line 13"/>
              <p:cNvSpPr>
                <a:spLocks noChangeShapeType="1"/>
              </p:cNvSpPr>
              <p:nvPr/>
            </p:nvSpPr>
            <p:spPr bwMode="auto">
              <a:xfrm flipH="1" flipV="1">
                <a:off x="1248" y="2592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47" name="Text Box 14"/>
            <p:cNvSpPr txBox="1">
              <a:spLocks noChangeArrowheads="1"/>
            </p:cNvSpPr>
            <p:nvPr/>
          </p:nvSpPr>
          <p:spPr bwMode="auto">
            <a:xfrm>
              <a:off x="1248" y="31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35848" name="Group 15"/>
            <p:cNvGrpSpPr>
              <a:grpSpLocks/>
            </p:cNvGrpSpPr>
            <p:nvPr/>
          </p:nvGrpSpPr>
          <p:grpSpPr bwMode="auto">
            <a:xfrm>
              <a:off x="2736" y="3112"/>
              <a:ext cx="576" cy="96"/>
              <a:chOff x="2640" y="3168"/>
              <a:chExt cx="576" cy="96"/>
            </a:xfrm>
          </p:grpSpPr>
          <p:grpSp>
            <p:nvGrpSpPr>
              <p:cNvPr id="35865" name="Group 16"/>
              <p:cNvGrpSpPr>
                <a:grpSpLocks/>
              </p:cNvGrpSpPr>
              <p:nvPr/>
            </p:nvGrpSpPr>
            <p:grpSpPr bwMode="auto">
              <a:xfrm>
                <a:off x="2640" y="3168"/>
                <a:ext cx="576" cy="96"/>
                <a:chOff x="2544" y="3120"/>
                <a:chExt cx="576" cy="96"/>
              </a:xfrm>
            </p:grpSpPr>
            <p:sp>
              <p:nvSpPr>
                <p:cNvPr id="35867" name="Line 17"/>
                <p:cNvSpPr>
                  <a:spLocks noChangeShapeType="1"/>
                </p:cNvSpPr>
                <p:nvPr/>
              </p:nvSpPr>
              <p:spPr bwMode="auto">
                <a:xfrm>
                  <a:off x="2544" y="3168"/>
                  <a:ext cx="57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6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544" y="3216"/>
                  <a:ext cx="33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6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544" y="3120"/>
                  <a:ext cx="33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866" name="Line 20"/>
              <p:cNvSpPr>
                <a:spLocks noChangeShapeType="1"/>
              </p:cNvSpPr>
              <p:nvPr/>
            </p:nvSpPr>
            <p:spPr bwMode="auto">
              <a:xfrm flipH="1">
                <a:off x="2640" y="3216"/>
                <a:ext cx="384" cy="0"/>
              </a:xfrm>
              <a:prstGeom prst="line">
                <a:avLst/>
              </a:prstGeom>
              <a:noFill/>
              <a:ln w="130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 flipH="1" flipV="1">
              <a:off x="1296" y="3496"/>
              <a:ext cx="192" cy="14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Text Box 22"/>
            <p:cNvSpPr txBox="1">
              <a:spLocks noChangeArrowheads="1"/>
            </p:cNvSpPr>
            <p:nvPr/>
          </p:nvSpPr>
          <p:spPr bwMode="auto">
            <a:xfrm>
              <a:off x="1392" y="3640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990033"/>
                  </a:solidFill>
                  <a:latin typeface="Times New Roman" pitchFamily="18" charset="0"/>
                </a:rPr>
                <a:t>delete x</a:t>
              </a:r>
            </a:p>
          </p:txBody>
        </p:sp>
        <p:sp>
          <p:nvSpPr>
            <p:cNvPr id="35851" name="Oval 23"/>
            <p:cNvSpPr>
              <a:spLocks noChangeArrowheads="1"/>
            </p:cNvSpPr>
            <p:nvPr/>
          </p:nvSpPr>
          <p:spPr bwMode="auto">
            <a:xfrm>
              <a:off x="4556" y="2613"/>
              <a:ext cx="155" cy="1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Oval 24"/>
            <p:cNvSpPr>
              <a:spLocks noChangeArrowheads="1"/>
            </p:cNvSpPr>
            <p:nvPr/>
          </p:nvSpPr>
          <p:spPr bwMode="auto">
            <a:xfrm>
              <a:off x="4246" y="2981"/>
              <a:ext cx="155" cy="1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Oval 25"/>
            <p:cNvSpPr>
              <a:spLocks noChangeArrowheads="1"/>
            </p:cNvSpPr>
            <p:nvPr/>
          </p:nvSpPr>
          <p:spPr bwMode="auto">
            <a:xfrm>
              <a:off x="3936" y="3349"/>
              <a:ext cx="155" cy="1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26"/>
            <p:cNvSpPr>
              <a:spLocks noChangeShapeType="1"/>
            </p:cNvSpPr>
            <p:nvPr/>
          </p:nvSpPr>
          <p:spPr bwMode="auto">
            <a:xfrm flipV="1">
              <a:off x="4014" y="3054"/>
              <a:ext cx="310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27"/>
            <p:cNvSpPr>
              <a:spLocks noChangeShapeType="1"/>
            </p:cNvSpPr>
            <p:nvPr/>
          </p:nvSpPr>
          <p:spPr bwMode="auto">
            <a:xfrm flipV="1">
              <a:off x="4324" y="2686"/>
              <a:ext cx="31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Line 28"/>
            <p:cNvSpPr>
              <a:spLocks noChangeShapeType="1"/>
            </p:cNvSpPr>
            <p:nvPr/>
          </p:nvSpPr>
          <p:spPr bwMode="auto">
            <a:xfrm>
              <a:off x="4634" y="2686"/>
              <a:ext cx="31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29"/>
            <p:cNvSpPr>
              <a:spLocks noChangeShapeType="1"/>
            </p:cNvSpPr>
            <p:nvPr/>
          </p:nvSpPr>
          <p:spPr bwMode="auto">
            <a:xfrm flipH="1" flipV="1">
              <a:off x="4401" y="2392"/>
              <a:ext cx="233" cy="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Text Box 30"/>
            <p:cNvSpPr txBox="1">
              <a:spLocks noChangeArrowheads="1"/>
            </p:cNvSpPr>
            <p:nvPr/>
          </p:nvSpPr>
          <p:spPr bwMode="auto">
            <a:xfrm>
              <a:off x="3312" y="3640"/>
              <a:ext cx="2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990033"/>
                  </a:solidFill>
                  <a:latin typeface="Times New Roman" pitchFamily="18" charset="0"/>
                </a:rPr>
                <a:t>BST property maintained</a:t>
              </a:r>
            </a:p>
          </p:txBody>
        </p:sp>
        <p:sp>
          <p:nvSpPr>
            <p:cNvPr id="35859" name="Text Box 31"/>
            <p:cNvSpPr txBox="1">
              <a:spLocks noChangeArrowheads="1"/>
            </p:cNvSpPr>
            <p:nvPr/>
          </p:nvSpPr>
          <p:spPr bwMode="auto">
            <a:xfrm>
              <a:off x="720" y="2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5860" name="Text Box 32"/>
            <p:cNvSpPr txBox="1">
              <a:spLocks noChangeArrowheads="1"/>
            </p:cNvSpPr>
            <p:nvPr/>
          </p:nvSpPr>
          <p:spPr bwMode="auto">
            <a:xfrm>
              <a:off x="470" y="318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5861" name="Text Box 33"/>
            <p:cNvSpPr txBox="1">
              <a:spLocks noChangeArrowheads="1"/>
            </p:cNvSpPr>
            <p:nvPr/>
          </p:nvSpPr>
          <p:spPr bwMode="auto">
            <a:xfrm>
              <a:off x="4080" y="2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5862" name="Text Box 34"/>
            <p:cNvSpPr txBox="1">
              <a:spLocks noChangeArrowheads="1"/>
            </p:cNvSpPr>
            <p:nvPr/>
          </p:nvSpPr>
          <p:spPr bwMode="auto">
            <a:xfrm>
              <a:off x="3792" y="3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5863" name="Text Box 35"/>
            <p:cNvSpPr txBox="1">
              <a:spLocks noChangeArrowheads="1"/>
            </p:cNvSpPr>
            <p:nvPr/>
          </p:nvSpPr>
          <p:spPr bwMode="auto">
            <a:xfrm>
              <a:off x="1296" y="2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5864" name="Text Box 36"/>
            <p:cNvSpPr txBox="1">
              <a:spLocks noChangeArrowheads="1"/>
            </p:cNvSpPr>
            <p:nvPr/>
          </p:nvSpPr>
          <p:spPr bwMode="auto">
            <a:xfrm>
              <a:off x="4656" y="2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Deleting from a BST cont.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u="sng" smtClean="0">
                <a:solidFill>
                  <a:srgbClr val="990033"/>
                </a:solidFill>
              </a:rPr>
              <a:t>Case B: x is interior with only one subtree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4038600" y="4114800"/>
            <a:ext cx="914400" cy="152400"/>
            <a:chOff x="2640" y="3168"/>
            <a:chExt cx="576" cy="96"/>
          </a:xfrm>
        </p:grpSpPr>
        <p:grpSp>
          <p:nvGrpSpPr>
            <p:cNvPr id="36907" name="Group 5"/>
            <p:cNvGrpSpPr>
              <a:grpSpLocks/>
            </p:cNvGrpSpPr>
            <p:nvPr/>
          </p:nvGrpSpPr>
          <p:grpSpPr bwMode="auto">
            <a:xfrm>
              <a:off x="2640" y="3168"/>
              <a:ext cx="576" cy="96"/>
              <a:chOff x="2544" y="3120"/>
              <a:chExt cx="576" cy="96"/>
            </a:xfrm>
          </p:grpSpPr>
          <p:sp>
            <p:nvSpPr>
              <p:cNvPr id="36909" name="Line 6"/>
              <p:cNvSpPr>
                <a:spLocks noChangeShapeType="1"/>
              </p:cNvSpPr>
              <p:nvPr/>
            </p:nvSpPr>
            <p:spPr bwMode="auto">
              <a:xfrm>
                <a:off x="2544" y="3168"/>
                <a:ext cx="57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7"/>
              <p:cNvSpPr>
                <a:spLocks noChangeShapeType="1"/>
              </p:cNvSpPr>
              <p:nvPr/>
            </p:nvSpPr>
            <p:spPr bwMode="auto">
              <a:xfrm flipH="1">
                <a:off x="2544" y="3216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Line 8"/>
              <p:cNvSpPr>
                <a:spLocks noChangeShapeType="1"/>
              </p:cNvSpPr>
              <p:nvPr/>
            </p:nvSpPr>
            <p:spPr bwMode="auto">
              <a:xfrm flipH="1">
                <a:off x="2544" y="3120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08" name="Line 9"/>
            <p:cNvSpPr>
              <a:spLocks noChangeShapeType="1"/>
            </p:cNvSpPr>
            <p:nvPr/>
          </p:nvSpPr>
          <p:spPr bwMode="auto">
            <a:xfrm flipH="1">
              <a:off x="2640" y="3216"/>
              <a:ext cx="384" cy="0"/>
            </a:xfrm>
            <a:prstGeom prst="line">
              <a:avLst/>
            </a:prstGeom>
            <a:noFill/>
            <a:ln w="130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0" name="Group 10"/>
          <p:cNvGrpSpPr>
            <a:grpSpLocks/>
          </p:cNvGrpSpPr>
          <p:nvPr/>
        </p:nvGrpSpPr>
        <p:grpSpPr bwMode="auto">
          <a:xfrm>
            <a:off x="1066800" y="3048000"/>
            <a:ext cx="2606675" cy="2743200"/>
            <a:chOff x="672" y="2208"/>
            <a:chExt cx="1642" cy="1728"/>
          </a:xfrm>
        </p:grpSpPr>
        <p:grpSp>
          <p:nvGrpSpPr>
            <p:cNvPr id="36888" name="Group 11"/>
            <p:cNvGrpSpPr>
              <a:grpSpLocks/>
            </p:cNvGrpSpPr>
            <p:nvPr/>
          </p:nvGrpSpPr>
          <p:grpSpPr bwMode="auto">
            <a:xfrm>
              <a:off x="672" y="2208"/>
              <a:ext cx="1008" cy="1056"/>
              <a:chOff x="960" y="2592"/>
              <a:chExt cx="624" cy="720"/>
            </a:xfrm>
          </p:grpSpPr>
          <p:sp>
            <p:nvSpPr>
              <p:cNvPr id="36898" name="Oval 12"/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9" name="Oval 13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0" name="Oval 14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1" name="Oval 15"/>
              <p:cNvSpPr>
                <a:spLocks noChangeArrowheads="1"/>
              </p:cNvSpPr>
              <p:nvPr/>
            </p:nvSpPr>
            <p:spPr bwMode="auto">
              <a:xfrm>
                <a:off x="1296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2" name="Line 16"/>
              <p:cNvSpPr>
                <a:spLocks noChangeShapeType="1"/>
              </p:cNvSpPr>
              <p:nvPr/>
            </p:nvSpPr>
            <p:spPr bwMode="auto">
              <a:xfrm flipV="1">
                <a:off x="1008" y="302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3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302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4" name="Line 18"/>
              <p:cNvSpPr>
                <a:spLocks noChangeShapeType="1"/>
              </p:cNvSpPr>
              <p:nvPr/>
            </p:nvSpPr>
            <p:spPr bwMode="auto">
              <a:xfrm flipV="1">
                <a:off x="1200" y="278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5" name="Line 19"/>
              <p:cNvSpPr>
                <a:spLocks noChangeShapeType="1"/>
              </p:cNvSpPr>
              <p:nvPr/>
            </p:nvSpPr>
            <p:spPr bwMode="auto">
              <a:xfrm>
                <a:off x="1392" y="278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6" name="Line 20"/>
              <p:cNvSpPr>
                <a:spLocks noChangeShapeType="1"/>
              </p:cNvSpPr>
              <p:nvPr/>
            </p:nvSpPr>
            <p:spPr bwMode="auto">
              <a:xfrm flipH="1" flipV="1">
                <a:off x="1248" y="2592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9" name="Oval 21"/>
            <p:cNvSpPr>
              <a:spLocks noChangeArrowheads="1"/>
            </p:cNvSpPr>
            <p:nvPr/>
          </p:nvSpPr>
          <p:spPr bwMode="auto">
            <a:xfrm>
              <a:off x="1056" y="3456"/>
              <a:ext cx="48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AutoShape 22"/>
            <p:cNvSpPr>
              <a:spLocks noChangeArrowheads="1"/>
            </p:cNvSpPr>
            <p:nvPr/>
          </p:nvSpPr>
          <p:spPr bwMode="auto">
            <a:xfrm>
              <a:off x="864" y="3504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23"/>
            <p:cNvSpPr>
              <a:spLocks noChangeShapeType="1"/>
            </p:cNvSpPr>
            <p:nvPr/>
          </p:nvSpPr>
          <p:spPr bwMode="auto">
            <a:xfrm flipV="1">
              <a:off x="1056" y="321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Text Box 24"/>
            <p:cNvSpPr txBox="1">
              <a:spLocks noChangeArrowheads="1"/>
            </p:cNvSpPr>
            <p:nvPr/>
          </p:nvSpPr>
          <p:spPr bwMode="auto">
            <a:xfrm>
              <a:off x="960" y="364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36893" name="Text Box 25"/>
            <p:cNvSpPr txBox="1">
              <a:spLocks noChangeArrowheads="1"/>
            </p:cNvSpPr>
            <p:nvPr/>
          </p:nvSpPr>
          <p:spPr bwMode="auto">
            <a:xfrm>
              <a:off x="1344" y="29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6894" name="Text Box 26"/>
            <p:cNvSpPr txBox="1">
              <a:spLocks noChangeArrowheads="1"/>
            </p:cNvSpPr>
            <p:nvPr/>
          </p:nvSpPr>
          <p:spPr bwMode="auto">
            <a:xfrm>
              <a:off x="864" y="326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6895" name="Text Box 27"/>
            <p:cNvSpPr txBox="1">
              <a:spLocks noChangeArrowheads="1"/>
            </p:cNvSpPr>
            <p:nvPr/>
          </p:nvSpPr>
          <p:spPr bwMode="auto">
            <a:xfrm>
              <a:off x="864" y="254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6896" name="Line 28"/>
            <p:cNvSpPr>
              <a:spLocks noChangeShapeType="1"/>
            </p:cNvSpPr>
            <p:nvPr/>
          </p:nvSpPr>
          <p:spPr bwMode="auto">
            <a:xfrm flipH="1" flipV="1">
              <a:off x="1392" y="3264"/>
              <a:ext cx="240" cy="19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Text Box 29"/>
            <p:cNvSpPr txBox="1">
              <a:spLocks noChangeArrowheads="1"/>
            </p:cNvSpPr>
            <p:nvPr/>
          </p:nvSpPr>
          <p:spPr bwMode="auto">
            <a:xfrm>
              <a:off x="1574" y="3386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990033"/>
                  </a:solidFill>
                  <a:latin typeface="Times New Roman" pitchFamily="18" charset="0"/>
                </a:rPr>
                <a:t>delete x</a:t>
              </a:r>
            </a:p>
          </p:txBody>
        </p:sp>
      </p:grpSp>
      <p:grpSp>
        <p:nvGrpSpPr>
          <p:cNvPr id="36871" name="Group 30"/>
          <p:cNvGrpSpPr>
            <a:grpSpLocks/>
          </p:cNvGrpSpPr>
          <p:nvPr/>
        </p:nvGrpSpPr>
        <p:grpSpPr bwMode="auto">
          <a:xfrm>
            <a:off x="5867400" y="3048000"/>
            <a:ext cx="1600200" cy="2362200"/>
            <a:chOff x="3552" y="2208"/>
            <a:chExt cx="1008" cy="1488"/>
          </a:xfrm>
        </p:grpSpPr>
        <p:sp>
          <p:nvSpPr>
            <p:cNvPr id="36873" name="Oval 31"/>
            <p:cNvSpPr>
              <a:spLocks noChangeArrowheads="1"/>
            </p:cNvSpPr>
            <p:nvPr/>
          </p:nvSpPr>
          <p:spPr bwMode="auto">
            <a:xfrm>
              <a:off x="4172" y="2419"/>
              <a:ext cx="155" cy="1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Oval 32"/>
            <p:cNvSpPr>
              <a:spLocks noChangeArrowheads="1"/>
            </p:cNvSpPr>
            <p:nvPr/>
          </p:nvSpPr>
          <p:spPr bwMode="auto">
            <a:xfrm>
              <a:off x="3862" y="2771"/>
              <a:ext cx="155" cy="1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Oval 33"/>
            <p:cNvSpPr>
              <a:spLocks noChangeArrowheads="1"/>
            </p:cNvSpPr>
            <p:nvPr/>
          </p:nvSpPr>
          <p:spPr bwMode="auto">
            <a:xfrm>
              <a:off x="3552" y="3123"/>
              <a:ext cx="155" cy="1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34"/>
            <p:cNvSpPr>
              <a:spLocks noChangeShapeType="1"/>
            </p:cNvSpPr>
            <p:nvPr/>
          </p:nvSpPr>
          <p:spPr bwMode="auto">
            <a:xfrm flipV="1">
              <a:off x="3630" y="2842"/>
              <a:ext cx="31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35"/>
            <p:cNvSpPr>
              <a:spLocks noChangeShapeType="1"/>
            </p:cNvSpPr>
            <p:nvPr/>
          </p:nvSpPr>
          <p:spPr bwMode="auto">
            <a:xfrm flipV="1">
              <a:off x="3940" y="2490"/>
              <a:ext cx="31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36"/>
            <p:cNvSpPr>
              <a:spLocks noChangeShapeType="1"/>
            </p:cNvSpPr>
            <p:nvPr/>
          </p:nvSpPr>
          <p:spPr bwMode="auto">
            <a:xfrm>
              <a:off x="4250" y="2490"/>
              <a:ext cx="31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37"/>
            <p:cNvSpPr>
              <a:spLocks noChangeShapeType="1"/>
            </p:cNvSpPr>
            <p:nvPr/>
          </p:nvSpPr>
          <p:spPr bwMode="auto">
            <a:xfrm flipH="1" flipV="1">
              <a:off x="4017" y="2208"/>
              <a:ext cx="23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80" name="Group 38"/>
            <p:cNvGrpSpPr>
              <a:grpSpLocks/>
            </p:cNvGrpSpPr>
            <p:nvPr/>
          </p:nvGrpSpPr>
          <p:grpSpPr bwMode="auto">
            <a:xfrm>
              <a:off x="3984" y="3216"/>
              <a:ext cx="432" cy="480"/>
              <a:chOff x="3744" y="3456"/>
              <a:chExt cx="432" cy="480"/>
            </a:xfrm>
          </p:grpSpPr>
          <p:sp>
            <p:nvSpPr>
              <p:cNvPr id="36885" name="Oval 39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48" cy="5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6" name="AutoShape 40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432" cy="432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7" name="Text Box 41"/>
              <p:cNvSpPr txBox="1">
                <a:spLocks noChangeArrowheads="1"/>
              </p:cNvSpPr>
              <p:nvPr/>
            </p:nvSpPr>
            <p:spPr bwMode="auto">
              <a:xfrm>
                <a:off x="3840" y="364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Times New Roman" pitchFamily="18" charset="0"/>
                  </a:rPr>
                  <a:t>L</a:t>
                </a:r>
              </a:p>
            </p:txBody>
          </p:sp>
        </p:grpSp>
        <p:sp>
          <p:nvSpPr>
            <p:cNvPr id="36881" name="Text Box 42"/>
            <p:cNvSpPr txBox="1">
              <a:spLocks noChangeArrowheads="1"/>
            </p:cNvSpPr>
            <p:nvPr/>
          </p:nvSpPr>
          <p:spPr bwMode="auto">
            <a:xfrm>
              <a:off x="3984" y="30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6882" name="Text Box 43"/>
            <p:cNvSpPr txBox="1">
              <a:spLocks noChangeArrowheads="1"/>
            </p:cNvSpPr>
            <p:nvPr/>
          </p:nvSpPr>
          <p:spPr bwMode="auto">
            <a:xfrm>
              <a:off x="3744" y="254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6883" name="Line 44"/>
            <p:cNvSpPr>
              <a:spLocks noChangeShapeType="1"/>
            </p:cNvSpPr>
            <p:nvPr/>
          </p:nvSpPr>
          <p:spPr bwMode="auto">
            <a:xfrm>
              <a:off x="4176" y="32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45"/>
            <p:cNvSpPr>
              <a:spLocks noChangeShapeType="1"/>
            </p:cNvSpPr>
            <p:nvPr/>
          </p:nvSpPr>
          <p:spPr bwMode="auto">
            <a:xfrm flipH="1" flipV="1">
              <a:off x="3984" y="288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2" name="Text Box 46"/>
          <p:cNvSpPr txBox="1">
            <a:spLocks noChangeArrowheads="1"/>
          </p:cNvSpPr>
          <p:nvPr/>
        </p:nvSpPr>
        <p:spPr bwMode="auto">
          <a:xfrm>
            <a:off x="5257800" y="56388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0033"/>
                </a:solidFill>
                <a:latin typeface="Times New Roman" pitchFamily="18" charset="0"/>
              </a:rPr>
              <a:t>BST property maintained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Deleting from a BST cont.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u="sng" smtClean="0">
                <a:solidFill>
                  <a:srgbClr val="990033"/>
                </a:solidFill>
              </a:rPr>
              <a:t>Case C: x is interior with two subtrees</a:t>
            </a:r>
          </a:p>
        </p:txBody>
      </p:sp>
      <p:grpSp>
        <p:nvGrpSpPr>
          <p:cNvPr id="37893" name="Group 64"/>
          <p:cNvGrpSpPr>
            <a:grpSpLocks/>
          </p:cNvGrpSpPr>
          <p:nvPr/>
        </p:nvGrpSpPr>
        <p:grpSpPr bwMode="auto">
          <a:xfrm>
            <a:off x="381000" y="2374900"/>
            <a:ext cx="8108950" cy="3962400"/>
            <a:chOff x="240" y="1496"/>
            <a:chExt cx="5108" cy="2496"/>
          </a:xfrm>
        </p:grpSpPr>
        <p:sp>
          <p:nvSpPr>
            <p:cNvPr id="37894" name="Oval 4"/>
            <p:cNvSpPr>
              <a:spLocks noChangeArrowheads="1"/>
            </p:cNvSpPr>
            <p:nvPr/>
          </p:nvSpPr>
          <p:spPr bwMode="auto">
            <a:xfrm>
              <a:off x="860" y="1947"/>
              <a:ext cx="155" cy="1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Oval 5"/>
            <p:cNvSpPr>
              <a:spLocks noChangeArrowheads="1"/>
            </p:cNvSpPr>
            <p:nvPr/>
          </p:nvSpPr>
          <p:spPr bwMode="auto">
            <a:xfrm>
              <a:off x="550" y="2299"/>
              <a:ext cx="155" cy="1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Oval 6"/>
            <p:cNvSpPr>
              <a:spLocks noChangeArrowheads="1"/>
            </p:cNvSpPr>
            <p:nvPr/>
          </p:nvSpPr>
          <p:spPr bwMode="auto">
            <a:xfrm>
              <a:off x="240" y="2651"/>
              <a:ext cx="155" cy="1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Oval 7"/>
            <p:cNvSpPr>
              <a:spLocks noChangeArrowheads="1"/>
            </p:cNvSpPr>
            <p:nvPr/>
          </p:nvSpPr>
          <p:spPr bwMode="auto">
            <a:xfrm>
              <a:off x="783" y="2651"/>
              <a:ext cx="155" cy="1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8"/>
            <p:cNvSpPr>
              <a:spLocks noChangeShapeType="1"/>
            </p:cNvSpPr>
            <p:nvPr/>
          </p:nvSpPr>
          <p:spPr bwMode="auto">
            <a:xfrm flipV="1">
              <a:off x="318" y="2370"/>
              <a:ext cx="31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 flipH="1" flipV="1">
              <a:off x="628" y="2370"/>
              <a:ext cx="232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0"/>
            <p:cNvSpPr>
              <a:spLocks noChangeShapeType="1"/>
            </p:cNvSpPr>
            <p:nvPr/>
          </p:nvSpPr>
          <p:spPr bwMode="auto">
            <a:xfrm flipV="1">
              <a:off x="628" y="2018"/>
              <a:ext cx="31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>
              <a:off x="938" y="2018"/>
              <a:ext cx="31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 flipH="1" flipV="1">
              <a:off x="705" y="1736"/>
              <a:ext cx="23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Oval 13"/>
            <p:cNvSpPr>
              <a:spLocks noChangeArrowheads="1"/>
            </p:cNvSpPr>
            <p:nvPr/>
          </p:nvSpPr>
          <p:spPr bwMode="auto">
            <a:xfrm>
              <a:off x="528" y="2984"/>
              <a:ext cx="48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AutoShape 14"/>
            <p:cNvSpPr>
              <a:spLocks noChangeArrowheads="1"/>
            </p:cNvSpPr>
            <p:nvPr/>
          </p:nvSpPr>
          <p:spPr bwMode="auto">
            <a:xfrm>
              <a:off x="336" y="3032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5"/>
            <p:cNvSpPr txBox="1">
              <a:spLocks noChangeArrowheads="1"/>
            </p:cNvSpPr>
            <p:nvPr/>
          </p:nvSpPr>
          <p:spPr bwMode="auto">
            <a:xfrm>
              <a:off x="384" y="31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37906" name="Text Box 16"/>
            <p:cNvSpPr txBox="1">
              <a:spLocks noChangeArrowheads="1"/>
            </p:cNvSpPr>
            <p:nvPr/>
          </p:nvSpPr>
          <p:spPr bwMode="auto">
            <a:xfrm>
              <a:off x="768" y="24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7907" name="Text Box 17"/>
            <p:cNvSpPr txBox="1">
              <a:spLocks noChangeArrowheads="1"/>
            </p:cNvSpPr>
            <p:nvPr/>
          </p:nvSpPr>
          <p:spPr bwMode="auto">
            <a:xfrm>
              <a:off x="336" y="279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7908" name="Text Box 18"/>
            <p:cNvSpPr txBox="1">
              <a:spLocks noChangeArrowheads="1"/>
            </p:cNvSpPr>
            <p:nvPr/>
          </p:nvSpPr>
          <p:spPr bwMode="auto">
            <a:xfrm>
              <a:off x="432" y="20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7909" name="Text Box 19"/>
            <p:cNvSpPr txBox="1">
              <a:spLocks noChangeArrowheads="1"/>
            </p:cNvSpPr>
            <p:nvPr/>
          </p:nvSpPr>
          <p:spPr bwMode="auto">
            <a:xfrm>
              <a:off x="1200" y="2408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990033"/>
                  </a:solidFill>
                  <a:latin typeface="Times New Roman" pitchFamily="18" charset="0"/>
                </a:rPr>
                <a:t>delete x</a:t>
              </a:r>
            </a:p>
          </p:txBody>
        </p:sp>
        <p:sp>
          <p:nvSpPr>
            <p:cNvPr id="37910" name="Oval 20"/>
            <p:cNvSpPr>
              <a:spLocks noChangeArrowheads="1"/>
            </p:cNvSpPr>
            <p:nvPr/>
          </p:nvSpPr>
          <p:spPr bwMode="auto">
            <a:xfrm>
              <a:off x="1104" y="2984"/>
              <a:ext cx="48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AutoShape 21"/>
            <p:cNvSpPr>
              <a:spLocks noChangeArrowheads="1"/>
            </p:cNvSpPr>
            <p:nvPr/>
          </p:nvSpPr>
          <p:spPr bwMode="auto">
            <a:xfrm>
              <a:off x="912" y="3032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Text Box 22"/>
            <p:cNvSpPr txBox="1">
              <a:spLocks noChangeArrowheads="1"/>
            </p:cNvSpPr>
            <p:nvPr/>
          </p:nvSpPr>
          <p:spPr bwMode="auto">
            <a:xfrm>
              <a:off x="1008" y="31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7913" name="Line 23"/>
            <p:cNvSpPr>
              <a:spLocks noChangeShapeType="1"/>
            </p:cNvSpPr>
            <p:nvPr/>
          </p:nvSpPr>
          <p:spPr bwMode="auto">
            <a:xfrm flipH="1" flipV="1">
              <a:off x="864" y="2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4"/>
            <p:cNvSpPr>
              <a:spLocks noChangeShapeType="1"/>
            </p:cNvSpPr>
            <p:nvPr/>
          </p:nvSpPr>
          <p:spPr bwMode="auto">
            <a:xfrm flipV="1">
              <a:off x="528" y="274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25"/>
            <p:cNvSpPr>
              <a:spLocks noChangeShapeType="1"/>
            </p:cNvSpPr>
            <p:nvPr/>
          </p:nvSpPr>
          <p:spPr bwMode="auto">
            <a:xfrm flipH="1">
              <a:off x="960" y="2600"/>
              <a:ext cx="288" cy="96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Oval 26"/>
            <p:cNvSpPr>
              <a:spLocks noChangeArrowheads="1"/>
            </p:cNvSpPr>
            <p:nvPr/>
          </p:nvSpPr>
          <p:spPr bwMode="auto">
            <a:xfrm>
              <a:off x="864" y="34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Text Box 27"/>
            <p:cNvSpPr txBox="1">
              <a:spLocks noChangeArrowheads="1"/>
            </p:cNvSpPr>
            <p:nvPr/>
          </p:nvSpPr>
          <p:spPr bwMode="auto">
            <a:xfrm>
              <a:off x="672" y="3464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t s</a:t>
              </a:r>
            </a:p>
          </p:txBody>
        </p:sp>
        <p:sp>
          <p:nvSpPr>
            <p:cNvPr id="37918" name="Text Box 28"/>
            <p:cNvSpPr txBox="1">
              <a:spLocks noChangeArrowheads="1"/>
            </p:cNvSpPr>
            <p:nvPr/>
          </p:nvSpPr>
          <p:spPr bwMode="auto">
            <a:xfrm>
              <a:off x="1152" y="279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r</a:t>
              </a:r>
            </a:p>
          </p:txBody>
        </p:sp>
        <p:grpSp>
          <p:nvGrpSpPr>
            <p:cNvPr id="37919" name="Group 29"/>
            <p:cNvGrpSpPr>
              <a:grpSpLocks/>
            </p:cNvGrpSpPr>
            <p:nvPr/>
          </p:nvGrpSpPr>
          <p:grpSpPr bwMode="auto">
            <a:xfrm>
              <a:off x="2256" y="2600"/>
              <a:ext cx="576" cy="96"/>
              <a:chOff x="2640" y="3168"/>
              <a:chExt cx="576" cy="96"/>
            </a:xfrm>
          </p:grpSpPr>
          <p:grpSp>
            <p:nvGrpSpPr>
              <p:cNvPr id="37949" name="Group 30"/>
              <p:cNvGrpSpPr>
                <a:grpSpLocks/>
              </p:cNvGrpSpPr>
              <p:nvPr/>
            </p:nvGrpSpPr>
            <p:grpSpPr bwMode="auto">
              <a:xfrm>
                <a:off x="2640" y="3168"/>
                <a:ext cx="576" cy="96"/>
                <a:chOff x="2544" y="3120"/>
                <a:chExt cx="576" cy="96"/>
              </a:xfrm>
            </p:grpSpPr>
            <p:sp>
              <p:nvSpPr>
                <p:cNvPr id="37951" name="Line 31"/>
                <p:cNvSpPr>
                  <a:spLocks noChangeShapeType="1"/>
                </p:cNvSpPr>
                <p:nvPr/>
              </p:nvSpPr>
              <p:spPr bwMode="auto">
                <a:xfrm>
                  <a:off x="2544" y="3168"/>
                  <a:ext cx="57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5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544" y="3216"/>
                  <a:ext cx="33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5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2544" y="3120"/>
                  <a:ext cx="336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50" name="Line 34"/>
              <p:cNvSpPr>
                <a:spLocks noChangeShapeType="1"/>
              </p:cNvSpPr>
              <p:nvPr/>
            </p:nvSpPr>
            <p:spPr bwMode="auto">
              <a:xfrm flipH="1">
                <a:off x="2640" y="3216"/>
                <a:ext cx="384" cy="0"/>
              </a:xfrm>
              <a:prstGeom prst="line">
                <a:avLst/>
              </a:prstGeom>
              <a:noFill/>
              <a:ln w="130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20" name="Oval 35"/>
            <p:cNvSpPr>
              <a:spLocks noChangeArrowheads="1"/>
            </p:cNvSpPr>
            <p:nvPr/>
          </p:nvSpPr>
          <p:spPr bwMode="auto">
            <a:xfrm>
              <a:off x="720" y="34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1" name="Group 36"/>
            <p:cNvGrpSpPr>
              <a:grpSpLocks/>
            </p:cNvGrpSpPr>
            <p:nvPr/>
          </p:nvGrpSpPr>
          <p:grpSpPr bwMode="auto">
            <a:xfrm>
              <a:off x="3120" y="1496"/>
              <a:ext cx="2228" cy="2496"/>
              <a:chOff x="2976" y="1632"/>
              <a:chExt cx="2228" cy="2496"/>
            </a:xfrm>
          </p:grpSpPr>
          <p:grpSp>
            <p:nvGrpSpPr>
              <p:cNvPr id="37922" name="Group 37"/>
              <p:cNvGrpSpPr>
                <a:grpSpLocks/>
              </p:cNvGrpSpPr>
              <p:nvPr/>
            </p:nvGrpSpPr>
            <p:grpSpPr bwMode="auto">
              <a:xfrm>
                <a:off x="3312" y="1632"/>
                <a:ext cx="1700" cy="2112"/>
                <a:chOff x="3264" y="1920"/>
                <a:chExt cx="1700" cy="2112"/>
              </a:xfrm>
            </p:grpSpPr>
            <p:sp>
              <p:nvSpPr>
                <p:cNvPr id="37926" name="Oval 38"/>
                <p:cNvSpPr>
                  <a:spLocks noChangeArrowheads="1"/>
                </p:cNvSpPr>
                <p:nvPr/>
              </p:nvSpPr>
              <p:spPr bwMode="auto">
                <a:xfrm>
                  <a:off x="3884" y="2131"/>
                  <a:ext cx="155" cy="1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7" name="Oval 39"/>
                <p:cNvSpPr>
                  <a:spLocks noChangeArrowheads="1"/>
                </p:cNvSpPr>
                <p:nvPr/>
              </p:nvSpPr>
              <p:spPr bwMode="auto">
                <a:xfrm>
                  <a:off x="3574" y="2483"/>
                  <a:ext cx="155" cy="1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8" name="Oval 40"/>
                <p:cNvSpPr>
                  <a:spLocks noChangeArrowheads="1"/>
                </p:cNvSpPr>
                <p:nvPr/>
              </p:nvSpPr>
              <p:spPr bwMode="auto">
                <a:xfrm>
                  <a:off x="3264" y="2835"/>
                  <a:ext cx="155" cy="1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2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342" y="2554"/>
                  <a:ext cx="310" cy="3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652" y="2202"/>
                  <a:ext cx="310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1" name="Line 43"/>
                <p:cNvSpPr>
                  <a:spLocks noChangeShapeType="1"/>
                </p:cNvSpPr>
                <p:nvPr/>
              </p:nvSpPr>
              <p:spPr bwMode="auto">
                <a:xfrm>
                  <a:off x="3962" y="2202"/>
                  <a:ext cx="310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3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3729" y="1920"/>
                  <a:ext cx="233" cy="28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933" name="Group 45"/>
                <p:cNvGrpSpPr>
                  <a:grpSpLocks/>
                </p:cNvGrpSpPr>
                <p:nvPr/>
              </p:nvGrpSpPr>
              <p:grpSpPr bwMode="auto">
                <a:xfrm>
                  <a:off x="3360" y="3552"/>
                  <a:ext cx="432" cy="480"/>
                  <a:chOff x="3360" y="3168"/>
                  <a:chExt cx="432" cy="480"/>
                </a:xfrm>
              </p:grpSpPr>
              <p:sp>
                <p:nvSpPr>
                  <p:cNvPr id="3794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168"/>
                    <a:ext cx="48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4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216"/>
                    <a:ext cx="432" cy="432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4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3360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Times New Roman" pitchFamily="18" charset="0"/>
                      </a:rPr>
                      <a:t>W</a:t>
                    </a:r>
                  </a:p>
                </p:txBody>
              </p:sp>
            </p:grpSp>
            <p:sp>
              <p:nvSpPr>
                <p:cNvPr id="3793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312" y="3408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3793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456" y="2256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>
                      <a:latin typeface="Times New Roman" pitchFamily="18" charset="0"/>
                    </a:rPr>
                    <a:t>r</a:t>
                  </a:r>
                </a:p>
              </p:txBody>
            </p:sp>
            <p:sp>
              <p:nvSpPr>
                <p:cNvPr id="3793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224" y="2592"/>
                  <a:ext cx="7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>
                      <a:solidFill>
                        <a:srgbClr val="990033"/>
                      </a:solidFill>
                      <a:latin typeface="Times New Roman" pitchFamily="18" charset="0"/>
                    </a:rPr>
                    <a:t>delete x</a:t>
                  </a:r>
                </a:p>
              </p:txBody>
            </p:sp>
            <p:sp>
              <p:nvSpPr>
                <p:cNvPr id="37937" name="Oval 52"/>
                <p:cNvSpPr>
                  <a:spLocks noChangeArrowheads="1"/>
                </p:cNvSpPr>
                <p:nvPr/>
              </p:nvSpPr>
              <p:spPr bwMode="auto">
                <a:xfrm>
                  <a:off x="3744" y="331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3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600" y="3072"/>
                  <a:ext cx="19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>
                      <a:latin typeface="Times New Roman" pitchFamily="18" charset="0"/>
                    </a:rPr>
                    <a:t>s</a:t>
                  </a:r>
                </a:p>
              </p:txBody>
            </p:sp>
            <p:grpSp>
              <p:nvGrpSpPr>
                <p:cNvPr id="37939" name="Group 54"/>
                <p:cNvGrpSpPr>
                  <a:grpSpLocks/>
                </p:cNvGrpSpPr>
                <p:nvPr/>
              </p:nvGrpSpPr>
              <p:grpSpPr bwMode="auto">
                <a:xfrm>
                  <a:off x="3744" y="2688"/>
                  <a:ext cx="441" cy="672"/>
                  <a:chOff x="3936" y="2976"/>
                  <a:chExt cx="441" cy="672"/>
                </a:xfrm>
              </p:grpSpPr>
              <p:sp>
                <p:nvSpPr>
                  <p:cNvPr id="37942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168"/>
                    <a:ext cx="48" cy="5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43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3216"/>
                    <a:ext cx="432" cy="432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944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3360"/>
                    <a:ext cx="2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Times New Roman" pitchFamily="18" charset="0"/>
                      </a:rPr>
                      <a:t>Z</a:t>
                    </a:r>
                  </a:p>
                </p:txBody>
              </p:sp>
              <p:sp>
                <p:nvSpPr>
                  <p:cNvPr id="37945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6" y="2976"/>
                    <a:ext cx="20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Times New Roman" pitchFamily="18" charset="0"/>
                      </a:rPr>
                      <a:t>r</a:t>
                    </a:r>
                  </a:p>
                </p:txBody>
              </p:sp>
            </p:grpSp>
            <p:sp>
              <p:nvSpPr>
                <p:cNvPr id="37940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648" y="2544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41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552" y="3360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23" name="Text Box 61"/>
              <p:cNvSpPr txBox="1">
                <a:spLocks noChangeArrowheads="1"/>
              </p:cNvSpPr>
              <p:nvPr/>
            </p:nvSpPr>
            <p:spPr bwMode="auto">
              <a:xfrm>
                <a:off x="2976" y="3840"/>
                <a:ext cx="22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990033"/>
                    </a:solidFill>
                    <a:latin typeface="Times New Roman" pitchFamily="18" charset="0"/>
                  </a:rPr>
                  <a:t>BST property maintained</a:t>
                </a:r>
              </a:p>
            </p:txBody>
          </p:sp>
          <p:sp>
            <p:nvSpPr>
              <p:cNvPr id="37924" name="Oval 62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Text Box 63"/>
              <p:cNvSpPr txBox="1">
                <a:spLocks noChangeArrowheads="1"/>
              </p:cNvSpPr>
              <p:nvPr/>
            </p:nvSpPr>
            <p:spPr bwMode="auto">
              <a:xfrm>
                <a:off x="3888" y="3552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Times New Roman" pitchFamily="18" charset="0"/>
                  </a:rPr>
                  <a:t>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3399"/>
                </a:solidFill>
              </a:rPr>
              <a:t>Deleting from a BST cont.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u="sng" smtClean="0">
                <a:solidFill>
                  <a:srgbClr val="990033"/>
                </a:solidFill>
              </a:rPr>
              <a:t>Case C cont: … or you can also do it like this</a:t>
            </a:r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1365250" y="3382963"/>
            <a:ext cx="246063" cy="223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873125" y="3941763"/>
            <a:ext cx="246063" cy="223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381000" y="4500563"/>
            <a:ext cx="246063" cy="223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 flipV="1">
            <a:off x="504825" y="4054475"/>
            <a:ext cx="492125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V="1">
            <a:off x="996950" y="3495675"/>
            <a:ext cx="492125" cy="558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1489075" y="3495675"/>
            <a:ext cx="492125" cy="558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 flipV="1">
            <a:off x="1119188" y="3048000"/>
            <a:ext cx="369887" cy="4476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924" name="Group 11"/>
          <p:cNvGrpSpPr>
            <a:grpSpLocks/>
          </p:cNvGrpSpPr>
          <p:nvPr/>
        </p:nvGrpSpPr>
        <p:grpSpPr bwMode="auto">
          <a:xfrm>
            <a:off x="990600" y="4572000"/>
            <a:ext cx="685800" cy="762000"/>
            <a:chOff x="336" y="3168"/>
            <a:chExt cx="432" cy="480"/>
          </a:xfrm>
        </p:grpSpPr>
        <p:sp>
          <p:nvSpPr>
            <p:cNvPr id="38939" name="Oval 12"/>
            <p:cNvSpPr>
              <a:spLocks noChangeArrowheads="1"/>
            </p:cNvSpPr>
            <p:nvPr/>
          </p:nvSpPr>
          <p:spPr bwMode="auto">
            <a:xfrm>
              <a:off x="528" y="3168"/>
              <a:ext cx="48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AutoShape 13"/>
            <p:cNvSpPr>
              <a:spLocks noChangeArrowheads="1"/>
            </p:cNvSpPr>
            <p:nvPr/>
          </p:nvSpPr>
          <p:spPr bwMode="auto">
            <a:xfrm>
              <a:off x="336" y="3216"/>
              <a:ext cx="432" cy="432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Text Box 14"/>
            <p:cNvSpPr txBox="1">
              <a:spLocks noChangeArrowheads="1"/>
            </p:cNvSpPr>
            <p:nvPr/>
          </p:nvSpPr>
          <p:spPr bwMode="auto">
            <a:xfrm>
              <a:off x="384" y="33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12954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q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685800" y="3581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r</a:t>
            </a:r>
          </a:p>
        </p:txBody>
      </p:sp>
      <p:sp>
        <p:nvSpPr>
          <p:cNvPr id="38927" name="Oval 17"/>
          <p:cNvSpPr>
            <a:spLocks noChangeArrowheads="1"/>
          </p:cNvSpPr>
          <p:nvPr/>
        </p:nvSpPr>
        <p:spPr bwMode="auto">
          <a:xfrm>
            <a:off x="1981200" y="5715000"/>
            <a:ext cx="76200" cy="809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AutoShape 18"/>
          <p:cNvSpPr>
            <a:spLocks noChangeArrowheads="1"/>
          </p:cNvSpPr>
          <p:nvPr/>
        </p:nvSpPr>
        <p:spPr bwMode="auto">
          <a:xfrm>
            <a:off x="1676400" y="5715000"/>
            <a:ext cx="685800" cy="685800"/>
          </a:xfrm>
          <a:prstGeom prst="triangle">
            <a:avLst>
              <a:gd name="adj" fmla="val 50000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19"/>
          <p:cNvSpPr txBox="1">
            <a:spLocks noChangeArrowheads="1"/>
          </p:cNvSpPr>
          <p:nvPr/>
        </p:nvSpPr>
        <p:spPr bwMode="auto">
          <a:xfrm>
            <a:off x="1828800" y="5943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Z</a:t>
            </a:r>
          </a:p>
        </p:txBody>
      </p:sp>
      <p:sp>
        <p:nvSpPr>
          <p:cNvPr id="38930" name="Oval 20"/>
          <p:cNvSpPr>
            <a:spLocks noChangeArrowheads="1"/>
          </p:cNvSpPr>
          <p:nvPr/>
        </p:nvSpPr>
        <p:spPr bwMode="auto">
          <a:xfrm>
            <a:off x="1600200" y="632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21"/>
          <p:cNvSpPr txBox="1">
            <a:spLocks noChangeArrowheads="1"/>
          </p:cNvSpPr>
          <p:nvPr/>
        </p:nvSpPr>
        <p:spPr bwMode="auto">
          <a:xfrm>
            <a:off x="1371600" y="60960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s</a:t>
            </a:r>
          </a:p>
        </p:txBody>
      </p:sp>
      <p:sp>
        <p:nvSpPr>
          <p:cNvPr id="38932" name="Text Box 22"/>
          <p:cNvSpPr txBox="1">
            <a:spLocks noChangeArrowheads="1"/>
          </p:cNvSpPr>
          <p:nvPr/>
        </p:nvSpPr>
        <p:spPr bwMode="auto">
          <a:xfrm>
            <a:off x="2057400" y="5334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r</a:t>
            </a:r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 flipH="1" flipV="1">
            <a:off x="1066800" y="4038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1600200" y="4876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t</a:t>
            </a:r>
          </a:p>
        </p:txBody>
      </p:sp>
      <p:sp>
        <p:nvSpPr>
          <p:cNvPr id="38935" name="Oval 25"/>
          <p:cNvSpPr>
            <a:spLocks noChangeArrowheads="1"/>
          </p:cNvSpPr>
          <p:nvPr/>
        </p:nvSpPr>
        <p:spPr bwMode="auto">
          <a:xfrm>
            <a:off x="1600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 flipH="1" flipV="1">
            <a:off x="16764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4038600" y="2997200"/>
            <a:ext cx="4546600" cy="2281238"/>
          </a:xfrm>
          <a:prstGeom prst="rect">
            <a:avLst/>
          </a:prstGeom>
          <a:solidFill>
            <a:srgbClr val="FFFFDD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q  &lt;  x  &lt;  r</a:t>
            </a:r>
          </a:p>
          <a:p>
            <a:pPr>
              <a:lnSpc>
                <a:spcPct val="80000"/>
              </a:lnSpc>
            </a:pPr>
            <a:endParaRPr lang="en-US" sz="2400" b="1">
              <a:latin typeface="Times New Roman" pitchFamily="18" charset="0"/>
            </a:endParaRPr>
          </a:p>
          <a:p>
            <a:pPr>
              <a:buFont typeface="Symbol" pitchFamily="18" charset="2"/>
              <a:buChar char="Þ"/>
            </a:pPr>
            <a:r>
              <a:rPr lang="en-US" sz="2400" b="1">
                <a:latin typeface="Times New Roman" pitchFamily="18" charset="0"/>
              </a:rPr>
              <a:t>  Q is smaller than the smaller  </a:t>
            </a:r>
          </a:p>
          <a:p>
            <a:pPr>
              <a:buFont typeface="Symbol" pitchFamily="18" charset="2"/>
              <a:buNone/>
            </a:pPr>
            <a:r>
              <a:rPr lang="en-US" sz="2400" b="1">
                <a:latin typeface="Times New Roman" pitchFamily="18" charset="0"/>
              </a:rPr>
              <a:t>      element in Z</a:t>
            </a:r>
          </a:p>
          <a:p>
            <a:pPr>
              <a:buFont typeface="Symbol" pitchFamily="18" charset="2"/>
              <a:buChar char="Þ"/>
            </a:pPr>
            <a:r>
              <a:rPr lang="en-US" sz="2400" b="1">
                <a:latin typeface="Times New Roman" pitchFamily="18" charset="0"/>
              </a:rPr>
              <a:t>  R is larger than the largest </a:t>
            </a:r>
          </a:p>
          <a:p>
            <a:pPr>
              <a:buFont typeface="Symbol" pitchFamily="18" charset="2"/>
              <a:buNone/>
            </a:pPr>
            <a:r>
              <a:rPr lang="en-US" sz="2400" b="1">
                <a:latin typeface="Times New Roman" pitchFamily="18" charset="0"/>
              </a:rPr>
              <a:t>      element in W</a:t>
            </a:r>
          </a:p>
        </p:txBody>
      </p:sp>
      <p:sp>
        <p:nvSpPr>
          <p:cNvPr id="38938" name="Rectangle 28"/>
          <p:cNvSpPr>
            <a:spLocks noChangeArrowheads="1"/>
          </p:cNvSpPr>
          <p:nvPr/>
        </p:nvSpPr>
        <p:spPr bwMode="auto">
          <a:xfrm>
            <a:off x="3810000" y="2819400"/>
            <a:ext cx="4953000" cy="2590800"/>
          </a:xfrm>
          <a:prstGeom prst="rect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rgbClr val="990033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6013"/>
            <a:ext cx="9144000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6013"/>
            <a:ext cx="91440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08988" cy="2260600"/>
          </a:xfrm>
          <a:solidFill>
            <a:srgbClr val="FFFFDD"/>
          </a:solidFill>
          <a:ln>
            <a:solidFill>
              <a:srgbClr val="669900"/>
            </a:solidFill>
          </a:ln>
        </p:spPr>
        <p:txBody>
          <a:bodyPr/>
          <a:lstStyle/>
          <a:p>
            <a:pPr eaLnBrk="1" hangingPunct="1"/>
            <a:r>
              <a:rPr lang="en-US" sz="2000" smtClean="0">
                <a:solidFill>
                  <a:schemeClr val="tx2"/>
                </a:solidFill>
              </a:rPr>
              <a:t>We start at the leftmost node in the tree, print it, and follow its right thread</a:t>
            </a:r>
          </a:p>
          <a:p>
            <a:pPr eaLnBrk="1" hangingPunct="1"/>
            <a:r>
              <a:rPr lang="en-US" sz="2000" smtClean="0">
                <a:solidFill>
                  <a:schemeClr val="tx2"/>
                </a:solidFill>
              </a:rPr>
              <a:t>If we follow a thread to the right, we output the node and continue to its right</a:t>
            </a:r>
          </a:p>
          <a:p>
            <a:pPr eaLnBrk="1" hangingPunct="1"/>
            <a:r>
              <a:rPr lang="en-US" sz="2000" smtClean="0">
                <a:solidFill>
                  <a:schemeClr val="tx2"/>
                </a:solidFill>
              </a:rPr>
              <a:t>If we follow a link to the right, we go to the leftmost node, print it, and 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324600" cy="533400"/>
          </a:xfrm>
        </p:spPr>
        <p:txBody>
          <a:bodyPr/>
          <a:lstStyle/>
          <a:p>
            <a:pPr eaLnBrk="1" hangingPunct="1"/>
            <a:r>
              <a:rPr lang="en-US" sz="2000" smtClean="0"/>
              <a:t>Binary Search Trees</a:t>
            </a:r>
          </a:p>
        </p:txBody>
      </p:sp>
      <p:grpSp>
        <p:nvGrpSpPr>
          <p:cNvPr id="43013" name="Group 18"/>
          <p:cNvGrpSpPr>
            <a:grpSpLocks/>
          </p:cNvGrpSpPr>
          <p:nvPr/>
        </p:nvGrpSpPr>
        <p:grpSpPr bwMode="auto">
          <a:xfrm>
            <a:off x="152400" y="914400"/>
            <a:ext cx="7162800" cy="4724400"/>
            <a:chOff x="144" y="816"/>
            <a:chExt cx="4656" cy="2976"/>
          </a:xfrm>
        </p:grpSpPr>
        <p:sp>
          <p:nvSpPr>
            <p:cNvPr id="43055" name="Line 19"/>
            <p:cNvSpPr>
              <a:spLocks noChangeShapeType="1"/>
            </p:cNvSpPr>
            <p:nvPr/>
          </p:nvSpPr>
          <p:spPr bwMode="auto">
            <a:xfrm flipV="1">
              <a:off x="1344" y="91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Line 20"/>
            <p:cNvSpPr>
              <a:spLocks noChangeShapeType="1"/>
            </p:cNvSpPr>
            <p:nvPr/>
          </p:nvSpPr>
          <p:spPr bwMode="auto">
            <a:xfrm>
              <a:off x="2496" y="91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Line 21"/>
            <p:cNvSpPr>
              <a:spLocks noChangeShapeType="1"/>
            </p:cNvSpPr>
            <p:nvPr/>
          </p:nvSpPr>
          <p:spPr bwMode="auto">
            <a:xfrm flipV="1">
              <a:off x="768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Line 22"/>
            <p:cNvSpPr>
              <a:spLocks noChangeShapeType="1"/>
            </p:cNvSpPr>
            <p:nvPr/>
          </p:nvSpPr>
          <p:spPr bwMode="auto">
            <a:xfrm>
              <a:off x="1344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23"/>
            <p:cNvSpPr>
              <a:spLocks noChangeShapeType="1"/>
            </p:cNvSpPr>
            <p:nvPr/>
          </p:nvSpPr>
          <p:spPr bwMode="auto">
            <a:xfrm flipV="1">
              <a:off x="3072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Line 24"/>
            <p:cNvSpPr>
              <a:spLocks noChangeShapeType="1"/>
            </p:cNvSpPr>
            <p:nvPr/>
          </p:nvSpPr>
          <p:spPr bwMode="auto">
            <a:xfrm>
              <a:off x="3648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Line 25"/>
            <p:cNvSpPr>
              <a:spLocks noChangeShapeType="1"/>
            </p:cNvSpPr>
            <p:nvPr/>
          </p:nvSpPr>
          <p:spPr bwMode="auto">
            <a:xfrm flipV="1">
              <a:off x="480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Line 26"/>
            <p:cNvSpPr>
              <a:spLocks noChangeShapeType="1"/>
            </p:cNvSpPr>
            <p:nvPr/>
          </p:nvSpPr>
          <p:spPr bwMode="auto">
            <a:xfrm>
              <a:off x="768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Line 27"/>
            <p:cNvSpPr>
              <a:spLocks noChangeShapeType="1"/>
            </p:cNvSpPr>
            <p:nvPr/>
          </p:nvSpPr>
          <p:spPr bwMode="auto">
            <a:xfrm flipV="1">
              <a:off x="1632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Line 28"/>
            <p:cNvSpPr>
              <a:spLocks noChangeShapeType="1"/>
            </p:cNvSpPr>
            <p:nvPr/>
          </p:nvSpPr>
          <p:spPr bwMode="auto">
            <a:xfrm>
              <a:off x="1920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5" name="Line 29"/>
            <p:cNvSpPr>
              <a:spLocks noChangeShapeType="1"/>
            </p:cNvSpPr>
            <p:nvPr/>
          </p:nvSpPr>
          <p:spPr bwMode="auto">
            <a:xfrm flipV="1">
              <a:off x="2784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Line 30"/>
            <p:cNvSpPr>
              <a:spLocks noChangeShapeType="1"/>
            </p:cNvSpPr>
            <p:nvPr/>
          </p:nvSpPr>
          <p:spPr bwMode="auto">
            <a:xfrm>
              <a:off x="3072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7" name="Line 31"/>
            <p:cNvSpPr>
              <a:spLocks noChangeShapeType="1"/>
            </p:cNvSpPr>
            <p:nvPr/>
          </p:nvSpPr>
          <p:spPr bwMode="auto">
            <a:xfrm flipV="1">
              <a:off x="3936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8" name="Line 32"/>
            <p:cNvSpPr>
              <a:spLocks noChangeShapeType="1"/>
            </p:cNvSpPr>
            <p:nvPr/>
          </p:nvSpPr>
          <p:spPr bwMode="auto">
            <a:xfrm>
              <a:off x="4224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9" name="Line 33"/>
            <p:cNvSpPr>
              <a:spLocks noChangeShapeType="1"/>
            </p:cNvSpPr>
            <p:nvPr/>
          </p:nvSpPr>
          <p:spPr bwMode="auto">
            <a:xfrm flipV="1">
              <a:off x="33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0" name="Line 34"/>
            <p:cNvSpPr>
              <a:spLocks noChangeShapeType="1"/>
            </p:cNvSpPr>
            <p:nvPr/>
          </p:nvSpPr>
          <p:spPr bwMode="auto">
            <a:xfrm>
              <a:off x="480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Line 35"/>
            <p:cNvSpPr>
              <a:spLocks noChangeShapeType="1"/>
            </p:cNvSpPr>
            <p:nvPr/>
          </p:nvSpPr>
          <p:spPr bwMode="auto">
            <a:xfrm flipV="1">
              <a:off x="91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2" name="Line 36"/>
            <p:cNvSpPr>
              <a:spLocks noChangeShapeType="1"/>
            </p:cNvSpPr>
            <p:nvPr/>
          </p:nvSpPr>
          <p:spPr bwMode="auto">
            <a:xfrm>
              <a:off x="105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Line 37"/>
            <p:cNvSpPr>
              <a:spLocks noChangeShapeType="1"/>
            </p:cNvSpPr>
            <p:nvPr/>
          </p:nvSpPr>
          <p:spPr bwMode="auto">
            <a:xfrm flipV="1">
              <a:off x="24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4" name="Line 38"/>
            <p:cNvSpPr>
              <a:spLocks noChangeShapeType="1"/>
            </p:cNvSpPr>
            <p:nvPr/>
          </p:nvSpPr>
          <p:spPr bwMode="auto">
            <a:xfrm>
              <a:off x="33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5" name="Line 39"/>
            <p:cNvSpPr>
              <a:spLocks noChangeShapeType="1"/>
            </p:cNvSpPr>
            <p:nvPr/>
          </p:nvSpPr>
          <p:spPr bwMode="auto">
            <a:xfrm flipV="1">
              <a:off x="379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6" name="Line 40"/>
            <p:cNvSpPr>
              <a:spLocks noChangeShapeType="1"/>
            </p:cNvSpPr>
            <p:nvPr/>
          </p:nvSpPr>
          <p:spPr bwMode="auto">
            <a:xfrm>
              <a:off x="393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7" name="Line 41"/>
            <p:cNvSpPr>
              <a:spLocks noChangeShapeType="1"/>
            </p:cNvSpPr>
            <p:nvPr/>
          </p:nvSpPr>
          <p:spPr bwMode="auto">
            <a:xfrm flipV="1">
              <a:off x="4368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8" name="Line 42"/>
            <p:cNvSpPr>
              <a:spLocks noChangeShapeType="1"/>
            </p:cNvSpPr>
            <p:nvPr/>
          </p:nvSpPr>
          <p:spPr bwMode="auto">
            <a:xfrm>
              <a:off x="451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9" name="Line 43"/>
            <p:cNvSpPr>
              <a:spLocks noChangeShapeType="1"/>
            </p:cNvSpPr>
            <p:nvPr/>
          </p:nvSpPr>
          <p:spPr bwMode="auto">
            <a:xfrm flipV="1">
              <a:off x="2640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44"/>
            <p:cNvSpPr>
              <a:spLocks noChangeShapeType="1"/>
            </p:cNvSpPr>
            <p:nvPr/>
          </p:nvSpPr>
          <p:spPr bwMode="auto">
            <a:xfrm>
              <a:off x="2784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1" name="Line 45"/>
            <p:cNvSpPr>
              <a:spLocks noChangeShapeType="1"/>
            </p:cNvSpPr>
            <p:nvPr/>
          </p:nvSpPr>
          <p:spPr bwMode="auto">
            <a:xfrm flipV="1">
              <a:off x="321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2" name="Line 46"/>
            <p:cNvSpPr>
              <a:spLocks noChangeShapeType="1"/>
            </p:cNvSpPr>
            <p:nvPr/>
          </p:nvSpPr>
          <p:spPr bwMode="auto">
            <a:xfrm>
              <a:off x="3360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3" name="Line 47"/>
            <p:cNvSpPr>
              <a:spLocks noChangeShapeType="1"/>
            </p:cNvSpPr>
            <p:nvPr/>
          </p:nvSpPr>
          <p:spPr bwMode="auto">
            <a:xfrm flipV="1">
              <a:off x="1488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4" name="Line 48"/>
            <p:cNvSpPr>
              <a:spLocks noChangeShapeType="1"/>
            </p:cNvSpPr>
            <p:nvPr/>
          </p:nvSpPr>
          <p:spPr bwMode="auto">
            <a:xfrm>
              <a:off x="163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5" name="Line 49"/>
            <p:cNvSpPr>
              <a:spLocks noChangeShapeType="1"/>
            </p:cNvSpPr>
            <p:nvPr/>
          </p:nvSpPr>
          <p:spPr bwMode="auto">
            <a:xfrm flipV="1">
              <a:off x="2064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6" name="Line 50"/>
            <p:cNvSpPr>
              <a:spLocks noChangeShapeType="1"/>
            </p:cNvSpPr>
            <p:nvPr/>
          </p:nvSpPr>
          <p:spPr bwMode="auto">
            <a:xfrm>
              <a:off x="2208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Line 51"/>
            <p:cNvSpPr>
              <a:spLocks noChangeShapeType="1"/>
            </p:cNvSpPr>
            <p:nvPr/>
          </p:nvSpPr>
          <p:spPr bwMode="auto">
            <a:xfrm flipV="1">
              <a:off x="528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8" name="Line 52"/>
            <p:cNvSpPr>
              <a:spLocks noChangeShapeType="1"/>
            </p:cNvSpPr>
            <p:nvPr/>
          </p:nvSpPr>
          <p:spPr bwMode="auto">
            <a:xfrm>
              <a:off x="624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9" name="Line 53"/>
            <p:cNvSpPr>
              <a:spLocks noChangeShapeType="1"/>
            </p:cNvSpPr>
            <p:nvPr/>
          </p:nvSpPr>
          <p:spPr bwMode="auto">
            <a:xfrm flipV="1">
              <a:off x="816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0" name="Line 54"/>
            <p:cNvSpPr>
              <a:spLocks noChangeShapeType="1"/>
            </p:cNvSpPr>
            <p:nvPr/>
          </p:nvSpPr>
          <p:spPr bwMode="auto">
            <a:xfrm>
              <a:off x="912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1" name="Line 55"/>
            <p:cNvSpPr>
              <a:spLocks noChangeShapeType="1"/>
            </p:cNvSpPr>
            <p:nvPr/>
          </p:nvSpPr>
          <p:spPr bwMode="auto">
            <a:xfrm flipV="1">
              <a:off x="1104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2" name="Line 56"/>
            <p:cNvSpPr>
              <a:spLocks noChangeShapeType="1"/>
            </p:cNvSpPr>
            <p:nvPr/>
          </p:nvSpPr>
          <p:spPr bwMode="auto">
            <a:xfrm>
              <a:off x="1200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3" name="Line 57"/>
            <p:cNvSpPr>
              <a:spLocks noChangeShapeType="1"/>
            </p:cNvSpPr>
            <p:nvPr/>
          </p:nvSpPr>
          <p:spPr bwMode="auto">
            <a:xfrm flipV="1">
              <a:off x="3696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4" name="Line 58"/>
            <p:cNvSpPr>
              <a:spLocks noChangeShapeType="1"/>
            </p:cNvSpPr>
            <p:nvPr/>
          </p:nvSpPr>
          <p:spPr bwMode="auto">
            <a:xfrm>
              <a:off x="3792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Line 59"/>
            <p:cNvSpPr>
              <a:spLocks noChangeShapeType="1"/>
            </p:cNvSpPr>
            <p:nvPr/>
          </p:nvSpPr>
          <p:spPr bwMode="auto">
            <a:xfrm flipV="1">
              <a:off x="3984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Line 60"/>
            <p:cNvSpPr>
              <a:spLocks noChangeShapeType="1"/>
            </p:cNvSpPr>
            <p:nvPr/>
          </p:nvSpPr>
          <p:spPr bwMode="auto">
            <a:xfrm>
              <a:off x="4080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7" name="Line 61"/>
            <p:cNvSpPr>
              <a:spLocks noChangeShapeType="1"/>
            </p:cNvSpPr>
            <p:nvPr/>
          </p:nvSpPr>
          <p:spPr bwMode="auto">
            <a:xfrm flipV="1">
              <a:off x="4272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8" name="Line 62"/>
            <p:cNvSpPr>
              <a:spLocks noChangeShapeType="1"/>
            </p:cNvSpPr>
            <p:nvPr/>
          </p:nvSpPr>
          <p:spPr bwMode="auto">
            <a:xfrm>
              <a:off x="4368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9" name="Line 63"/>
            <p:cNvSpPr>
              <a:spLocks noChangeShapeType="1"/>
            </p:cNvSpPr>
            <p:nvPr/>
          </p:nvSpPr>
          <p:spPr bwMode="auto">
            <a:xfrm flipV="1">
              <a:off x="456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0" name="Line 64"/>
            <p:cNvSpPr>
              <a:spLocks noChangeShapeType="1"/>
            </p:cNvSpPr>
            <p:nvPr/>
          </p:nvSpPr>
          <p:spPr bwMode="auto">
            <a:xfrm>
              <a:off x="465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1" name="Line 65"/>
            <p:cNvSpPr>
              <a:spLocks noChangeShapeType="1"/>
            </p:cNvSpPr>
            <p:nvPr/>
          </p:nvSpPr>
          <p:spPr bwMode="auto">
            <a:xfrm flipV="1">
              <a:off x="2544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2" name="Line 66"/>
            <p:cNvSpPr>
              <a:spLocks noChangeShapeType="1"/>
            </p:cNvSpPr>
            <p:nvPr/>
          </p:nvSpPr>
          <p:spPr bwMode="auto">
            <a:xfrm>
              <a:off x="2640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3" name="Line 67"/>
            <p:cNvSpPr>
              <a:spLocks noChangeShapeType="1"/>
            </p:cNvSpPr>
            <p:nvPr/>
          </p:nvSpPr>
          <p:spPr bwMode="auto">
            <a:xfrm flipV="1">
              <a:off x="2832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4" name="Line 68"/>
            <p:cNvSpPr>
              <a:spLocks noChangeShapeType="1"/>
            </p:cNvSpPr>
            <p:nvPr/>
          </p:nvSpPr>
          <p:spPr bwMode="auto">
            <a:xfrm>
              <a:off x="2928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5" name="Line 69"/>
            <p:cNvSpPr>
              <a:spLocks noChangeShapeType="1"/>
            </p:cNvSpPr>
            <p:nvPr/>
          </p:nvSpPr>
          <p:spPr bwMode="auto">
            <a:xfrm flipV="1">
              <a:off x="312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6" name="Line 70"/>
            <p:cNvSpPr>
              <a:spLocks noChangeShapeType="1"/>
            </p:cNvSpPr>
            <p:nvPr/>
          </p:nvSpPr>
          <p:spPr bwMode="auto">
            <a:xfrm>
              <a:off x="321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7" name="Line 71"/>
            <p:cNvSpPr>
              <a:spLocks noChangeShapeType="1"/>
            </p:cNvSpPr>
            <p:nvPr/>
          </p:nvSpPr>
          <p:spPr bwMode="auto">
            <a:xfrm flipV="1">
              <a:off x="3408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8" name="Line 72"/>
            <p:cNvSpPr>
              <a:spLocks noChangeShapeType="1"/>
            </p:cNvSpPr>
            <p:nvPr/>
          </p:nvSpPr>
          <p:spPr bwMode="auto">
            <a:xfrm>
              <a:off x="3504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9" name="Line 73"/>
            <p:cNvSpPr>
              <a:spLocks noChangeShapeType="1"/>
            </p:cNvSpPr>
            <p:nvPr/>
          </p:nvSpPr>
          <p:spPr bwMode="auto">
            <a:xfrm flipV="1">
              <a:off x="1392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0" name="Line 74"/>
            <p:cNvSpPr>
              <a:spLocks noChangeShapeType="1"/>
            </p:cNvSpPr>
            <p:nvPr/>
          </p:nvSpPr>
          <p:spPr bwMode="auto">
            <a:xfrm>
              <a:off x="1488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1" name="Line 75"/>
            <p:cNvSpPr>
              <a:spLocks noChangeShapeType="1"/>
            </p:cNvSpPr>
            <p:nvPr/>
          </p:nvSpPr>
          <p:spPr bwMode="auto">
            <a:xfrm flipV="1">
              <a:off x="168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2" name="Line 76"/>
            <p:cNvSpPr>
              <a:spLocks noChangeShapeType="1"/>
            </p:cNvSpPr>
            <p:nvPr/>
          </p:nvSpPr>
          <p:spPr bwMode="auto">
            <a:xfrm>
              <a:off x="177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3" name="Line 77"/>
            <p:cNvSpPr>
              <a:spLocks noChangeShapeType="1"/>
            </p:cNvSpPr>
            <p:nvPr/>
          </p:nvSpPr>
          <p:spPr bwMode="auto">
            <a:xfrm flipV="1">
              <a:off x="1968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4" name="Line 78"/>
            <p:cNvSpPr>
              <a:spLocks noChangeShapeType="1"/>
            </p:cNvSpPr>
            <p:nvPr/>
          </p:nvSpPr>
          <p:spPr bwMode="auto">
            <a:xfrm>
              <a:off x="2064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5" name="Line 79"/>
            <p:cNvSpPr>
              <a:spLocks noChangeShapeType="1"/>
            </p:cNvSpPr>
            <p:nvPr/>
          </p:nvSpPr>
          <p:spPr bwMode="auto">
            <a:xfrm flipV="1">
              <a:off x="2256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6" name="Line 80"/>
            <p:cNvSpPr>
              <a:spLocks noChangeShapeType="1"/>
            </p:cNvSpPr>
            <p:nvPr/>
          </p:nvSpPr>
          <p:spPr bwMode="auto">
            <a:xfrm>
              <a:off x="2352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117" name="Group 81"/>
            <p:cNvGrpSpPr>
              <a:grpSpLocks/>
            </p:cNvGrpSpPr>
            <p:nvPr/>
          </p:nvGrpSpPr>
          <p:grpSpPr bwMode="auto">
            <a:xfrm>
              <a:off x="144" y="3408"/>
              <a:ext cx="4656" cy="384"/>
              <a:chOff x="144" y="3360"/>
              <a:chExt cx="4656" cy="384"/>
            </a:xfrm>
          </p:grpSpPr>
          <p:sp>
            <p:nvSpPr>
              <p:cNvPr id="43153" name="Oval 82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43154" name="Oval 83"/>
              <p:cNvSpPr>
                <a:spLocks noChangeArrowheads="1"/>
              </p:cNvSpPr>
              <p:nvPr/>
            </p:nvSpPr>
            <p:spPr bwMode="auto">
              <a:xfrm>
                <a:off x="28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</a:t>
                </a:r>
              </a:p>
            </p:txBody>
          </p:sp>
          <p:sp>
            <p:nvSpPr>
              <p:cNvPr id="43155" name="Oval 8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</a:t>
                </a:r>
              </a:p>
            </p:txBody>
          </p:sp>
          <p:sp>
            <p:nvSpPr>
              <p:cNvPr id="43156" name="Oval 85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16</a:t>
                </a:r>
              </a:p>
            </p:txBody>
          </p:sp>
          <p:sp>
            <p:nvSpPr>
              <p:cNvPr id="43157" name="Oval 86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18</a:t>
                </a:r>
              </a:p>
            </p:txBody>
          </p:sp>
          <p:sp>
            <p:nvSpPr>
              <p:cNvPr id="43158" name="Oval 87"/>
              <p:cNvSpPr>
                <a:spLocks noChangeArrowheads="1"/>
              </p:cNvSpPr>
              <p:nvPr/>
            </p:nvSpPr>
            <p:spPr bwMode="auto">
              <a:xfrm>
                <a:off x="864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23</a:t>
                </a:r>
              </a:p>
            </p:txBody>
          </p:sp>
          <p:sp>
            <p:nvSpPr>
              <p:cNvPr id="43159" name="Oval 88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30</a:t>
                </a:r>
              </a:p>
            </p:txBody>
          </p:sp>
          <p:sp>
            <p:nvSpPr>
              <p:cNvPr id="43160" name="Oval 89"/>
              <p:cNvSpPr>
                <a:spLocks noChangeArrowheads="1"/>
              </p:cNvSpPr>
              <p:nvPr/>
            </p:nvSpPr>
            <p:spPr bwMode="auto">
              <a:xfrm>
                <a:off x="1152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33</a:t>
                </a:r>
              </a:p>
            </p:txBody>
          </p:sp>
          <p:sp>
            <p:nvSpPr>
              <p:cNvPr id="43161" name="Oval 90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38</a:t>
                </a:r>
              </a:p>
            </p:txBody>
          </p:sp>
          <p:sp>
            <p:nvSpPr>
              <p:cNvPr id="43162" name="Oval 91"/>
              <p:cNvSpPr>
                <a:spLocks noChangeArrowheads="1"/>
              </p:cNvSpPr>
              <p:nvPr/>
            </p:nvSpPr>
            <p:spPr bwMode="auto">
              <a:xfrm>
                <a:off x="1440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44</a:t>
                </a:r>
              </a:p>
            </p:txBody>
          </p:sp>
          <p:sp>
            <p:nvSpPr>
              <p:cNvPr id="43163" name="Oval 92"/>
              <p:cNvSpPr>
                <a:spLocks noChangeArrowheads="1"/>
              </p:cNvSpPr>
              <p:nvPr/>
            </p:nvSpPr>
            <p:spPr bwMode="auto">
              <a:xfrm>
                <a:off x="158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47</a:t>
                </a:r>
              </a:p>
            </p:txBody>
          </p:sp>
          <p:sp>
            <p:nvSpPr>
              <p:cNvPr id="43164" name="Oval 9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54</a:t>
                </a:r>
              </a:p>
            </p:txBody>
          </p:sp>
          <p:sp>
            <p:nvSpPr>
              <p:cNvPr id="43165" name="Oval 9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58</a:t>
                </a:r>
              </a:p>
            </p:txBody>
          </p:sp>
          <p:sp>
            <p:nvSpPr>
              <p:cNvPr id="43166" name="Oval 95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64</a:t>
                </a:r>
              </a:p>
            </p:txBody>
          </p:sp>
          <p:sp>
            <p:nvSpPr>
              <p:cNvPr id="43167" name="Oval 96"/>
              <p:cNvSpPr>
                <a:spLocks noChangeArrowheads="1"/>
              </p:cNvSpPr>
              <p:nvPr/>
            </p:nvSpPr>
            <p:spPr bwMode="auto">
              <a:xfrm>
                <a:off x="2160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67</a:t>
                </a:r>
              </a:p>
            </p:txBody>
          </p:sp>
          <p:sp>
            <p:nvSpPr>
              <p:cNvPr id="43168" name="Oval 97"/>
              <p:cNvSpPr>
                <a:spLocks noChangeArrowheads="1"/>
              </p:cNvSpPr>
              <p:nvPr/>
            </p:nvSpPr>
            <p:spPr bwMode="auto">
              <a:xfrm>
                <a:off x="2304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70</a:t>
                </a:r>
              </a:p>
            </p:txBody>
          </p:sp>
          <p:sp>
            <p:nvSpPr>
              <p:cNvPr id="43169" name="Oval 98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74</a:t>
                </a:r>
              </a:p>
            </p:txBody>
          </p:sp>
          <p:sp>
            <p:nvSpPr>
              <p:cNvPr id="43170" name="Oval 99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77</a:t>
                </a:r>
              </a:p>
            </p:txBody>
          </p:sp>
          <p:sp>
            <p:nvSpPr>
              <p:cNvPr id="43171" name="Oval 100"/>
              <p:cNvSpPr>
                <a:spLocks noChangeArrowheads="1"/>
              </p:cNvSpPr>
              <p:nvPr/>
            </p:nvSpPr>
            <p:spPr bwMode="auto">
              <a:xfrm>
                <a:off x="2736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81</a:t>
                </a:r>
              </a:p>
            </p:txBody>
          </p:sp>
          <p:sp>
            <p:nvSpPr>
              <p:cNvPr id="43172" name="Oval 101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85</a:t>
                </a:r>
              </a:p>
            </p:txBody>
          </p:sp>
          <p:sp>
            <p:nvSpPr>
              <p:cNvPr id="43173" name="Oval 102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88</a:t>
                </a:r>
              </a:p>
            </p:txBody>
          </p:sp>
          <p:sp>
            <p:nvSpPr>
              <p:cNvPr id="43174" name="Oval 103"/>
              <p:cNvSpPr>
                <a:spLocks noChangeArrowheads="1"/>
              </p:cNvSpPr>
              <p:nvPr/>
            </p:nvSpPr>
            <p:spPr bwMode="auto">
              <a:xfrm>
                <a:off x="316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91</a:t>
                </a:r>
              </a:p>
            </p:txBody>
          </p:sp>
          <p:sp>
            <p:nvSpPr>
              <p:cNvPr id="43175" name="Oval 104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99</a:t>
                </a:r>
              </a:p>
            </p:txBody>
          </p:sp>
          <p:sp>
            <p:nvSpPr>
              <p:cNvPr id="43176" name="Oval 105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101</a:t>
                </a:r>
              </a:p>
            </p:txBody>
          </p:sp>
          <p:sp>
            <p:nvSpPr>
              <p:cNvPr id="43177" name="Oval 106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105</a:t>
                </a:r>
              </a:p>
            </p:txBody>
          </p:sp>
          <p:sp>
            <p:nvSpPr>
              <p:cNvPr id="43178" name="Oval 107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110</a:t>
                </a:r>
              </a:p>
            </p:txBody>
          </p:sp>
          <p:sp>
            <p:nvSpPr>
              <p:cNvPr id="43179" name="Oval 108"/>
              <p:cNvSpPr>
                <a:spLocks noChangeArrowheads="1"/>
              </p:cNvSpPr>
              <p:nvPr/>
            </p:nvSpPr>
            <p:spPr bwMode="auto">
              <a:xfrm>
                <a:off x="3888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116</a:t>
                </a:r>
              </a:p>
            </p:txBody>
          </p:sp>
          <p:sp>
            <p:nvSpPr>
              <p:cNvPr id="43180" name="Oval 109"/>
              <p:cNvSpPr>
                <a:spLocks noChangeArrowheads="1"/>
              </p:cNvSpPr>
              <p:nvPr/>
            </p:nvSpPr>
            <p:spPr bwMode="auto">
              <a:xfrm>
                <a:off x="4032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118</a:t>
                </a:r>
              </a:p>
            </p:txBody>
          </p:sp>
          <p:sp>
            <p:nvSpPr>
              <p:cNvPr id="43181" name="Oval 110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122</a:t>
                </a:r>
              </a:p>
            </p:txBody>
          </p:sp>
          <p:sp>
            <p:nvSpPr>
              <p:cNvPr id="43182" name="Oval 111"/>
              <p:cNvSpPr>
                <a:spLocks noChangeArrowheads="1"/>
              </p:cNvSpPr>
              <p:nvPr/>
            </p:nvSpPr>
            <p:spPr bwMode="auto">
              <a:xfrm>
                <a:off x="4320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126</a:t>
                </a:r>
              </a:p>
            </p:txBody>
          </p:sp>
          <p:sp>
            <p:nvSpPr>
              <p:cNvPr id="43183" name="Oval 112"/>
              <p:cNvSpPr>
                <a:spLocks noChangeArrowheads="1"/>
              </p:cNvSpPr>
              <p:nvPr/>
            </p:nvSpPr>
            <p:spPr bwMode="auto">
              <a:xfrm>
                <a:off x="446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130</a:t>
                </a:r>
              </a:p>
            </p:txBody>
          </p:sp>
          <p:sp>
            <p:nvSpPr>
              <p:cNvPr id="43184" name="Oval 113"/>
              <p:cNvSpPr>
                <a:spLocks noChangeArrowheads="1"/>
              </p:cNvSpPr>
              <p:nvPr/>
            </p:nvSpPr>
            <p:spPr bwMode="auto">
              <a:xfrm>
                <a:off x="460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133</a:t>
                </a:r>
              </a:p>
            </p:txBody>
          </p:sp>
        </p:grpSp>
        <p:grpSp>
          <p:nvGrpSpPr>
            <p:cNvPr id="43118" name="Group 114"/>
            <p:cNvGrpSpPr>
              <a:grpSpLocks/>
            </p:cNvGrpSpPr>
            <p:nvPr/>
          </p:nvGrpSpPr>
          <p:grpSpPr bwMode="auto">
            <a:xfrm>
              <a:off x="240" y="2928"/>
              <a:ext cx="4512" cy="192"/>
              <a:chOff x="240" y="2928"/>
              <a:chExt cx="4512" cy="192"/>
            </a:xfrm>
          </p:grpSpPr>
          <p:sp>
            <p:nvSpPr>
              <p:cNvPr id="43137" name="Oval 115"/>
              <p:cNvSpPr>
                <a:spLocks noChangeArrowheads="1"/>
              </p:cNvSpPr>
              <p:nvPr/>
            </p:nvSpPr>
            <p:spPr bwMode="auto">
              <a:xfrm>
                <a:off x="24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43138" name="Oval 116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12</a:t>
                </a:r>
              </a:p>
            </p:txBody>
          </p:sp>
          <p:sp>
            <p:nvSpPr>
              <p:cNvPr id="43139" name="Oval 117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21</a:t>
                </a:r>
              </a:p>
            </p:txBody>
          </p:sp>
          <p:sp>
            <p:nvSpPr>
              <p:cNvPr id="43140" name="Oval 118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32</a:t>
                </a:r>
              </a:p>
            </p:txBody>
          </p:sp>
          <p:sp>
            <p:nvSpPr>
              <p:cNvPr id="43141" name="Oval 119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40</a:t>
                </a:r>
              </a:p>
            </p:txBody>
          </p:sp>
          <p:sp>
            <p:nvSpPr>
              <p:cNvPr id="43142" name="Oval 120"/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49</a:t>
                </a:r>
              </a:p>
            </p:txBody>
          </p:sp>
          <p:sp>
            <p:nvSpPr>
              <p:cNvPr id="43143" name="Oval 121"/>
              <p:cNvSpPr>
                <a:spLocks noChangeArrowheads="1"/>
              </p:cNvSpPr>
              <p:nvPr/>
            </p:nvSpPr>
            <p:spPr bwMode="auto">
              <a:xfrm>
                <a:off x="1968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59</a:t>
                </a:r>
              </a:p>
            </p:txBody>
          </p:sp>
          <p:sp>
            <p:nvSpPr>
              <p:cNvPr id="43144" name="Oval 122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69</a:t>
                </a:r>
              </a:p>
            </p:txBody>
          </p:sp>
          <p:sp>
            <p:nvSpPr>
              <p:cNvPr id="43145" name="Oval 123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75</a:t>
                </a:r>
              </a:p>
            </p:txBody>
          </p:sp>
          <p:sp>
            <p:nvSpPr>
              <p:cNvPr id="43146" name="Oval 124"/>
              <p:cNvSpPr>
                <a:spLocks noChangeArrowheads="1"/>
              </p:cNvSpPr>
              <p:nvPr/>
            </p:nvSpPr>
            <p:spPr bwMode="auto">
              <a:xfrm>
                <a:off x="2832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83</a:t>
                </a:r>
              </a:p>
            </p:txBody>
          </p:sp>
          <p:sp>
            <p:nvSpPr>
              <p:cNvPr id="43147" name="Oval 125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90</a:t>
                </a:r>
              </a:p>
            </p:txBody>
          </p:sp>
          <p:sp>
            <p:nvSpPr>
              <p:cNvPr id="43148" name="Oval 126"/>
              <p:cNvSpPr>
                <a:spLocks noChangeArrowheads="1"/>
              </p:cNvSpPr>
              <p:nvPr/>
            </p:nvSpPr>
            <p:spPr bwMode="auto">
              <a:xfrm>
                <a:off x="3408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100</a:t>
                </a:r>
              </a:p>
            </p:txBody>
          </p:sp>
          <p:sp>
            <p:nvSpPr>
              <p:cNvPr id="43149" name="Oval 127"/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107</a:t>
                </a:r>
              </a:p>
            </p:txBody>
          </p:sp>
          <p:sp>
            <p:nvSpPr>
              <p:cNvPr id="43150" name="Oval 128"/>
              <p:cNvSpPr>
                <a:spLocks noChangeArrowheads="1"/>
              </p:cNvSpPr>
              <p:nvPr/>
            </p:nvSpPr>
            <p:spPr bwMode="auto">
              <a:xfrm>
                <a:off x="3984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117</a:t>
                </a:r>
              </a:p>
            </p:txBody>
          </p:sp>
          <p:sp>
            <p:nvSpPr>
              <p:cNvPr id="43151" name="Oval 129"/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125</a:t>
                </a:r>
              </a:p>
            </p:txBody>
          </p:sp>
          <p:sp>
            <p:nvSpPr>
              <p:cNvPr id="43152" name="Oval 130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131</a:t>
                </a:r>
              </a:p>
            </p:txBody>
          </p:sp>
        </p:grpSp>
        <p:grpSp>
          <p:nvGrpSpPr>
            <p:cNvPr id="43119" name="Group 131"/>
            <p:cNvGrpSpPr>
              <a:grpSpLocks/>
            </p:cNvGrpSpPr>
            <p:nvPr/>
          </p:nvGrpSpPr>
          <p:grpSpPr bwMode="auto">
            <a:xfrm>
              <a:off x="384" y="2448"/>
              <a:ext cx="4224" cy="192"/>
              <a:chOff x="384" y="2448"/>
              <a:chExt cx="4224" cy="192"/>
            </a:xfrm>
          </p:grpSpPr>
          <p:sp>
            <p:nvSpPr>
              <p:cNvPr id="43129" name="Oval 132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</a:t>
                </a:r>
              </a:p>
            </p:txBody>
          </p:sp>
          <p:sp>
            <p:nvSpPr>
              <p:cNvPr id="43130" name="Oval 133"/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24</a:t>
                </a:r>
              </a:p>
            </p:txBody>
          </p:sp>
          <p:sp>
            <p:nvSpPr>
              <p:cNvPr id="43131" name="Oval 134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45</a:t>
                </a:r>
              </a:p>
            </p:txBody>
          </p:sp>
          <p:sp>
            <p:nvSpPr>
              <p:cNvPr id="43132" name="Oval 135"/>
              <p:cNvSpPr>
                <a:spLocks noChangeArrowheads="1"/>
              </p:cNvSpPr>
              <p:nvPr/>
            </p:nvSpPr>
            <p:spPr bwMode="auto">
              <a:xfrm>
                <a:off x="2112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66</a:t>
                </a:r>
              </a:p>
            </p:txBody>
          </p:sp>
          <p:sp>
            <p:nvSpPr>
              <p:cNvPr id="43133" name="Oval 136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80</a:t>
                </a:r>
              </a:p>
            </p:txBody>
          </p:sp>
          <p:sp>
            <p:nvSpPr>
              <p:cNvPr id="43134" name="Oval 137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93</a:t>
                </a:r>
              </a:p>
            </p:txBody>
          </p:sp>
          <p:sp>
            <p:nvSpPr>
              <p:cNvPr id="43135" name="Oval 138"/>
              <p:cNvSpPr>
                <a:spLocks noChangeArrowheads="1"/>
              </p:cNvSpPr>
              <p:nvPr/>
            </p:nvSpPr>
            <p:spPr bwMode="auto">
              <a:xfrm>
                <a:off x="3840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111</a:t>
                </a:r>
              </a:p>
            </p:txBody>
          </p:sp>
          <p:sp>
            <p:nvSpPr>
              <p:cNvPr id="43136" name="Oval 139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128</a:t>
                </a:r>
              </a:p>
            </p:txBody>
          </p:sp>
        </p:grpSp>
        <p:grpSp>
          <p:nvGrpSpPr>
            <p:cNvPr id="43120" name="Group 140"/>
            <p:cNvGrpSpPr>
              <a:grpSpLocks/>
            </p:cNvGrpSpPr>
            <p:nvPr/>
          </p:nvGrpSpPr>
          <p:grpSpPr bwMode="auto">
            <a:xfrm>
              <a:off x="672" y="1968"/>
              <a:ext cx="3648" cy="192"/>
              <a:chOff x="672" y="1968"/>
              <a:chExt cx="3648" cy="192"/>
            </a:xfrm>
          </p:grpSpPr>
          <p:sp>
            <p:nvSpPr>
              <p:cNvPr id="43125" name="Oval 141"/>
              <p:cNvSpPr>
                <a:spLocks noChangeArrowheads="1"/>
              </p:cNvSpPr>
              <p:nvPr/>
            </p:nvSpPr>
            <p:spPr bwMode="auto">
              <a:xfrm>
                <a:off x="672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17</a:t>
                </a:r>
              </a:p>
            </p:txBody>
          </p:sp>
          <p:sp>
            <p:nvSpPr>
              <p:cNvPr id="43126" name="Oval 142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57</a:t>
                </a:r>
              </a:p>
            </p:txBody>
          </p:sp>
          <p:sp>
            <p:nvSpPr>
              <p:cNvPr id="43127" name="Oval 143"/>
              <p:cNvSpPr>
                <a:spLocks noChangeArrowheads="1"/>
              </p:cNvSpPr>
              <p:nvPr/>
            </p:nvSpPr>
            <p:spPr bwMode="auto">
              <a:xfrm>
                <a:off x="2976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87</a:t>
                </a:r>
              </a:p>
            </p:txBody>
          </p:sp>
          <p:sp>
            <p:nvSpPr>
              <p:cNvPr id="43128" name="Oval 144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120</a:t>
                </a:r>
              </a:p>
            </p:txBody>
          </p:sp>
        </p:grpSp>
        <p:grpSp>
          <p:nvGrpSpPr>
            <p:cNvPr id="43121" name="Group 145"/>
            <p:cNvGrpSpPr>
              <a:grpSpLocks/>
            </p:cNvGrpSpPr>
            <p:nvPr/>
          </p:nvGrpSpPr>
          <p:grpSpPr bwMode="auto">
            <a:xfrm>
              <a:off x="1248" y="816"/>
              <a:ext cx="2496" cy="768"/>
              <a:chOff x="1248" y="816"/>
              <a:chExt cx="2496" cy="768"/>
            </a:xfrm>
          </p:grpSpPr>
          <p:sp>
            <p:nvSpPr>
              <p:cNvPr id="43122" name="Oval 146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35</a:t>
                </a:r>
              </a:p>
            </p:txBody>
          </p:sp>
          <p:sp>
            <p:nvSpPr>
              <p:cNvPr id="43123" name="Oval 147"/>
              <p:cNvSpPr>
                <a:spLocks noChangeArrowheads="1"/>
              </p:cNvSpPr>
              <p:nvPr/>
            </p:nvSpPr>
            <p:spPr bwMode="auto">
              <a:xfrm>
                <a:off x="2400" y="816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71</a:t>
                </a:r>
              </a:p>
            </p:txBody>
          </p:sp>
          <p:sp>
            <p:nvSpPr>
              <p:cNvPr id="43124" name="Oval 148"/>
              <p:cNvSpPr>
                <a:spLocks noChangeArrowheads="1"/>
              </p:cNvSpPr>
              <p:nvPr/>
            </p:nvSpPr>
            <p:spPr bwMode="auto">
              <a:xfrm>
                <a:off x="3552" y="139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102</a:t>
                </a:r>
              </a:p>
            </p:txBody>
          </p:sp>
        </p:grpSp>
      </p:grpSp>
      <p:sp>
        <p:nvSpPr>
          <p:cNvPr id="110741" name="Text Box 149"/>
          <p:cNvSpPr txBox="1">
            <a:spLocks noChangeArrowheads="1"/>
          </p:cNvSpPr>
          <p:nvPr/>
        </p:nvSpPr>
        <p:spPr bwMode="auto">
          <a:xfrm>
            <a:off x="381000" y="914400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Example 1:</a:t>
            </a:r>
          </a:p>
          <a:p>
            <a:r>
              <a:rPr lang="en-US" sz="2000">
                <a:solidFill>
                  <a:schemeClr val="accent2"/>
                </a:solidFill>
              </a:rPr>
              <a:t>Find 47</a:t>
            </a:r>
          </a:p>
        </p:txBody>
      </p:sp>
      <p:grpSp>
        <p:nvGrpSpPr>
          <p:cNvPr id="8" name="Group 150"/>
          <p:cNvGrpSpPr>
            <a:grpSpLocks/>
          </p:cNvGrpSpPr>
          <p:nvPr/>
        </p:nvGrpSpPr>
        <p:grpSpPr bwMode="auto">
          <a:xfrm>
            <a:off x="2133600" y="1143000"/>
            <a:ext cx="1524000" cy="762000"/>
            <a:chOff x="1344" y="720"/>
            <a:chExt cx="960" cy="480"/>
          </a:xfrm>
        </p:grpSpPr>
        <p:sp>
          <p:nvSpPr>
            <p:cNvPr id="43053" name="Line 151"/>
            <p:cNvSpPr>
              <a:spLocks noChangeShapeType="1"/>
            </p:cNvSpPr>
            <p:nvPr/>
          </p:nvSpPr>
          <p:spPr bwMode="auto">
            <a:xfrm flipH="1">
              <a:off x="1344" y="720"/>
              <a:ext cx="960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Text Box 152"/>
            <p:cNvSpPr txBox="1">
              <a:spLocks noChangeArrowheads="1"/>
            </p:cNvSpPr>
            <p:nvPr/>
          </p:nvSpPr>
          <p:spPr bwMode="auto">
            <a:xfrm>
              <a:off x="1776" y="91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&lt; 71</a:t>
              </a:r>
            </a:p>
          </p:txBody>
        </p:sp>
      </p:grpSp>
      <p:grpSp>
        <p:nvGrpSpPr>
          <p:cNvPr id="9" name="Group 153"/>
          <p:cNvGrpSpPr>
            <a:grpSpLocks/>
          </p:cNvGrpSpPr>
          <p:nvPr/>
        </p:nvGrpSpPr>
        <p:grpSpPr bwMode="auto">
          <a:xfrm>
            <a:off x="2090738" y="2074863"/>
            <a:ext cx="955675" cy="696912"/>
            <a:chOff x="1317" y="1307"/>
            <a:chExt cx="602" cy="439"/>
          </a:xfrm>
        </p:grpSpPr>
        <p:sp>
          <p:nvSpPr>
            <p:cNvPr id="43051" name="Freeform 154"/>
            <p:cNvSpPr>
              <a:spLocks/>
            </p:cNvSpPr>
            <p:nvPr/>
          </p:nvSpPr>
          <p:spPr bwMode="auto">
            <a:xfrm>
              <a:off x="1317" y="1307"/>
              <a:ext cx="420" cy="439"/>
            </a:xfrm>
            <a:custGeom>
              <a:avLst/>
              <a:gdLst>
                <a:gd name="T0" fmla="*/ 0 w 420"/>
                <a:gd name="T1" fmla="*/ 0 h 439"/>
                <a:gd name="T2" fmla="*/ 420 w 420"/>
                <a:gd name="T3" fmla="*/ 439 h 439"/>
                <a:gd name="T4" fmla="*/ 0 60000 65536"/>
                <a:gd name="T5" fmla="*/ 0 60000 65536"/>
                <a:gd name="T6" fmla="*/ 0 w 420"/>
                <a:gd name="T7" fmla="*/ 0 h 439"/>
                <a:gd name="T8" fmla="*/ 420 w 420"/>
                <a:gd name="T9" fmla="*/ 439 h 4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9">
                  <a:moveTo>
                    <a:pt x="0" y="0"/>
                  </a:moveTo>
                  <a:lnTo>
                    <a:pt x="420" y="439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Text Box 155"/>
            <p:cNvSpPr txBox="1">
              <a:spLocks noChangeArrowheads="1"/>
            </p:cNvSpPr>
            <p:nvPr/>
          </p:nvSpPr>
          <p:spPr bwMode="auto">
            <a:xfrm>
              <a:off x="1488" y="1344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&gt; 35</a:t>
              </a:r>
            </a:p>
          </p:txBody>
        </p:sp>
      </p:grpSp>
      <p:grpSp>
        <p:nvGrpSpPr>
          <p:cNvPr id="10" name="Group 156"/>
          <p:cNvGrpSpPr>
            <a:grpSpLocks/>
          </p:cNvGrpSpPr>
          <p:nvPr/>
        </p:nvGrpSpPr>
        <p:grpSpPr bwMode="auto">
          <a:xfrm>
            <a:off x="2057400" y="2971800"/>
            <a:ext cx="762000" cy="533400"/>
            <a:chOff x="1296" y="1872"/>
            <a:chExt cx="480" cy="336"/>
          </a:xfrm>
        </p:grpSpPr>
        <p:sp>
          <p:nvSpPr>
            <p:cNvPr id="43049" name="Line 157"/>
            <p:cNvSpPr>
              <a:spLocks noChangeShapeType="1"/>
            </p:cNvSpPr>
            <p:nvPr/>
          </p:nvSpPr>
          <p:spPr bwMode="auto">
            <a:xfrm flipH="1">
              <a:off x="1584" y="1920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Text Box 158"/>
            <p:cNvSpPr txBox="1">
              <a:spLocks noChangeArrowheads="1"/>
            </p:cNvSpPr>
            <p:nvPr/>
          </p:nvSpPr>
          <p:spPr bwMode="auto">
            <a:xfrm>
              <a:off x="1296" y="187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&lt; 57</a:t>
              </a:r>
            </a:p>
          </p:txBody>
        </p:sp>
      </p:grpSp>
      <p:grpSp>
        <p:nvGrpSpPr>
          <p:cNvPr id="11" name="Group 159"/>
          <p:cNvGrpSpPr>
            <a:grpSpLocks/>
          </p:cNvGrpSpPr>
          <p:nvPr/>
        </p:nvGrpSpPr>
        <p:grpSpPr bwMode="auto">
          <a:xfrm>
            <a:off x="2497138" y="3733800"/>
            <a:ext cx="701675" cy="533400"/>
            <a:chOff x="1573" y="2352"/>
            <a:chExt cx="442" cy="336"/>
          </a:xfrm>
        </p:grpSpPr>
        <p:sp>
          <p:nvSpPr>
            <p:cNvPr id="43047" name="Freeform 160"/>
            <p:cNvSpPr>
              <a:spLocks/>
            </p:cNvSpPr>
            <p:nvPr/>
          </p:nvSpPr>
          <p:spPr bwMode="auto">
            <a:xfrm>
              <a:off x="1573" y="2386"/>
              <a:ext cx="82" cy="302"/>
            </a:xfrm>
            <a:custGeom>
              <a:avLst/>
              <a:gdLst>
                <a:gd name="T0" fmla="*/ 0 w 82"/>
                <a:gd name="T1" fmla="*/ 0 h 302"/>
                <a:gd name="T2" fmla="*/ 82 w 82"/>
                <a:gd name="T3" fmla="*/ 302 h 302"/>
                <a:gd name="T4" fmla="*/ 0 60000 65536"/>
                <a:gd name="T5" fmla="*/ 0 60000 65536"/>
                <a:gd name="T6" fmla="*/ 0 w 82"/>
                <a:gd name="T7" fmla="*/ 0 h 302"/>
                <a:gd name="T8" fmla="*/ 82 w 82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" h="302">
                  <a:moveTo>
                    <a:pt x="0" y="0"/>
                  </a:moveTo>
                  <a:lnTo>
                    <a:pt x="82" y="302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Text Box 161"/>
            <p:cNvSpPr txBox="1">
              <a:spLocks noChangeArrowheads="1"/>
            </p:cNvSpPr>
            <p:nvPr/>
          </p:nvSpPr>
          <p:spPr bwMode="auto">
            <a:xfrm>
              <a:off x="1584" y="235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&gt; 45</a:t>
              </a:r>
            </a:p>
          </p:txBody>
        </p:sp>
      </p:grpSp>
      <p:grpSp>
        <p:nvGrpSpPr>
          <p:cNvPr id="12" name="Group 162"/>
          <p:cNvGrpSpPr>
            <a:grpSpLocks/>
          </p:cNvGrpSpPr>
          <p:nvPr/>
        </p:nvGrpSpPr>
        <p:grpSpPr bwMode="auto">
          <a:xfrm>
            <a:off x="1981200" y="4572000"/>
            <a:ext cx="633413" cy="449263"/>
            <a:chOff x="1248" y="2880"/>
            <a:chExt cx="399" cy="283"/>
          </a:xfrm>
        </p:grpSpPr>
        <p:sp>
          <p:nvSpPr>
            <p:cNvPr id="43045" name="Freeform 163"/>
            <p:cNvSpPr>
              <a:spLocks/>
            </p:cNvSpPr>
            <p:nvPr/>
          </p:nvSpPr>
          <p:spPr bwMode="auto">
            <a:xfrm>
              <a:off x="1600" y="2889"/>
              <a:ext cx="46" cy="274"/>
            </a:xfrm>
            <a:custGeom>
              <a:avLst/>
              <a:gdLst>
                <a:gd name="T0" fmla="*/ 46 w 46"/>
                <a:gd name="T1" fmla="*/ 0 h 274"/>
                <a:gd name="T2" fmla="*/ 0 w 46"/>
                <a:gd name="T3" fmla="*/ 274 h 274"/>
                <a:gd name="T4" fmla="*/ 0 60000 65536"/>
                <a:gd name="T5" fmla="*/ 0 60000 65536"/>
                <a:gd name="T6" fmla="*/ 0 w 46"/>
                <a:gd name="T7" fmla="*/ 0 h 274"/>
                <a:gd name="T8" fmla="*/ 46 w 46"/>
                <a:gd name="T9" fmla="*/ 274 h 2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" h="274">
                  <a:moveTo>
                    <a:pt x="46" y="0"/>
                  </a:moveTo>
                  <a:lnTo>
                    <a:pt x="0" y="274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Text Box 164"/>
            <p:cNvSpPr txBox="1">
              <a:spLocks noChangeArrowheads="1"/>
            </p:cNvSpPr>
            <p:nvPr/>
          </p:nvSpPr>
          <p:spPr bwMode="auto">
            <a:xfrm>
              <a:off x="1248" y="2880"/>
              <a:ext cx="3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accent2"/>
                  </a:solidFill>
                </a:rPr>
                <a:t> </a:t>
              </a:r>
              <a:r>
                <a:rPr lang="en-US" sz="2000">
                  <a:solidFill>
                    <a:schemeClr val="accent2"/>
                  </a:solidFill>
                </a:rPr>
                <a:t>&lt;</a:t>
              </a:r>
              <a:r>
                <a:rPr lang="en-US" sz="1000">
                  <a:solidFill>
                    <a:schemeClr val="accent2"/>
                  </a:solidFill>
                </a:rPr>
                <a:t> </a:t>
              </a:r>
              <a:r>
                <a:rPr lang="en-US" sz="2000">
                  <a:solidFill>
                    <a:schemeClr val="accent2"/>
                  </a:solidFill>
                  <a:latin typeface="Arial Narrow" pitchFamily="34" charset="0"/>
                </a:rPr>
                <a:t>49</a:t>
              </a:r>
            </a:p>
          </p:txBody>
        </p:sp>
      </p:grpSp>
      <p:grpSp>
        <p:nvGrpSpPr>
          <p:cNvPr id="13" name="Group 165"/>
          <p:cNvGrpSpPr>
            <a:grpSpLocks/>
          </p:cNvGrpSpPr>
          <p:nvPr/>
        </p:nvGrpSpPr>
        <p:grpSpPr bwMode="auto">
          <a:xfrm>
            <a:off x="2133600" y="5029200"/>
            <a:ext cx="904875" cy="1082675"/>
            <a:chOff x="1344" y="3168"/>
            <a:chExt cx="570" cy="682"/>
          </a:xfrm>
        </p:grpSpPr>
        <p:sp>
          <p:nvSpPr>
            <p:cNvPr id="43042" name="Oval 166"/>
            <p:cNvSpPr>
              <a:spLocks noChangeArrowheads="1"/>
            </p:cNvSpPr>
            <p:nvPr/>
          </p:nvSpPr>
          <p:spPr bwMode="auto">
            <a:xfrm>
              <a:off x="1488" y="3168"/>
              <a:ext cx="192" cy="19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167"/>
            <p:cNvSpPr>
              <a:spLocks noChangeShapeType="1"/>
            </p:cNvSpPr>
            <p:nvPr/>
          </p:nvSpPr>
          <p:spPr bwMode="auto">
            <a:xfrm>
              <a:off x="1584" y="3408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Text Box 168"/>
            <p:cNvSpPr txBox="1">
              <a:spLocks noChangeArrowheads="1"/>
            </p:cNvSpPr>
            <p:nvPr/>
          </p:nvSpPr>
          <p:spPr bwMode="auto">
            <a:xfrm>
              <a:off x="1344" y="3600"/>
              <a:ext cx="5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Found</a:t>
              </a:r>
            </a:p>
          </p:txBody>
        </p:sp>
      </p:grpSp>
      <p:sp>
        <p:nvSpPr>
          <p:cNvPr id="43021" name="Text Box 169"/>
          <p:cNvSpPr txBox="1">
            <a:spLocks noChangeArrowheads="1"/>
          </p:cNvSpPr>
          <p:nvPr/>
        </p:nvSpPr>
        <p:spPr bwMode="auto">
          <a:xfrm>
            <a:off x="7543800" y="5410200"/>
            <a:ext cx="13716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63-item list</a:t>
            </a:r>
          </a:p>
        </p:txBody>
      </p:sp>
      <p:sp>
        <p:nvSpPr>
          <p:cNvPr id="110762" name="Text Box 170"/>
          <p:cNvSpPr txBox="1">
            <a:spLocks noChangeArrowheads="1"/>
          </p:cNvSpPr>
          <p:nvPr/>
        </p:nvSpPr>
        <p:spPr bwMode="auto">
          <a:xfrm>
            <a:off x="5257800" y="914400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Example 2:</a:t>
            </a:r>
          </a:p>
          <a:p>
            <a:r>
              <a:rPr lang="en-US" sz="2000">
                <a:solidFill>
                  <a:srgbClr val="FF0000"/>
                </a:solidFill>
              </a:rPr>
              <a:t>Find 112</a:t>
            </a:r>
          </a:p>
        </p:txBody>
      </p:sp>
      <p:grpSp>
        <p:nvGrpSpPr>
          <p:cNvPr id="14" name="Group 171"/>
          <p:cNvGrpSpPr>
            <a:grpSpLocks/>
          </p:cNvGrpSpPr>
          <p:nvPr/>
        </p:nvGrpSpPr>
        <p:grpSpPr bwMode="auto">
          <a:xfrm>
            <a:off x="3886200" y="1143000"/>
            <a:ext cx="1524000" cy="762000"/>
            <a:chOff x="2448" y="720"/>
            <a:chExt cx="960" cy="480"/>
          </a:xfrm>
        </p:grpSpPr>
        <p:sp>
          <p:nvSpPr>
            <p:cNvPr id="43040" name="Line 172"/>
            <p:cNvSpPr>
              <a:spLocks noChangeShapeType="1"/>
            </p:cNvSpPr>
            <p:nvPr/>
          </p:nvSpPr>
          <p:spPr bwMode="auto">
            <a:xfrm>
              <a:off x="2448" y="720"/>
              <a:ext cx="96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Text Box 173"/>
            <p:cNvSpPr txBox="1">
              <a:spLocks noChangeArrowheads="1"/>
            </p:cNvSpPr>
            <p:nvPr/>
          </p:nvSpPr>
          <p:spPr bwMode="auto">
            <a:xfrm>
              <a:off x="2496" y="91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&gt; 71</a:t>
              </a:r>
            </a:p>
          </p:txBody>
        </p:sp>
      </p:grpSp>
      <p:grpSp>
        <p:nvGrpSpPr>
          <p:cNvPr id="15" name="Group 174"/>
          <p:cNvGrpSpPr>
            <a:grpSpLocks/>
          </p:cNvGrpSpPr>
          <p:nvPr/>
        </p:nvGrpSpPr>
        <p:grpSpPr bwMode="auto">
          <a:xfrm>
            <a:off x="5334000" y="2090738"/>
            <a:ext cx="993775" cy="744537"/>
            <a:chOff x="3360" y="1317"/>
            <a:chExt cx="626" cy="469"/>
          </a:xfrm>
        </p:grpSpPr>
        <p:sp>
          <p:nvSpPr>
            <p:cNvPr id="43038" name="Freeform 175"/>
            <p:cNvSpPr>
              <a:spLocks/>
            </p:cNvSpPr>
            <p:nvPr/>
          </p:nvSpPr>
          <p:spPr bwMode="auto">
            <a:xfrm>
              <a:off x="3566" y="1317"/>
              <a:ext cx="420" cy="438"/>
            </a:xfrm>
            <a:custGeom>
              <a:avLst/>
              <a:gdLst>
                <a:gd name="T0" fmla="*/ 0 w 420"/>
                <a:gd name="T1" fmla="*/ 0 h 438"/>
                <a:gd name="T2" fmla="*/ 420 w 420"/>
                <a:gd name="T3" fmla="*/ 438 h 438"/>
                <a:gd name="T4" fmla="*/ 0 60000 65536"/>
                <a:gd name="T5" fmla="*/ 0 60000 65536"/>
                <a:gd name="T6" fmla="*/ 0 w 420"/>
                <a:gd name="T7" fmla="*/ 0 h 438"/>
                <a:gd name="T8" fmla="*/ 420 w 420"/>
                <a:gd name="T9" fmla="*/ 438 h 4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8">
                  <a:moveTo>
                    <a:pt x="0" y="0"/>
                  </a:moveTo>
                  <a:lnTo>
                    <a:pt x="420" y="43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Text Box 176"/>
            <p:cNvSpPr txBox="1">
              <a:spLocks noChangeArrowheads="1"/>
            </p:cNvSpPr>
            <p:nvPr/>
          </p:nvSpPr>
          <p:spPr bwMode="auto">
            <a:xfrm>
              <a:off x="3360" y="1536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&gt; 102</a:t>
              </a:r>
            </a:p>
          </p:txBody>
        </p:sp>
      </p:grpSp>
      <p:grpSp>
        <p:nvGrpSpPr>
          <p:cNvPr id="16" name="Group 177"/>
          <p:cNvGrpSpPr>
            <a:grpSpLocks/>
          </p:cNvGrpSpPr>
          <p:nvPr/>
        </p:nvGrpSpPr>
        <p:grpSpPr bwMode="auto">
          <a:xfrm>
            <a:off x="5410200" y="3048000"/>
            <a:ext cx="931863" cy="465138"/>
            <a:chOff x="3408" y="1920"/>
            <a:chExt cx="587" cy="293"/>
          </a:xfrm>
        </p:grpSpPr>
        <p:sp>
          <p:nvSpPr>
            <p:cNvPr id="43036" name="Freeform 178"/>
            <p:cNvSpPr>
              <a:spLocks/>
            </p:cNvSpPr>
            <p:nvPr/>
          </p:nvSpPr>
          <p:spPr bwMode="auto">
            <a:xfrm>
              <a:off x="3813" y="1920"/>
              <a:ext cx="182" cy="293"/>
            </a:xfrm>
            <a:custGeom>
              <a:avLst/>
              <a:gdLst>
                <a:gd name="T0" fmla="*/ 182 w 182"/>
                <a:gd name="T1" fmla="*/ 0 h 293"/>
                <a:gd name="T2" fmla="*/ 0 w 182"/>
                <a:gd name="T3" fmla="*/ 293 h 293"/>
                <a:gd name="T4" fmla="*/ 0 60000 65536"/>
                <a:gd name="T5" fmla="*/ 0 60000 65536"/>
                <a:gd name="T6" fmla="*/ 0 w 182"/>
                <a:gd name="T7" fmla="*/ 0 h 293"/>
                <a:gd name="T8" fmla="*/ 182 w 182"/>
                <a:gd name="T9" fmla="*/ 293 h 2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293">
                  <a:moveTo>
                    <a:pt x="182" y="0"/>
                  </a:moveTo>
                  <a:lnTo>
                    <a:pt x="0" y="29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Text Box 179"/>
            <p:cNvSpPr txBox="1">
              <a:spLocks noChangeArrowheads="1"/>
            </p:cNvSpPr>
            <p:nvPr/>
          </p:nvSpPr>
          <p:spPr bwMode="auto">
            <a:xfrm>
              <a:off x="3408" y="1920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&lt; 120</a:t>
              </a:r>
            </a:p>
          </p:txBody>
        </p:sp>
      </p:grpSp>
      <p:grpSp>
        <p:nvGrpSpPr>
          <p:cNvPr id="17" name="Group 180"/>
          <p:cNvGrpSpPr>
            <a:grpSpLocks/>
          </p:cNvGrpSpPr>
          <p:nvPr/>
        </p:nvGrpSpPr>
        <p:grpSpPr bwMode="auto">
          <a:xfrm>
            <a:off x="6019800" y="3733800"/>
            <a:ext cx="714375" cy="533400"/>
            <a:chOff x="3792" y="2352"/>
            <a:chExt cx="450" cy="336"/>
          </a:xfrm>
        </p:grpSpPr>
        <p:sp>
          <p:nvSpPr>
            <p:cNvPr id="43034" name="Freeform 181"/>
            <p:cNvSpPr>
              <a:spLocks/>
            </p:cNvSpPr>
            <p:nvPr/>
          </p:nvSpPr>
          <p:spPr bwMode="auto">
            <a:xfrm>
              <a:off x="3806" y="2400"/>
              <a:ext cx="82" cy="288"/>
            </a:xfrm>
            <a:custGeom>
              <a:avLst/>
              <a:gdLst>
                <a:gd name="T0" fmla="*/ 0 w 420"/>
                <a:gd name="T1" fmla="*/ 0 h 438"/>
                <a:gd name="T2" fmla="*/ 420 w 420"/>
                <a:gd name="T3" fmla="*/ 438 h 438"/>
                <a:gd name="T4" fmla="*/ 0 60000 65536"/>
                <a:gd name="T5" fmla="*/ 0 60000 65536"/>
                <a:gd name="T6" fmla="*/ 0 w 420"/>
                <a:gd name="T7" fmla="*/ 0 h 438"/>
                <a:gd name="T8" fmla="*/ 420 w 420"/>
                <a:gd name="T9" fmla="*/ 438 h 4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8">
                  <a:moveTo>
                    <a:pt x="0" y="0"/>
                  </a:moveTo>
                  <a:lnTo>
                    <a:pt x="420" y="43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Text Box 182"/>
            <p:cNvSpPr txBox="1">
              <a:spLocks noChangeArrowheads="1"/>
            </p:cNvSpPr>
            <p:nvPr/>
          </p:nvSpPr>
          <p:spPr bwMode="auto">
            <a:xfrm>
              <a:off x="3792" y="2352"/>
              <a:ext cx="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&gt;</a:t>
              </a:r>
              <a:r>
                <a:rPr lang="en-US" sz="1000">
                  <a:solidFill>
                    <a:srgbClr val="FF0000"/>
                  </a:solidFill>
                </a:rPr>
                <a:t> </a:t>
              </a:r>
              <a:r>
                <a:rPr lang="en-US" sz="2000">
                  <a:solidFill>
                    <a:srgbClr val="FF0000"/>
                  </a:solidFill>
                  <a:latin typeface="Arial Narrow" pitchFamily="34" charset="0"/>
                </a:rPr>
                <a:t>111</a:t>
              </a:r>
            </a:p>
          </p:txBody>
        </p:sp>
      </p:grpSp>
      <p:grpSp>
        <p:nvGrpSpPr>
          <p:cNvPr id="18" name="Group 183"/>
          <p:cNvGrpSpPr>
            <a:grpSpLocks/>
          </p:cNvGrpSpPr>
          <p:nvPr/>
        </p:nvGrpSpPr>
        <p:grpSpPr bwMode="auto">
          <a:xfrm>
            <a:off x="5486400" y="4572000"/>
            <a:ext cx="714375" cy="479425"/>
            <a:chOff x="3456" y="2880"/>
            <a:chExt cx="450" cy="302"/>
          </a:xfrm>
        </p:grpSpPr>
        <p:sp>
          <p:nvSpPr>
            <p:cNvPr id="43032" name="Freeform 184"/>
            <p:cNvSpPr>
              <a:spLocks/>
            </p:cNvSpPr>
            <p:nvPr/>
          </p:nvSpPr>
          <p:spPr bwMode="auto">
            <a:xfrm>
              <a:off x="3840" y="2889"/>
              <a:ext cx="62" cy="293"/>
            </a:xfrm>
            <a:custGeom>
              <a:avLst/>
              <a:gdLst>
                <a:gd name="T0" fmla="*/ 62 w 62"/>
                <a:gd name="T1" fmla="*/ 0 h 293"/>
                <a:gd name="T2" fmla="*/ 0 w 62"/>
                <a:gd name="T3" fmla="*/ 293 h 293"/>
                <a:gd name="T4" fmla="*/ 0 60000 65536"/>
                <a:gd name="T5" fmla="*/ 0 60000 65536"/>
                <a:gd name="T6" fmla="*/ 0 w 62"/>
                <a:gd name="T7" fmla="*/ 0 h 293"/>
                <a:gd name="T8" fmla="*/ 62 w 62"/>
                <a:gd name="T9" fmla="*/ 293 h 2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" h="293">
                  <a:moveTo>
                    <a:pt x="62" y="0"/>
                  </a:moveTo>
                  <a:lnTo>
                    <a:pt x="0" y="29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Text Box 185"/>
            <p:cNvSpPr txBox="1">
              <a:spLocks noChangeArrowheads="1"/>
            </p:cNvSpPr>
            <p:nvPr/>
          </p:nvSpPr>
          <p:spPr bwMode="auto">
            <a:xfrm>
              <a:off x="3456" y="2880"/>
              <a:ext cx="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&lt;</a:t>
              </a:r>
              <a:r>
                <a:rPr lang="en-US" sz="1000">
                  <a:solidFill>
                    <a:srgbClr val="FF0000"/>
                  </a:solidFill>
                </a:rPr>
                <a:t> </a:t>
              </a:r>
              <a:r>
                <a:rPr lang="en-US" sz="2000">
                  <a:solidFill>
                    <a:srgbClr val="FF0000"/>
                  </a:solidFill>
                  <a:latin typeface="Arial Narrow" pitchFamily="34" charset="0"/>
                </a:rPr>
                <a:t>117</a:t>
              </a:r>
            </a:p>
          </p:txBody>
        </p:sp>
      </p:grpSp>
      <p:grpSp>
        <p:nvGrpSpPr>
          <p:cNvPr id="19" name="Group 186"/>
          <p:cNvGrpSpPr>
            <a:grpSpLocks/>
          </p:cNvGrpSpPr>
          <p:nvPr/>
        </p:nvGrpSpPr>
        <p:grpSpPr bwMode="auto">
          <a:xfrm>
            <a:off x="5334000" y="5341938"/>
            <a:ext cx="1963738" cy="693737"/>
            <a:chOff x="3360" y="3365"/>
            <a:chExt cx="1237" cy="437"/>
          </a:xfrm>
        </p:grpSpPr>
        <p:sp>
          <p:nvSpPr>
            <p:cNvPr id="43029" name="Freeform 187"/>
            <p:cNvSpPr>
              <a:spLocks/>
            </p:cNvSpPr>
            <p:nvPr/>
          </p:nvSpPr>
          <p:spPr bwMode="auto">
            <a:xfrm>
              <a:off x="3776" y="3365"/>
              <a:ext cx="37" cy="393"/>
            </a:xfrm>
            <a:custGeom>
              <a:avLst/>
              <a:gdLst>
                <a:gd name="T0" fmla="*/ 37 w 37"/>
                <a:gd name="T1" fmla="*/ 0 h 393"/>
                <a:gd name="T2" fmla="*/ 0 w 37"/>
                <a:gd name="T3" fmla="*/ 393 h 393"/>
                <a:gd name="T4" fmla="*/ 0 60000 65536"/>
                <a:gd name="T5" fmla="*/ 0 60000 65536"/>
                <a:gd name="T6" fmla="*/ 0 w 37"/>
                <a:gd name="T7" fmla="*/ 0 h 393"/>
                <a:gd name="T8" fmla="*/ 37 w 37"/>
                <a:gd name="T9" fmla="*/ 393 h 3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" h="393">
                  <a:moveTo>
                    <a:pt x="37" y="0"/>
                  </a:moveTo>
                  <a:lnTo>
                    <a:pt x="0" y="39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Text Box 188"/>
            <p:cNvSpPr txBox="1">
              <a:spLocks noChangeArrowheads="1"/>
            </p:cNvSpPr>
            <p:nvPr/>
          </p:nvSpPr>
          <p:spPr bwMode="auto">
            <a:xfrm>
              <a:off x="3360" y="3552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&lt;</a:t>
              </a:r>
              <a:r>
                <a:rPr lang="en-US" sz="800">
                  <a:solidFill>
                    <a:srgbClr val="FF0000"/>
                  </a:solidFill>
                </a:rPr>
                <a:t> </a:t>
              </a:r>
              <a:r>
                <a:rPr lang="en-US" sz="2000">
                  <a:solidFill>
                    <a:srgbClr val="FF0000"/>
                  </a:solidFill>
                  <a:latin typeface="Arial Narrow" pitchFamily="34" charset="0"/>
                </a:rPr>
                <a:t>116</a:t>
              </a:r>
            </a:p>
          </p:txBody>
        </p:sp>
        <p:sp>
          <p:nvSpPr>
            <p:cNvPr id="43031" name="Text Box 189"/>
            <p:cNvSpPr txBox="1">
              <a:spLocks noChangeArrowheads="1"/>
            </p:cNvSpPr>
            <p:nvPr/>
          </p:nvSpPr>
          <p:spPr bwMode="auto">
            <a:xfrm>
              <a:off x="3744" y="3552"/>
              <a:ext cx="8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 Not found</a:t>
              </a:r>
              <a:endParaRPr lang="en-US" sz="200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41" grpId="0"/>
      <p:bldP spid="1107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pPr eaLnBrk="1" hangingPunct="1"/>
            <a:r>
              <a:rPr lang="en-US" sz="2000" smtClean="0"/>
              <a:t>Insertions and Deletions in Binary Search Trees</a:t>
            </a:r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52400" y="914400"/>
            <a:ext cx="7162800" cy="4724400"/>
            <a:chOff x="144" y="816"/>
            <a:chExt cx="4656" cy="2976"/>
          </a:xfrm>
        </p:grpSpPr>
        <p:sp>
          <p:nvSpPr>
            <p:cNvPr id="44080" name="Line 5"/>
            <p:cNvSpPr>
              <a:spLocks noChangeShapeType="1"/>
            </p:cNvSpPr>
            <p:nvPr/>
          </p:nvSpPr>
          <p:spPr bwMode="auto">
            <a:xfrm flipV="1">
              <a:off x="1344" y="91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6"/>
            <p:cNvSpPr>
              <a:spLocks noChangeShapeType="1"/>
            </p:cNvSpPr>
            <p:nvPr/>
          </p:nvSpPr>
          <p:spPr bwMode="auto">
            <a:xfrm>
              <a:off x="2496" y="91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7"/>
            <p:cNvSpPr>
              <a:spLocks noChangeShapeType="1"/>
            </p:cNvSpPr>
            <p:nvPr/>
          </p:nvSpPr>
          <p:spPr bwMode="auto">
            <a:xfrm flipV="1">
              <a:off x="768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8"/>
            <p:cNvSpPr>
              <a:spLocks noChangeShapeType="1"/>
            </p:cNvSpPr>
            <p:nvPr/>
          </p:nvSpPr>
          <p:spPr bwMode="auto">
            <a:xfrm>
              <a:off x="1344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Line 9"/>
            <p:cNvSpPr>
              <a:spLocks noChangeShapeType="1"/>
            </p:cNvSpPr>
            <p:nvPr/>
          </p:nvSpPr>
          <p:spPr bwMode="auto">
            <a:xfrm flipV="1">
              <a:off x="3072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5" name="Line 10"/>
            <p:cNvSpPr>
              <a:spLocks noChangeShapeType="1"/>
            </p:cNvSpPr>
            <p:nvPr/>
          </p:nvSpPr>
          <p:spPr bwMode="auto">
            <a:xfrm>
              <a:off x="3648" y="148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6" name="Line 11"/>
            <p:cNvSpPr>
              <a:spLocks noChangeShapeType="1"/>
            </p:cNvSpPr>
            <p:nvPr/>
          </p:nvSpPr>
          <p:spPr bwMode="auto">
            <a:xfrm flipV="1">
              <a:off x="480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7" name="Line 12"/>
            <p:cNvSpPr>
              <a:spLocks noChangeShapeType="1"/>
            </p:cNvSpPr>
            <p:nvPr/>
          </p:nvSpPr>
          <p:spPr bwMode="auto">
            <a:xfrm>
              <a:off x="768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8" name="Line 13"/>
            <p:cNvSpPr>
              <a:spLocks noChangeShapeType="1"/>
            </p:cNvSpPr>
            <p:nvPr/>
          </p:nvSpPr>
          <p:spPr bwMode="auto">
            <a:xfrm flipV="1">
              <a:off x="1632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9" name="Line 14"/>
            <p:cNvSpPr>
              <a:spLocks noChangeShapeType="1"/>
            </p:cNvSpPr>
            <p:nvPr/>
          </p:nvSpPr>
          <p:spPr bwMode="auto">
            <a:xfrm>
              <a:off x="1920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0" name="Line 15"/>
            <p:cNvSpPr>
              <a:spLocks noChangeShapeType="1"/>
            </p:cNvSpPr>
            <p:nvPr/>
          </p:nvSpPr>
          <p:spPr bwMode="auto">
            <a:xfrm flipV="1">
              <a:off x="2784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1" name="Line 16"/>
            <p:cNvSpPr>
              <a:spLocks noChangeShapeType="1"/>
            </p:cNvSpPr>
            <p:nvPr/>
          </p:nvSpPr>
          <p:spPr bwMode="auto">
            <a:xfrm>
              <a:off x="3072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Line 17"/>
            <p:cNvSpPr>
              <a:spLocks noChangeShapeType="1"/>
            </p:cNvSpPr>
            <p:nvPr/>
          </p:nvSpPr>
          <p:spPr bwMode="auto">
            <a:xfrm flipV="1">
              <a:off x="3936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3" name="Line 18"/>
            <p:cNvSpPr>
              <a:spLocks noChangeShapeType="1"/>
            </p:cNvSpPr>
            <p:nvPr/>
          </p:nvSpPr>
          <p:spPr bwMode="auto">
            <a:xfrm>
              <a:off x="4224" y="206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19"/>
            <p:cNvSpPr>
              <a:spLocks noChangeShapeType="1"/>
            </p:cNvSpPr>
            <p:nvPr/>
          </p:nvSpPr>
          <p:spPr bwMode="auto">
            <a:xfrm flipV="1">
              <a:off x="33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Line 20"/>
            <p:cNvSpPr>
              <a:spLocks noChangeShapeType="1"/>
            </p:cNvSpPr>
            <p:nvPr/>
          </p:nvSpPr>
          <p:spPr bwMode="auto">
            <a:xfrm>
              <a:off x="480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Line 21"/>
            <p:cNvSpPr>
              <a:spLocks noChangeShapeType="1"/>
            </p:cNvSpPr>
            <p:nvPr/>
          </p:nvSpPr>
          <p:spPr bwMode="auto">
            <a:xfrm flipV="1">
              <a:off x="91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Line 22"/>
            <p:cNvSpPr>
              <a:spLocks noChangeShapeType="1"/>
            </p:cNvSpPr>
            <p:nvPr/>
          </p:nvSpPr>
          <p:spPr bwMode="auto">
            <a:xfrm>
              <a:off x="105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23"/>
            <p:cNvSpPr>
              <a:spLocks noChangeShapeType="1"/>
            </p:cNvSpPr>
            <p:nvPr/>
          </p:nvSpPr>
          <p:spPr bwMode="auto">
            <a:xfrm flipV="1">
              <a:off x="24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24"/>
            <p:cNvSpPr>
              <a:spLocks noChangeShapeType="1"/>
            </p:cNvSpPr>
            <p:nvPr/>
          </p:nvSpPr>
          <p:spPr bwMode="auto">
            <a:xfrm>
              <a:off x="33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Line 25"/>
            <p:cNvSpPr>
              <a:spLocks noChangeShapeType="1"/>
            </p:cNvSpPr>
            <p:nvPr/>
          </p:nvSpPr>
          <p:spPr bwMode="auto">
            <a:xfrm flipV="1">
              <a:off x="379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1" name="Line 26"/>
            <p:cNvSpPr>
              <a:spLocks noChangeShapeType="1"/>
            </p:cNvSpPr>
            <p:nvPr/>
          </p:nvSpPr>
          <p:spPr bwMode="auto">
            <a:xfrm>
              <a:off x="393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Line 27"/>
            <p:cNvSpPr>
              <a:spLocks noChangeShapeType="1"/>
            </p:cNvSpPr>
            <p:nvPr/>
          </p:nvSpPr>
          <p:spPr bwMode="auto">
            <a:xfrm flipV="1">
              <a:off x="4368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Line 28"/>
            <p:cNvSpPr>
              <a:spLocks noChangeShapeType="1"/>
            </p:cNvSpPr>
            <p:nvPr/>
          </p:nvSpPr>
          <p:spPr bwMode="auto">
            <a:xfrm>
              <a:off x="451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29"/>
            <p:cNvSpPr>
              <a:spLocks noChangeShapeType="1"/>
            </p:cNvSpPr>
            <p:nvPr/>
          </p:nvSpPr>
          <p:spPr bwMode="auto">
            <a:xfrm flipV="1">
              <a:off x="2640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Line 30"/>
            <p:cNvSpPr>
              <a:spLocks noChangeShapeType="1"/>
            </p:cNvSpPr>
            <p:nvPr/>
          </p:nvSpPr>
          <p:spPr bwMode="auto">
            <a:xfrm>
              <a:off x="2784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Line 31"/>
            <p:cNvSpPr>
              <a:spLocks noChangeShapeType="1"/>
            </p:cNvSpPr>
            <p:nvPr/>
          </p:nvSpPr>
          <p:spPr bwMode="auto">
            <a:xfrm flipV="1">
              <a:off x="3216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7" name="Line 32"/>
            <p:cNvSpPr>
              <a:spLocks noChangeShapeType="1"/>
            </p:cNvSpPr>
            <p:nvPr/>
          </p:nvSpPr>
          <p:spPr bwMode="auto">
            <a:xfrm>
              <a:off x="3360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8" name="Line 33"/>
            <p:cNvSpPr>
              <a:spLocks noChangeShapeType="1"/>
            </p:cNvSpPr>
            <p:nvPr/>
          </p:nvSpPr>
          <p:spPr bwMode="auto">
            <a:xfrm flipV="1">
              <a:off x="1488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9" name="Line 34"/>
            <p:cNvSpPr>
              <a:spLocks noChangeShapeType="1"/>
            </p:cNvSpPr>
            <p:nvPr/>
          </p:nvSpPr>
          <p:spPr bwMode="auto">
            <a:xfrm>
              <a:off x="1632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Line 35"/>
            <p:cNvSpPr>
              <a:spLocks noChangeShapeType="1"/>
            </p:cNvSpPr>
            <p:nvPr/>
          </p:nvSpPr>
          <p:spPr bwMode="auto">
            <a:xfrm flipV="1">
              <a:off x="2064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1" name="Line 36"/>
            <p:cNvSpPr>
              <a:spLocks noChangeShapeType="1"/>
            </p:cNvSpPr>
            <p:nvPr/>
          </p:nvSpPr>
          <p:spPr bwMode="auto">
            <a:xfrm>
              <a:off x="2208" y="2544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2" name="Line 37"/>
            <p:cNvSpPr>
              <a:spLocks noChangeShapeType="1"/>
            </p:cNvSpPr>
            <p:nvPr/>
          </p:nvSpPr>
          <p:spPr bwMode="auto">
            <a:xfrm flipV="1">
              <a:off x="528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3" name="Line 38"/>
            <p:cNvSpPr>
              <a:spLocks noChangeShapeType="1"/>
            </p:cNvSpPr>
            <p:nvPr/>
          </p:nvSpPr>
          <p:spPr bwMode="auto">
            <a:xfrm>
              <a:off x="624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4" name="Line 39"/>
            <p:cNvSpPr>
              <a:spLocks noChangeShapeType="1"/>
            </p:cNvSpPr>
            <p:nvPr/>
          </p:nvSpPr>
          <p:spPr bwMode="auto">
            <a:xfrm flipV="1">
              <a:off x="816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5" name="Line 40"/>
            <p:cNvSpPr>
              <a:spLocks noChangeShapeType="1"/>
            </p:cNvSpPr>
            <p:nvPr/>
          </p:nvSpPr>
          <p:spPr bwMode="auto">
            <a:xfrm>
              <a:off x="912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6" name="Line 41"/>
            <p:cNvSpPr>
              <a:spLocks noChangeShapeType="1"/>
            </p:cNvSpPr>
            <p:nvPr/>
          </p:nvSpPr>
          <p:spPr bwMode="auto">
            <a:xfrm flipV="1">
              <a:off x="1104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7" name="Line 42"/>
            <p:cNvSpPr>
              <a:spLocks noChangeShapeType="1"/>
            </p:cNvSpPr>
            <p:nvPr/>
          </p:nvSpPr>
          <p:spPr bwMode="auto">
            <a:xfrm>
              <a:off x="1200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8" name="Line 43"/>
            <p:cNvSpPr>
              <a:spLocks noChangeShapeType="1"/>
            </p:cNvSpPr>
            <p:nvPr/>
          </p:nvSpPr>
          <p:spPr bwMode="auto">
            <a:xfrm flipV="1">
              <a:off x="3696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19" name="Line 44"/>
            <p:cNvSpPr>
              <a:spLocks noChangeShapeType="1"/>
            </p:cNvSpPr>
            <p:nvPr/>
          </p:nvSpPr>
          <p:spPr bwMode="auto">
            <a:xfrm>
              <a:off x="3792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Line 45"/>
            <p:cNvSpPr>
              <a:spLocks noChangeShapeType="1"/>
            </p:cNvSpPr>
            <p:nvPr/>
          </p:nvSpPr>
          <p:spPr bwMode="auto">
            <a:xfrm flipV="1">
              <a:off x="3984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Line 46"/>
            <p:cNvSpPr>
              <a:spLocks noChangeShapeType="1"/>
            </p:cNvSpPr>
            <p:nvPr/>
          </p:nvSpPr>
          <p:spPr bwMode="auto">
            <a:xfrm>
              <a:off x="4080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Line 47"/>
            <p:cNvSpPr>
              <a:spLocks noChangeShapeType="1"/>
            </p:cNvSpPr>
            <p:nvPr/>
          </p:nvSpPr>
          <p:spPr bwMode="auto">
            <a:xfrm flipV="1">
              <a:off x="4272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3" name="Line 48"/>
            <p:cNvSpPr>
              <a:spLocks noChangeShapeType="1"/>
            </p:cNvSpPr>
            <p:nvPr/>
          </p:nvSpPr>
          <p:spPr bwMode="auto">
            <a:xfrm>
              <a:off x="4368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4" name="Line 49"/>
            <p:cNvSpPr>
              <a:spLocks noChangeShapeType="1"/>
            </p:cNvSpPr>
            <p:nvPr/>
          </p:nvSpPr>
          <p:spPr bwMode="auto">
            <a:xfrm flipV="1">
              <a:off x="456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Line 50"/>
            <p:cNvSpPr>
              <a:spLocks noChangeShapeType="1"/>
            </p:cNvSpPr>
            <p:nvPr/>
          </p:nvSpPr>
          <p:spPr bwMode="auto">
            <a:xfrm>
              <a:off x="465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6" name="Line 51"/>
            <p:cNvSpPr>
              <a:spLocks noChangeShapeType="1"/>
            </p:cNvSpPr>
            <p:nvPr/>
          </p:nvSpPr>
          <p:spPr bwMode="auto">
            <a:xfrm flipV="1">
              <a:off x="2544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Line 52"/>
            <p:cNvSpPr>
              <a:spLocks noChangeShapeType="1"/>
            </p:cNvSpPr>
            <p:nvPr/>
          </p:nvSpPr>
          <p:spPr bwMode="auto">
            <a:xfrm>
              <a:off x="2640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8" name="Line 53"/>
            <p:cNvSpPr>
              <a:spLocks noChangeShapeType="1"/>
            </p:cNvSpPr>
            <p:nvPr/>
          </p:nvSpPr>
          <p:spPr bwMode="auto">
            <a:xfrm flipV="1">
              <a:off x="2832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29" name="Line 54"/>
            <p:cNvSpPr>
              <a:spLocks noChangeShapeType="1"/>
            </p:cNvSpPr>
            <p:nvPr/>
          </p:nvSpPr>
          <p:spPr bwMode="auto">
            <a:xfrm>
              <a:off x="2928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0" name="Line 55"/>
            <p:cNvSpPr>
              <a:spLocks noChangeShapeType="1"/>
            </p:cNvSpPr>
            <p:nvPr/>
          </p:nvSpPr>
          <p:spPr bwMode="auto">
            <a:xfrm flipV="1">
              <a:off x="312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Line 56"/>
            <p:cNvSpPr>
              <a:spLocks noChangeShapeType="1"/>
            </p:cNvSpPr>
            <p:nvPr/>
          </p:nvSpPr>
          <p:spPr bwMode="auto">
            <a:xfrm>
              <a:off x="321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2" name="Line 57"/>
            <p:cNvSpPr>
              <a:spLocks noChangeShapeType="1"/>
            </p:cNvSpPr>
            <p:nvPr/>
          </p:nvSpPr>
          <p:spPr bwMode="auto">
            <a:xfrm flipV="1">
              <a:off x="3408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3" name="Line 58"/>
            <p:cNvSpPr>
              <a:spLocks noChangeShapeType="1"/>
            </p:cNvSpPr>
            <p:nvPr/>
          </p:nvSpPr>
          <p:spPr bwMode="auto">
            <a:xfrm>
              <a:off x="3504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4" name="Line 59"/>
            <p:cNvSpPr>
              <a:spLocks noChangeShapeType="1"/>
            </p:cNvSpPr>
            <p:nvPr/>
          </p:nvSpPr>
          <p:spPr bwMode="auto">
            <a:xfrm flipV="1">
              <a:off x="1392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5" name="Line 60"/>
            <p:cNvSpPr>
              <a:spLocks noChangeShapeType="1"/>
            </p:cNvSpPr>
            <p:nvPr/>
          </p:nvSpPr>
          <p:spPr bwMode="auto">
            <a:xfrm>
              <a:off x="1488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6" name="Line 61"/>
            <p:cNvSpPr>
              <a:spLocks noChangeShapeType="1"/>
            </p:cNvSpPr>
            <p:nvPr/>
          </p:nvSpPr>
          <p:spPr bwMode="auto">
            <a:xfrm flipV="1">
              <a:off x="1680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7" name="Line 62"/>
            <p:cNvSpPr>
              <a:spLocks noChangeShapeType="1"/>
            </p:cNvSpPr>
            <p:nvPr/>
          </p:nvSpPr>
          <p:spPr bwMode="auto">
            <a:xfrm>
              <a:off x="1776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8" name="Line 63"/>
            <p:cNvSpPr>
              <a:spLocks noChangeShapeType="1"/>
            </p:cNvSpPr>
            <p:nvPr/>
          </p:nvSpPr>
          <p:spPr bwMode="auto">
            <a:xfrm flipV="1">
              <a:off x="1968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39" name="Line 64"/>
            <p:cNvSpPr>
              <a:spLocks noChangeShapeType="1"/>
            </p:cNvSpPr>
            <p:nvPr/>
          </p:nvSpPr>
          <p:spPr bwMode="auto">
            <a:xfrm>
              <a:off x="2064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0" name="Line 65"/>
            <p:cNvSpPr>
              <a:spLocks noChangeShapeType="1"/>
            </p:cNvSpPr>
            <p:nvPr/>
          </p:nvSpPr>
          <p:spPr bwMode="auto">
            <a:xfrm flipV="1">
              <a:off x="2256" y="302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41" name="Line 66"/>
            <p:cNvSpPr>
              <a:spLocks noChangeShapeType="1"/>
            </p:cNvSpPr>
            <p:nvPr/>
          </p:nvSpPr>
          <p:spPr bwMode="auto">
            <a:xfrm>
              <a:off x="2352" y="3024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42" name="Group 67"/>
            <p:cNvGrpSpPr>
              <a:grpSpLocks/>
            </p:cNvGrpSpPr>
            <p:nvPr/>
          </p:nvGrpSpPr>
          <p:grpSpPr bwMode="auto">
            <a:xfrm>
              <a:off x="144" y="3408"/>
              <a:ext cx="4656" cy="384"/>
              <a:chOff x="144" y="3360"/>
              <a:chExt cx="4656" cy="384"/>
            </a:xfrm>
          </p:grpSpPr>
          <p:sp>
            <p:nvSpPr>
              <p:cNvPr id="44178" name="Oval 68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44179" name="Oval 69"/>
              <p:cNvSpPr>
                <a:spLocks noChangeArrowheads="1"/>
              </p:cNvSpPr>
              <p:nvPr/>
            </p:nvSpPr>
            <p:spPr bwMode="auto">
              <a:xfrm>
                <a:off x="28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</a:t>
                </a:r>
              </a:p>
            </p:txBody>
          </p:sp>
          <p:sp>
            <p:nvSpPr>
              <p:cNvPr id="44180" name="Oval 70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</a:t>
                </a:r>
              </a:p>
            </p:txBody>
          </p:sp>
          <p:sp>
            <p:nvSpPr>
              <p:cNvPr id="44181" name="Oval 71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16</a:t>
                </a:r>
              </a:p>
            </p:txBody>
          </p:sp>
          <p:sp>
            <p:nvSpPr>
              <p:cNvPr id="44182" name="Oval 72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18</a:t>
                </a:r>
              </a:p>
            </p:txBody>
          </p:sp>
          <p:sp>
            <p:nvSpPr>
              <p:cNvPr id="44183" name="Oval 73"/>
              <p:cNvSpPr>
                <a:spLocks noChangeArrowheads="1"/>
              </p:cNvSpPr>
              <p:nvPr/>
            </p:nvSpPr>
            <p:spPr bwMode="auto">
              <a:xfrm>
                <a:off x="864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23</a:t>
                </a:r>
              </a:p>
            </p:txBody>
          </p:sp>
          <p:sp>
            <p:nvSpPr>
              <p:cNvPr id="44184" name="Oval 74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30</a:t>
                </a:r>
              </a:p>
            </p:txBody>
          </p:sp>
          <p:sp>
            <p:nvSpPr>
              <p:cNvPr id="44185" name="Oval 75"/>
              <p:cNvSpPr>
                <a:spLocks noChangeArrowheads="1"/>
              </p:cNvSpPr>
              <p:nvPr/>
            </p:nvSpPr>
            <p:spPr bwMode="auto">
              <a:xfrm>
                <a:off x="1152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33</a:t>
                </a:r>
              </a:p>
            </p:txBody>
          </p:sp>
          <p:sp>
            <p:nvSpPr>
              <p:cNvPr id="44186" name="Oval 76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38</a:t>
                </a:r>
              </a:p>
            </p:txBody>
          </p:sp>
          <p:sp>
            <p:nvSpPr>
              <p:cNvPr id="44187" name="Oval 77"/>
              <p:cNvSpPr>
                <a:spLocks noChangeArrowheads="1"/>
              </p:cNvSpPr>
              <p:nvPr/>
            </p:nvSpPr>
            <p:spPr bwMode="auto">
              <a:xfrm>
                <a:off x="1440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44</a:t>
                </a:r>
              </a:p>
            </p:txBody>
          </p:sp>
          <p:sp>
            <p:nvSpPr>
              <p:cNvPr id="44188" name="Oval 78"/>
              <p:cNvSpPr>
                <a:spLocks noChangeArrowheads="1"/>
              </p:cNvSpPr>
              <p:nvPr/>
            </p:nvSpPr>
            <p:spPr bwMode="auto">
              <a:xfrm>
                <a:off x="158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47</a:t>
                </a:r>
              </a:p>
            </p:txBody>
          </p:sp>
          <p:sp>
            <p:nvSpPr>
              <p:cNvPr id="44189" name="Oval 79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54</a:t>
                </a:r>
              </a:p>
            </p:txBody>
          </p:sp>
          <p:sp>
            <p:nvSpPr>
              <p:cNvPr id="44190" name="Oval 80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58</a:t>
                </a:r>
              </a:p>
            </p:txBody>
          </p:sp>
          <p:sp>
            <p:nvSpPr>
              <p:cNvPr id="44191" name="Oval 81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64</a:t>
                </a:r>
              </a:p>
            </p:txBody>
          </p:sp>
          <p:sp>
            <p:nvSpPr>
              <p:cNvPr id="44192" name="Oval 82"/>
              <p:cNvSpPr>
                <a:spLocks noChangeArrowheads="1"/>
              </p:cNvSpPr>
              <p:nvPr/>
            </p:nvSpPr>
            <p:spPr bwMode="auto">
              <a:xfrm>
                <a:off x="2160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67</a:t>
                </a:r>
              </a:p>
            </p:txBody>
          </p:sp>
          <p:sp>
            <p:nvSpPr>
              <p:cNvPr id="44193" name="Oval 83"/>
              <p:cNvSpPr>
                <a:spLocks noChangeArrowheads="1"/>
              </p:cNvSpPr>
              <p:nvPr/>
            </p:nvSpPr>
            <p:spPr bwMode="auto">
              <a:xfrm>
                <a:off x="2304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70</a:t>
                </a:r>
              </a:p>
            </p:txBody>
          </p:sp>
          <p:sp>
            <p:nvSpPr>
              <p:cNvPr id="44194" name="Oval 84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74</a:t>
                </a:r>
              </a:p>
            </p:txBody>
          </p:sp>
          <p:sp>
            <p:nvSpPr>
              <p:cNvPr id="44195" name="Oval 85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77</a:t>
                </a:r>
              </a:p>
            </p:txBody>
          </p:sp>
          <p:sp>
            <p:nvSpPr>
              <p:cNvPr id="44196" name="Oval 86"/>
              <p:cNvSpPr>
                <a:spLocks noChangeArrowheads="1"/>
              </p:cNvSpPr>
              <p:nvPr/>
            </p:nvSpPr>
            <p:spPr bwMode="auto">
              <a:xfrm>
                <a:off x="2736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81</a:t>
                </a:r>
              </a:p>
            </p:txBody>
          </p:sp>
          <p:sp>
            <p:nvSpPr>
              <p:cNvPr id="44197" name="Oval 87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85</a:t>
                </a:r>
              </a:p>
            </p:txBody>
          </p:sp>
          <p:sp>
            <p:nvSpPr>
              <p:cNvPr id="44198" name="Oval 88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88</a:t>
                </a:r>
              </a:p>
            </p:txBody>
          </p:sp>
          <p:sp>
            <p:nvSpPr>
              <p:cNvPr id="44199" name="Oval 89"/>
              <p:cNvSpPr>
                <a:spLocks noChangeArrowheads="1"/>
              </p:cNvSpPr>
              <p:nvPr/>
            </p:nvSpPr>
            <p:spPr bwMode="auto">
              <a:xfrm>
                <a:off x="316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91</a:t>
                </a:r>
              </a:p>
            </p:txBody>
          </p:sp>
          <p:sp>
            <p:nvSpPr>
              <p:cNvPr id="44200" name="Oval 90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99</a:t>
                </a:r>
              </a:p>
            </p:txBody>
          </p:sp>
          <p:sp>
            <p:nvSpPr>
              <p:cNvPr id="44201" name="Oval 91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101</a:t>
                </a:r>
              </a:p>
            </p:txBody>
          </p:sp>
          <p:sp>
            <p:nvSpPr>
              <p:cNvPr id="44202" name="Oval 92"/>
              <p:cNvSpPr>
                <a:spLocks noChangeArrowheads="1"/>
              </p:cNvSpPr>
              <p:nvPr/>
            </p:nvSpPr>
            <p:spPr bwMode="auto">
              <a:xfrm>
                <a:off x="3600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105</a:t>
                </a:r>
              </a:p>
            </p:txBody>
          </p:sp>
          <p:sp>
            <p:nvSpPr>
              <p:cNvPr id="44203" name="Oval 93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110</a:t>
                </a:r>
              </a:p>
            </p:txBody>
          </p:sp>
          <p:sp>
            <p:nvSpPr>
              <p:cNvPr id="44204" name="Oval 94"/>
              <p:cNvSpPr>
                <a:spLocks noChangeArrowheads="1"/>
              </p:cNvSpPr>
              <p:nvPr/>
            </p:nvSpPr>
            <p:spPr bwMode="auto">
              <a:xfrm>
                <a:off x="3888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116</a:t>
                </a:r>
              </a:p>
            </p:txBody>
          </p:sp>
          <p:sp>
            <p:nvSpPr>
              <p:cNvPr id="44205" name="Oval 95"/>
              <p:cNvSpPr>
                <a:spLocks noChangeArrowheads="1"/>
              </p:cNvSpPr>
              <p:nvPr/>
            </p:nvSpPr>
            <p:spPr bwMode="auto">
              <a:xfrm>
                <a:off x="4032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118</a:t>
                </a:r>
              </a:p>
            </p:txBody>
          </p:sp>
          <p:sp>
            <p:nvSpPr>
              <p:cNvPr id="44206" name="Oval 96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122</a:t>
                </a:r>
              </a:p>
            </p:txBody>
          </p:sp>
          <p:sp>
            <p:nvSpPr>
              <p:cNvPr id="44207" name="Oval 97"/>
              <p:cNvSpPr>
                <a:spLocks noChangeArrowheads="1"/>
              </p:cNvSpPr>
              <p:nvPr/>
            </p:nvSpPr>
            <p:spPr bwMode="auto">
              <a:xfrm>
                <a:off x="4320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126</a:t>
                </a:r>
              </a:p>
            </p:txBody>
          </p:sp>
          <p:sp>
            <p:nvSpPr>
              <p:cNvPr id="44208" name="Oval 98"/>
              <p:cNvSpPr>
                <a:spLocks noChangeArrowheads="1"/>
              </p:cNvSpPr>
              <p:nvPr/>
            </p:nvSpPr>
            <p:spPr bwMode="auto">
              <a:xfrm>
                <a:off x="4464" y="3360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130</a:t>
                </a:r>
              </a:p>
            </p:txBody>
          </p:sp>
          <p:sp>
            <p:nvSpPr>
              <p:cNvPr id="44209" name="Oval 99"/>
              <p:cNvSpPr>
                <a:spLocks noChangeArrowheads="1"/>
              </p:cNvSpPr>
              <p:nvPr/>
            </p:nvSpPr>
            <p:spPr bwMode="auto">
              <a:xfrm>
                <a:off x="4608" y="355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133</a:t>
                </a:r>
              </a:p>
            </p:txBody>
          </p:sp>
        </p:grpSp>
        <p:grpSp>
          <p:nvGrpSpPr>
            <p:cNvPr id="44143" name="Group 100"/>
            <p:cNvGrpSpPr>
              <a:grpSpLocks/>
            </p:cNvGrpSpPr>
            <p:nvPr/>
          </p:nvGrpSpPr>
          <p:grpSpPr bwMode="auto">
            <a:xfrm>
              <a:off x="240" y="2928"/>
              <a:ext cx="4512" cy="192"/>
              <a:chOff x="240" y="2928"/>
              <a:chExt cx="4512" cy="192"/>
            </a:xfrm>
          </p:grpSpPr>
          <p:sp>
            <p:nvSpPr>
              <p:cNvPr id="44162" name="Oval 101"/>
              <p:cNvSpPr>
                <a:spLocks noChangeArrowheads="1"/>
              </p:cNvSpPr>
              <p:nvPr/>
            </p:nvSpPr>
            <p:spPr bwMode="auto">
              <a:xfrm>
                <a:off x="24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44163" name="Oval 102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12</a:t>
                </a:r>
              </a:p>
            </p:txBody>
          </p:sp>
          <p:sp>
            <p:nvSpPr>
              <p:cNvPr id="44164" name="Oval 103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21</a:t>
                </a:r>
              </a:p>
            </p:txBody>
          </p:sp>
          <p:sp>
            <p:nvSpPr>
              <p:cNvPr id="44165" name="Oval 104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32</a:t>
                </a:r>
              </a:p>
            </p:txBody>
          </p:sp>
          <p:sp>
            <p:nvSpPr>
              <p:cNvPr id="44166" name="Oval 105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40</a:t>
                </a:r>
              </a:p>
            </p:txBody>
          </p:sp>
          <p:sp>
            <p:nvSpPr>
              <p:cNvPr id="44167" name="Oval 106"/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49</a:t>
                </a:r>
              </a:p>
            </p:txBody>
          </p:sp>
          <p:sp>
            <p:nvSpPr>
              <p:cNvPr id="44168" name="Oval 107"/>
              <p:cNvSpPr>
                <a:spLocks noChangeArrowheads="1"/>
              </p:cNvSpPr>
              <p:nvPr/>
            </p:nvSpPr>
            <p:spPr bwMode="auto">
              <a:xfrm>
                <a:off x="1968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59</a:t>
                </a:r>
              </a:p>
            </p:txBody>
          </p:sp>
          <p:sp>
            <p:nvSpPr>
              <p:cNvPr id="44169" name="Oval 108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69</a:t>
                </a:r>
              </a:p>
            </p:txBody>
          </p:sp>
          <p:sp>
            <p:nvSpPr>
              <p:cNvPr id="44170" name="Oval 109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75</a:t>
                </a:r>
              </a:p>
            </p:txBody>
          </p:sp>
          <p:sp>
            <p:nvSpPr>
              <p:cNvPr id="44171" name="Oval 110"/>
              <p:cNvSpPr>
                <a:spLocks noChangeArrowheads="1"/>
              </p:cNvSpPr>
              <p:nvPr/>
            </p:nvSpPr>
            <p:spPr bwMode="auto">
              <a:xfrm>
                <a:off x="2832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83</a:t>
                </a:r>
              </a:p>
            </p:txBody>
          </p:sp>
          <p:sp>
            <p:nvSpPr>
              <p:cNvPr id="44172" name="Oval 111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90</a:t>
                </a:r>
              </a:p>
            </p:txBody>
          </p:sp>
          <p:sp>
            <p:nvSpPr>
              <p:cNvPr id="44173" name="Oval 112"/>
              <p:cNvSpPr>
                <a:spLocks noChangeArrowheads="1"/>
              </p:cNvSpPr>
              <p:nvPr/>
            </p:nvSpPr>
            <p:spPr bwMode="auto">
              <a:xfrm>
                <a:off x="3408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100</a:t>
                </a:r>
              </a:p>
            </p:txBody>
          </p:sp>
          <p:sp>
            <p:nvSpPr>
              <p:cNvPr id="44174" name="Oval 113"/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107</a:t>
                </a:r>
              </a:p>
            </p:txBody>
          </p:sp>
          <p:sp>
            <p:nvSpPr>
              <p:cNvPr id="44175" name="Oval 114"/>
              <p:cNvSpPr>
                <a:spLocks noChangeArrowheads="1"/>
              </p:cNvSpPr>
              <p:nvPr/>
            </p:nvSpPr>
            <p:spPr bwMode="auto">
              <a:xfrm>
                <a:off x="3984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117</a:t>
                </a:r>
              </a:p>
            </p:txBody>
          </p:sp>
          <p:sp>
            <p:nvSpPr>
              <p:cNvPr id="44176" name="Oval 115"/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125</a:t>
                </a:r>
              </a:p>
            </p:txBody>
          </p:sp>
          <p:sp>
            <p:nvSpPr>
              <p:cNvPr id="44177" name="Oval 116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131</a:t>
                </a:r>
              </a:p>
            </p:txBody>
          </p:sp>
        </p:grpSp>
        <p:grpSp>
          <p:nvGrpSpPr>
            <p:cNvPr id="44144" name="Group 117"/>
            <p:cNvGrpSpPr>
              <a:grpSpLocks/>
            </p:cNvGrpSpPr>
            <p:nvPr/>
          </p:nvGrpSpPr>
          <p:grpSpPr bwMode="auto">
            <a:xfrm>
              <a:off x="384" y="2448"/>
              <a:ext cx="4224" cy="192"/>
              <a:chOff x="384" y="2448"/>
              <a:chExt cx="4224" cy="192"/>
            </a:xfrm>
          </p:grpSpPr>
          <p:sp>
            <p:nvSpPr>
              <p:cNvPr id="44154" name="Oval 118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</a:t>
                </a:r>
              </a:p>
            </p:txBody>
          </p:sp>
          <p:sp>
            <p:nvSpPr>
              <p:cNvPr id="44155" name="Oval 119"/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24</a:t>
                </a:r>
              </a:p>
            </p:txBody>
          </p:sp>
          <p:sp>
            <p:nvSpPr>
              <p:cNvPr id="44156" name="Oval 120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45</a:t>
                </a:r>
              </a:p>
            </p:txBody>
          </p:sp>
          <p:sp>
            <p:nvSpPr>
              <p:cNvPr id="44157" name="Oval 121"/>
              <p:cNvSpPr>
                <a:spLocks noChangeArrowheads="1"/>
              </p:cNvSpPr>
              <p:nvPr/>
            </p:nvSpPr>
            <p:spPr bwMode="auto">
              <a:xfrm>
                <a:off x="2112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66</a:t>
                </a:r>
              </a:p>
            </p:txBody>
          </p:sp>
          <p:sp>
            <p:nvSpPr>
              <p:cNvPr id="44158" name="Oval 122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80</a:t>
                </a:r>
              </a:p>
            </p:txBody>
          </p:sp>
          <p:sp>
            <p:nvSpPr>
              <p:cNvPr id="44159" name="Oval 123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93</a:t>
                </a:r>
              </a:p>
            </p:txBody>
          </p:sp>
          <p:sp>
            <p:nvSpPr>
              <p:cNvPr id="44160" name="Oval 124"/>
              <p:cNvSpPr>
                <a:spLocks noChangeArrowheads="1"/>
              </p:cNvSpPr>
              <p:nvPr/>
            </p:nvSpPr>
            <p:spPr bwMode="auto">
              <a:xfrm>
                <a:off x="3840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111</a:t>
                </a:r>
              </a:p>
            </p:txBody>
          </p:sp>
          <p:sp>
            <p:nvSpPr>
              <p:cNvPr id="44161" name="Oval 125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128</a:t>
                </a:r>
              </a:p>
            </p:txBody>
          </p:sp>
        </p:grpSp>
        <p:grpSp>
          <p:nvGrpSpPr>
            <p:cNvPr id="44145" name="Group 126"/>
            <p:cNvGrpSpPr>
              <a:grpSpLocks/>
            </p:cNvGrpSpPr>
            <p:nvPr/>
          </p:nvGrpSpPr>
          <p:grpSpPr bwMode="auto">
            <a:xfrm>
              <a:off x="672" y="1968"/>
              <a:ext cx="3648" cy="192"/>
              <a:chOff x="672" y="1968"/>
              <a:chExt cx="3648" cy="192"/>
            </a:xfrm>
          </p:grpSpPr>
          <p:sp>
            <p:nvSpPr>
              <p:cNvPr id="44150" name="Oval 127"/>
              <p:cNvSpPr>
                <a:spLocks noChangeArrowheads="1"/>
              </p:cNvSpPr>
              <p:nvPr/>
            </p:nvSpPr>
            <p:spPr bwMode="auto">
              <a:xfrm>
                <a:off x="672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17</a:t>
                </a:r>
              </a:p>
            </p:txBody>
          </p:sp>
          <p:sp>
            <p:nvSpPr>
              <p:cNvPr id="44151" name="Oval 128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57</a:t>
                </a:r>
              </a:p>
            </p:txBody>
          </p:sp>
          <p:sp>
            <p:nvSpPr>
              <p:cNvPr id="44152" name="Oval 129"/>
              <p:cNvSpPr>
                <a:spLocks noChangeArrowheads="1"/>
              </p:cNvSpPr>
              <p:nvPr/>
            </p:nvSpPr>
            <p:spPr bwMode="auto">
              <a:xfrm>
                <a:off x="2976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87</a:t>
                </a:r>
              </a:p>
            </p:txBody>
          </p:sp>
          <p:sp>
            <p:nvSpPr>
              <p:cNvPr id="44153" name="Oval 130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120</a:t>
                </a:r>
              </a:p>
            </p:txBody>
          </p:sp>
        </p:grpSp>
        <p:grpSp>
          <p:nvGrpSpPr>
            <p:cNvPr id="44146" name="Group 131"/>
            <p:cNvGrpSpPr>
              <a:grpSpLocks/>
            </p:cNvGrpSpPr>
            <p:nvPr/>
          </p:nvGrpSpPr>
          <p:grpSpPr bwMode="auto">
            <a:xfrm>
              <a:off x="1248" y="816"/>
              <a:ext cx="2496" cy="768"/>
              <a:chOff x="1248" y="816"/>
              <a:chExt cx="2496" cy="768"/>
            </a:xfrm>
          </p:grpSpPr>
          <p:sp>
            <p:nvSpPr>
              <p:cNvPr id="44147" name="Oval 132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35</a:t>
                </a:r>
              </a:p>
            </p:txBody>
          </p:sp>
          <p:sp>
            <p:nvSpPr>
              <p:cNvPr id="44148" name="Oval 133"/>
              <p:cNvSpPr>
                <a:spLocks noChangeArrowheads="1"/>
              </p:cNvSpPr>
              <p:nvPr/>
            </p:nvSpPr>
            <p:spPr bwMode="auto">
              <a:xfrm>
                <a:off x="2400" y="816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71</a:t>
                </a:r>
              </a:p>
            </p:txBody>
          </p:sp>
          <p:sp>
            <p:nvSpPr>
              <p:cNvPr id="44149" name="Oval 134"/>
              <p:cNvSpPr>
                <a:spLocks noChangeArrowheads="1"/>
              </p:cNvSpPr>
              <p:nvPr/>
            </p:nvSpPr>
            <p:spPr bwMode="auto">
              <a:xfrm>
                <a:off x="3552" y="1392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Arial Narrow" pitchFamily="34" charset="0"/>
                  </a:rPr>
                  <a:t>102</a:t>
                </a:r>
              </a:p>
            </p:txBody>
          </p:sp>
        </p:grpSp>
      </p:grpSp>
      <p:sp>
        <p:nvSpPr>
          <p:cNvPr id="111751" name="Text Box 135"/>
          <p:cNvSpPr txBox="1">
            <a:spLocks noChangeArrowheads="1"/>
          </p:cNvSpPr>
          <p:nvPr/>
        </p:nvSpPr>
        <p:spPr bwMode="auto">
          <a:xfrm>
            <a:off x="381000" y="914400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Example 1:</a:t>
            </a:r>
          </a:p>
          <a:p>
            <a:r>
              <a:rPr lang="en-US" sz="2000">
                <a:solidFill>
                  <a:schemeClr val="accent2"/>
                </a:solidFill>
              </a:rPr>
              <a:t>Insert 48</a:t>
            </a:r>
          </a:p>
        </p:txBody>
      </p: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133600" y="1143000"/>
            <a:ext cx="1524000" cy="762000"/>
            <a:chOff x="1344" y="720"/>
            <a:chExt cx="960" cy="480"/>
          </a:xfrm>
        </p:grpSpPr>
        <p:sp>
          <p:nvSpPr>
            <p:cNvPr id="44078" name="Line 137"/>
            <p:cNvSpPr>
              <a:spLocks noChangeShapeType="1"/>
            </p:cNvSpPr>
            <p:nvPr/>
          </p:nvSpPr>
          <p:spPr bwMode="auto">
            <a:xfrm flipH="1">
              <a:off x="1344" y="720"/>
              <a:ext cx="960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Text Box 138"/>
            <p:cNvSpPr txBox="1">
              <a:spLocks noChangeArrowheads="1"/>
            </p:cNvSpPr>
            <p:nvPr/>
          </p:nvSpPr>
          <p:spPr bwMode="auto">
            <a:xfrm>
              <a:off x="1776" y="91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&lt; 71</a:t>
              </a:r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090738" y="2074863"/>
            <a:ext cx="955675" cy="696912"/>
            <a:chOff x="1317" y="1307"/>
            <a:chExt cx="602" cy="439"/>
          </a:xfrm>
        </p:grpSpPr>
        <p:sp>
          <p:nvSpPr>
            <p:cNvPr id="44076" name="Freeform 140"/>
            <p:cNvSpPr>
              <a:spLocks/>
            </p:cNvSpPr>
            <p:nvPr/>
          </p:nvSpPr>
          <p:spPr bwMode="auto">
            <a:xfrm>
              <a:off x="1317" y="1307"/>
              <a:ext cx="420" cy="439"/>
            </a:xfrm>
            <a:custGeom>
              <a:avLst/>
              <a:gdLst>
                <a:gd name="T0" fmla="*/ 0 w 420"/>
                <a:gd name="T1" fmla="*/ 0 h 439"/>
                <a:gd name="T2" fmla="*/ 420 w 420"/>
                <a:gd name="T3" fmla="*/ 439 h 439"/>
                <a:gd name="T4" fmla="*/ 0 60000 65536"/>
                <a:gd name="T5" fmla="*/ 0 60000 65536"/>
                <a:gd name="T6" fmla="*/ 0 w 420"/>
                <a:gd name="T7" fmla="*/ 0 h 439"/>
                <a:gd name="T8" fmla="*/ 420 w 420"/>
                <a:gd name="T9" fmla="*/ 439 h 4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9">
                  <a:moveTo>
                    <a:pt x="0" y="0"/>
                  </a:moveTo>
                  <a:lnTo>
                    <a:pt x="420" y="439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Text Box 141"/>
            <p:cNvSpPr txBox="1">
              <a:spLocks noChangeArrowheads="1"/>
            </p:cNvSpPr>
            <p:nvPr/>
          </p:nvSpPr>
          <p:spPr bwMode="auto">
            <a:xfrm>
              <a:off x="1488" y="1344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&gt; 35</a:t>
              </a:r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2057400" y="2971800"/>
            <a:ext cx="762000" cy="533400"/>
            <a:chOff x="1296" y="1872"/>
            <a:chExt cx="480" cy="336"/>
          </a:xfrm>
        </p:grpSpPr>
        <p:sp>
          <p:nvSpPr>
            <p:cNvPr id="44074" name="Line 143"/>
            <p:cNvSpPr>
              <a:spLocks noChangeShapeType="1"/>
            </p:cNvSpPr>
            <p:nvPr/>
          </p:nvSpPr>
          <p:spPr bwMode="auto">
            <a:xfrm flipH="1">
              <a:off x="1584" y="1920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Text Box 144"/>
            <p:cNvSpPr txBox="1">
              <a:spLocks noChangeArrowheads="1"/>
            </p:cNvSpPr>
            <p:nvPr/>
          </p:nvSpPr>
          <p:spPr bwMode="auto">
            <a:xfrm>
              <a:off x="1296" y="187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&lt; 57</a:t>
              </a:r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2497138" y="3733800"/>
            <a:ext cx="701675" cy="533400"/>
            <a:chOff x="1573" y="2352"/>
            <a:chExt cx="442" cy="336"/>
          </a:xfrm>
        </p:grpSpPr>
        <p:sp>
          <p:nvSpPr>
            <p:cNvPr id="44072" name="Freeform 146"/>
            <p:cNvSpPr>
              <a:spLocks/>
            </p:cNvSpPr>
            <p:nvPr/>
          </p:nvSpPr>
          <p:spPr bwMode="auto">
            <a:xfrm>
              <a:off x="1573" y="2386"/>
              <a:ext cx="82" cy="302"/>
            </a:xfrm>
            <a:custGeom>
              <a:avLst/>
              <a:gdLst>
                <a:gd name="T0" fmla="*/ 0 w 82"/>
                <a:gd name="T1" fmla="*/ 0 h 302"/>
                <a:gd name="T2" fmla="*/ 82 w 82"/>
                <a:gd name="T3" fmla="*/ 302 h 302"/>
                <a:gd name="T4" fmla="*/ 0 60000 65536"/>
                <a:gd name="T5" fmla="*/ 0 60000 65536"/>
                <a:gd name="T6" fmla="*/ 0 w 82"/>
                <a:gd name="T7" fmla="*/ 0 h 302"/>
                <a:gd name="T8" fmla="*/ 82 w 82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" h="302">
                  <a:moveTo>
                    <a:pt x="0" y="0"/>
                  </a:moveTo>
                  <a:lnTo>
                    <a:pt x="82" y="302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Text Box 147"/>
            <p:cNvSpPr txBox="1">
              <a:spLocks noChangeArrowheads="1"/>
            </p:cNvSpPr>
            <p:nvPr/>
          </p:nvSpPr>
          <p:spPr bwMode="auto">
            <a:xfrm>
              <a:off x="1584" y="235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&gt; 45</a:t>
              </a:r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1981200" y="4572000"/>
            <a:ext cx="633413" cy="449263"/>
            <a:chOff x="1248" y="2880"/>
            <a:chExt cx="399" cy="283"/>
          </a:xfrm>
        </p:grpSpPr>
        <p:sp>
          <p:nvSpPr>
            <p:cNvPr id="44070" name="Freeform 149"/>
            <p:cNvSpPr>
              <a:spLocks/>
            </p:cNvSpPr>
            <p:nvPr/>
          </p:nvSpPr>
          <p:spPr bwMode="auto">
            <a:xfrm>
              <a:off x="1600" y="2889"/>
              <a:ext cx="46" cy="274"/>
            </a:xfrm>
            <a:custGeom>
              <a:avLst/>
              <a:gdLst>
                <a:gd name="T0" fmla="*/ 46 w 46"/>
                <a:gd name="T1" fmla="*/ 0 h 274"/>
                <a:gd name="T2" fmla="*/ 0 w 46"/>
                <a:gd name="T3" fmla="*/ 274 h 274"/>
                <a:gd name="T4" fmla="*/ 0 60000 65536"/>
                <a:gd name="T5" fmla="*/ 0 60000 65536"/>
                <a:gd name="T6" fmla="*/ 0 w 46"/>
                <a:gd name="T7" fmla="*/ 0 h 274"/>
                <a:gd name="T8" fmla="*/ 46 w 46"/>
                <a:gd name="T9" fmla="*/ 274 h 2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" h="274">
                  <a:moveTo>
                    <a:pt x="46" y="0"/>
                  </a:moveTo>
                  <a:lnTo>
                    <a:pt x="0" y="274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150"/>
            <p:cNvSpPr txBox="1">
              <a:spLocks noChangeArrowheads="1"/>
            </p:cNvSpPr>
            <p:nvPr/>
          </p:nvSpPr>
          <p:spPr bwMode="auto">
            <a:xfrm>
              <a:off x="1248" y="2880"/>
              <a:ext cx="3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accent2"/>
                  </a:solidFill>
                </a:rPr>
                <a:t> </a:t>
              </a:r>
              <a:r>
                <a:rPr lang="en-US" sz="2000">
                  <a:solidFill>
                    <a:schemeClr val="accent2"/>
                  </a:solidFill>
                </a:rPr>
                <a:t>&lt;</a:t>
              </a:r>
              <a:r>
                <a:rPr lang="en-US" sz="1000">
                  <a:solidFill>
                    <a:schemeClr val="accent2"/>
                  </a:solidFill>
                </a:rPr>
                <a:t> </a:t>
              </a:r>
              <a:r>
                <a:rPr lang="en-US" sz="2000">
                  <a:solidFill>
                    <a:schemeClr val="accent2"/>
                  </a:solidFill>
                  <a:latin typeface="Arial Narrow" pitchFamily="34" charset="0"/>
                </a:rPr>
                <a:t>49</a:t>
              </a:r>
            </a:p>
          </p:txBody>
        </p:sp>
      </p:grpSp>
      <p:sp>
        <p:nvSpPr>
          <p:cNvPr id="111767" name="Text Box 151"/>
          <p:cNvSpPr txBox="1">
            <a:spLocks noChangeArrowheads="1"/>
          </p:cNvSpPr>
          <p:nvPr/>
        </p:nvSpPr>
        <p:spPr bwMode="auto">
          <a:xfrm>
            <a:off x="5257800" y="914400"/>
            <a:ext cx="145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Example 2:</a:t>
            </a:r>
          </a:p>
          <a:p>
            <a:r>
              <a:rPr lang="en-US" sz="2000">
                <a:solidFill>
                  <a:srgbClr val="FF0000"/>
                </a:solidFill>
              </a:rPr>
              <a:t>Delete 116</a:t>
            </a:r>
          </a:p>
        </p:txBody>
      </p:sp>
      <p:grpSp>
        <p:nvGrpSpPr>
          <p:cNvPr id="13" name="Group 152"/>
          <p:cNvGrpSpPr>
            <a:grpSpLocks/>
          </p:cNvGrpSpPr>
          <p:nvPr/>
        </p:nvGrpSpPr>
        <p:grpSpPr bwMode="auto">
          <a:xfrm>
            <a:off x="3886200" y="1143000"/>
            <a:ext cx="1524000" cy="762000"/>
            <a:chOff x="2448" y="720"/>
            <a:chExt cx="960" cy="480"/>
          </a:xfrm>
        </p:grpSpPr>
        <p:sp>
          <p:nvSpPr>
            <p:cNvPr id="44068" name="Line 153"/>
            <p:cNvSpPr>
              <a:spLocks noChangeShapeType="1"/>
            </p:cNvSpPr>
            <p:nvPr/>
          </p:nvSpPr>
          <p:spPr bwMode="auto">
            <a:xfrm>
              <a:off x="2448" y="720"/>
              <a:ext cx="96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Text Box 154"/>
            <p:cNvSpPr txBox="1">
              <a:spLocks noChangeArrowheads="1"/>
            </p:cNvSpPr>
            <p:nvPr/>
          </p:nvSpPr>
          <p:spPr bwMode="auto">
            <a:xfrm>
              <a:off x="2496" y="912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&gt; 71</a:t>
              </a:r>
            </a:p>
          </p:txBody>
        </p:sp>
      </p:grpSp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5334000" y="2090738"/>
            <a:ext cx="993775" cy="744537"/>
            <a:chOff x="3360" y="1317"/>
            <a:chExt cx="626" cy="469"/>
          </a:xfrm>
        </p:grpSpPr>
        <p:sp>
          <p:nvSpPr>
            <p:cNvPr id="44066" name="Freeform 156"/>
            <p:cNvSpPr>
              <a:spLocks/>
            </p:cNvSpPr>
            <p:nvPr/>
          </p:nvSpPr>
          <p:spPr bwMode="auto">
            <a:xfrm>
              <a:off x="3566" y="1317"/>
              <a:ext cx="420" cy="438"/>
            </a:xfrm>
            <a:custGeom>
              <a:avLst/>
              <a:gdLst>
                <a:gd name="T0" fmla="*/ 0 w 420"/>
                <a:gd name="T1" fmla="*/ 0 h 438"/>
                <a:gd name="T2" fmla="*/ 420 w 420"/>
                <a:gd name="T3" fmla="*/ 438 h 438"/>
                <a:gd name="T4" fmla="*/ 0 60000 65536"/>
                <a:gd name="T5" fmla="*/ 0 60000 65536"/>
                <a:gd name="T6" fmla="*/ 0 w 420"/>
                <a:gd name="T7" fmla="*/ 0 h 438"/>
                <a:gd name="T8" fmla="*/ 420 w 420"/>
                <a:gd name="T9" fmla="*/ 438 h 4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8">
                  <a:moveTo>
                    <a:pt x="0" y="0"/>
                  </a:moveTo>
                  <a:lnTo>
                    <a:pt x="420" y="43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Text Box 157"/>
            <p:cNvSpPr txBox="1">
              <a:spLocks noChangeArrowheads="1"/>
            </p:cNvSpPr>
            <p:nvPr/>
          </p:nvSpPr>
          <p:spPr bwMode="auto">
            <a:xfrm>
              <a:off x="3360" y="1536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&gt; 102</a:t>
              </a:r>
            </a:p>
          </p:txBody>
        </p:sp>
      </p:grpSp>
      <p:grpSp>
        <p:nvGrpSpPr>
          <p:cNvPr id="15" name="Group 158"/>
          <p:cNvGrpSpPr>
            <a:grpSpLocks/>
          </p:cNvGrpSpPr>
          <p:nvPr/>
        </p:nvGrpSpPr>
        <p:grpSpPr bwMode="auto">
          <a:xfrm>
            <a:off x="5410200" y="3048000"/>
            <a:ext cx="931863" cy="465138"/>
            <a:chOff x="3408" y="1920"/>
            <a:chExt cx="587" cy="293"/>
          </a:xfrm>
        </p:grpSpPr>
        <p:sp>
          <p:nvSpPr>
            <p:cNvPr id="44064" name="Freeform 159"/>
            <p:cNvSpPr>
              <a:spLocks/>
            </p:cNvSpPr>
            <p:nvPr/>
          </p:nvSpPr>
          <p:spPr bwMode="auto">
            <a:xfrm>
              <a:off x="3813" y="1920"/>
              <a:ext cx="182" cy="293"/>
            </a:xfrm>
            <a:custGeom>
              <a:avLst/>
              <a:gdLst>
                <a:gd name="T0" fmla="*/ 182 w 182"/>
                <a:gd name="T1" fmla="*/ 0 h 293"/>
                <a:gd name="T2" fmla="*/ 0 w 182"/>
                <a:gd name="T3" fmla="*/ 293 h 293"/>
                <a:gd name="T4" fmla="*/ 0 60000 65536"/>
                <a:gd name="T5" fmla="*/ 0 60000 65536"/>
                <a:gd name="T6" fmla="*/ 0 w 182"/>
                <a:gd name="T7" fmla="*/ 0 h 293"/>
                <a:gd name="T8" fmla="*/ 182 w 182"/>
                <a:gd name="T9" fmla="*/ 293 h 2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293">
                  <a:moveTo>
                    <a:pt x="182" y="0"/>
                  </a:moveTo>
                  <a:lnTo>
                    <a:pt x="0" y="29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Text Box 160"/>
            <p:cNvSpPr txBox="1">
              <a:spLocks noChangeArrowheads="1"/>
            </p:cNvSpPr>
            <p:nvPr/>
          </p:nvSpPr>
          <p:spPr bwMode="auto">
            <a:xfrm>
              <a:off x="3408" y="1920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&lt; 120</a:t>
              </a:r>
            </a:p>
          </p:txBody>
        </p:sp>
      </p:grpSp>
      <p:grpSp>
        <p:nvGrpSpPr>
          <p:cNvPr id="16" name="Group 161"/>
          <p:cNvGrpSpPr>
            <a:grpSpLocks/>
          </p:cNvGrpSpPr>
          <p:nvPr/>
        </p:nvGrpSpPr>
        <p:grpSpPr bwMode="auto">
          <a:xfrm>
            <a:off x="6019800" y="3733800"/>
            <a:ext cx="714375" cy="533400"/>
            <a:chOff x="3792" y="2352"/>
            <a:chExt cx="450" cy="336"/>
          </a:xfrm>
        </p:grpSpPr>
        <p:sp>
          <p:nvSpPr>
            <p:cNvPr id="44062" name="Freeform 162"/>
            <p:cNvSpPr>
              <a:spLocks/>
            </p:cNvSpPr>
            <p:nvPr/>
          </p:nvSpPr>
          <p:spPr bwMode="auto">
            <a:xfrm>
              <a:off x="3806" y="2400"/>
              <a:ext cx="82" cy="288"/>
            </a:xfrm>
            <a:custGeom>
              <a:avLst/>
              <a:gdLst>
                <a:gd name="T0" fmla="*/ 0 w 420"/>
                <a:gd name="T1" fmla="*/ 0 h 438"/>
                <a:gd name="T2" fmla="*/ 420 w 420"/>
                <a:gd name="T3" fmla="*/ 438 h 438"/>
                <a:gd name="T4" fmla="*/ 0 60000 65536"/>
                <a:gd name="T5" fmla="*/ 0 60000 65536"/>
                <a:gd name="T6" fmla="*/ 0 w 420"/>
                <a:gd name="T7" fmla="*/ 0 h 438"/>
                <a:gd name="T8" fmla="*/ 420 w 420"/>
                <a:gd name="T9" fmla="*/ 438 h 4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0" h="438">
                  <a:moveTo>
                    <a:pt x="0" y="0"/>
                  </a:moveTo>
                  <a:lnTo>
                    <a:pt x="420" y="43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Text Box 163"/>
            <p:cNvSpPr txBox="1">
              <a:spLocks noChangeArrowheads="1"/>
            </p:cNvSpPr>
            <p:nvPr/>
          </p:nvSpPr>
          <p:spPr bwMode="auto">
            <a:xfrm>
              <a:off x="3792" y="2352"/>
              <a:ext cx="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&gt;</a:t>
              </a:r>
              <a:r>
                <a:rPr lang="en-US" sz="1000">
                  <a:solidFill>
                    <a:srgbClr val="FF0000"/>
                  </a:solidFill>
                </a:rPr>
                <a:t> </a:t>
              </a:r>
              <a:r>
                <a:rPr lang="en-US" sz="2000">
                  <a:solidFill>
                    <a:srgbClr val="FF0000"/>
                  </a:solidFill>
                  <a:latin typeface="Arial Narrow" pitchFamily="34" charset="0"/>
                </a:rPr>
                <a:t>111</a:t>
              </a:r>
            </a:p>
          </p:txBody>
        </p:sp>
      </p:grpSp>
      <p:grpSp>
        <p:nvGrpSpPr>
          <p:cNvPr id="17" name="Group 164"/>
          <p:cNvGrpSpPr>
            <a:grpSpLocks/>
          </p:cNvGrpSpPr>
          <p:nvPr/>
        </p:nvGrpSpPr>
        <p:grpSpPr bwMode="auto">
          <a:xfrm>
            <a:off x="5486400" y="4572000"/>
            <a:ext cx="714375" cy="479425"/>
            <a:chOff x="3456" y="2880"/>
            <a:chExt cx="450" cy="302"/>
          </a:xfrm>
        </p:grpSpPr>
        <p:sp>
          <p:nvSpPr>
            <p:cNvPr id="44060" name="Freeform 165"/>
            <p:cNvSpPr>
              <a:spLocks/>
            </p:cNvSpPr>
            <p:nvPr/>
          </p:nvSpPr>
          <p:spPr bwMode="auto">
            <a:xfrm>
              <a:off x="3840" y="2889"/>
              <a:ext cx="62" cy="293"/>
            </a:xfrm>
            <a:custGeom>
              <a:avLst/>
              <a:gdLst>
                <a:gd name="T0" fmla="*/ 62 w 62"/>
                <a:gd name="T1" fmla="*/ 0 h 293"/>
                <a:gd name="T2" fmla="*/ 0 w 62"/>
                <a:gd name="T3" fmla="*/ 293 h 293"/>
                <a:gd name="T4" fmla="*/ 0 60000 65536"/>
                <a:gd name="T5" fmla="*/ 0 60000 65536"/>
                <a:gd name="T6" fmla="*/ 0 w 62"/>
                <a:gd name="T7" fmla="*/ 0 h 293"/>
                <a:gd name="T8" fmla="*/ 62 w 62"/>
                <a:gd name="T9" fmla="*/ 293 h 2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" h="293">
                  <a:moveTo>
                    <a:pt x="62" y="0"/>
                  </a:moveTo>
                  <a:lnTo>
                    <a:pt x="0" y="29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Text Box 166"/>
            <p:cNvSpPr txBox="1">
              <a:spLocks noChangeArrowheads="1"/>
            </p:cNvSpPr>
            <p:nvPr/>
          </p:nvSpPr>
          <p:spPr bwMode="auto">
            <a:xfrm>
              <a:off x="3456" y="2880"/>
              <a:ext cx="4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&lt;</a:t>
              </a:r>
              <a:r>
                <a:rPr lang="en-US" sz="1000">
                  <a:solidFill>
                    <a:srgbClr val="FF0000"/>
                  </a:solidFill>
                </a:rPr>
                <a:t> </a:t>
              </a:r>
              <a:r>
                <a:rPr lang="en-US" sz="2000">
                  <a:solidFill>
                    <a:srgbClr val="FF0000"/>
                  </a:solidFill>
                  <a:latin typeface="Arial Narrow" pitchFamily="34" charset="0"/>
                </a:rPr>
                <a:t>117</a:t>
              </a:r>
            </a:p>
          </p:txBody>
        </p:sp>
      </p:grpSp>
      <p:grpSp>
        <p:nvGrpSpPr>
          <p:cNvPr id="18" name="Group 167"/>
          <p:cNvGrpSpPr>
            <a:grpSpLocks/>
          </p:cNvGrpSpPr>
          <p:nvPr/>
        </p:nvGrpSpPr>
        <p:grpSpPr bwMode="auto">
          <a:xfrm>
            <a:off x="2438400" y="5334000"/>
            <a:ext cx="696913" cy="838200"/>
            <a:chOff x="1968" y="3360"/>
            <a:chExt cx="439" cy="528"/>
          </a:xfrm>
        </p:grpSpPr>
        <p:sp>
          <p:nvSpPr>
            <p:cNvPr id="44057" name="Freeform 168"/>
            <p:cNvSpPr>
              <a:spLocks/>
            </p:cNvSpPr>
            <p:nvPr/>
          </p:nvSpPr>
          <p:spPr bwMode="auto">
            <a:xfrm>
              <a:off x="2016" y="3360"/>
              <a:ext cx="48" cy="432"/>
            </a:xfrm>
            <a:custGeom>
              <a:avLst/>
              <a:gdLst>
                <a:gd name="T0" fmla="*/ 0 w 82"/>
                <a:gd name="T1" fmla="*/ 0 h 302"/>
                <a:gd name="T2" fmla="*/ 82 w 82"/>
                <a:gd name="T3" fmla="*/ 302 h 302"/>
                <a:gd name="T4" fmla="*/ 0 60000 65536"/>
                <a:gd name="T5" fmla="*/ 0 60000 65536"/>
                <a:gd name="T6" fmla="*/ 0 w 82"/>
                <a:gd name="T7" fmla="*/ 0 h 302"/>
                <a:gd name="T8" fmla="*/ 82 w 82"/>
                <a:gd name="T9" fmla="*/ 302 h 3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" h="302">
                  <a:moveTo>
                    <a:pt x="0" y="0"/>
                  </a:moveTo>
                  <a:lnTo>
                    <a:pt x="82" y="302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Text Box 169"/>
            <p:cNvSpPr txBox="1">
              <a:spLocks noChangeArrowheads="1"/>
            </p:cNvSpPr>
            <p:nvPr/>
          </p:nvSpPr>
          <p:spPr bwMode="auto">
            <a:xfrm>
              <a:off x="2016" y="35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&gt;</a:t>
              </a:r>
              <a:r>
                <a:rPr lang="en-US" sz="2000">
                  <a:solidFill>
                    <a:schemeClr val="accent2"/>
                  </a:solidFill>
                  <a:latin typeface="Arial Narrow" pitchFamily="34" charset="0"/>
                </a:rPr>
                <a:t> 47</a:t>
              </a:r>
            </a:p>
          </p:txBody>
        </p:sp>
        <p:sp>
          <p:nvSpPr>
            <p:cNvPr id="44059" name="Oval 170"/>
            <p:cNvSpPr>
              <a:spLocks noChangeArrowheads="1"/>
            </p:cNvSpPr>
            <p:nvPr/>
          </p:nvSpPr>
          <p:spPr bwMode="auto">
            <a:xfrm>
              <a:off x="1968" y="369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48</a:t>
              </a:r>
            </a:p>
          </p:txBody>
        </p:sp>
      </p:grpSp>
      <p:grpSp>
        <p:nvGrpSpPr>
          <p:cNvPr id="19" name="Group 171"/>
          <p:cNvGrpSpPr>
            <a:grpSpLocks/>
          </p:cNvGrpSpPr>
          <p:nvPr/>
        </p:nvGrpSpPr>
        <p:grpSpPr bwMode="auto">
          <a:xfrm>
            <a:off x="5562600" y="5029200"/>
            <a:ext cx="971550" cy="1128713"/>
            <a:chOff x="3936" y="3168"/>
            <a:chExt cx="612" cy="711"/>
          </a:xfrm>
        </p:grpSpPr>
        <p:grpSp>
          <p:nvGrpSpPr>
            <p:cNvPr id="44052" name="Group 172"/>
            <p:cNvGrpSpPr>
              <a:grpSpLocks/>
            </p:cNvGrpSpPr>
            <p:nvPr/>
          </p:nvGrpSpPr>
          <p:grpSpPr bwMode="auto">
            <a:xfrm>
              <a:off x="4176" y="3168"/>
              <a:ext cx="144" cy="192"/>
              <a:chOff x="5232" y="1776"/>
              <a:chExt cx="192" cy="192"/>
            </a:xfrm>
          </p:grpSpPr>
          <p:sp>
            <p:nvSpPr>
              <p:cNvPr id="44055" name="Line 173"/>
              <p:cNvSpPr>
                <a:spLocks noChangeShapeType="1"/>
              </p:cNvSpPr>
              <p:nvPr/>
            </p:nvSpPr>
            <p:spPr bwMode="auto">
              <a:xfrm flipH="1">
                <a:off x="5232" y="1776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6" name="Line 174"/>
              <p:cNvSpPr>
                <a:spLocks noChangeShapeType="1"/>
              </p:cNvSpPr>
              <p:nvPr/>
            </p:nvSpPr>
            <p:spPr bwMode="auto">
              <a:xfrm>
                <a:off x="5232" y="1776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53" name="Freeform 175"/>
            <p:cNvSpPr>
              <a:spLocks/>
            </p:cNvSpPr>
            <p:nvPr/>
          </p:nvSpPr>
          <p:spPr bwMode="auto">
            <a:xfrm>
              <a:off x="4242" y="3383"/>
              <a:ext cx="9" cy="292"/>
            </a:xfrm>
            <a:custGeom>
              <a:avLst/>
              <a:gdLst>
                <a:gd name="T0" fmla="*/ 0 w 9"/>
                <a:gd name="T1" fmla="*/ 0 h 292"/>
                <a:gd name="T2" fmla="*/ 9 w 9"/>
                <a:gd name="T3" fmla="*/ 292 h 292"/>
                <a:gd name="T4" fmla="*/ 0 60000 65536"/>
                <a:gd name="T5" fmla="*/ 0 60000 65536"/>
                <a:gd name="T6" fmla="*/ 0 w 9"/>
                <a:gd name="T7" fmla="*/ 0 h 292"/>
                <a:gd name="T8" fmla="*/ 9 w 9"/>
                <a:gd name="T9" fmla="*/ 292 h 2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292">
                  <a:moveTo>
                    <a:pt x="0" y="0"/>
                  </a:moveTo>
                  <a:lnTo>
                    <a:pt x="9" y="292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Text Box 176"/>
            <p:cNvSpPr txBox="1">
              <a:spLocks noChangeArrowheads="1"/>
            </p:cNvSpPr>
            <p:nvPr/>
          </p:nvSpPr>
          <p:spPr bwMode="auto">
            <a:xfrm>
              <a:off x="3936" y="3648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Deleted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51" grpId="0"/>
      <p:bldP spid="1117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0246" name="AutoShape 5"/>
          <p:cNvCxnSpPr>
            <a:cxnSpLocks noChangeShapeType="1"/>
            <a:stCxn id="10244" idx="3"/>
            <a:endCxn id="10245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0248" name="AutoShape 7"/>
          <p:cNvCxnSpPr>
            <a:cxnSpLocks noChangeShapeType="1"/>
            <a:stCxn id="10249" idx="5"/>
            <a:endCxn id="10247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0250" name="AutoShape 9"/>
          <p:cNvCxnSpPr>
            <a:cxnSpLocks noChangeShapeType="1"/>
            <a:stCxn id="10257" idx="3"/>
            <a:endCxn id="10249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0252" name="AutoShape 11"/>
          <p:cNvCxnSpPr>
            <a:cxnSpLocks noChangeShapeType="1"/>
            <a:stCxn id="10244" idx="5"/>
            <a:endCxn id="10251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0254" name="AutoShape 13"/>
          <p:cNvCxnSpPr>
            <a:cxnSpLocks noChangeShapeType="1"/>
            <a:stCxn id="10251" idx="5"/>
            <a:endCxn id="10253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0256" name="AutoShape 15"/>
          <p:cNvCxnSpPr>
            <a:cxnSpLocks noChangeShapeType="1"/>
            <a:stCxn id="10249" idx="3"/>
            <a:endCxn id="10255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0259" name="AutoShape 18"/>
          <p:cNvCxnSpPr>
            <a:cxnSpLocks noChangeShapeType="1"/>
            <a:stCxn id="10251" idx="3"/>
            <a:endCxn id="10258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57" idx="5"/>
            <a:endCxn id="10244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55" idx="4"/>
            <a:endCxn id="10249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47" idx="4"/>
            <a:endCxn id="10257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45" idx="4"/>
            <a:endCxn id="10244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58" idx="4"/>
            <a:endCxn id="10251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533400" y="5486400"/>
            <a:ext cx="4419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Start at leftmost node, print it</a:t>
            </a: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1270" name="AutoShape 5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1272" name="AutoShape 7"/>
          <p:cNvCxnSpPr>
            <a:cxnSpLocks noChangeShapeType="1"/>
            <a:stCxn id="11273" idx="5"/>
            <a:endCxn id="11271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1274" name="AutoShape 9"/>
          <p:cNvCxnSpPr>
            <a:cxnSpLocks noChangeShapeType="1"/>
            <a:stCxn id="11281" idx="3"/>
            <a:endCxn id="11273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1276" name="AutoShape 11"/>
          <p:cNvCxnSpPr>
            <a:cxnSpLocks noChangeShapeType="1"/>
            <a:stCxn id="11268" idx="5"/>
            <a:endCxn id="11275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1278" name="AutoShape 13"/>
          <p:cNvCxnSpPr>
            <a:cxnSpLocks noChangeShapeType="1"/>
            <a:stCxn id="11275" idx="5"/>
            <a:endCxn id="11277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79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1280" name="AutoShape 15"/>
          <p:cNvCxnSpPr>
            <a:cxnSpLocks noChangeShapeType="1"/>
            <a:stCxn id="11273" idx="3"/>
            <a:endCxn id="11279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1282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1283" name="AutoShape 18"/>
          <p:cNvCxnSpPr>
            <a:cxnSpLocks noChangeShapeType="1"/>
            <a:stCxn id="11275" idx="3"/>
            <a:endCxn id="11282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284" name="AutoShape 19"/>
          <p:cNvCxnSpPr>
            <a:cxnSpLocks noChangeShapeType="1"/>
            <a:stCxn id="11281" idx="5"/>
            <a:endCxn id="11268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285" name="AutoShape 20"/>
          <p:cNvCxnSpPr>
            <a:cxnSpLocks noChangeShapeType="1"/>
            <a:stCxn id="11279" idx="4"/>
            <a:endCxn id="11273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86" name="AutoShape 21"/>
          <p:cNvCxnSpPr>
            <a:cxnSpLocks noChangeShapeType="1"/>
            <a:stCxn id="11271" idx="4"/>
            <a:endCxn id="11281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87" name="AutoShape 22"/>
          <p:cNvCxnSpPr>
            <a:cxnSpLocks noChangeShapeType="1"/>
            <a:stCxn id="11269" idx="4"/>
            <a:endCxn id="11268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1288" name="AutoShape 23"/>
          <p:cNvCxnSpPr>
            <a:cxnSpLocks noChangeShapeType="1"/>
            <a:stCxn id="11282" idx="4"/>
            <a:endCxn id="11275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533400" y="5486400"/>
            <a:ext cx="457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2294" name="AutoShape 5"/>
          <p:cNvCxnSpPr>
            <a:cxnSpLocks noChangeShapeType="1"/>
            <a:stCxn id="12292" idx="3"/>
            <a:endCxn id="12293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2296" name="AutoShape 7"/>
          <p:cNvCxnSpPr>
            <a:cxnSpLocks noChangeShapeType="1"/>
            <a:stCxn id="12297" idx="5"/>
            <a:endCxn id="12295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2298" name="AutoShape 9"/>
          <p:cNvCxnSpPr>
            <a:cxnSpLocks noChangeShapeType="1"/>
            <a:stCxn id="12305" idx="3"/>
            <a:endCxn id="12297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2300" name="AutoShape 11"/>
          <p:cNvCxnSpPr>
            <a:cxnSpLocks noChangeShapeType="1"/>
            <a:stCxn id="12292" idx="5"/>
            <a:endCxn id="12299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2302" name="AutoShape 13"/>
          <p:cNvCxnSpPr>
            <a:cxnSpLocks noChangeShapeType="1"/>
            <a:stCxn id="12299" idx="5"/>
            <a:endCxn id="12301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2304" name="AutoShape 15"/>
          <p:cNvCxnSpPr>
            <a:cxnSpLocks noChangeShapeType="1"/>
            <a:stCxn id="12297" idx="3"/>
            <a:endCxn id="12303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2307" name="AutoShape 18"/>
          <p:cNvCxnSpPr>
            <a:cxnSpLocks noChangeShapeType="1"/>
            <a:stCxn id="12299" idx="3"/>
            <a:endCxn id="12306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8" name="AutoShape 19"/>
          <p:cNvCxnSpPr>
            <a:cxnSpLocks noChangeShapeType="1"/>
            <a:stCxn id="12305" idx="5"/>
            <a:endCxn id="12292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9" name="AutoShape 20"/>
          <p:cNvCxnSpPr>
            <a:cxnSpLocks noChangeShapeType="1"/>
            <a:stCxn id="12303" idx="4"/>
            <a:endCxn id="12297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10" name="AutoShape 21"/>
          <p:cNvCxnSpPr>
            <a:cxnSpLocks noChangeShapeType="1"/>
            <a:stCxn id="12295" idx="4"/>
            <a:endCxn id="12305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11" name="AutoShape 22"/>
          <p:cNvCxnSpPr>
            <a:cxnSpLocks noChangeShapeType="1"/>
            <a:stCxn id="12293" idx="4"/>
            <a:endCxn id="12292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2312" name="AutoShape 23"/>
          <p:cNvCxnSpPr>
            <a:cxnSpLocks noChangeShapeType="1"/>
            <a:stCxn id="12306" idx="4"/>
            <a:endCxn id="12299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533400" y="5334000"/>
            <a:ext cx="44196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3318" name="AutoShape 5"/>
          <p:cNvCxnSpPr>
            <a:cxnSpLocks noChangeShapeType="1"/>
            <a:stCxn id="13316" idx="3"/>
            <a:endCxn id="1331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3320" name="AutoShape 7"/>
          <p:cNvCxnSpPr>
            <a:cxnSpLocks noChangeShapeType="1"/>
            <a:stCxn id="13321" idx="5"/>
            <a:endCxn id="1331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3322" name="AutoShape 9"/>
          <p:cNvCxnSpPr>
            <a:cxnSpLocks noChangeShapeType="1"/>
            <a:stCxn id="13329" idx="3"/>
            <a:endCxn id="1332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3324" name="AutoShape 11"/>
          <p:cNvCxnSpPr>
            <a:cxnSpLocks noChangeShapeType="1"/>
            <a:stCxn id="13316" idx="5"/>
            <a:endCxn id="13323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3326" name="AutoShape 13"/>
          <p:cNvCxnSpPr>
            <a:cxnSpLocks noChangeShapeType="1"/>
            <a:stCxn id="13323" idx="5"/>
            <a:endCxn id="13325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3328" name="AutoShape 15"/>
          <p:cNvCxnSpPr>
            <a:cxnSpLocks noChangeShapeType="1"/>
            <a:stCxn id="13321" idx="3"/>
            <a:endCxn id="1332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3331" name="AutoShape 18"/>
          <p:cNvCxnSpPr>
            <a:cxnSpLocks noChangeShapeType="1"/>
            <a:stCxn id="13323" idx="3"/>
            <a:endCxn id="13330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32" name="AutoShape 19"/>
          <p:cNvCxnSpPr>
            <a:cxnSpLocks noChangeShapeType="1"/>
            <a:stCxn id="13329" idx="5"/>
            <a:endCxn id="1331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33" name="AutoShape 20"/>
          <p:cNvCxnSpPr>
            <a:cxnSpLocks noChangeShapeType="1"/>
            <a:stCxn id="13327" idx="4"/>
            <a:endCxn id="1332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3334" name="AutoShape 21"/>
          <p:cNvCxnSpPr>
            <a:cxnSpLocks noChangeShapeType="1"/>
            <a:stCxn id="13319" idx="4"/>
            <a:endCxn id="1332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3335" name="AutoShape 22"/>
          <p:cNvCxnSpPr>
            <a:cxnSpLocks noChangeShapeType="1"/>
            <a:stCxn id="13317" idx="4"/>
            <a:endCxn id="1331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3336" name="AutoShape 23"/>
          <p:cNvCxnSpPr>
            <a:cxnSpLocks noChangeShapeType="1"/>
            <a:stCxn id="13330" idx="4"/>
            <a:endCxn id="13323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191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Threaded Tree Traversal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14342" name="AutoShape 5"/>
          <p:cNvCxnSpPr>
            <a:cxnSpLocks noChangeShapeType="1"/>
            <a:stCxn id="14340" idx="3"/>
            <a:endCxn id="14341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14344" name="AutoShape 7"/>
          <p:cNvCxnSpPr>
            <a:cxnSpLocks noChangeShapeType="1"/>
            <a:stCxn id="14345" idx="5"/>
            <a:endCxn id="14343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cxnSp>
        <p:nvCxnSpPr>
          <p:cNvPr id="14346" name="AutoShape 9"/>
          <p:cNvCxnSpPr>
            <a:cxnSpLocks noChangeShapeType="1"/>
            <a:stCxn id="14353" idx="3"/>
            <a:endCxn id="14345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11</a:t>
            </a:r>
          </a:p>
        </p:txBody>
      </p:sp>
      <p:cxnSp>
        <p:nvCxnSpPr>
          <p:cNvPr id="14348" name="AutoShape 11"/>
          <p:cNvCxnSpPr>
            <a:cxnSpLocks noChangeShapeType="1"/>
            <a:stCxn id="14340" idx="5"/>
            <a:endCxn id="14347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9" name="Oval 12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13</a:t>
            </a:r>
          </a:p>
        </p:txBody>
      </p:sp>
      <p:cxnSp>
        <p:nvCxnSpPr>
          <p:cNvPr id="14350" name="AutoShape 13"/>
          <p:cNvCxnSpPr>
            <a:cxnSpLocks noChangeShapeType="1"/>
            <a:stCxn id="14347" idx="5"/>
            <a:endCxn id="14349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cxnSp>
        <p:nvCxnSpPr>
          <p:cNvPr id="14352" name="AutoShape 15"/>
          <p:cNvCxnSpPr>
            <a:cxnSpLocks noChangeShapeType="1"/>
            <a:stCxn id="14345" idx="3"/>
            <a:endCxn id="14351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4354" name="Oval 17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sz="4400">
                <a:solidFill>
                  <a:schemeClr val="bg1"/>
                </a:solidFill>
                <a:latin typeface="Times New Roman" pitchFamily="18" charset="0"/>
              </a:rPr>
              <a:t>9</a:t>
            </a:r>
          </a:p>
        </p:txBody>
      </p:sp>
      <p:cxnSp>
        <p:nvCxnSpPr>
          <p:cNvPr id="14355" name="AutoShape 18"/>
          <p:cNvCxnSpPr>
            <a:cxnSpLocks noChangeShapeType="1"/>
            <a:stCxn id="14347" idx="3"/>
            <a:endCxn id="14354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6" name="AutoShape 19"/>
          <p:cNvCxnSpPr>
            <a:cxnSpLocks noChangeShapeType="1"/>
            <a:stCxn id="14353" idx="5"/>
            <a:endCxn id="14340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4357" name="AutoShape 20"/>
          <p:cNvCxnSpPr>
            <a:cxnSpLocks noChangeShapeType="1"/>
            <a:stCxn id="14351" idx="4"/>
            <a:endCxn id="14345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4358" name="AutoShape 21"/>
          <p:cNvCxnSpPr>
            <a:cxnSpLocks noChangeShapeType="1"/>
            <a:stCxn id="14343" idx="4"/>
            <a:endCxn id="14353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4359" name="AutoShape 22"/>
          <p:cNvCxnSpPr>
            <a:cxnSpLocks noChangeShapeType="1"/>
            <a:stCxn id="14341" idx="4"/>
            <a:endCxn id="14340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4360" name="AutoShape 23"/>
          <p:cNvCxnSpPr>
            <a:cxnSpLocks noChangeShapeType="1"/>
            <a:stCxn id="14354" idx="4"/>
            <a:endCxn id="14347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7086600" y="1371600"/>
            <a:ext cx="1219200" cy="22828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algn="ctr"/>
            <a:r>
              <a:rPr lang="en-US" sz="2400"/>
              <a:t>1</a:t>
            </a:r>
          </a:p>
          <a:p>
            <a:pPr algn="ctr"/>
            <a:r>
              <a:rPr lang="en-US" sz="2400"/>
              <a:t>3</a:t>
            </a:r>
          </a:p>
          <a:p>
            <a:pPr algn="ctr"/>
            <a:r>
              <a:rPr lang="en-US" sz="2400"/>
              <a:t>5</a:t>
            </a:r>
          </a:p>
          <a:p>
            <a:pPr algn="ctr"/>
            <a:r>
              <a:rPr lang="en-US" sz="2400"/>
              <a:t>6</a:t>
            </a:r>
          </a:p>
          <a:p>
            <a:pPr algn="ctr"/>
            <a:r>
              <a:rPr lang="en-US" sz="240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1171</Words>
  <Application>Microsoft Office PowerPoint</Application>
  <PresentationFormat>On-screen Show (4:3)</PresentationFormat>
  <Paragraphs>513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Bitmap Image</vt:lpstr>
      <vt:lpstr>Lecture - 11  on  Data Structures </vt:lpstr>
      <vt:lpstr>Threaded Trees</vt:lpstr>
      <vt:lpstr>Threaded Tree Example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Modification</vt:lpstr>
      <vt:lpstr>Threaded Tree Modification</vt:lpstr>
      <vt:lpstr>Slide 16</vt:lpstr>
      <vt:lpstr>Slide 17</vt:lpstr>
      <vt:lpstr>Binary Search Tree (Con..)</vt:lpstr>
      <vt:lpstr>Slide 19</vt:lpstr>
      <vt:lpstr>Slide 20</vt:lpstr>
      <vt:lpstr>Slide 21</vt:lpstr>
      <vt:lpstr>Slide 22</vt:lpstr>
      <vt:lpstr>Inserting a new key in a BST</vt:lpstr>
      <vt:lpstr>Building a BST</vt:lpstr>
      <vt:lpstr>Building a BST</vt:lpstr>
      <vt:lpstr>Building a BST</vt:lpstr>
      <vt:lpstr>Sorting with a BST</vt:lpstr>
      <vt:lpstr>Preorder Traversal</vt:lpstr>
      <vt:lpstr>Postorder Traversal</vt:lpstr>
      <vt:lpstr>Inorder Traversal</vt:lpstr>
      <vt:lpstr>Right-Node-Left Traversal</vt:lpstr>
      <vt:lpstr>Slide 32</vt:lpstr>
      <vt:lpstr>Deleting from a BST</vt:lpstr>
      <vt:lpstr>Deleting from a BST cont.</vt:lpstr>
      <vt:lpstr>Deleting from a BST cont.</vt:lpstr>
      <vt:lpstr>Deleting from a BST cont.</vt:lpstr>
      <vt:lpstr>Slide 37</vt:lpstr>
      <vt:lpstr>Slide 38</vt:lpstr>
      <vt:lpstr>Slide 39</vt:lpstr>
      <vt:lpstr>Binary Search Trees</vt:lpstr>
      <vt:lpstr>Insertions and Deletions in Binary Search Trees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Togor</dc:creator>
  <cp:lastModifiedBy>hp</cp:lastModifiedBy>
  <cp:revision>430</cp:revision>
  <dcterms:created xsi:type="dcterms:W3CDTF">2010-06-15T01:30:07Z</dcterms:created>
  <dcterms:modified xsi:type="dcterms:W3CDTF">2015-12-30T11:29:54Z</dcterms:modified>
</cp:coreProperties>
</file>