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1" r:id="rId7"/>
    <p:sldId id="258" r:id="rId8"/>
    <p:sldId id="259" r:id="rId9"/>
    <p:sldId id="260" r:id="rId10"/>
    <p:sldId id="262" r:id="rId11"/>
    <p:sldId id="263" r:id="rId12"/>
    <p:sldId id="264" r:id="rId13"/>
    <p:sldId id="265" r:id="rId14"/>
    <p:sldId id="266" r:id="rId15"/>
    <p:sldId id="270" r:id="rId16"/>
    <p:sldId id="267" r:id="rId17"/>
    <p:sldId id="268" r:id="rId18"/>
    <p:sldId id="290" r:id="rId19"/>
    <p:sldId id="281" r:id="rId20"/>
    <p:sldId id="282" r:id="rId21"/>
    <p:sldId id="283" r:id="rId22"/>
    <p:sldId id="284" r:id="rId23"/>
    <p:sldId id="285" r:id="rId24"/>
    <p:sldId id="286" r:id="rId25"/>
    <p:sldId id="287" r:id="rId26"/>
    <p:sldId id="288" r:id="rId27"/>
    <p:sldId id="289" r:id="rId28"/>
    <p:sldId id="276" r:id="rId29"/>
    <p:sldId id="291" r:id="rId30"/>
    <p:sldId id="277" r:id="rId31"/>
    <p:sldId id="278" r:id="rId32"/>
    <p:sldId id="280"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660"/>
  </p:normalViewPr>
  <p:slideViewPr>
    <p:cSldViewPr snapToGrid="0">
      <p:cViewPr varScale="1">
        <p:scale>
          <a:sx n="113" d="100"/>
          <a:sy n="113" d="100"/>
        </p:scale>
        <p:origin x="34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30C2D95-77B4-49B8-81A2-865B3594EA1A}" type="datetimeFigureOut">
              <a:rPr lang="en-US" smtClean="0"/>
              <a:t>9/10/2024</a:t>
            </a:fld>
            <a:endParaRPr lang="en-US"/>
          </a:p>
        </p:txBody>
      </p:sp>
      <p:sp>
        <p:nvSpPr>
          <p:cNvPr id="8" name="Slide Number Placeholder 7"/>
          <p:cNvSpPr>
            <a:spLocks noGrp="1"/>
          </p:cNvSpPr>
          <p:nvPr>
            <p:ph type="sldNum" sz="quarter" idx="11"/>
          </p:nvPr>
        </p:nvSpPr>
        <p:spPr/>
        <p:txBody>
          <a:bodyPr/>
          <a:lstStyle/>
          <a:p>
            <a:fld id="{62419F1D-8432-41DA-8F54-2F642DF0CAB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5150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0C2D95-77B4-49B8-81A2-865B3594EA1A}"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9F1D-8432-41DA-8F54-2F642DF0CAB7}" type="slidenum">
              <a:rPr lang="en-US" smtClean="0"/>
              <a:t>‹#›</a:t>
            </a:fld>
            <a:endParaRPr lang="en-US"/>
          </a:p>
        </p:txBody>
      </p:sp>
    </p:spTree>
    <p:extLst>
      <p:ext uri="{BB962C8B-B14F-4D97-AF65-F5344CB8AC3E}">
        <p14:creationId xmlns:p14="http://schemas.microsoft.com/office/powerpoint/2010/main" val="230545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0C2D95-77B4-49B8-81A2-865B3594EA1A}"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9F1D-8432-41DA-8F54-2F642DF0CAB7}" type="slidenum">
              <a:rPr lang="en-US" smtClean="0"/>
              <a:t>‹#›</a:t>
            </a:fld>
            <a:endParaRPr lang="en-US"/>
          </a:p>
        </p:txBody>
      </p:sp>
    </p:spTree>
    <p:extLst>
      <p:ext uri="{BB962C8B-B14F-4D97-AF65-F5344CB8AC3E}">
        <p14:creationId xmlns:p14="http://schemas.microsoft.com/office/powerpoint/2010/main" val="324160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C2D95-77B4-49B8-81A2-865B3594EA1A}"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9F1D-8432-41DA-8F54-2F642DF0CAB7}" type="slidenum">
              <a:rPr lang="en-US" smtClean="0"/>
              <a:t>‹#›</a:t>
            </a:fld>
            <a:endParaRPr lang="en-US"/>
          </a:p>
        </p:txBody>
      </p:sp>
    </p:spTree>
    <p:extLst>
      <p:ext uri="{BB962C8B-B14F-4D97-AF65-F5344CB8AC3E}">
        <p14:creationId xmlns:p14="http://schemas.microsoft.com/office/powerpoint/2010/main" val="350618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C2D95-77B4-49B8-81A2-865B3594EA1A}"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9F1D-8432-41DA-8F54-2F642DF0CAB7}"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00139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0C2D95-77B4-49B8-81A2-865B3594EA1A}"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19F1D-8432-41DA-8F54-2F642DF0CAB7}"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669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30C2D95-77B4-49B8-81A2-865B3594EA1A}"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419F1D-8432-41DA-8F54-2F642DF0CAB7}"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294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0C2D95-77B4-49B8-81A2-865B3594EA1A}"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419F1D-8432-41DA-8F54-2F642DF0CAB7}" type="slidenum">
              <a:rPr lang="en-US" smtClean="0"/>
              <a:t>‹#›</a:t>
            </a:fld>
            <a:endParaRPr lang="en-US"/>
          </a:p>
        </p:txBody>
      </p:sp>
    </p:spTree>
    <p:extLst>
      <p:ext uri="{BB962C8B-B14F-4D97-AF65-F5344CB8AC3E}">
        <p14:creationId xmlns:p14="http://schemas.microsoft.com/office/powerpoint/2010/main" val="111325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C2D95-77B4-49B8-81A2-865B3594EA1A}"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419F1D-8432-41DA-8F54-2F642DF0CAB7}" type="slidenum">
              <a:rPr lang="en-US" smtClean="0"/>
              <a:t>‹#›</a:t>
            </a:fld>
            <a:endParaRPr lang="en-US"/>
          </a:p>
        </p:txBody>
      </p:sp>
    </p:spTree>
    <p:extLst>
      <p:ext uri="{BB962C8B-B14F-4D97-AF65-F5344CB8AC3E}">
        <p14:creationId xmlns:p14="http://schemas.microsoft.com/office/powerpoint/2010/main" val="320826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0C2D95-77B4-49B8-81A2-865B3594EA1A}"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19F1D-8432-41DA-8F54-2F642DF0CAB7}" type="slidenum">
              <a:rPr lang="en-US" smtClean="0"/>
              <a:t>‹#›</a:t>
            </a:fld>
            <a:endParaRPr lang="en-US"/>
          </a:p>
        </p:txBody>
      </p:sp>
    </p:spTree>
    <p:extLst>
      <p:ext uri="{BB962C8B-B14F-4D97-AF65-F5344CB8AC3E}">
        <p14:creationId xmlns:p14="http://schemas.microsoft.com/office/powerpoint/2010/main" val="92302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0C2D95-77B4-49B8-81A2-865B3594EA1A}"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19F1D-8432-41DA-8F54-2F642DF0CAB7}" type="slidenum">
              <a:rPr lang="en-US" smtClean="0"/>
              <a:t>‹#›</a:t>
            </a:fld>
            <a:endParaRPr lang="en-US"/>
          </a:p>
        </p:txBody>
      </p:sp>
    </p:spTree>
    <p:extLst>
      <p:ext uri="{BB962C8B-B14F-4D97-AF65-F5344CB8AC3E}">
        <p14:creationId xmlns:p14="http://schemas.microsoft.com/office/powerpoint/2010/main" val="28713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30C2D95-77B4-49B8-81A2-865B3594EA1A}" type="datetimeFigureOut">
              <a:rPr lang="en-US" smtClean="0"/>
              <a:t>9/10/2024</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2419F1D-8432-41DA-8F54-2F642DF0CAB7}" type="slidenum">
              <a:rPr lang="en-US" smtClean="0"/>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303917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level-order-tree-traversa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FAF8-FEBA-4ED8-8892-E6FF59D4C1D3}"/>
              </a:ext>
            </a:extLst>
          </p:cNvPr>
          <p:cNvSpPr>
            <a:spLocks noGrp="1"/>
          </p:cNvSpPr>
          <p:nvPr>
            <p:ph type="ctrTitle"/>
          </p:nvPr>
        </p:nvSpPr>
        <p:spPr>
          <a:xfrm>
            <a:off x="914399" y="609601"/>
            <a:ext cx="10908633" cy="2566736"/>
          </a:xfrm>
        </p:spPr>
        <p:txBody>
          <a:bodyPr/>
          <a:lstStyle/>
          <a:p>
            <a:r>
              <a:rPr lang="en-US" sz="5400" b="1" i="1" u="sng" dirty="0"/>
              <a:t>DESIGN AND ANALYSIS OF ALGORITHIMS</a:t>
            </a:r>
            <a:endParaRPr lang="en-US" sz="5400" dirty="0"/>
          </a:p>
        </p:txBody>
      </p:sp>
    </p:spTree>
    <p:extLst>
      <p:ext uri="{BB962C8B-B14F-4D97-AF65-F5344CB8AC3E}">
        <p14:creationId xmlns:p14="http://schemas.microsoft.com/office/powerpoint/2010/main" val="323973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9942A-65DF-401E-9D92-482012DA79E1}"/>
              </a:ext>
            </a:extLst>
          </p:cNvPr>
          <p:cNvSpPr>
            <a:spLocks noGrp="1"/>
          </p:cNvSpPr>
          <p:nvPr>
            <p:ph idx="1"/>
          </p:nvPr>
        </p:nvSpPr>
        <p:spPr>
          <a:xfrm>
            <a:off x="1632488" y="1166018"/>
            <a:ext cx="7635498" cy="4525963"/>
          </a:xfrm>
        </p:spPr>
        <p:txBody>
          <a:bodyPr>
            <a:normAutofit/>
          </a:bodyPr>
          <a:lstStyle/>
          <a:p>
            <a:pPr marL="0" indent="0" algn="l" rtl="0" fontAlgn="base">
              <a:buNone/>
            </a:pPr>
            <a:r>
              <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More Operations:</a:t>
            </a:r>
          </a:p>
          <a:p>
            <a:pPr marL="0" indent="0" algn="l" rtl="0"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lgn="l" rtl="0"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Arial" panose="020B0604020202020204" pitchFamily="34" charset="0"/>
              <a:buChar char="•"/>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Shortest Paths : From a source to a destination, a source to all other nodes and between all pairs.</a:t>
            </a:r>
          </a:p>
          <a:p>
            <a:pPr marL="0" indent="0" algn="l"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Arial" panose="020B0604020202020204" pitchFamily="34" charset="0"/>
              <a:buChar char="•"/>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Minimum Spanning Tree : In a weighted, connected undirected graph, finding the minimum weight edges to connect all.</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243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29D12D-F515-4E90-9356-A655A9270976}"/>
              </a:ext>
            </a:extLst>
          </p:cNvPr>
          <p:cNvSpPr>
            <a:spLocks noGrp="1"/>
          </p:cNvSpPr>
          <p:nvPr>
            <p:ph idx="1"/>
          </p:nvPr>
        </p:nvSpPr>
        <p:spPr>
          <a:xfrm>
            <a:off x="805912" y="619932"/>
            <a:ext cx="10027403" cy="5780868"/>
          </a:xfrm>
        </p:spPr>
        <p:txBody>
          <a:bodyPr>
            <a:normAutofit/>
          </a:bodyPr>
          <a:lstStyle/>
          <a:p>
            <a:pPr marL="0" indent="0" algn="just">
              <a:buNone/>
            </a:pPr>
            <a:r>
              <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Breadth-First Search:</a:t>
            </a:r>
          </a:p>
          <a:p>
            <a:pPr marL="0" indent="0" algn="just">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ts val="2600"/>
              </a:lnSpc>
              <a:spcBef>
                <a:spcPct val="0"/>
              </a:spcBef>
              <a:spcAft>
                <a:spcPct val="0"/>
              </a:spcAft>
              <a:buClr>
                <a:srgbClr val="003399"/>
              </a:buClr>
              <a:buSzPct val="50000"/>
              <a:buNone/>
            </a:pP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BFS intuition.  Explore outward from s in all possible directions, adding nodes one "layer" at a time. Effect: find </a:t>
            </a:r>
            <a:r>
              <a:rPr kumimoji="1" lang="ja-JP"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ＭＳ Ｐゴシック" charset="-128"/>
                <a:cs typeface="Tahoma" panose="020B0604030504040204" pitchFamily="34" charset="0"/>
              </a:rPr>
              <a:t>“</a:t>
            </a:r>
            <a:r>
              <a:rPr kumimoji="1" lang="en-US" altLang="ja-JP"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shallow</a:t>
            </a:r>
            <a:r>
              <a:rPr kumimoji="1" lang="ja-JP"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ＭＳ Ｐゴシック" charset="-128"/>
                <a:cs typeface="Tahoma" panose="020B0604030504040204" pitchFamily="34" charset="0"/>
              </a:rPr>
              <a:t>”</a:t>
            </a:r>
            <a:r>
              <a:rPr kumimoji="1" lang="en-US" altLang="ja-JP"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paths to nodes. </a:t>
            </a:r>
          </a:p>
          <a:p>
            <a:pPr marL="0" lvl="0" indent="0" eaLnBrk="0" fontAlgn="base" hangingPunct="0">
              <a:lnSpc>
                <a:spcPts val="2600"/>
              </a:lnSpc>
              <a:spcBef>
                <a:spcPct val="0"/>
              </a:spcBef>
              <a:spcAft>
                <a:spcPct val="0"/>
              </a:spcAft>
              <a:buClr>
                <a:srgbClr val="003399"/>
              </a:buClr>
              <a:buSzPct val="50000"/>
              <a:buNone/>
            </a:pPr>
            <a:endPar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ts val="2600"/>
              </a:lnSpc>
              <a:spcBef>
                <a:spcPct val="0"/>
              </a:spcBef>
              <a:spcAft>
                <a:spcPct val="0"/>
              </a:spcAft>
              <a:buClr>
                <a:srgbClr val="003399"/>
              </a:buClr>
              <a:buSzPct val="50000"/>
              <a:buNone/>
            </a:pP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BFS algorithm.</a:t>
            </a:r>
          </a:p>
          <a:p>
            <a:pPr marL="0" lvl="0" indent="0" eaLnBrk="0" fontAlgn="base" hangingPunct="0">
              <a:lnSpc>
                <a:spcPts val="2600"/>
              </a:lnSpc>
              <a:spcBef>
                <a:spcPct val="0"/>
              </a:spcBef>
              <a:spcAft>
                <a:spcPct val="0"/>
              </a:spcAft>
              <a:buClr>
                <a:srgbClr val="003399"/>
              </a:buClr>
              <a:buSzPct val="50000"/>
              <a:buNone/>
            </a:pPr>
            <a:endPar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a:p>
            <a:pPr marL="346075" lvl="1" indent="-231775" eaLnBrk="0" fontAlgn="base" hangingPunct="0">
              <a:lnSpc>
                <a:spcPts val="2600"/>
              </a:lnSpc>
              <a:spcBef>
                <a:spcPct val="0"/>
              </a:spcBef>
              <a:spcAft>
                <a:spcPct val="0"/>
              </a:spcAft>
              <a:buClr>
                <a:srgbClr val="000000"/>
              </a:buClr>
              <a:buSzPct val="35000"/>
              <a:buFont typeface="Monotype Sorts" charset="2"/>
              <a:buChar char="n"/>
            </a:pP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L</a:t>
            </a:r>
            <a:r>
              <a:rPr kumimoji="1" lang="en-US" altLang="en-US" sz="1800" b="0" i="0" u="none" strike="noStrike" kern="0" cap="none" spc="0" normalizeH="0" baseline="-2500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0</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 { s }.</a:t>
            </a:r>
          </a:p>
          <a:p>
            <a:pPr marL="346075" lvl="1" indent="-231775" eaLnBrk="0" fontAlgn="base" hangingPunct="0">
              <a:lnSpc>
                <a:spcPts val="2600"/>
              </a:lnSpc>
              <a:spcBef>
                <a:spcPct val="0"/>
              </a:spcBef>
              <a:spcAft>
                <a:spcPct val="0"/>
              </a:spcAft>
              <a:buClr>
                <a:srgbClr val="000000"/>
              </a:buClr>
              <a:buSzPct val="35000"/>
              <a:buFont typeface="Monotype Sorts" charset="2"/>
              <a:buChar char="n"/>
            </a:pP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L</a:t>
            </a:r>
            <a:r>
              <a:rPr kumimoji="1" lang="en-US" altLang="en-US" sz="1800" b="0" i="0" u="none" strike="noStrike" kern="0" cap="none" spc="0" normalizeH="0" baseline="-2500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1</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 all neighbors of L</a:t>
            </a:r>
            <a:r>
              <a:rPr kumimoji="1" lang="en-US" altLang="en-US" sz="1800" b="0" i="0" u="none" strike="noStrike" kern="0" cap="none" spc="0" normalizeH="0" baseline="-2500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0</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a:t>
            </a:r>
          </a:p>
          <a:p>
            <a:pPr marL="346075" lvl="1" indent="-231775" eaLnBrk="0" fontAlgn="base" hangingPunct="0">
              <a:lnSpc>
                <a:spcPts val="2600"/>
              </a:lnSpc>
              <a:spcBef>
                <a:spcPct val="0"/>
              </a:spcBef>
              <a:spcAft>
                <a:spcPct val="0"/>
              </a:spcAft>
              <a:buClr>
                <a:srgbClr val="000000"/>
              </a:buClr>
              <a:buSzPct val="35000"/>
              <a:buFont typeface="Monotype Sorts" charset="2"/>
              <a:buChar char="n"/>
            </a:pP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L</a:t>
            </a:r>
            <a:r>
              <a:rPr kumimoji="1" lang="en-US" altLang="en-US" sz="1800" b="0" i="0" u="none" strike="noStrike" kern="0" cap="none" spc="0" normalizeH="0" baseline="-2500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2</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 all nodes that do not belong to L</a:t>
            </a:r>
            <a:r>
              <a:rPr kumimoji="1" lang="en-US" altLang="en-US" sz="1800" b="0" i="0" u="none" strike="noStrike" kern="0" cap="none" spc="0" normalizeH="0" baseline="-2500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0</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or L</a:t>
            </a:r>
            <a:r>
              <a:rPr kumimoji="1" lang="en-US" altLang="en-US" sz="1800" b="0" i="0" u="none" strike="noStrike" kern="0" cap="none" spc="0" normalizeH="0" baseline="-2500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1</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and that have an edge to a node in L</a:t>
            </a:r>
            <a:r>
              <a:rPr kumimoji="1" lang="en-US" altLang="en-US" sz="1800" b="0" i="0" u="none" strike="noStrike" kern="0" cap="none" spc="0" normalizeH="0" baseline="-2500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1</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a:t>
            </a:r>
          </a:p>
          <a:p>
            <a:pPr marL="346075" lvl="1" indent="-231775" eaLnBrk="0" fontAlgn="base" hangingPunct="0">
              <a:lnSpc>
                <a:spcPts val="2600"/>
              </a:lnSpc>
              <a:spcBef>
                <a:spcPct val="0"/>
              </a:spcBef>
              <a:spcAft>
                <a:spcPct val="0"/>
              </a:spcAft>
              <a:buClr>
                <a:srgbClr val="000000"/>
              </a:buClr>
              <a:buSzPct val="35000"/>
              <a:buFont typeface="Monotype Sorts" charset="2"/>
              <a:buChar char="n"/>
            </a:pP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L</a:t>
            </a:r>
            <a:r>
              <a:rPr kumimoji="1" lang="en-US" altLang="en-US" sz="1800" b="0" i="0" u="none" strike="noStrike" kern="0" cap="none" spc="0" normalizeH="0" baseline="-2500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i+1</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 all nodes that do not belong to an earlier layer, and that have an edge to a node in L</a:t>
            </a:r>
            <a:r>
              <a:rPr kumimoji="1" lang="en-US" altLang="en-US" sz="1800" b="0" i="0" u="none" strike="noStrike" kern="0" cap="none" spc="0" normalizeH="0" baseline="-2500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i</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a:t>
            </a:r>
          </a:p>
          <a:p>
            <a:pPr marL="114300" lvl="1" indent="0" eaLnBrk="0" fontAlgn="base" hangingPunct="0">
              <a:lnSpc>
                <a:spcPts val="2600"/>
              </a:lnSpc>
              <a:spcBef>
                <a:spcPct val="0"/>
              </a:spcBef>
              <a:spcAft>
                <a:spcPct val="0"/>
              </a:spcAft>
              <a:buClr>
                <a:srgbClr val="000000"/>
              </a:buClr>
              <a:buSzPct val="35000"/>
              <a:buNone/>
            </a:pPr>
            <a:endPar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ts val="2600"/>
              </a:lnSpc>
              <a:spcBef>
                <a:spcPct val="0"/>
              </a:spcBef>
              <a:spcAft>
                <a:spcPct val="0"/>
              </a:spcAft>
              <a:buClr>
                <a:srgbClr val="003399"/>
              </a:buClr>
              <a:buSzPct val="50000"/>
              <a:buNone/>
            </a:pP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Theorem.  For each </a:t>
            </a:r>
            <a:r>
              <a:rPr kumimoji="1" lang="en-US" altLang="en-US" sz="1800" b="0" i="0" u="none" strike="noStrike" kern="0" cap="none" spc="0" normalizeH="0" baseline="0" noProof="0" dirty="0" err="1">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i</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L</a:t>
            </a:r>
            <a:r>
              <a:rPr kumimoji="1" lang="en-US" altLang="en-US" sz="1800" b="0" i="0" u="none" strike="noStrike" kern="0" cap="none" spc="0" normalizeH="0" baseline="-2500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i</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 consists of all nodes at distance exactly </a:t>
            </a:r>
            <a:r>
              <a:rPr kumimoji="1" lang="en-US" altLang="en-US" sz="1800" kern="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i </a:t>
            </a:r>
            <a:r>
              <a:rPr kumimoji="1" lang="en-US" altLang="en-US" sz="1800" b="0" i="0" u="none" strike="noStrike" kern="0" cap="none" spc="0" normalizeH="0" baseline="0" noProof="0" dirty="0">
                <a:ln>
                  <a:noFill/>
                </a:ln>
                <a:solidFill>
                  <a:schemeClr val="tx2">
                    <a:lumMod val="75000"/>
                  </a:schemeClr>
                </a:solidFill>
                <a:effectLst/>
                <a:uLnTx/>
                <a:uFillTx/>
                <a:latin typeface="Tahoma" panose="020B0604030504040204" pitchFamily="34" charset="0"/>
                <a:ea typeface="Tahoma" panose="020B0604030504040204" pitchFamily="34" charset="0"/>
                <a:cs typeface="Tahoma" panose="020B0604030504040204" pitchFamily="34" charset="0"/>
              </a:rPr>
              <a:t>from s. There is a path from s to t if t appears in some layer.</a:t>
            </a:r>
          </a:p>
        </p:txBody>
      </p:sp>
      <p:pic>
        <p:nvPicPr>
          <p:cNvPr id="4" name="Picture 3">
            <a:extLst>
              <a:ext uri="{FF2B5EF4-FFF2-40B4-BE49-F238E27FC236}">
                <a16:creationId xmlns:a16="http://schemas.microsoft.com/office/drawing/2014/main" id="{A1AC1784-9346-4ABA-9BA3-C86E6BDECC29}"/>
              </a:ext>
            </a:extLst>
          </p:cNvPr>
          <p:cNvPicPr>
            <a:picLocks noChangeAspect="1"/>
          </p:cNvPicPr>
          <p:nvPr/>
        </p:nvPicPr>
        <p:blipFill>
          <a:blip r:embed="rId2"/>
          <a:stretch>
            <a:fillRect/>
          </a:stretch>
        </p:blipFill>
        <p:spPr>
          <a:xfrm>
            <a:off x="5456984" y="2165793"/>
            <a:ext cx="5376331" cy="1263207"/>
          </a:xfrm>
          <a:prstGeom prst="rect">
            <a:avLst/>
          </a:prstGeom>
        </p:spPr>
      </p:pic>
    </p:spTree>
    <p:extLst>
      <p:ext uri="{BB962C8B-B14F-4D97-AF65-F5344CB8AC3E}">
        <p14:creationId xmlns:p14="http://schemas.microsoft.com/office/powerpoint/2010/main" val="221650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048C2-2E9B-46B4-BCE0-22DFDD6C3B05}"/>
              </a:ext>
            </a:extLst>
          </p:cNvPr>
          <p:cNvSpPr>
            <a:spLocks noGrp="1"/>
          </p:cNvSpPr>
          <p:nvPr>
            <p:ph idx="1"/>
          </p:nvPr>
        </p:nvSpPr>
        <p:spPr>
          <a:xfrm>
            <a:off x="609600" y="1007391"/>
            <a:ext cx="10972800" cy="5118774"/>
          </a:xfrm>
        </p:spPr>
        <p:txBody>
          <a:bodyPr>
            <a:normAutofit fontScale="92500" lnSpcReduction="20000"/>
          </a:bodyPr>
          <a:lstStyle/>
          <a:p>
            <a:pPr algn="just">
              <a:lnSpc>
                <a:spcPct val="150000"/>
              </a:lnSpc>
              <a:spcBef>
                <a:spcPts val="0"/>
              </a:spcBef>
              <a:spcAft>
                <a:spcPts val="1200"/>
              </a:spcAft>
            </a:pPr>
            <a:r>
              <a:rPr lang="en-US" sz="24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Traversing or searching is one of the most used operations that are undertaken while working on graphs. </a:t>
            </a:r>
          </a:p>
          <a:p>
            <a:pPr algn="just">
              <a:lnSpc>
                <a:spcPct val="150000"/>
              </a:lnSpc>
              <a:spcBef>
                <a:spcPts val="0"/>
              </a:spcBef>
              <a:spcAft>
                <a:spcPts val="1200"/>
              </a:spcAft>
            </a:pPr>
            <a:r>
              <a:rPr lang="en-US" sz="24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Therefore, in </a:t>
            </a:r>
            <a:r>
              <a:rPr lang="en-US" sz="24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breadth-first-search</a:t>
            </a:r>
            <a:r>
              <a:rPr lang="en-US" sz="24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(BFS), you start at a particular vertex, and the algorithm tries to visit all the neighbors at the given depth before moving on to the next level of traversal of vertices. </a:t>
            </a:r>
          </a:p>
          <a:p>
            <a:pPr algn="just">
              <a:lnSpc>
                <a:spcPct val="150000"/>
              </a:lnSpc>
              <a:spcBef>
                <a:spcPts val="0"/>
              </a:spcBef>
              <a:spcAft>
                <a:spcPts val="1200"/>
              </a:spcAft>
            </a:pPr>
            <a:r>
              <a:rPr lang="en-US" sz="24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Unlike trees, graphs may contain cyclic paths where the first and last vertices are remarkably the same always. </a:t>
            </a:r>
          </a:p>
          <a:p>
            <a:pPr algn="just">
              <a:lnSpc>
                <a:spcPct val="150000"/>
              </a:lnSpc>
              <a:spcBef>
                <a:spcPts val="0"/>
              </a:spcBef>
              <a:spcAft>
                <a:spcPts val="1200"/>
              </a:spcAft>
            </a:pPr>
            <a:r>
              <a:rPr lang="en-US" sz="24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Thus, in BFS, you need to keep note of all the track of the vertices you are visiting. To implement such an order, you use a queue data structure which First-in, First-out approach. </a:t>
            </a:r>
          </a:p>
          <a:p>
            <a:endParaRPr lang="en-US" dirty="0"/>
          </a:p>
        </p:txBody>
      </p:sp>
    </p:spTree>
    <p:extLst>
      <p:ext uri="{BB962C8B-B14F-4D97-AF65-F5344CB8AC3E}">
        <p14:creationId xmlns:p14="http://schemas.microsoft.com/office/powerpoint/2010/main" val="394874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757EBE-A2FE-4D22-914E-E062A9C7FD37}"/>
              </a:ext>
            </a:extLst>
          </p:cNvPr>
          <p:cNvPicPr>
            <a:picLocks noGrp="1" noChangeAspect="1"/>
          </p:cNvPicPr>
          <p:nvPr>
            <p:ph idx="1"/>
          </p:nvPr>
        </p:nvPicPr>
        <p:blipFill>
          <a:blip r:embed="rId2"/>
          <a:stretch>
            <a:fillRect/>
          </a:stretch>
        </p:blipFill>
        <p:spPr>
          <a:xfrm>
            <a:off x="3498420" y="2254529"/>
            <a:ext cx="3619500" cy="2847975"/>
          </a:xfrm>
          <a:prstGeom prst="rect">
            <a:avLst/>
          </a:prstGeom>
        </p:spPr>
      </p:pic>
      <p:sp>
        <p:nvSpPr>
          <p:cNvPr id="6" name="TextBox 5">
            <a:extLst>
              <a:ext uri="{FF2B5EF4-FFF2-40B4-BE49-F238E27FC236}">
                <a16:creationId xmlns:a16="http://schemas.microsoft.com/office/drawing/2014/main" id="{33242130-2CA2-4D99-9FDC-34AB8B753A38}"/>
              </a:ext>
            </a:extLst>
          </p:cNvPr>
          <p:cNvSpPr txBox="1"/>
          <p:nvPr/>
        </p:nvSpPr>
        <p:spPr>
          <a:xfrm>
            <a:off x="2801320" y="1355168"/>
            <a:ext cx="6098582" cy="369332"/>
          </a:xfrm>
          <a:prstGeom prst="rect">
            <a:avLst/>
          </a:prstGeom>
          <a:noFill/>
        </p:spPr>
        <p:txBody>
          <a:bodyPr wrap="square">
            <a:spAutoFit/>
          </a:bodyPr>
          <a:lstStyle/>
          <a:p>
            <a:r>
              <a:rPr lang="en-US" sz="18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To understand this, see the image given below.</a:t>
            </a:r>
            <a:endParaRPr lang="en-US" dirty="0"/>
          </a:p>
        </p:txBody>
      </p:sp>
    </p:spTree>
    <p:extLst>
      <p:ext uri="{BB962C8B-B14F-4D97-AF65-F5344CB8AC3E}">
        <p14:creationId xmlns:p14="http://schemas.microsoft.com/office/powerpoint/2010/main" val="17946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DE01D-2307-4CCF-B361-006A198E7367}"/>
              </a:ext>
            </a:extLst>
          </p:cNvPr>
          <p:cNvSpPr>
            <a:spLocks noGrp="1"/>
          </p:cNvSpPr>
          <p:nvPr>
            <p:ph idx="1"/>
          </p:nvPr>
        </p:nvSpPr>
        <p:spPr>
          <a:xfrm>
            <a:off x="1384516" y="1166018"/>
            <a:ext cx="9030346" cy="4525963"/>
          </a:xfrm>
        </p:spPr>
        <p:txBody>
          <a:bodyPr>
            <a:normAutofit/>
          </a:bodyPr>
          <a:lstStyle/>
          <a:p>
            <a:pPr marL="0" indent="0" algn="just">
              <a:buNone/>
            </a:pPr>
            <a:r>
              <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Algorithm</a:t>
            </a:r>
            <a:endParaRPr lang="en-US"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just">
              <a:buFont typeface="+mj-lt"/>
              <a:buAutoNum type="arabicPeriod"/>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just">
              <a:buFont typeface="+mj-lt"/>
              <a:buAutoNum type="arabicPeriod"/>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Start putting anyone vertices from the graph at the back of the queue.</a:t>
            </a:r>
          </a:p>
          <a:p>
            <a:pPr algn="just">
              <a:buFont typeface="+mj-lt"/>
              <a:buAutoNum type="arabicPeriod"/>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just">
              <a:buFont typeface="+mj-lt"/>
              <a:buAutoNum type="arabicPeriod"/>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First, move the front queue item and add it to the list of the visited node.</a:t>
            </a:r>
          </a:p>
          <a:p>
            <a:pPr algn="just">
              <a:buFont typeface="+mj-lt"/>
              <a:buAutoNum type="arabicPeriod"/>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just">
              <a:buFont typeface="+mj-lt"/>
              <a:buAutoNum type="arabicPeriod"/>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Next, create nodes of the adjacent vertex of that list and add them which have not been visited yet.</a:t>
            </a:r>
          </a:p>
          <a:p>
            <a:pPr algn="just">
              <a:buFont typeface="+mj-lt"/>
              <a:buAutoNum type="arabicPeriod"/>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just">
              <a:buFont typeface="+mj-lt"/>
              <a:buAutoNum type="arabicPeriod"/>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Keep repeating steps two and three until the queue is found to be empty.</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31923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752E2-31FB-43BC-AE7C-09C45295B6F7}"/>
              </a:ext>
            </a:extLst>
          </p:cNvPr>
          <p:cNvSpPr>
            <a:spLocks noGrp="1"/>
          </p:cNvSpPr>
          <p:nvPr>
            <p:ph idx="1"/>
          </p:nvPr>
        </p:nvSpPr>
        <p:spPr>
          <a:xfrm>
            <a:off x="1487838" y="588937"/>
            <a:ext cx="9376475" cy="5873856"/>
          </a:xfrm>
        </p:spPr>
        <p:txBody>
          <a:bodyPr>
            <a:normAutofit/>
          </a:bodyPr>
          <a:lstStyle/>
          <a:p>
            <a:pPr marL="0" indent="0" algn="l" fontAlgn="base">
              <a:buNone/>
            </a:pPr>
            <a:r>
              <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Time Complexity of BFS Algorithm: O(V + E):</a:t>
            </a:r>
          </a:p>
          <a:p>
            <a:pPr marL="0" indent="0" algn="l" fontAlgn="base">
              <a:buNone/>
            </a:pPr>
            <a:endPar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lgn="l" fontAlgn="base">
              <a:lnSpc>
                <a:spcPct val="150000"/>
              </a:lnSpc>
              <a:buNone/>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BFS explores all the vertices and edges in the graph. In the worst case, it visits every vertex and edge once. Therefore, the time complexity of BFS is O(V + E), where V and E are the number of vertices and edges in the given graph.</a:t>
            </a:r>
          </a:p>
          <a:p>
            <a:pPr marL="0" indent="0" algn="l" fontAlgn="base">
              <a:lnSpc>
                <a:spcPct val="150000"/>
              </a:lnSpc>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lgn="l" fontAlgn="base">
              <a:buNone/>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Auxiliary Space of BFS Algorithm: O(V):</a:t>
            </a:r>
          </a:p>
          <a:p>
            <a:pPr marL="0" indent="0" algn="l" fontAlgn="base">
              <a:buNone/>
            </a:pPr>
            <a:endPar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lgn="l" fontAlgn="base">
              <a:lnSpc>
                <a:spcPct val="150000"/>
              </a:lnSpc>
              <a:buNone/>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BFS uses a queue to keep track of the vertices that need to be visited. In the worst case, the queue can contain all the vertices in the graph. Therefore, the space complexity of BFS is O(V).</a:t>
            </a:r>
          </a:p>
          <a:p>
            <a:pPr marL="0" indent="0" algn="l" fontAlgn="base">
              <a:lnSpc>
                <a:spcPct val="150000"/>
              </a:lnSpc>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5061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D7C456-A5F9-4BC3-A909-56CB134BF361}"/>
              </a:ext>
            </a:extLst>
          </p:cNvPr>
          <p:cNvSpPr>
            <a:spLocks noGrp="1"/>
          </p:cNvSpPr>
          <p:nvPr>
            <p:ph idx="1"/>
          </p:nvPr>
        </p:nvSpPr>
        <p:spPr>
          <a:xfrm>
            <a:off x="1353519" y="623807"/>
            <a:ext cx="8720380" cy="5610386"/>
          </a:xfrm>
        </p:spPr>
        <p:txBody>
          <a:bodyPr>
            <a:normAutofit/>
          </a:bodyPr>
          <a:lstStyle/>
          <a:p>
            <a:pPr marL="0" indent="0" algn="l" fontAlgn="base">
              <a:buNone/>
            </a:pPr>
            <a:r>
              <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BFS from a Given Source:</a:t>
            </a:r>
          </a:p>
          <a:p>
            <a:pPr marL="0" indent="0" algn="l" fontAlgn="base">
              <a:buNone/>
            </a:pPr>
            <a:endPar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rtl="0" fontAlgn="base">
              <a:lnSpc>
                <a:spcPct val="150000"/>
              </a:lnSpc>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The algorithm starts from a given source and explores all reachable vertices from the given source. </a:t>
            </a:r>
          </a:p>
          <a:p>
            <a:pPr algn="l" rtl="0" fontAlgn="base">
              <a:lnSpc>
                <a:spcPct val="150000"/>
              </a:lnSpc>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It is similar to the </a:t>
            </a:r>
            <a:r>
              <a:rPr lang="en-US" sz="2000" b="0" i="0" u="sng"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Breadth-First Traversal of a tree</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p>
          <a:p>
            <a:pPr algn="l" rtl="0" fontAlgn="base">
              <a:lnSpc>
                <a:spcPct val="150000"/>
              </a:lnSpc>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Like tree, we begin with the given source (in tree, we begin with root) and traverse vertices level by level using a queue data structure. </a:t>
            </a:r>
          </a:p>
          <a:p>
            <a:pPr algn="l" rtl="0" fontAlgn="base">
              <a:lnSpc>
                <a:spcPct val="150000"/>
              </a:lnSpc>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The only catch here is that, unlike trees, graphs</a:t>
            </a: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may contain cycles, so we may come to the same node again. </a:t>
            </a:r>
          </a:p>
          <a:p>
            <a:pPr algn="l" rtl="0" fontAlgn="base">
              <a:lnSpc>
                <a:spcPct val="150000"/>
              </a:lnSpc>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To avoid processing a node more than once, we use a </a:t>
            </a:r>
            <a:r>
              <a:rPr lang="en-US" sz="2000" b="1" i="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boolean</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visited</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array.</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9079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C60FA8-2070-49A7-A845-5EEF3EDAB85D}"/>
              </a:ext>
            </a:extLst>
          </p:cNvPr>
          <p:cNvSpPr>
            <a:spLocks noGrp="1"/>
          </p:cNvSpPr>
          <p:nvPr>
            <p:ph idx="1"/>
          </p:nvPr>
        </p:nvSpPr>
        <p:spPr>
          <a:xfrm>
            <a:off x="1100379" y="666427"/>
            <a:ext cx="9991241" cy="5610386"/>
          </a:xfrm>
        </p:spPr>
        <p:txBody>
          <a:bodyPr>
            <a:normAutofit/>
          </a:bodyPr>
          <a:lstStyle/>
          <a:p>
            <a:pPr marL="0" indent="0" algn="l" rtl="0" fontAlgn="base">
              <a:buNone/>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Initialization: </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Enqueue the given source vertex into a queue and mark it as visited.</a:t>
            </a:r>
          </a:p>
          <a:p>
            <a:pPr marL="0" indent="0" algn="l" rtl="0"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mj-lt"/>
              <a:buAutoNum type="arabicPeriod"/>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Exploration: </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While the queue is not empty:</a:t>
            </a:r>
          </a:p>
          <a:p>
            <a:pPr marL="0" indent="0" algn="l"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lvl="1" algn="l" fontAlgn="base">
              <a:buFont typeface="Wingdings" panose="05000000000000000000" pitchFamily="2" charset="2"/>
              <a:buChar char="§"/>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Dequeue a node from the queue and visit it (e.g., print its value).</a:t>
            </a:r>
          </a:p>
          <a:p>
            <a:pPr lvl="1" algn="l" fontAlgn="base">
              <a:buFont typeface="Wingdings" panose="05000000000000000000" pitchFamily="2" charset="2"/>
              <a:buChar char="§"/>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For each unvisited neighbor of the dequeued node:</a:t>
            </a:r>
          </a:p>
          <a:p>
            <a:pPr marL="457200" lvl="1" indent="0" algn="l"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lvl="2" algn="l" fontAlgn="base">
              <a:buFont typeface="Wingdings" panose="05000000000000000000" pitchFamily="2" charset="2"/>
              <a:buChar char="Ø"/>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Enqueue the neighbor into the queue.</a:t>
            </a:r>
          </a:p>
          <a:p>
            <a:pPr lvl="2" algn="l" fontAlgn="base">
              <a:buFont typeface="Wingdings" panose="05000000000000000000" pitchFamily="2" charset="2"/>
              <a:buChar char="Ø"/>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Mark the neighbor as visited.</a:t>
            </a:r>
          </a:p>
          <a:p>
            <a:pPr marL="914400" lvl="2" indent="0" algn="l"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mj-lt"/>
              <a:buAutoNum type="arabicPeriod" startAt="2"/>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Termination: </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Repeat step 2 until the queue is empty.</a:t>
            </a:r>
          </a:p>
          <a:p>
            <a:pPr marL="0" indent="0" algn="l"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lgn="l" rtl="0" fontAlgn="base">
              <a:buNone/>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This algorithm ensures that all nodes in the graph are visited in a breadth-first manner, starting from the starting node.</a:t>
            </a:r>
          </a:p>
        </p:txBody>
      </p:sp>
    </p:spTree>
    <p:extLst>
      <p:ext uri="{BB962C8B-B14F-4D97-AF65-F5344CB8AC3E}">
        <p14:creationId xmlns:p14="http://schemas.microsoft.com/office/powerpoint/2010/main" val="2279601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7F513-8B59-4B84-9449-3D696B3B47B5}"/>
              </a:ext>
            </a:extLst>
          </p:cNvPr>
          <p:cNvSpPr>
            <a:spLocks noGrp="1"/>
          </p:cNvSpPr>
          <p:nvPr>
            <p:ph idx="1"/>
          </p:nvPr>
        </p:nvSpPr>
        <p:spPr>
          <a:xfrm>
            <a:off x="2014779" y="677940"/>
            <a:ext cx="8162441" cy="5877843"/>
          </a:xfrm>
        </p:spPr>
        <p:txBody>
          <a:bodyPr>
            <a:normAutofit/>
          </a:bodyPr>
          <a:lstStyle/>
          <a:p>
            <a:pPr marL="0" indent="0" algn="l" fontAlgn="base">
              <a:buNone/>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How Does the BFS Algorithm Work?</a:t>
            </a:r>
          </a:p>
          <a:p>
            <a:pPr marL="0" indent="0" algn="l" fontAlgn="base">
              <a:buNone/>
            </a:pPr>
            <a:endPar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lgn="l" rtl="0" fontAlgn="base">
              <a:buNone/>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Let us understand the working of the algorithm with the help of the following example where the </a:t>
            </a: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source vertex is 0</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t>
            </a:r>
          </a:p>
          <a:p>
            <a:pPr marL="0" indent="0" algn="l" rtl="0"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Step1: </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Initially queue and visited arrays are empty.</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b="0" i="1" dirty="0">
              <a:solidFill>
                <a:srgbClr val="666666"/>
              </a:solidFill>
              <a:effectLst/>
              <a:latin typeface="Nunito" pitchFamily="2" charset="0"/>
            </a:endParaRPr>
          </a:p>
          <a:p>
            <a:pPr marL="0" indent="0">
              <a:buNone/>
            </a:pPr>
            <a:r>
              <a:rPr lang="en-US" sz="1600" i="1" dirty="0">
                <a:solidFill>
                  <a:srgbClr val="666666"/>
                </a:solidFill>
                <a:latin typeface="Nunito" pitchFamily="2" charset="0"/>
              </a:rPr>
              <a:t>		</a:t>
            </a:r>
            <a:r>
              <a:rPr lang="en-US" sz="1600" dirty="0">
                <a:solidFill>
                  <a:schemeClr val="tx2">
                    <a:lumMod val="50000"/>
                  </a:schemeClr>
                </a:solidFill>
                <a:effectLst/>
                <a:latin typeface="Tahoma" panose="020B0604030504040204" pitchFamily="34" charset="0"/>
                <a:ea typeface="Tahoma" panose="020B0604030504040204" pitchFamily="34" charset="0"/>
                <a:cs typeface="Tahoma" panose="020B0604030504040204" pitchFamily="34" charset="0"/>
              </a:rPr>
              <a:t>Queue and visited arrays are empty initially.</a:t>
            </a:r>
            <a:endParaRPr lang="en-US" sz="2000" dirty="0">
              <a:solidFill>
                <a:schemeClr val="tx2">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62DBA957-F97D-408C-A298-22C2E7781DD9}"/>
              </a:ext>
            </a:extLst>
          </p:cNvPr>
          <p:cNvPicPr>
            <a:picLocks noChangeAspect="1"/>
          </p:cNvPicPr>
          <p:nvPr/>
        </p:nvPicPr>
        <p:blipFill>
          <a:blip r:embed="rId2"/>
          <a:stretch>
            <a:fillRect/>
          </a:stretch>
        </p:blipFill>
        <p:spPr>
          <a:xfrm>
            <a:off x="2236922" y="3191064"/>
            <a:ext cx="7315200" cy="2695575"/>
          </a:xfrm>
          <a:prstGeom prst="rect">
            <a:avLst/>
          </a:prstGeom>
        </p:spPr>
      </p:pic>
    </p:spTree>
    <p:extLst>
      <p:ext uri="{BB962C8B-B14F-4D97-AF65-F5344CB8AC3E}">
        <p14:creationId xmlns:p14="http://schemas.microsoft.com/office/powerpoint/2010/main" val="313485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B7621-9D07-4E2F-9D0C-C5BA56E80E2B}"/>
              </a:ext>
            </a:extLst>
          </p:cNvPr>
          <p:cNvSpPr>
            <a:spLocks noGrp="1"/>
          </p:cNvSpPr>
          <p:nvPr>
            <p:ph idx="1"/>
          </p:nvPr>
        </p:nvSpPr>
        <p:spPr>
          <a:xfrm>
            <a:off x="2438400" y="1038388"/>
            <a:ext cx="6736597" cy="5103276"/>
          </a:xfrm>
        </p:spPr>
        <p:txBody>
          <a:bodyPr>
            <a:normAutofit/>
          </a:bodyPr>
          <a:lstStyle/>
          <a:p>
            <a:pPr marL="0" indent="0">
              <a:buNone/>
            </a:pPr>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Step2: </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Push 0 into queue and mark it visited.</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6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Push node 0 into queue and mark it visited</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t>
            </a: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B42680A3-E6AF-4984-B0C7-1178E9CDE064}"/>
              </a:ext>
            </a:extLst>
          </p:cNvPr>
          <p:cNvPicPr>
            <a:picLocks noChangeAspect="1"/>
          </p:cNvPicPr>
          <p:nvPr/>
        </p:nvPicPr>
        <p:blipFill>
          <a:blip r:embed="rId2"/>
          <a:stretch>
            <a:fillRect/>
          </a:stretch>
        </p:blipFill>
        <p:spPr>
          <a:xfrm>
            <a:off x="1859797" y="1910731"/>
            <a:ext cx="7315200" cy="2695575"/>
          </a:xfrm>
          <a:prstGeom prst="rect">
            <a:avLst/>
          </a:prstGeom>
        </p:spPr>
      </p:pic>
    </p:spTree>
    <p:extLst>
      <p:ext uri="{BB962C8B-B14F-4D97-AF65-F5344CB8AC3E}">
        <p14:creationId xmlns:p14="http://schemas.microsoft.com/office/powerpoint/2010/main" val="181468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97AD-9E8E-486C-9547-08077DEFFC46}"/>
              </a:ext>
            </a:extLst>
          </p:cNvPr>
          <p:cNvSpPr>
            <a:spLocks noGrp="1"/>
          </p:cNvSpPr>
          <p:nvPr>
            <p:ph type="title"/>
          </p:nvPr>
        </p:nvSpPr>
        <p:spPr/>
        <p:txBody>
          <a:bodyPr/>
          <a:lstStyle/>
          <a:p>
            <a:pPr algn="l"/>
            <a:r>
              <a:rPr lang="en-US" sz="4000" u="sng" dirty="0"/>
              <a:t>Topics:</a:t>
            </a:r>
            <a:endParaRPr lang="en-US" sz="4000" dirty="0"/>
          </a:p>
        </p:txBody>
      </p:sp>
      <p:sp>
        <p:nvSpPr>
          <p:cNvPr id="3" name="Content Placeholder 2">
            <a:extLst>
              <a:ext uri="{FF2B5EF4-FFF2-40B4-BE49-F238E27FC236}">
                <a16:creationId xmlns:a16="http://schemas.microsoft.com/office/drawing/2014/main" id="{9233DF91-32E4-44BF-A772-9E086A5E44CF}"/>
              </a:ext>
            </a:extLst>
          </p:cNvPr>
          <p:cNvSpPr>
            <a:spLocks noGrp="1"/>
          </p:cNvSpPr>
          <p:nvPr>
            <p:ph idx="1"/>
          </p:nvPr>
        </p:nvSpPr>
        <p:spPr>
          <a:xfrm>
            <a:off x="609600" y="1925053"/>
            <a:ext cx="10972800" cy="4201111"/>
          </a:xfrm>
        </p:spPr>
        <p:txBody>
          <a:bodyPr/>
          <a:lstStyle/>
          <a:p>
            <a:r>
              <a:rPr lang="en-US" dirty="0">
                <a:solidFill>
                  <a:schemeClr val="tx2">
                    <a:lumMod val="75000"/>
                  </a:schemeClr>
                </a:solidFill>
                <a:latin typeface="Tahoma" pitchFamily="34" charset="0"/>
                <a:ea typeface="Tahoma" pitchFamily="34" charset="0"/>
                <a:cs typeface="Tahoma" pitchFamily="34" charset="0"/>
              </a:rPr>
              <a:t>Graph Algorithms</a:t>
            </a:r>
          </a:p>
          <a:p>
            <a:r>
              <a:rPr lang="en-US" dirty="0">
                <a:solidFill>
                  <a:schemeClr val="tx2">
                    <a:lumMod val="75000"/>
                  </a:schemeClr>
                </a:solidFill>
                <a:latin typeface="Tahoma" pitchFamily="34" charset="0"/>
                <a:ea typeface="Tahoma" pitchFamily="34" charset="0"/>
                <a:cs typeface="Tahoma" pitchFamily="34" charset="0"/>
              </a:rPr>
              <a:t>Breadth First Search</a:t>
            </a:r>
          </a:p>
          <a:p>
            <a:r>
              <a:rPr lang="en-US" dirty="0">
                <a:solidFill>
                  <a:schemeClr val="tx2">
                    <a:lumMod val="75000"/>
                  </a:schemeClr>
                </a:solidFill>
                <a:latin typeface="Tahoma" pitchFamily="34" charset="0"/>
                <a:ea typeface="Tahoma" pitchFamily="34" charset="0"/>
                <a:cs typeface="Tahoma" pitchFamily="34" charset="0"/>
              </a:rPr>
              <a:t>Depth First Search</a:t>
            </a:r>
          </a:p>
          <a:p>
            <a:r>
              <a:rPr lang="en-US" dirty="0">
                <a:solidFill>
                  <a:schemeClr val="tx2">
                    <a:lumMod val="75000"/>
                  </a:schemeClr>
                </a:solidFill>
                <a:latin typeface="Tahoma" pitchFamily="34" charset="0"/>
                <a:ea typeface="Tahoma" pitchFamily="34" charset="0"/>
                <a:cs typeface="Tahoma" pitchFamily="34" charset="0"/>
              </a:rPr>
              <a:t>Bipartite Graph</a:t>
            </a:r>
          </a:p>
        </p:txBody>
      </p:sp>
    </p:spTree>
    <p:extLst>
      <p:ext uri="{BB962C8B-B14F-4D97-AF65-F5344CB8AC3E}">
        <p14:creationId xmlns:p14="http://schemas.microsoft.com/office/powerpoint/2010/main" val="670753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2B0DC-5126-4116-B0A9-3507C18971DD}"/>
              </a:ext>
            </a:extLst>
          </p:cNvPr>
          <p:cNvSpPr>
            <a:spLocks noGrp="1"/>
          </p:cNvSpPr>
          <p:nvPr>
            <p:ph idx="1"/>
          </p:nvPr>
        </p:nvSpPr>
        <p:spPr>
          <a:xfrm>
            <a:off x="2319579" y="877361"/>
            <a:ext cx="7093058" cy="5103276"/>
          </a:xfrm>
        </p:spPr>
        <p:txBody>
          <a:bodyPr>
            <a:normAutofit/>
          </a:bodyPr>
          <a:lstStyle/>
          <a:p>
            <a:pPr marL="0" indent="0">
              <a:buNone/>
            </a:pPr>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Step 3: </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Remove 0 from the front of queue and visit the unvisited </a:t>
            </a:r>
            <a:r>
              <a:rPr lang="en-US" sz="2000" b="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neighbours</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and push them into queue.</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16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Remove node 0 from the front of queue and visited the unvisited </a:t>
            </a:r>
            <a:r>
              <a:rPr lang="en-US" sz="1600" b="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neighbours</a:t>
            </a:r>
            <a:r>
              <a:rPr lang="en-US" sz="16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and push into queue.</a:t>
            </a:r>
            <a:endParaRPr lang="en-US" sz="16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DF734944-8A09-45B7-BF34-0FC0E63B89D8}"/>
              </a:ext>
            </a:extLst>
          </p:cNvPr>
          <p:cNvPicPr>
            <a:picLocks noChangeAspect="1"/>
          </p:cNvPicPr>
          <p:nvPr/>
        </p:nvPicPr>
        <p:blipFill>
          <a:blip r:embed="rId2"/>
          <a:stretch>
            <a:fillRect/>
          </a:stretch>
        </p:blipFill>
        <p:spPr>
          <a:xfrm>
            <a:off x="2097437" y="2081212"/>
            <a:ext cx="7315200" cy="2695575"/>
          </a:xfrm>
          <a:prstGeom prst="rect">
            <a:avLst/>
          </a:prstGeom>
        </p:spPr>
      </p:pic>
    </p:spTree>
    <p:extLst>
      <p:ext uri="{BB962C8B-B14F-4D97-AF65-F5344CB8AC3E}">
        <p14:creationId xmlns:p14="http://schemas.microsoft.com/office/powerpoint/2010/main" val="597773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42623-E6CA-4340-855F-9D5E58278ABD}"/>
              </a:ext>
            </a:extLst>
          </p:cNvPr>
          <p:cNvSpPr>
            <a:spLocks noGrp="1"/>
          </p:cNvSpPr>
          <p:nvPr>
            <p:ph idx="1"/>
          </p:nvPr>
        </p:nvSpPr>
        <p:spPr>
          <a:xfrm>
            <a:off x="2252420" y="761124"/>
            <a:ext cx="8100448" cy="5335750"/>
          </a:xfrm>
        </p:spPr>
        <p:txBody>
          <a:bodyPr>
            <a:normAutofit/>
          </a:bodyPr>
          <a:lstStyle/>
          <a:p>
            <a:pPr marL="0" indent="0">
              <a:buNone/>
            </a:pPr>
            <a:r>
              <a:rPr lang="en-US" sz="2000" b="1" dirty="0">
                <a:solidFill>
                  <a:schemeClr val="tx2">
                    <a:lumMod val="75000"/>
                  </a:schemeClr>
                </a:solidFill>
                <a:effectLst/>
                <a:latin typeface="Nunito" pitchFamily="2" charset="0"/>
              </a:rPr>
              <a:t>Step 4: </a:t>
            </a:r>
            <a:r>
              <a:rPr lang="en-US" sz="2000" b="0" dirty="0">
                <a:solidFill>
                  <a:schemeClr val="tx2">
                    <a:lumMod val="75000"/>
                  </a:schemeClr>
                </a:solidFill>
                <a:effectLst/>
                <a:latin typeface="Nunito" pitchFamily="2" charset="0"/>
              </a:rPr>
              <a:t>Remove node 1 from the front of queue and visit the unvisited neighbors and push them into queue.</a:t>
            </a:r>
          </a:p>
          <a:p>
            <a:pPr marL="0" indent="0">
              <a:buNone/>
            </a:pPr>
            <a:endParaRPr lang="en-US" sz="2000" dirty="0">
              <a:solidFill>
                <a:schemeClr val="tx2">
                  <a:lumMod val="75000"/>
                </a:schemeClr>
              </a:solidFill>
              <a:latin typeface="Nunito" pitchFamily="2" charset="0"/>
            </a:endParaRPr>
          </a:p>
          <a:p>
            <a:pPr marL="0" indent="0">
              <a:buNone/>
            </a:pPr>
            <a:endParaRPr lang="en-US" sz="2000" dirty="0">
              <a:solidFill>
                <a:schemeClr val="tx2">
                  <a:lumMod val="75000"/>
                </a:schemeClr>
              </a:solidFill>
              <a:latin typeface="Nunito" pitchFamily="2" charset="0"/>
            </a:endParaRPr>
          </a:p>
          <a:p>
            <a:pPr marL="0" indent="0">
              <a:buNone/>
            </a:pPr>
            <a:endParaRPr lang="en-US" sz="2000" dirty="0">
              <a:solidFill>
                <a:schemeClr val="tx2">
                  <a:lumMod val="75000"/>
                </a:schemeClr>
              </a:solidFill>
              <a:latin typeface="Nunito" pitchFamily="2" charset="0"/>
            </a:endParaRPr>
          </a:p>
          <a:p>
            <a:pPr marL="0" indent="0">
              <a:buNone/>
            </a:pPr>
            <a:endParaRPr lang="en-US" sz="2000" dirty="0">
              <a:solidFill>
                <a:schemeClr val="tx2">
                  <a:lumMod val="75000"/>
                </a:schemeClr>
              </a:solidFill>
              <a:latin typeface="Nunito" pitchFamily="2" charset="0"/>
            </a:endParaRPr>
          </a:p>
          <a:p>
            <a:pPr marL="0" indent="0">
              <a:buNone/>
            </a:pPr>
            <a:endParaRPr lang="en-US" sz="2000" dirty="0">
              <a:solidFill>
                <a:schemeClr val="tx2">
                  <a:lumMod val="75000"/>
                </a:schemeClr>
              </a:solidFill>
              <a:latin typeface="Nunito" pitchFamily="2" charset="0"/>
            </a:endParaRPr>
          </a:p>
          <a:p>
            <a:pPr marL="0" indent="0">
              <a:buNone/>
            </a:pPr>
            <a:endParaRPr lang="en-US" sz="2000" dirty="0">
              <a:solidFill>
                <a:schemeClr val="tx2">
                  <a:lumMod val="75000"/>
                </a:schemeClr>
              </a:solidFill>
              <a:latin typeface="Nunito" pitchFamily="2" charset="0"/>
            </a:endParaRPr>
          </a:p>
          <a:p>
            <a:pPr marL="0" indent="0">
              <a:buNone/>
            </a:pPr>
            <a:endParaRPr lang="en-US" sz="2000" dirty="0">
              <a:solidFill>
                <a:schemeClr val="tx2">
                  <a:lumMod val="75000"/>
                </a:schemeClr>
              </a:solidFill>
              <a:latin typeface="Nunito" pitchFamily="2" charset="0"/>
            </a:endParaRPr>
          </a:p>
          <a:p>
            <a:pPr marL="0" indent="0">
              <a:buNone/>
            </a:pPr>
            <a:endParaRPr lang="en-US" sz="2000" dirty="0">
              <a:solidFill>
                <a:schemeClr val="tx2">
                  <a:lumMod val="75000"/>
                </a:schemeClr>
              </a:solidFill>
              <a:latin typeface="Nunito" pitchFamily="2" charset="0"/>
            </a:endParaRPr>
          </a:p>
          <a:p>
            <a:pPr marL="0" indent="0">
              <a:buNone/>
            </a:pPr>
            <a:endParaRPr lang="en-US" sz="2000" dirty="0">
              <a:solidFill>
                <a:schemeClr val="tx2">
                  <a:lumMod val="75000"/>
                </a:schemeClr>
              </a:solidFill>
              <a:latin typeface="Nunito" pitchFamily="2" charset="0"/>
            </a:endParaRPr>
          </a:p>
          <a:p>
            <a:pPr marL="0" indent="0">
              <a:buNone/>
            </a:pPr>
            <a:r>
              <a:rPr lang="en-US" sz="1600" b="0" dirty="0">
                <a:solidFill>
                  <a:schemeClr val="tx2">
                    <a:lumMod val="75000"/>
                  </a:schemeClr>
                </a:solidFill>
                <a:effectLst/>
                <a:latin typeface="Nunito" pitchFamily="2" charset="0"/>
              </a:rPr>
              <a:t>Remove node 1 from the front of queue and visited the unvisited </a:t>
            </a:r>
            <a:r>
              <a:rPr lang="en-US" sz="1600" b="0" dirty="0" err="1">
                <a:solidFill>
                  <a:schemeClr val="tx2">
                    <a:lumMod val="75000"/>
                  </a:schemeClr>
                </a:solidFill>
                <a:effectLst/>
                <a:latin typeface="Nunito" pitchFamily="2" charset="0"/>
              </a:rPr>
              <a:t>neighbours</a:t>
            </a:r>
            <a:r>
              <a:rPr lang="en-US" sz="1600" b="0" dirty="0">
                <a:solidFill>
                  <a:schemeClr val="tx2">
                    <a:lumMod val="75000"/>
                  </a:schemeClr>
                </a:solidFill>
                <a:effectLst/>
                <a:latin typeface="Nunito" pitchFamily="2" charset="0"/>
              </a:rPr>
              <a:t> and push</a:t>
            </a:r>
            <a:endParaRPr lang="en-US" sz="1600" dirty="0">
              <a:solidFill>
                <a:schemeClr val="tx2">
                  <a:lumMod val="75000"/>
                </a:schemeClr>
              </a:solidFill>
              <a:latin typeface="Nunito" pitchFamily="2" charset="0"/>
            </a:endParaRPr>
          </a:p>
          <a:p>
            <a:pPr marL="0" indent="0">
              <a:buNone/>
            </a:pPr>
            <a:endParaRPr lang="en-US" sz="2000" dirty="0">
              <a:solidFill>
                <a:schemeClr val="tx2">
                  <a:lumMod val="75000"/>
                </a:schemeClr>
              </a:solidFill>
              <a:latin typeface="Nunito" pitchFamily="2" charset="0"/>
            </a:endParaRPr>
          </a:p>
          <a:p>
            <a:pPr marL="0" indent="0">
              <a:buNone/>
            </a:pPr>
            <a:endParaRPr lang="en-US" sz="2000" dirty="0">
              <a:solidFill>
                <a:schemeClr val="tx2">
                  <a:lumMod val="75000"/>
                </a:schemeClr>
              </a:solidFill>
            </a:endParaRPr>
          </a:p>
        </p:txBody>
      </p:sp>
      <p:pic>
        <p:nvPicPr>
          <p:cNvPr id="4" name="Picture 3">
            <a:extLst>
              <a:ext uri="{FF2B5EF4-FFF2-40B4-BE49-F238E27FC236}">
                <a16:creationId xmlns:a16="http://schemas.microsoft.com/office/drawing/2014/main" id="{7AAF1FE6-13F3-4141-A9EB-5ABA51141737}"/>
              </a:ext>
            </a:extLst>
          </p:cNvPr>
          <p:cNvPicPr>
            <a:picLocks noChangeAspect="1"/>
          </p:cNvPicPr>
          <p:nvPr/>
        </p:nvPicPr>
        <p:blipFill>
          <a:blip r:embed="rId2"/>
          <a:stretch>
            <a:fillRect/>
          </a:stretch>
        </p:blipFill>
        <p:spPr>
          <a:xfrm>
            <a:off x="2205926" y="1879734"/>
            <a:ext cx="7315200" cy="2695575"/>
          </a:xfrm>
          <a:prstGeom prst="rect">
            <a:avLst/>
          </a:prstGeom>
        </p:spPr>
      </p:pic>
    </p:spTree>
    <p:extLst>
      <p:ext uri="{BB962C8B-B14F-4D97-AF65-F5344CB8AC3E}">
        <p14:creationId xmlns:p14="http://schemas.microsoft.com/office/powerpoint/2010/main" val="1814298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1B5AF-CF28-4295-B17C-8BEA2B48027F}"/>
              </a:ext>
            </a:extLst>
          </p:cNvPr>
          <p:cNvSpPr>
            <a:spLocks noGrp="1"/>
          </p:cNvSpPr>
          <p:nvPr>
            <p:ph idx="1"/>
          </p:nvPr>
        </p:nvSpPr>
        <p:spPr>
          <a:xfrm>
            <a:off x="2314414" y="976393"/>
            <a:ext cx="7315200" cy="5149771"/>
          </a:xfrm>
        </p:spPr>
        <p:txBody>
          <a:bodyPr>
            <a:normAutofit/>
          </a:bodyPr>
          <a:lstStyle/>
          <a:p>
            <a:pPr marL="0" indent="0">
              <a:buNone/>
            </a:pPr>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Step 5: </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Remove node 2 from the front of queue and visit the unvisited </a:t>
            </a:r>
            <a:r>
              <a:rPr lang="en-US" sz="2000" b="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neighbours</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and push them into queue.</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16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Remove node 2 from the front of queue and visit the unvisited </a:t>
            </a:r>
            <a:r>
              <a:rPr lang="en-US" sz="1600" b="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neighbours</a:t>
            </a:r>
            <a:r>
              <a:rPr lang="en-US" sz="16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and push them into queue.</a:t>
            </a:r>
            <a:endParaRPr lang="en-US" sz="16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FAD0E4AE-A0DB-4CFF-90AF-E42A16C3EB4F}"/>
              </a:ext>
            </a:extLst>
          </p:cNvPr>
          <p:cNvPicPr>
            <a:picLocks noChangeAspect="1"/>
          </p:cNvPicPr>
          <p:nvPr/>
        </p:nvPicPr>
        <p:blipFill>
          <a:blip r:embed="rId2"/>
          <a:stretch>
            <a:fillRect/>
          </a:stretch>
        </p:blipFill>
        <p:spPr>
          <a:xfrm>
            <a:off x="2221420" y="2034718"/>
            <a:ext cx="7315200" cy="2695575"/>
          </a:xfrm>
          <a:prstGeom prst="rect">
            <a:avLst/>
          </a:prstGeom>
        </p:spPr>
      </p:pic>
    </p:spTree>
    <p:extLst>
      <p:ext uri="{BB962C8B-B14F-4D97-AF65-F5344CB8AC3E}">
        <p14:creationId xmlns:p14="http://schemas.microsoft.com/office/powerpoint/2010/main" val="1929733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04B2A-30B4-4D3B-9E7A-24C783161EE7}"/>
              </a:ext>
            </a:extLst>
          </p:cNvPr>
          <p:cNvSpPr>
            <a:spLocks noGrp="1"/>
          </p:cNvSpPr>
          <p:nvPr>
            <p:ph idx="1"/>
          </p:nvPr>
        </p:nvSpPr>
        <p:spPr>
          <a:xfrm>
            <a:off x="2118100" y="526943"/>
            <a:ext cx="7712990" cy="5506232"/>
          </a:xfrm>
        </p:spPr>
        <p:txBody>
          <a:bodyPr>
            <a:normAutofit/>
          </a:bodyPr>
          <a:lstStyle/>
          <a:p>
            <a:pPr marL="0" indent="0">
              <a:buNone/>
            </a:pPr>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Step 6: </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Remove node 3 from the front of queue and visit the unvisited </a:t>
            </a:r>
            <a:r>
              <a:rPr lang="en-US" sz="2000" b="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neighbours</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and push them into queue.</a:t>
            </a:r>
          </a:p>
          <a:p>
            <a:pPr marL="0" indent="0">
              <a:buNone/>
            </a:pPr>
            <a:b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b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As we can see that every </a:t>
            </a:r>
            <a:r>
              <a:rPr lang="en-US" sz="2000" b="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neighbours</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of node 3 is visited, so move to the next node that are in the front of the queue.</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16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Remove node 3 from the front of queue and visit the unvisited </a:t>
            </a:r>
            <a:r>
              <a:rPr lang="en-US" sz="1600" b="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neighbours</a:t>
            </a:r>
            <a:r>
              <a:rPr lang="en-US" sz="16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and push them into queue.</a:t>
            </a:r>
            <a:endParaRPr lang="en-US" sz="16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A43700E1-036B-4985-9CDA-CA9758A08AF2}"/>
              </a:ext>
            </a:extLst>
          </p:cNvPr>
          <p:cNvPicPr>
            <a:picLocks noChangeAspect="1"/>
          </p:cNvPicPr>
          <p:nvPr/>
        </p:nvPicPr>
        <p:blipFill>
          <a:blip r:embed="rId2"/>
          <a:stretch>
            <a:fillRect/>
          </a:stretch>
        </p:blipFill>
        <p:spPr>
          <a:xfrm>
            <a:off x="2298918" y="2484168"/>
            <a:ext cx="7315200" cy="2695575"/>
          </a:xfrm>
          <a:prstGeom prst="rect">
            <a:avLst/>
          </a:prstGeom>
        </p:spPr>
      </p:pic>
    </p:spTree>
    <p:extLst>
      <p:ext uri="{BB962C8B-B14F-4D97-AF65-F5344CB8AC3E}">
        <p14:creationId xmlns:p14="http://schemas.microsoft.com/office/powerpoint/2010/main" val="1581916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5F4B1-A548-4CF2-9523-F91A3FA3F6E5}"/>
              </a:ext>
            </a:extLst>
          </p:cNvPr>
          <p:cNvSpPr>
            <a:spLocks noGrp="1"/>
          </p:cNvSpPr>
          <p:nvPr>
            <p:ph idx="1"/>
          </p:nvPr>
        </p:nvSpPr>
        <p:spPr>
          <a:xfrm>
            <a:off x="619932" y="573437"/>
            <a:ext cx="10445858" cy="5966848"/>
          </a:xfrm>
        </p:spPr>
        <p:txBody>
          <a:bodyPr>
            <a:noAutofit/>
          </a:bodyPr>
          <a:lstStyle/>
          <a:p>
            <a:pPr marL="0" indent="0">
              <a:buNone/>
            </a:pPr>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Steps 7: </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Remove node 4 from the front of queue and visit the unvisited </a:t>
            </a:r>
            <a:r>
              <a:rPr lang="en-US" sz="2000" b="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neighbours</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and push them into queue.</a:t>
            </a:r>
          </a:p>
          <a:p>
            <a:pPr marL="0" indent="0">
              <a:buNone/>
            </a:pPr>
            <a:b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b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As we can see that every </a:t>
            </a:r>
            <a:r>
              <a:rPr lang="en-US" sz="2000" b="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neighbours</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of node 4 are visited, so move to the next node that is in the front of the queue.</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16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Remove node 4 from the front of queue and visit the unvisited </a:t>
            </a:r>
            <a:r>
              <a:rPr lang="en-US" sz="1600" b="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neighbours</a:t>
            </a:r>
            <a:r>
              <a:rPr lang="en-US" sz="16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and push them into queue.</a:t>
            </a:r>
          </a:p>
          <a:p>
            <a:pPr marL="0" indent="0" algn="ctr">
              <a:buNone/>
            </a:pPr>
            <a:endParaRPr lang="en-US" sz="16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16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Now, Queue becomes empty, So, terminate these process of iteration.</a:t>
            </a:r>
            <a:endParaRPr lang="en-US" sz="28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F0236335-49D4-40EC-B20F-A13ADDBE1A08}"/>
              </a:ext>
            </a:extLst>
          </p:cNvPr>
          <p:cNvPicPr>
            <a:picLocks noChangeAspect="1"/>
          </p:cNvPicPr>
          <p:nvPr/>
        </p:nvPicPr>
        <p:blipFill>
          <a:blip r:embed="rId2"/>
          <a:stretch>
            <a:fillRect/>
          </a:stretch>
        </p:blipFill>
        <p:spPr>
          <a:xfrm>
            <a:off x="2221424" y="2422740"/>
            <a:ext cx="7315200" cy="2695575"/>
          </a:xfrm>
          <a:prstGeom prst="rect">
            <a:avLst/>
          </a:prstGeom>
        </p:spPr>
      </p:pic>
    </p:spTree>
    <p:extLst>
      <p:ext uri="{BB962C8B-B14F-4D97-AF65-F5344CB8AC3E}">
        <p14:creationId xmlns:p14="http://schemas.microsoft.com/office/powerpoint/2010/main" val="2573958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4E838-6F7B-49A9-B45D-B9A9C24DC0E2}"/>
              </a:ext>
            </a:extLst>
          </p:cNvPr>
          <p:cNvSpPr>
            <a:spLocks noGrp="1"/>
          </p:cNvSpPr>
          <p:nvPr>
            <p:ph idx="1"/>
          </p:nvPr>
        </p:nvSpPr>
        <p:spPr>
          <a:xfrm>
            <a:off x="821410" y="976394"/>
            <a:ext cx="9732935" cy="4886300"/>
          </a:xfrm>
        </p:spPr>
        <p:txBody>
          <a:bodyPr>
            <a:noAutofit/>
          </a:bodyPr>
          <a:lstStyle/>
          <a:p>
            <a:pPr marL="0" indent="0" algn="l" fontAlgn="base">
              <a:buNone/>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Applications of BFS in Graphs:</a:t>
            </a:r>
          </a:p>
          <a:p>
            <a:pPr marL="0" indent="0" algn="l" fontAlgn="base">
              <a:buNone/>
            </a:pPr>
            <a:endPar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lgn="l" rtl="0" fontAlgn="base">
              <a:buNone/>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BFS has various applications in graph theory and computer science, including:</a:t>
            </a:r>
          </a:p>
          <a:p>
            <a:pPr marL="0" indent="0" algn="l" rtl="0"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Arial" panose="020B0604020202020204" pitchFamily="34" charset="0"/>
              <a:buChar char="•"/>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Shortest Path Finding: </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BFS can be used to find the shortest path between two nodes in an unweighted graph. By keeping track of the parent of each node during the traversal, the shortest path can be reconstructed.</a:t>
            </a:r>
          </a:p>
          <a:p>
            <a:pPr algn="l" fontAlgn="base">
              <a:buFont typeface="Arial" panose="020B0604020202020204" pitchFamily="34" charset="0"/>
              <a:buChar char="•"/>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Arial" panose="020B0604020202020204" pitchFamily="34" charset="0"/>
              <a:buChar char="•"/>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Cycle Detection: </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BFS can be used to detect cycles in a graph. If a node is visited twice during the traversal, it indicates the presence of a cycle.</a:t>
            </a:r>
          </a:p>
          <a:p>
            <a:pPr algn="l" fontAlgn="base">
              <a:buFont typeface="Arial" panose="020B0604020202020204" pitchFamily="34" charset="0"/>
              <a:buChar char="•"/>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Arial" panose="020B0604020202020204" pitchFamily="34" charset="0"/>
              <a:buChar char="•"/>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Connected Components: </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BFS can be used to identify connected components in a graph. Each connected component is a set of nodes that can be reached from each other.</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36838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4924E8-F85B-44A3-B369-2D83929A69E2}"/>
              </a:ext>
            </a:extLst>
          </p:cNvPr>
          <p:cNvSpPr>
            <a:spLocks noGrp="1"/>
          </p:cNvSpPr>
          <p:nvPr>
            <p:ph idx="1"/>
          </p:nvPr>
        </p:nvSpPr>
        <p:spPr>
          <a:xfrm>
            <a:off x="997056" y="1332854"/>
            <a:ext cx="9805261" cy="4793310"/>
          </a:xfrm>
        </p:spPr>
        <p:txBody>
          <a:bodyPr>
            <a:normAutofit/>
          </a:bodyPr>
          <a:lstStyle/>
          <a:p>
            <a:pPr algn="l" fontAlgn="base">
              <a:buFont typeface="Arial" panose="020B0604020202020204" pitchFamily="34" charset="0"/>
              <a:buChar char="•"/>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Arial" panose="020B0604020202020204" pitchFamily="34" charset="0"/>
              <a:buChar char="•"/>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Topological Sorting: </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BFS can be used to perform topological sorting on a directed acyclic graph (DAG). Topological sorting arranges the nodes in a linear order such that for any edge (u, v), u appears before v in the order.</a:t>
            </a:r>
          </a:p>
          <a:p>
            <a:pPr algn="l" fontAlgn="base">
              <a:buFont typeface="Arial" panose="020B0604020202020204" pitchFamily="34" charset="0"/>
              <a:buChar char="•"/>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Arial" panose="020B0604020202020204" pitchFamily="34" charset="0"/>
              <a:buChar char="•"/>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Level Order Traversal of Binary Trees: </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BFS can be used to perform a level order traversal of a binary tree. This traversal visits all nodes at the same level before moving to the next level.</a:t>
            </a:r>
          </a:p>
          <a:p>
            <a:pPr algn="l" fontAlgn="base">
              <a:buFont typeface="Arial" panose="020B0604020202020204" pitchFamily="34" charset="0"/>
              <a:buChar char="•"/>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Arial" panose="020B0604020202020204" pitchFamily="34" charset="0"/>
              <a:buChar char="•"/>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Network Routing: </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BFS can be used to find the shortest path between two nodes in a network, making it useful for routing data packets in network protocols.</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762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B766D-5676-4713-B096-FF6CF05BEB65}"/>
              </a:ext>
            </a:extLst>
          </p:cNvPr>
          <p:cNvSpPr>
            <a:spLocks noGrp="1"/>
          </p:cNvSpPr>
          <p:nvPr>
            <p:ph idx="1"/>
          </p:nvPr>
        </p:nvSpPr>
        <p:spPr>
          <a:xfrm>
            <a:off x="718089" y="1631197"/>
            <a:ext cx="6178658" cy="4525963"/>
          </a:xfrm>
        </p:spPr>
        <p:txBody>
          <a:bodyPr>
            <a:normAutofit/>
          </a:bodyPr>
          <a:lstStyle/>
          <a:p>
            <a:pPr marL="0" indent="0">
              <a:buNone/>
            </a:pPr>
            <a:r>
              <a:rPr lang="en-US" b="1" i="0" dirty="0">
                <a:solidFill>
                  <a:schemeClr val="tx2">
                    <a:lumMod val="75000"/>
                  </a:schemeClr>
                </a:solidFill>
                <a:effectLst/>
              </a:rPr>
              <a:t>Depth-first search:</a:t>
            </a:r>
            <a:endPar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In depth-first-search (DFS), you start by particularly from the vertex and explore as much as you along all the branches before backtracking. </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In DFS, it is essential to keep note of the tracks of visited nodes, and for this, you use stack data structure.</a:t>
            </a: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A4364D54-9341-4CC5-86F3-62857AB8E950}"/>
              </a:ext>
            </a:extLst>
          </p:cNvPr>
          <p:cNvPicPr>
            <a:picLocks noChangeAspect="1"/>
          </p:cNvPicPr>
          <p:nvPr/>
        </p:nvPicPr>
        <p:blipFill>
          <a:blip r:embed="rId2"/>
          <a:stretch>
            <a:fillRect/>
          </a:stretch>
        </p:blipFill>
        <p:spPr>
          <a:xfrm>
            <a:off x="6896747" y="1793028"/>
            <a:ext cx="3705225" cy="2838450"/>
          </a:xfrm>
          <a:prstGeom prst="rect">
            <a:avLst/>
          </a:prstGeom>
        </p:spPr>
      </p:pic>
    </p:spTree>
    <p:extLst>
      <p:ext uri="{BB962C8B-B14F-4D97-AF65-F5344CB8AC3E}">
        <p14:creationId xmlns:p14="http://schemas.microsoft.com/office/powerpoint/2010/main" val="2194750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1A8AA-BAFC-40DD-8FC0-3B9304485517}"/>
              </a:ext>
            </a:extLst>
          </p:cNvPr>
          <p:cNvSpPr>
            <a:spLocks noGrp="1"/>
          </p:cNvSpPr>
          <p:nvPr>
            <p:ph idx="1"/>
          </p:nvPr>
        </p:nvSpPr>
        <p:spPr>
          <a:xfrm>
            <a:off x="1539498" y="1166018"/>
            <a:ext cx="7821478" cy="4525963"/>
          </a:xfrm>
        </p:spPr>
        <p:txBody>
          <a:bodyPr>
            <a:normAutofit/>
          </a:bodyPr>
          <a:lstStyle/>
          <a:p>
            <a:pPr marL="0" indent="0" algn="just">
              <a:buNone/>
            </a:pPr>
            <a:r>
              <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Algorithm</a:t>
            </a: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t>
            </a:r>
          </a:p>
          <a:p>
            <a:pPr marL="0" indent="0" algn="just">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mj-lt"/>
              <a:buAutoNum type="arabicPeriod"/>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Start by putting one of the vertexes of the graph on the stack's top.</a:t>
            </a:r>
          </a:p>
          <a:p>
            <a:pPr algn="just">
              <a:lnSpc>
                <a:spcPct val="150000"/>
              </a:lnSpc>
              <a:buFont typeface="+mj-lt"/>
              <a:buAutoNum type="arabicPeriod"/>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Put the top item of the stack and add it to the visited vertex list.</a:t>
            </a:r>
          </a:p>
          <a:p>
            <a:pPr algn="just">
              <a:lnSpc>
                <a:spcPct val="150000"/>
              </a:lnSpc>
              <a:buFont typeface="+mj-lt"/>
              <a:buAutoNum type="arabicPeriod"/>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Create a list of all the adjacent nodes of the vertex and then add those nodes to the unvisited at the top of the stack.</a:t>
            </a:r>
          </a:p>
          <a:p>
            <a:pPr algn="just">
              <a:lnSpc>
                <a:spcPct val="150000"/>
              </a:lnSpc>
              <a:buFont typeface="+mj-lt"/>
              <a:buAutoNum type="arabicPeriod"/>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Keep repeating steps 2 and 3, and the stack becomes empty.</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94689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3EE4E-5130-45FC-9582-0E7F70F266A7}"/>
              </a:ext>
            </a:extLst>
          </p:cNvPr>
          <p:cNvSpPr>
            <a:spLocks noGrp="1"/>
          </p:cNvSpPr>
          <p:nvPr>
            <p:ph idx="1"/>
          </p:nvPr>
        </p:nvSpPr>
        <p:spPr>
          <a:xfrm>
            <a:off x="1152041" y="1274737"/>
            <a:ext cx="8937356" cy="4525963"/>
          </a:xfrm>
        </p:spPr>
        <p:txBody>
          <a:bodyPr>
            <a:normAutofit/>
          </a:bodyPr>
          <a:lstStyle/>
          <a:p>
            <a:pPr marL="0" indent="0">
              <a:buNone/>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Applications:</a:t>
            </a:r>
          </a:p>
          <a:p>
            <a:pPr marL="0" indent="0">
              <a:buNone/>
            </a:pPr>
            <a:endParaRPr lang="en-US" sz="20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DFS finds its application when it comes to finding paths between two vertices and detecting cycles. </a:t>
            </a:r>
          </a:p>
          <a:p>
            <a:pPr marL="457200" indent="-457200">
              <a:buFont typeface="+mj-lt"/>
              <a:buAutoNum type="arabicPeriod"/>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Also, topological sorting can be done using the DFS algorithm easily. </a:t>
            </a:r>
          </a:p>
          <a:p>
            <a:pPr marL="457200" indent="-457200">
              <a:buFont typeface="+mj-lt"/>
              <a:buAutoNum type="arabicPeriod"/>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DFS is also used for one-solution puzzles.</a:t>
            </a: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5333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8FDB-C0FD-4E01-86EE-702B33A9F112}"/>
              </a:ext>
            </a:extLst>
          </p:cNvPr>
          <p:cNvSpPr>
            <a:spLocks noGrp="1"/>
          </p:cNvSpPr>
          <p:nvPr>
            <p:ph type="title"/>
          </p:nvPr>
        </p:nvSpPr>
        <p:spPr>
          <a:xfrm>
            <a:off x="1477501" y="294470"/>
            <a:ext cx="8332922" cy="1104254"/>
          </a:xfrm>
        </p:spPr>
        <p:txBody>
          <a:bodyPr/>
          <a:lstStyle/>
          <a:p>
            <a:r>
              <a:rPr lang="en-US" dirty="0">
                <a:solidFill>
                  <a:schemeClr val="tx2">
                    <a:lumMod val="75000"/>
                  </a:schemeClr>
                </a:solidFill>
                <a:latin typeface="Tahoma" pitchFamily="34" charset="0"/>
                <a:ea typeface="Tahoma" pitchFamily="34" charset="0"/>
                <a:cs typeface="Tahoma" pitchFamily="34" charset="0"/>
              </a:rPr>
              <a:t>Graph Algorithms</a:t>
            </a:r>
            <a:endParaRPr lang="en-US" dirty="0"/>
          </a:p>
        </p:txBody>
      </p:sp>
      <p:pic>
        <p:nvPicPr>
          <p:cNvPr id="4" name="Picture 3">
            <a:extLst>
              <a:ext uri="{FF2B5EF4-FFF2-40B4-BE49-F238E27FC236}">
                <a16:creationId xmlns:a16="http://schemas.microsoft.com/office/drawing/2014/main" id="{C330DEEE-A245-41D0-A29F-27EDEB17AD62}"/>
              </a:ext>
            </a:extLst>
          </p:cNvPr>
          <p:cNvPicPr>
            <a:picLocks noChangeAspect="1"/>
          </p:cNvPicPr>
          <p:nvPr/>
        </p:nvPicPr>
        <p:blipFill>
          <a:blip r:embed="rId2"/>
          <a:stretch>
            <a:fillRect/>
          </a:stretch>
        </p:blipFill>
        <p:spPr>
          <a:xfrm>
            <a:off x="2521863" y="1880216"/>
            <a:ext cx="6715125" cy="4718029"/>
          </a:xfrm>
          <a:prstGeom prst="rect">
            <a:avLst/>
          </a:prstGeom>
        </p:spPr>
      </p:pic>
    </p:spTree>
    <p:extLst>
      <p:ext uri="{BB962C8B-B14F-4D97-AF65-F5344CB8AC3E}">
        <p14:creationId xmlns:p14="http://schemas.microsoft.com/office/powerpoint/2010/main" val="1421218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E8224E-982D-404F-B2A3-70D05C79BAFA}"/>
              </a:ext>
            </a:extLst>
          </p:cNvPr>
          <p:cNvSpPr>
            <a:spLocks noGrp="1"/>
          </p:cNvSpPr>
          <p:nvPr>
            <p:ph idx="1"/>
          </p:nvPr>
        </p:nvSpPr>
        <p:spPr>
          <a:xfrm>
            <a:off x="1570495" y="278970"/>
            <a:ext cx="8162441" cy="6183823"/>
          </a:xfrm>
        </p:spPr>
        <p:txBody>
          <a:bodyPr>
            <a:noAutofit/>
          </a:bodyPr>
          <a:lstStyle/>
          <a:p>
            <a:pPr marL="0" indent="0">
              <a:buNone/>
            </a:pPr>
            <a:r>
              <a:rPr lang="en-US" sz="20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Example:</a:t>
            </a:r>
          </a:p>
          <a:p>
            <a:pPr marL="0" indent="0">
              <a:buNone/>
            </a:pPr>
            <a:endPar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Input: </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V = 5, E = 5, edges = {{1, 2}, {1, 0}, {0, 2}, {2, 3}, {2, 4}}, source = 1</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lgn="l" rtl="0" fontAlgn="base">
              <a:buNone/>
            </a:pPr>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Output: </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1 2 0 3 4</a:t>
            </a:r>
            <a:b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b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02A29DEF-7AA1-414C-B77C-DB83AA768CD2}"/>
              </a:ext>
            </a:extLst>
          </p:cNvPr>
          <p:cNvPicPr>
            <a:picLocks noChangeAspect="1"/>
          </p:cNvPicPr>
          <p:nvPr/>
        </p:nvPicPr>
        <p:blipFill>
          <a:blip r:embed="rId2"/>
          <a:stretch>
            <a:fillRect/>
          </a:stretch>
        </p:blipFill>
        <p:spPr>
          <a:xfrm>
            <a:off x="3284712" y="1912415"/>
            <a:ext cx="5622576" cy="3530059"/>
          </a:xfrm>
          <a:prstGeom prst="rect">
            <a:avLst/>
          </a:prstGeom>
        </p:spPr>
      </p:pic>
    </p:spTree>
    <p:extLst>
      <p:ext uri="{BB962C8B-B14F-4D97-AF65-F5344CB8AC3E}">
        <p14:creationId xmlns:p14="http://schemas.microsoft.com/office/powerpoint/2010/main" val="823504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CAC0D-1505-447C-91FF-7E88C3DA197D}"/>
              </a:ext>
            </a:extLst>
          </p:cNvPr>
          <p:cNvSpPr>
            <a:spLocks noGrp="1"/>
          </p:cNvSpPr>
          <p:nvPr>
            <p:ph idx="1"/>
          </p:nvPr>
        </p:nvSpPr>
        <p:spPr>
          <a:xfrm>
            <a:off x="609600" y="1600201"/>
            <a:ext cx="8131444" cy="4525963"/>
          </a:xfrm>
        </p:spPr>
        <p:txBody>
          <a:bodyPr>
            <a:normAutofit/>
          </a:bodyPr>
          <a:lstStyle/>
          <a:p>
            <a:pPr algn="l" rtl="0" fontAlgn="base"/>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Explanation: </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DFS Steps:</a:t>
            </a:r>
          </a:p>
          <a:p>
            <a:pPr marL="0" indent="0" algn="l" rtl="0" fontAlgn="base">
              <a:buNone/>
            </a:pPr>
            <a:endPar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lnSpc>
                <a:spcPct val="150000"/>
              </a:lnSpc>
              <a:buFont typeface="Arial" panose="020B0604020202020204" pitchFamily="34" charset="0"/>
              <a:buChar char="•"/>
            </a:pP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Start at 1: Mark as visited. Output: 1</a:t>
            </a:r>
          </a:p>
          <a:p>
            <a:pPr algn="l" fontAlgn="base">
              <a:lnSpc>
                <a:spcPct val="150000"/>
              </a:lnSpc>
              <a:buFont typeface="Arial" panose="020B0604020202020204" pitchFamily="34" charset="0"/>
              <a:buChar char="•"/>
            </a:pP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Move to 2: Mark as visited. Output: 2</a:t>
            </a:r>
          </a:p>
          <a:p>
            <a:pPr algn="l" fontAlgn="base">
              <a:lnSpc>
                <a:spcPct val="150000"/>
              </a:lnSpc>
              <a:buFont typeface="Arial" panose="020B0604020202020204" pitchFamily="34" charset="0"/>
              <a:buChar char="•"/>
            </a:pP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Move to 0: Mark as visited. Output: 0 (backtrack to 2)</a:t>
            </a:r>
          </a:p>
          <a:p>
            <a:pPr algn="l" fontAlgn="base">
              <a:lnSpc>
                <a:spcPct val="150000"/>
              </a:lnSpc>
              <a:buFont typeface="Arial" panose="020B0604020202020204" pitchFamily="34" charset="0"/>
              <a:buChar char="•"/>
            </a:pP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Move to 3: Mark as visited. Output: 3 (backtrack to 2)</a:t>
            </a:r>
          </a:p>
          <a:p>
            <a:pPr algn="l" fontAlgn="base">
              <a:lnSpc>
                <a:spcPct val="150000"/>
              </a:lnSpc>
              <a:buFont typeface="Arial" panose="020B0604020202020204" pitchFamily="34" charset="0"/>
              <a:buChar char="•"/>
            </a:pP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Move to 4: Mark as visited. Output: 4 (backtrack to 1)</a:t>
            </a:r>
          </a:p>
          <a:p>
            <a:pPr marL="0" indent="0">
              <a:buNone/>
            </a:pPr>
            <a:endParaRPr lang="en-US" sz="2000" dirty="0"/>
          </a:p>
        </p:txBody>
      </p:sp>
    </p:spTree>
    <p:extLst>
      <p:ext uri="{BB962C8B-B14F-4D97-AF65-F5344CB8AC3E}">
        <p14:creationId xmlns:p14="http://schemas.microsoft.com/office/powerpoint/2010/main" val="4198156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76D72-AA08-43A6-BBF3-5FEB62E674E3}"/>
              </a:ext>
            </a:extLst>
          </p:cNvPr>
          <p:cNvSpPr>
            <a:spLocks noGrp="1"/>
          </p:cNvSpPr>
          <p:nvPr>
            <p:ph idx="1"/>
          </p:nvPr>
        </p:nvSpPr>
        <p:spPr>
          <a:xfrm>
            <a:off x="1601491" y="799870"/>
            <a:ext cx="7496014" cy="5678422"/>
          </a:xfrm>
        </p:spPr>
        <p:txBody>
          <a:bodyPr>
            <a:normAutofit lnSpcReduction="10000"/>
          </a:bodyPr>
          <a:lstStyle/>
          <a:p>
            <a:pPr marL="0" indent="0">
              <a:buNone/>
            </a:pPr>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Input: </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V = 5, E = 4, edges = {{0, 2}, {0, 3}, {0, 1}, {2, 4}}, source = 0</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Output: </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0 2 4 3 1</a:t>
            </a: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89806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F814DE-A22D-4BDE-B8ED-B0EF0CA2148F}"/>
              </a:ext>
            </a:extLst>
          </p:cNvPr>
          <p:cNvPicPr>
            <a:picLocks noGrp="1" noChangeAspect="1"/>
          </p:cNvPicPr>
          <p:nvPr>
            <p:ph idx="1"/>
          </p:nvPr>
        </p:nvPicPr>
        <p:blipFill>
          <a:blip r:embed="rId2"/>
          <a:stretch>
            <a:fillRect/>
          </a:stretch>
        </p:blipFill>
        <p:spPr>
          <a:xfrm>
            <a:off x="2947987" y="1881981"/>
            <a:ext cx="6296025" cy="3962400"/>
          </a:xfrm>
          <a:prstGeom prst="rect">
            <a:avLst/>
          </a:prstGeom>
        </p:spPr>
      </p:pic>
    </p:spTree>
    <p:extLst>
      <p:ext uri="{BB962C8B-B14F-4D97-AF65-F5344CB8AC3E}">
        <p14:creationId xmlns:p14="http://schemas.microsoft.com/office/powerpoint/2010/main" val="1759945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CC197-15AE-44FA-A577-644A18CBB4C6}"/>
              </a:ext>
            </a:extLst>
          </p:cNvPr>
          <p:cNvSpPr>
            <a:spLocks noGrp="1"/>
          </p:cNvSpPr>
          <p:nvPr>
            <p:ph idx="1"/>
          </p:nvPr>
        </p:nvSpPr>
        <p:spPr>
          <a:xfrm>
            <a:off x="1015139" y="1166018"/>
            <a:ext cx="10161722" cy="4525963"/>
          </a:xfrm>
        </p:spPr>
        <p:txBody>
          <a:bodyPr>
            <a:normAutofit/>
          </a:bodyPr>
          <a:lstStyle/>
          <a:p>
            <a:pPr marL="0" indent="0" algn="l" rtl="0" fontAlgn="base">
              <a:buNone/>
            </a:pPr>
            <a:r>
              <a:rPr lang="en-US" sz="2000" b="1"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Explanation:</a:t>
            </a: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DFS Steps:</a:t>
            </a:r>
          </a:p>
          <a:p>
            <a:pPr marL="0" indent="0" algn="l" rtl="0" fontAlgn="base">
              <a:buNone/>
            </a:pPr>
            <a:endPar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lnSpc>
                <a:spcPct val="150000"/>
              </a:lnSpc>
              <a:buFont typeface="Arial" panose="020B0604020202020204" pitchFamily="34" charset="0"/>
              <a:buChar char="•"/>
            </a:pP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Start at 0: Mark as visited. Output: 0</a:t>
            </a:r>
          </a:p>
          <a:p>
            <a:pPr algn="l" fontAlgn="base">
              <a:lnSpc>
                <a:spcPct val="150000"/>
              </a:lnSpc>
              <a:buFont typeface="Arial" panose="020B0604020202020204" pitchFamily="34" charset="0"/>
              <a:buChar char="•"/>
            </a:pP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Move to 2: Mark as visited. Output: 2</a:t>
            </a:r>
          </a:p>
          <a:p>
            <a:pPr algn="l" fontAlgn="base">
              <a:lnSpc>
                <a:spcPct val="150000"/>
              </a:lnSpc>
              <a:buFont typeface="Arial" panose="020B0604020202020204" pitchFamily="34" charset="0"/>
              <a:buChar char="•"/>
            </a:pP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Move to 4: Mark as visited. Output: 4 (backtrack to 2, then backtrack to 0)</a:t>
            </a:r>
          </a:p>
          <a:p>
            <a:pPr algn="l" fontAlgn="base">
              <a:lnSpc>
                <a:spcPct val="150000"/>
              </a:lnSpc>
              <a:buFont typeface="Arial" panose="020B0604020202020204" pitchFamily="34" charset="0"/>
              <a:buChar char="•"/>
            </a:pP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Move to 3: Mark as visited. Output: 3 (backtrack to 0)</a:t>
            </a:r>
          </a:p>
          <a:p>
            <a:pPr algn="l" fontAlgn="base">
              <a:lnSpc>
                <a:spcPct val="150000"/>
              </a:lnSpc>
              <a:buFont typeface="Arial" panose="020B0604020202020204" pitchFamily="34" charset="0"/>
              <a:buChar char="•"/>
            </a:pPr>
            <a:r>
              <a:rPr lang="en-US" sz="2000" b="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Move to 1: Mark as visited. Output: 1</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27595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FA2352-5DCB-4E8A-A698-ACBAC1130479}"/>
              </a:ext>
            </a:extLst>
          </p:cNvPr>
          <p:cNvPicPr>
            <a:picLocks noGrp="1" noChangeAspect="1"/>
          </p:cNvPicPr>
          <p:nvPr>
            <p:ph idx="1"/>
          </p:nvPr>
        </p:nvPicPr>
        <p:blipFill rotWithShape="1">
          <a:blip r:embed="rId2"/>
          <a:srcRect t="10533"/>
          <a:stretch/>
        </p:blipFill>
        <p:spPr>
          <a:xfrm>
            <a:off x="1450771" y="1549831"/>
            <a:ext cx="9290457" cy="4161120"/>
          </a:xfrm>
          <a:prstGeom prst="rect">
            <a:avLst/>
          </a:prstGeom>
        </p:spPr>
      </p:pic>
    </p:spTree>
    <p:extLst>
      <p:ext uri="{BB962C8B-B14F-4D97-AF65-F5344CB8AC3E}">
        <p14:creationId xmlns:p14="http://schemas.microsoft.com/office/powerpoint/2010/main" val="3930529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D31866A-C494-4B25-9C1C-876CB1A19C10}"/>
              </a:ext>
            </a:extLst>
          </p:cNvPr>
          <p:cNvPicPr>
            <a:picLocks noGrp="1" noChangeAspect="1"/>
          </p:cNvPicPr>
          <p:nvPr>
            <p:ph idx="1"/>
          </p:nvPr>
        </p:nvPicPr>
        <p:blipFill rotWithShape="1">
          <a:blip r:embed="rId2"/>
          <a:srcRect l="7883" t="7287" r="7816"/>
          <a:stretch/>
        </p:blipFill>
        <p:spPr>
          <a:xfrm>
            <a:off x="2368657" y="1684077"/>
            <a:ext cx="7454685" cy="4104365"/>
          </a:xfrm>
          <a:prstGeom prst="rect">
            <a:avLst/>
          </a:prstGeom>
        </p:spPr>
      </p:pic>
    </p:spTree>
    <p:extLst>
      <p:ext uri="{BB962C8B-B14F-4D97-AF65-F5344CB8AC3E}">
        <p14:creationId xmlns:p14="http://schemas.microsoft.com/office/powerpoint/2010/main" val="1389082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548F8A-0859-46D9-82C5-D837BE057409}"/>
              </a:ext>
            </a:extLst>
          </p:cNvPr>
          <p:cNvPicPr>
            <a:picLocks noGrp="1" noChangeAspect="1"/>
          </p:cNvPicPr>
          <p:nvPr>
            <p:ph idx="1"/>
          </p:nvPr>
        </p:nvPicPr>
        <p:blipFill rotWithShape="1">
          <a:blip r:embed="rId2"/>
          <a:srcRect l="5242" r="8831"/>
          <a:stretch/>
        </p:blipFill>
        <p:spPr>
          <a:xfrm>
            <a:off x="1952786" y="1108216"/>
            <a:ext cx="7966727" cy="4641568"/>
          </a:xfrm>
          <a:prstGeom prst="rect">
            <a:avLst/>
          </a:prstGeom>
        </p:spPr>
      </p:pic>
    </p:spTree>
    <p:extLst>
      <p:ext uri="{BB962C8B-B14F-4D97-AF65-F5344CB8AC3E}">
        <p14:creationId xmlns:p14="http://schemas.microsoft.com/office/powerpoint/2010/main" val="4040142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2E0F36-D4E3-4B74-9BBE-A11307A6AF77}"/>
              </a:ext>
            </a:extLst>
          </p:cNvPr>
          <p:cNvPicPr>
            <a:picLocks noGrp="1" noChangeAspect="1"/>
          </p:cNvPicPr>
          <p:nvPr>
            <p:ph idx="1"/>
          </p:nvPr>
        </p:nvPicPr>
        <p:blipFill rotWithShape="1">
          <a:blip r:embed="rId2"/>
          <a:srcRect l="6868" r="8019"/>
          <a:stretch/>
        </p:blipFill>
        <p:spPr>
          <a:xfrm>
            <a:off x="2045775" y="1348354"/>
            <a:ext cx="7549145" cy="4440264"/>
          </a:xfrm>
          <a:prstGeom prst="rect">
            <a:avLst/>
          </a:prstGeom>
        </p:spPr>
      </p:pic>
    </p:spTree>
    <p:extLst>
      <p:ext uri="{BB962C8B-B14F-4D97-AF65-F5344CB8AC3E}">
        <p14:creationId xmlns:p14="http://schemas.microsoft.com/office/powerpoint/2010/main" val="4237823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F48FE6-690C-4F85-84B5-F5DFC5A1A57F}"/>
              </a:ext>
            </a:extLst>
          </p:cNvPr>
          <p:cNvPicPr>
            <a:picLocks noGrp="1" noChangeAspect="1"/>
          </p:cNvPicPr>
          <p:nvPr>
            <p:ph idx="1"/>
          </p:nvPr>
        </p:nvPicPr>
        <p:blipFill rotWithShape="1">
          <a:blip r:embed="rId2"/>
          <a:srcRect l="5650" r="8628"/>
          <a:stretch/>
        </p:blipFill>
        <p:spPr>
          <a:xfrm>
            <a:off x="1751308" y="1038474"/>
            <a:ext cx="8186736" cy="4781052"/>
          </a:xfrm>
          <a:prstGeom prst="rect">
            <a:avLst/>
          </a:prstGeom>
        </p:spPr>
      </p:pic>
    </p:spTree>
    <p:extLst>
      <p:ext uri="{BB962C8B-B14F-4D97-AF65-F5344CB8AC3E}">
        <p14:creationId xmlns:p14="http://schemas.microsoft.com/office/powerpoint/2010/main" val="227263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248B2-D822-49F9-B5A0-7318A7CDE8A3}"/>
              </a:ext>
            </a:extLst>
          </p:cNvPr>
          <p:cNvSpPr>
            <a:spLocks noGrp="1"/>
          </p:cNvSpPr>
          <p:nvPr>
            <p:ph idx="1"/>
          </p:nvPr>
        </p:nvSpPr>
        <p:spPr>
          <a:xfrm>
            <a:off x="2221420" y="697425"/>
            <a:ext cx="7403030" cy="5428740"/>
          </a:xfrm>
        </p:spPr>
        <p:txBody>
          <a:bodyPr>
            <a:normAutofit/>
          </a:bodyPr>
          <a:lstStyle/>
          <a:p>
            <a:pPr marL="0" indent="0" algn="just">
              <a:buNone/>
            </a:pPr>
            <a:r>
              <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What is a Graph?</a:t>
            </a:r>
          </a:p>
          <a:p>
            <a:pPr marL="0" indent="0" algn="just">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graph is a visual representation of vertices and edges sharing some connection or relationship. </a:t>
            </a:r>
          </a:p>
          <a:p>
            <a:pPr algn="just">
              <a:lnSpc>
                <a:spcPct val="150000"/>
              </a:lnSpc>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Although there are plenty of graph algorithms that you might have been familiar with, only some of them are put to use. </a:t>
            </a:r>
          </a:p>
          <a:p>
            <a:pPr algn="just">
              <a:lnSpc>
                <a:spcPct val="150000"/>
              </a:lnSpc>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The reason for this is simple as the standard graph algorithms are designed in such a way to solve millions of problems with just a few lines of logically coded technique. </a:t>
            </a:r>
          </a:p>
          <a:p>
            <a:pPr algn="just">
              <a:lnSpc>
                <a:spcPct val="150000"/>
              </a:lnSpc>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To some extent, one perfect algorithm is solely optimized to achieve such efficient results.</a:t>
            </a:r>
          </a:p>
        </p:txBody>
      </p:sp>
    </p:spTree>
    <p:extLst>
      <p:ext uri="{BB962C8B-B14F-4D97-AF65-F5344CB8AC3E}">
        <p14:creationId xmlns:p14="http://schemas.microsoft.com/office/powerpoint/2010/main" val="2309076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B055E98-599D-448C-84B5-9A64E931F810}"/>
              </a:ext>
            </a:extLst>
          </p:cNvPr>
          <p:cNvPicPr>
            <a:picLocks noGrp="1" noChangeAspect="1"/>
          </p:cNvPicPr>
          <p:nvPr>
            <p:ph idx="1"/>
          </p:nvPr>
        </p:nvPicPr>
        <p:blipFill rotWithShape="1">
          <a:blip r:embed="rId2"/>
          <a:srcRect l="9304" t="6881" r="5175"/>
          <a:stretch/>
        </p:blipFill>
        <p:spPr>
          <a:xfrm>
            <a:off x="1966355" y="1317357"/>
            <a:ext cx="8259290" cy="4502170"/>
          </a:xfrm>
          <a:prstGeom prst="rect">
            <a:avLst/>
          </a:prstGeom>
        </p:spPr>
      </p:pic>
    </p:spTree>
    <p:extLst>
      <p:ext uri="{BB962C8B-B14F-4D97-AF65-F5344CB8AC3E}">
        <p14:creationId xmlns:p14="http://schemas.microsoft.com/office/powerpoint/2010/main" val="3093712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1B41F-1835-46AA-A817-0A8F68FAEFF0}"/>
              </a:ext>
            </a:extLst>
          </p:cNvPr>
          <p:cNvSpPr>
            <a:spLocks noGrp="1"/>
          </p:cNvSpPr>
          <p:nvPr>
            <p:ph idx="1"/>
          </p:nvPr>
        </p:nvSpPr>
        <p:spPr>
          <a:xfrm>
            <a:off x="2081939" y="1166018"/>
            <a:ext cx="7372027" cy="4525963"/>
          </a:xfrm>
        </p:spPr>
        <p:txBody>
          <a:bodyPr>
            <a:normAutofit/>
          </a:bodyPr>
          <a:lstStyle/>
          <a:p>
            <a:pPr marL="0" indent="0">
              <a:buNone/>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Time complexity: </a:t>
            </a:r>
          </a:p>
          <a:p>
            <a:pPr marL="0" indent="0">
              <a:buNone/>
            </a:pPr>
            <a:endParaRPr lang="en-US" sz="20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O(V + E). Note that the time complexity is same here because we visit every vertex at most once and every edge is traversed at most once (in directed) and twice in undirected.</a:t>
            </a:r>
          </a:p>
          <a:p>
            <a:pPr marL="0" indent="0">
              <a:buNone/>
            </a:pPr>
            <a:b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b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Auxiliary Space: </a:t>
            </a:r>
          </a:p>
          <a:p>
            <a:pPr marL="0" indent="0">
              <a:buNone/>
            </a:pPr>
            <a:endParaRPr lang="en-US" sz="20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O(V + E), since an extra visited array of size V is required, And stack size for recursive calls to </a:t>
            </a:r>
            <a:r>
              <a:rPr lang="en-US" sz="2000" b="0" i="0" dirty="0" err="1">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DFSRec</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function.</a:t>
            </a: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1518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5B656-0C23-4BEF-ABAB-002E1B907032}"/>
              </a:ext>
            </a:extLst>
          </p:cNvPr>
          <p:cNvSpPr>
            <a:spLocks noGrp="1"/>
          </p:cNvSpPr>
          <p:nvPr>
            <p:ph idx="1"/>
          </p:nvPr>
        </p:nvSpPr>
        <p:spPr>
          <a:xfrm>
            <a:off x="883403" y="1007393"/>
            <a:ext cx="10693831" cy="5025784"/>
          </a:xfrm>
        </p:spPr>
        <p:txBody>
          <a:bodyPr>
            <a:normAutofit/>
          </a:bodyPr>
          <a:lstStyle/>
          <a:p>
            <a:pPr marL="0" indent="0" algn="l" fontAlgn="base">
              <a:buNone/>
            </a:pPr>
            <a:r>
              <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Components of a Graph:</a:t>
            </a:r>
          </a:p>
          <a:p>
            <a:pPr marL="0" indent="0" algn="l" fontAlgn="base">
              <a:buNone/>
            </a:pPr>
            <a:endPar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Arial" panose="020B0604020202020204" pitchFamily="34" charset="0"/>
              <a:buChar char="•"/>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Vertices:</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Vertices are the fundamental units of the graph. Sometimes, vertices are also known as vertex or nodes. Every node/vertex can be labeled or unlabeled.</a:t>
            </a:r>
          </a:p>
          <a:p>
            <a:pPr marL="0" indent="0" algn="l"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buFont typeface="Arial" panose="020B0604020202020204" pitchFamily="34" charset="0"/>
              <a:buChar char="•"/>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Edges:</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Edges are drawn or used to connect two nodes of the graph. It can be ordered pair of nodes in a directed graph. Edges can connect any two nodes in any possible way. There are no rules. Sometimes, edges are also known as arcs. Every edge can be labelled/unlabeled.</a:t>
            </a: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002449FD-1F65-4686-8FF8-C0A5371191DC}"/>
              </a:ext>
            </a:extLst>
          </p:cNvPr>
          <p:cNvPicPr>
            <a:picLocks noChangeAspect="1"/>
          </p:cNvPicPr>
          <p:nvPr/>
        </p:nvPicPr>
        <p:blipFill>
          <a:blip r:embed="rId2"/>
          <a:stretch>
            <a:fillRect/>
          </a:stretch>
        </p:blipFill>
        <p:spPr>
          <a:xfrm>
            <a:off x="3819605" y="4200040"/>
            <a:ext cx="5003568" cy="2160400"/>
          </a:xfrm>
          <a:prstGeom prst="rect">
            <a:avLst/>
          </a:prstGeom>
        </p:spPr>
      </p:pic>
    </p:spTree>
    <p:extLst>
      <p:ext uri="{BB962C8B-B14F-4D97-AF65-F5344CB8AC3E}">
        <p14:creationId xmlns:p14="http://schemas.microsoft.com/office/powerpoint/2010/main" val="65821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5FE2E-408D-41F9-9B6D-7F35EC7502B4}"/>
              </a:ext>
            </a:extLst>
          </p:cNvPr>
          <p:cNvSpPr>
            <a:spLocks noGrp="1"/>
          </p:cNvSpPr>
          <p:nvPr>
            <p:ph idx="1"/>
          </p:nvPr>
        </p:nvSpPr>
        <p:spPr>
          <a:xfrm>
            <a:off x="2298915" y="635429"/>
            <a:ext cx="7031064" cy="5583723"/>
          </a:xfrm>
        </p:spPr>
        <p:txBody>
          <a:bodyPr>
            <a:normAutofit lnSpcReduction="10000"/>
          </a:bodyPr>
          <a:lstStyle/>
          <a:p>
            <a:pPr marL="0" indent="0" algn="just">
              <a:buNone/>
            </a:pPr>
            <a:r>
              <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Types of Graphs</a:t>
            </a:r>
          </a:p>
          <a:p>
            <a:pPr marL="0" indent="0" algn="just">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lgn="just">
              <a:buNone/>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There are various types of graph algorithms let's look at some types of terms to imply the fundamental variations between them.</a:t>
            </a:r>
          </a:p>
          <a:p>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Order:</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Order defines the total number of vertices present in the graph.</a:t>
            </a:r>
          </a:p>
          <a:p>
            <a:pPr marL="457200" indent="-457200">
              <a:buFont typeface="+mj-lt"/>
              <a:buAutoNum type="arabicPeriod"/>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mj-lt"/>
              <a:buAutoNum type="arabicPeriod"/>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Size:</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Size defines the number of edges present in the graph.</a:t>
            </a:r>
          </a:p>
          <a:p>
            <a:pPr marL="457200" indent="-457200" algn="just">
              <a:buFont typeface="+mj-lt"/>
              <a:buAutoNum type="arabicPeriod"/>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mj-lt"/>
              <a:buAutoNum type="arabicPeriod"/>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mj-lt"/>
              <a:buAutoNum type="arabicPeriod"/>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Self-loop:</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It is the edges that are connected from a vertex to itself.</a:t>
            </a:r>
          </a:p>
          <a:p>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9084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260D2-79A1-4DF5-88D4-637E8CE60E63}"/>
              </a:ext>
            </a:extLst>
          </p:cNvPr>
          <p:cNvSpPr>
            <a:spLocks noGrp="1"/>
          </p:cNvSpPr>
          <p:nvPr>
            <p:ph idx="1"/>
          </p:nvPr>
        </p:nvSpPr>
        <p:spPr>
          <a:xfrm>
            <a:off x="1864963" y="1166018"/>
            <a:ext cx="7945464" cy="4525963"/>
          </a:xfrm>
        </p:spPr>
        <p:txBody>
          <a:bodyPr>
            <a:normAutofit lnSpcReduction="10000"/>
          </a:bodyPr>
          <a:lstStyle/>
          <a:p>
            <a:pPr marL="457200" indent="-457200" algn="just">
              <a:buFont typeface="+mj-lt"/>
              <a:buAutoNum type="arabicPeriod" startAt="4"/>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Isolated vertex:</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It is the vertex that is not connected to any other vertices in the graph.</a:t>
            </a:r>
          </a:p>
          <a:p>
            <a:pPr marL="457200" indent="-457200" algn="just">
              <a:buFont typeface="+mj-lt"/>
              <a:buAutoNum type="arabicPeriod" startAt="4"/>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mj-lt"/>
              <a:buAutoNum type="arabicPeriod" startAt="4"/>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mj-lt"/>
              <a:buAutoNum type="arabicPeriod" startAt="4"/>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Vertex degree:</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It is defined as the number of edges incident to a vertex in a graph.</a:t>
            </a:r>
          </a:p>
          <a:p>
            <a:pPr marL="457200" indent="-457200" algn="just">
              <a:buFont typeface="+mj-lt"/>
              <a:buAutoNum type="arabicPeriod" startAt="4"/>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mj-lt"/>
              <a:buAutoNum type="arabicPeriod" startAt="4"/>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mj-lt"/>
              <a:buAutoNum type="arabicPeriod" startAt="4"/>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Weighted graph:</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 graph having value or weight of vertices.</a:t>
            </a:r>
          </a:p>
          <a:p>
            <a:pPr marL="457200" indent="-457200" algn="just">
              <a:buFont typeface="+mj-lt"/>
              <a:buAutoNum type="arabicPeriod" startAt="4"/>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mj-lt"/>
              <a:buAutoNum type="arabicPeriod" startAt="4"/>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mj-lt"/>
              <a:buAutoNum type="arabicPeriod" startAt="4"/>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Unweighted graph:</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 graph having no value or weight of vertices.</a:t>
            </a:r>
          </a:p>
          <a:p>
            <a:pPr marL="457200" indent="-457200">
              <a:buFont typeface="+mj-lt"/>
              <a:buAutoNum type="arabicPeriod" startAt="4"/>
            </a:pPr>
            <a:endParaRPr lang="en-US" sz="2000" dirty="0"/>
          </a:p>
        </p:txBody>
      </p:sp>
    </p:spTree>
    <p:extLst>
      <p:ext uri="{BB962C8B-B14F-4D97-AF65-F5344CB8AC3E}">
        <p14:creationId xmlns:p14="http://schemas.microsoft.com/office/powerpoint/2010/main" val="137935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07FEB-AEE3-45FD-8F74-D0AACF3DF1CC}"/>
              </a:ext>
            </a:extLst>
          </p:cNvPr>
          <p:cNvSpPr>
            <a:spLocks noGrp="1"/>
          </p:cNvSpPr>
          <p:nvPr>
            <p:ph idx="1"/>
          </p:nvPr>
        </p:nvSpPr>
        <p:spPr>
          <a:xfrm>
            <a:off x="2154264" y="964771"/>
            <a:ext cx="7604502" cy="4525963"/>
          </a:xfrm>
        </p:spPr>
        <p:txBody>
          <a:bodyPr>
            <a:normAutofit/>
          </a:bodyPr>
          <a:lstStyle/>
          <a:p>
            <a:pPr marL="457200" indent="-457200" algn="just">
              <a:buFont typeface="+mj-lt"/>
              <a:buAutoNum type="arabicPeriod" startAt="8"/>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Directed graph:</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 graph having a direction indicator.</a:t>
            </a:r>
          </a:p>
          <a:p>
            <a:pPr marL="457200" indent="-457200" algn="just">
              <a:buFont typeface="+mj-lt"/>
              <a:buAutoNum type="arabicPeriod" startAt="8"/>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mj-lt"/>
              <a:buAutoNum type="arabicPeriod" startAt="8"/>
            </a:pP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Undirected graph:</a:t>
            </a: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 graph where no directions are defined.</a:t>
            </a:r>
          </a:p>
          <a:p>
            <a:pPr marL="457200" indent="-457200">
              <a:buFont typeface="+mj-lt"/>
              <a:buAutoNum type="arabicPeriod" startAt="8"/>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3A598A62-0AC9-4C45-834F-964EC5B590B9}"/>
              </a:ext>
            </a:extLst>
          </p:cNvPr>
          <p:cNvPicPr>
            <a:picLocks noChangeAspect="1"/>
          </p:cNvPicPr>
          <p:nvPr/>
        </p:nvPicPr>
        <p:blipFill>
          <a:blip r:embed="rId2"/>
          <a:stretch>
            <a:fillRect/>
          </a:stretch>
        </p:blipFill>
        <p:spPr>
          <a:xfrm>
            <a:off x="2433234" y="2575842"/>
            <a:ext cx="7325532" cy="3153446"/>
          </a:xfrm>
          <a:prstGeom prst="rect">
            <a:avLst/>
          </a:prstGeom>
        </p:spPr>
      </p:pic>
    </p:spTree>
    <p:extLst>
      <p:ext uri="{BB962C8B-B14F-4D97-AF65-F5344CB8AC3E}">
        <p14:creationId xmlns:p14="http://schemas.microsoft.com/office/powerpoint/2010/main" val="86158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0B1E4D-F850-4A84-9B37-7600C62751F3}"/>
              </a:ext>
            </a:extLst>
          </p:cNvPr>
          <p:cNvSpPr>
            <a:spLocks noGrp="1"/>
          </p:cNvSpPr>
          <p:nvPr>
            <p:ph idx="1"/>
          </p:nvPr>
        </p:nvSpPr>
        <p:spPr>
          <a:xfrm>
            <a:off x="1663487" y="1042262"/>
            <a:ext cx="8704881" cy="4525963"/>
          </a:xfrm>
        </p:spPr>
        <p:txBody>
          <a:bodyPr>
            <a:normAutofit/>
          </a:bodyPr>
          <a:lstStyle/>
          <a:p>
            <a:pPr marL="0" indent="0" algn="l" fontAlgn="base">
              <a:buNone/>
            </a:pPr>
            <a:r>
              <a:rPr lang="en-US"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Operations on Graphs:</a:t>
            </a:r>
          </a:p>
          <a:p>
            <a:pPr marL="0" indent="0" algn="l" rtl="0"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lgn="l" rtl="0" fontAlgn="base">
              <a:buNone/>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Basic Operations:</a:t>
            </a:r>
          </a:p>
          <a:p>
            <a:pPr marL="0" indent="0" algn="l" rtl="0" fontAlgn="base">
              <a:buNone/>
            </a:pP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algn="l" fontAlgn="base">
              <a:lnSpc>
                <a:spcPct val="200000"/>
              </a:lnSpc>
              <a:buFont typeface="Arial" panose="020B0604020202020204" pitchFamily="34" charset="0"/>
              <a:buChar char="•"/>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Insertion of Nodes/Edges in the graph – Insert a node into the graph.</a:t>
            </a:r>
          </a:p>
          <a:p>
            <a:pPr algn="l" fontAlgn="base">
              <a:lnSpc>
                <a:spcPct val="200000"/>
              </a:lnSpc>
              <a:buFont typeface="Arial" panose="020B0604020202020204" pitchFamily="34" charset="0"/>
              <a:buChar char="•"/>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Deletion of Nodes/Edges in the graph – Delete a node from the graph.</a:t>
            </a:r>
          </a:p>
          <a:p>
            <a:pPr algn="l" fontAlgn="base">
              <a:lnSpc>
                <a:spcPct val="200000"/>
              </a:lnSpc>
              <a:buFont typeface="Arial" panose="020B0604020202020204" pitchFamily="34" charset="0"/>
              <a:buChar char="•"/>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Searching on Graphs – Search an entity in the graph.</a:t>
            </a:r>
          </a:p>
          <a:p>
            <a:pPr algn="l" fontAlgn="base">
              <a:lnSpc>
                <a:spcPct val="200000"/>
              </a:lnSpc>
              <a:buFont typeface="Arial" panose="020B0604020202020204" pitchFamily="34" charset="0"/>
              <a:buChar char="•"/>
            </a:pPr>
            <a:r>
              <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Traversal of Graphs – Traversing all the nodes in the graph</a:t>
            </a:r>
            <a:r>
              <a:rPr lang="en-US" sz="2000" b="1"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t>
            </a:r>
            <a:endParaRPr lang="en-US" sz="20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04184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heme1" id="{9EA99A7C-1EB8-40C1-A938-57422C0BC6C1}" vid="{533B55B5-D605-4529-B80D-64BA628912F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DFA1ED25F7C040BC9ABA131F01556C" ma:contentTypeVersion="1" ma:contentTypeDescription="Create a new document." ma:contentTypeScope="" ma:versionID="6977e4a32fcccc07c37ff5c9489ccb0b">
  <xsd:schema xmlns:xsd="http://www.w3.org/2001/XMLSchema" xmlns:xs="http://www.w3.org/2001/XMLSchema" xmlns:p="http://schemas.microsoft.com/office/2006/metadata/properties" xmlns:ns3="f644fb49-6a08-499f-8019-cc0b1f38da10" targetNamespace="http://schemas.microsoft.com/office/2006/metadata/properties" ma:root="true" ma:fieldsID="54ec902598d0534b54481c8f83d89a5c" ns3:_="">
    <xsd:import namespace="f644fb49-6a08-499f-8019-cc0b1f38da10"/>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44fb49-6a08-499f-8019-cc0b1f38da10"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AD0870-17CE-461A-91AE-D4A7B72FBD9D}">
  <ds:schemaRefs>
    <ds:schemaRef ds:uri="http://schemas.microsoft.com/sharepoint/v3/contenttype/forms"/>
  </ds:schemaRefs>
</ds:datastoreItem>
</file>

<file path=customXml/itemProps2.xml><?xml version="1.0" encoding="utf-8"?>
<ds:datastoreItem xmlns:ds="http://schemas.openxmlformats.org/officeDocument/2006/customXml" ds:itemID="{ACF3E51C-30C1-4785-90FC-72D4DD08EB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44fb49-6a08-499f-8019-cc0b1f38d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5A18B1-C598-4EE5-AF31-BECC9ECA36A5}">
  <ds:schemaRefs>
    <ds:schemaRef ds:uri="http://schemas.microsoft.com/office/2006/documentManagement/types"/>
    <ds:schemaRef ds:uri="http://schemas.openxmlformats.org/package/2006/metadata/core-properties"/>
    <ds:schemaRef ds:uri="f644fb49-6a08-499f-8019-cc0b1f38da10"/>
    <ds:schemaRef ds:uri="http://purl.org/dc/terms/"/>
    <ds:schemaRef ds:uri="http://schemas.microsoft.com/office/2006/metadata/properties"/>
    <ds:schemaRef ds:uri="http://purl.org/dc/dcmitype/"/>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Theme1</Template>
  <TotalTime>832</TotalTime>
  <Words>2178</Words>
  <Application>Microsoft Office PowerPoint</Application>
  <PresentationFormat>Widescreen</PresentationFormat>
  <Paragraphs>278</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Century Gothic</vt:lpstr>
      <vt:lpstr>Courier New</vt:lpstr>
      <vt:lpstr>Monotype Sorts</vt:lpstr>
      <vt:lpstr>Nunito</vt:lpstr>
      <vt:lpstr>Palatino Linotype</vt:lpstr>
      <vt:lpstr>Tahoma</vt:lpstr>
      <vt:lpstr>Wingdings</vt:lpstr>
      <vt:lpstr>Theme1</vt:lpstr>
      <vt:lpstr>DESIGN AND ANALYSIS OF ALGORITHIMS</vt:lpstr>
      <vt:lpstr>Topics:</vt:lpstr>
      <vt:lpstr>Graph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ALGORITHIMS</dc:title>
  <dc:creator>IQRA KAMAL</dc:creator>
  <cp:lastModifiedBy>Zubair Sajid</cp:lastModifiedBy>
  <cp:revision>96</cp:revision>
  <dcterms:created xsi:type="dcterms:W3CDTF">2024-08-23T04:46:48Z</dcterms:created>
  <dcterms:modified xsi:type="dcterms:W3CDTF">2024-09-11T05:23:39Z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0x0101004ADFA1ED25F7C040BC9ABA131F01556C</vt:lpwstr>
  </property>
</Properties>
</file>