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sldIdLst>
    <p:sldId id="256" r:id="rId3"/>
    <p:sldId id="258" r:id="rId4"/>
    <p:sldId id="257" r:id="rId5"/>
    <p:sldId id="259" r:id="rId6"/>
    <p:sldId id="263" r:id="rId7"/>
    <p:sldId id="264" r:id="rId8"/>
    <p:sldId id="262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127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041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887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73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961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2155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410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9421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5056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277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07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3588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674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046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0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440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99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82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60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115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477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88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337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14417CC-A635-4918-902D-A0FEFA4D828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FE5BB05-323F-473C-90B0-EC35E97B7A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269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2055528"/>
            <a:ext cx="11471565" cy="1739347"/>
          </a:xfrm>
        </p:spPr>
        <p:txBody>
          <a:bodyPr>
            <a:noAutofit/>
          </a:bodyPr>
          <a:lstStyle/>
          <a:p>
            <a:pPr algn="ctr"/>
            <a:r>
              <a:rPr lang="id-ID" sz="4400" b="1" dirty="0">
                <a:solidFill>
                  <a:srgbClr val="FF0000"/>
                </a:solidFill>
              </a:rPr>
              <a:t>Tugas 2 STKI</a:t>
            </a:r>
            <a:br>
              <a:rPr lang="en-US" sz="3600" dirty="0"/>
            </a:br>
            <a:r>
              <a:rPr lang="en-US" sz="3600" i="1" dirty="0">
                <a:solidFill>
                  <a:schemeClr val="accent3"/>
                </a:solidFill>
              </a:rPr>
              <a:t>Tokenization</a:t>
            </a:r>
            <a:r>
              <a:rPr lang="en-US" sz="3600" i="1" dirty="0"/>
              <a:t>, </a:t>
            </a:r>
            <a:r>
              <a:rPr lang="en-US" sz="3600" i="1" dirty="0">
                <a:solidFill>
                  <a:srgbClr val="00B0F0"/>
                </a:solidFill>
              </a:rPr>
              <a:t>remove stop words</a:t>
            </a:r>
            <a:r>
              <a:rPr lang="en-US" sz="3600" i="1" dirty="0"/>
              <a:t>, </a:t>
            </a:r>
            <a:r>
              <a:rPr lang="en-US" sz="3600" i="1" dirty="0">
                <a:solidFill>
                  <a:srgbClr val="002060"/>
                </a:solidFill>
              </a:rPr>
              <a:t>stemming</a:t>
            </a:r>
            <a:r>
              <a:rPr lang="en-US" sz="3600" i="1" dirty="0"/>
              <a:t>, </a:t>
            </a:r>
            <a:r>
              <a:rPr lang="en-US" sz="3600" i="1" dirty="0">
                <a:solidFill>
                  <a:schemeClr val="accent4">
                    <a:lumMod val="75000"/>
                  </a:schemeClr>
                </a:solidFill>
              </a:rPr>
              <a:t>ranking</a:t>
            </a:r>
            <a:r>
              <a:rPr lang="en-US" sz="3600" i="1" dirty="0"/>
              <a:t>, </a:t>
            </a:r>
            <a:r>
              <a:rPr lang="en-US" sz="3600" i="1" dirty="0">
                <a:solidFill>
                  <a:srgbClr val="0070C0"/>
                </a:solidFill>
              </a:rPr>
              <a:t>longest </a:t>
            </a:r>
            <a:r>
              <a:rPr lang="en-US" sz="3600" i="1" dirty="0" err="1">
                <a:solidFill>
                  <a:srgbClr val="0070C0"/>
                </a:solidFill>
              </a:rPr>
              <a:t>WOrd</a:t>
            </a:r>
            <a:r>
              <a:rPr lang="en-US" sz="3600" i="1" dirty="0"/>
              <a:t>, </a:t>
            </a:r>
            <a:r>
              <a:rPr lang="en-US" sz="3600" i="1" dirty="0">
                <a:solidFill>
                  <a:srgbClr val="7030A0"/>
                </a:solidFill>
              </a:rPr>
              <a:t>frequent Word</a:t>
            </a:r>
            <a:endParaRPr lang="id-ID" sz="3600" i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314905"/>
            <a:ext cx="9144000" cy="1309255"/>
          </a:xfrm>
        </p:spPr>
        <p:txBody>
          <a:bodyPr>
            <a:noAutofit/>
          </a:bodyPr>
          <a:lstStyle/>
          <a:p>
            <a:r>
              <a:rPr lang="id-ID" sz="2800" b="1" i="1" dirty="0"/>
              <a:t>LanguageProcessor</a:t>
            </a:r>
          </a:p>
          <a:p>
            <a:r>
              <a:rPr lang="id-ID" dirty="0"/>
              <a:t>Hariyanto			5113100061</a:t>
            </a:r>
          </a:p>
          <a:p>
            <a:r>
              <a:rPr lang="id-ID" dirty="0"/>
              <a:t>Gian Sebastian			5113100132</a:t>
            </a:r>
          </a:p>
          <a:p>
            <a:r>
              <a:rPr lang="id-ID" dirty="0"/>
              <a:t>Nanang Taufan Budiansyah	5113100183</a:t>
            </a:r>
          </a:p>
        </p:txBody>
      </p:sp>
      <p:pic>
        <p:nvPicPr>
          <p:cNvPr id="1026" name="Picture 2" descr="Image result for its suraba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320" y="203200"/>
            <a:ext cx="1712686" cy="171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2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0" y="365126"/>
            <a:ext cx="7513163" cy="89335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US" b="1" dirty="0" err="1">
                <a:solidFill>
                  <a:schemeClr val="bg1"/>
                </a:solidFill>
              </a:rPr>
              <a:t>FrequentWord</a:t>
            </a:r>
            <a:r>
              <a:rPr lang="en-US" b="1" dirty="0">
                <a:solidFill>
                  <a:schemeClr val="bg1"/>
                </a:solidFill>
              </a:rPr>
              <a:t> &amp; </a:t>
            </a:r>
            <a:r>
              <a:rPr lang="en-US" b="1" dirty="0" err="1">
                <a:solidFill>
                  <a:schemeClr val="bg1"/>
                </a:solidFill>
              </a:rPr>
              <a:t>longestWord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Gamba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5452"/>
            <a:ext cx="12192000" cy="1703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379596" y="2184883"/>
            <a:ext cx="2573518" cy="6995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/>
              <a:t>Pembukaan</a:t>
            </a:r>
            <a:r>
              <a:rPr lang="en-US" sz="1600" u="sng" dirty="0"/>
              <a:t> UUD 1945</a:t>
            </a:r>
          </a:p>
          <a:p>
            <a:pPr algn="ctr"/>
            <a:r>
              <a:rPr lang="en-US" sz="1400" dirty="0"/>
              <a:t>as</a:t>
            </a:r>
          </a:p>
          <a:p>
            <a:pPr algn="ctr"/>
            <a:r>
              <a:rPr lang="en-US" sz="1400" b="1" dirty="0"/>
              <a:t>contohDokumenIndonesia1.txt</a:t>
            </a:r>
          </a:p>
        </p:txBody>
      </p:sp>
      <p:sp>
        <p:nvSpPr>
          <p:cNvPr id="7" name="Oval 6"/>
          <p:cNvSpPr/>
          <p:nvPr/>
        </p:nvSpPr>
        <p:spPr>
          <a:xfrm>
            <a:off x="5384881" y="1546377"/>
            <a:ext cx="2403835" cy="574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LanguageProcessor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b="1" dirty="0" err="1">
                <a:solidFill>
                  <a:schemeClr val="tx1"/>
                </a:solidFill>
              </a:rPr>
              <a:t>longestWord</a:t>
            </a:r>
            <a:r>
              <a:rPr lang="id-ID" sz="1200" b="1" dirty="0">
                <a:solidFill>
                  <a:schemeClr val="tx1"/>
                </a:solidFill>
              </a:rPr>
              <a:t>()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84882" y="2892382"/>
            <a:ext cx="2403835" cy="574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LanguageProcessor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b="1" dirty="0" err="1">
                <a:solidFill>
                  <a:schemeClr val="tx1"/>
                </a:solidFill>
              </a:rPr>
              <a:t>frequentWord</a:t>
            </a:r>
            <a:r>
              <a:rPr lang="id-ID" sz="1200" b="1" dirty="0">
                <a:solidFill>
                  <a:schemeClr val="tx1"/>
                </a:solidFill>
              </a:rPr>
              <a:t>()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or: Elbow 8"/>
          <p:cNvCxnSpPr>
            <a:stCxn id="6" idx="3"/>
            <a:endCxn id="7" idx="2"/>
          </p:cNvCxnSpPr>
          <p:nvPr/>
        </p:nvCxnSpPr>
        <p:spPr>
          <a:xfrm flipV="1">
            <a:off x="3953114" y="1833380"/>
            <a:ext cx="1431767" cy="701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6" idx="3"/>
            <a:endCxn id="8" idx="2"/>
          </p:cNvCxnSpPr>
          <p:nvPr/>
        </p:nvCxnSpPr>
        <p:spPr>
          <a:xfrm>
            <a:off x="3953114" y="2534650"/>
            <a:ext cx="1431768" cy="644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elogram 55"/>
          <p:cNvSpPr/>
          <p:nvPr/>
        </p:nvSpPr>
        <p:spPr>
          <a:xfrm>
            <a:off x="8892999" y="2326088"/>
            <a:ext cx="2052092" cy="566294"/>
          </a:xfrm>
          <a:prstGeom prst="parallelogram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hasilTerpanjang</a:t>
            </a:r>
            <a:r>
              <a:rPr lang="en-US" sz="1400" dirty="0">
                <a:solidFill>
                  <a:schemeClr val="bg1"/>
                </a:solidFill>
              </a:rPr>
              <a:t> &amp; </a:t>
            </a:r>
            <a:r>
              <a:rPr lang="en-US" sz="1400" dirty="0" err="1">
                <a:solidFill>
                  <a:schemeClr val="bg1"/>
                </a:solidFill>
              </a:rPr>
              <a:t>hasilCount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" name="Connector: Elbow 14"/>
          <p:cNvCxnSpPr>
            <a:stCxn id="7" idx="6"/>
            <a:endCxn id="13" idx="5"/>
          </p:cNvCxnSpPr>
          <p:nvPr/>
        </p:nvCxnSpPr>
        <p:spPr>
          <a:xfrm>
            <a:off x="7788716" y="1833380"/>
            <a:ext cx="1175070" cy="775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8" idx="6"/>
            <a:endCxn id="13" idx="5"/>
          </p:cNvCxnSpPr>
          <p:nvPr/>
        </p:nvCxnSpPr>
        <p:spPr>
          <a:xfrm flipV="1">
            <a:off x="7788717" y="2609235"/>
            <a:ext cx="1175069" cy="570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1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Detail Program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solidFill>
            <a:schemeClr val="accent4">
              <a:lumMod val="75000"/>
            </a:schemeClr>
          </a:solidFill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Bahasa yang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</a:rPr>
              <a:t>digunakan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  <a:t>Python 2.7</a:t>
            </a:r>
          </a:p>
          <a:p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</a:rPr>
              <a:t>Kamus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 Stemming Indonesia: </a:t>
            </a: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  <a:t>SASTRAWI</a:t>
            </a:r>
          </a:p>
          <a:p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</a:rPr>
              <a:t>Kamus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 Stemming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</a:rPr>
              <a:t>Inggris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  <a:t>NLTK</a:t>
            </a:r>
          </a:p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Library yang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</a:rPr>
              <a:t>digunakan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5">
                    <a:lumMod val="50000"/>
                  </a:schemeClr>
                </a:solidFill>
              </a:rPr>
              <a:t>sklearn</a:t>
            </a: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  <a:t> (TF-IDF) &amp; collections (Counter)</a:t>
            </a:r>
          </a:p>
          <a:p>
            <a:endParaRPr 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3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ersegi: Sudut Lengkung 16"/>
          <p:cNvSpPr/>
          <p:nvPr/>
        </p:nvSpPr>
        <p:spPr>
          <a:xfrm>
            <a:off x="3700304" y="275632"/>
            <a:ext cx="4524866" cy="64479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ersegi Panjang 52"/>
          <p:cNvSpPr/>
          <p:nvPr/>
        </p:nvSpPr>
        <p:spPr>
          <a:xfrm>
            <a:off x="3935975" y="5672501"/>
            <a:ext cx="3985008" cy="6940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rsegi Panjang 30"/>
          <p:cNvSpPr/>
          <p:nvPr/>
        </p:nvSpPr>
        <p:spPr>
          <a:xfrm>
            <a:off x="3935975" y="3737273"/>
            <a:ext cx="3985008" cy="17608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2069" y="377377"/>
            <a:ext cx="2573518" cy="6995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/>
              <a:t>Pembukaan</a:t>
            </a:r>
            <a:r>
              <a:rPr lang="en-US" sz="1600" u="sng" dirty="0"/>
              <a:t> UUD 1945</a:t>
            </a:r>
          </a:p>
          <a:p>
            <a:pPr algn="ctr"/>
            <a:r>
              <a:rPr lang="en-US" sz="1400" dirty="0"/>
              <a:t>as</a:t>
            </a:r>
          </a:p>
          <a:p>
            <a:pPr algn="ctr"/>
            <a:r>
              <a:rPr lang="en-US" sz="1400" b="1" dirty="0"/>
              <a:t>contohDokumenIndonesia1.txt</a:t>
            </a:r>
          </a:p>
        </p:txBody>
      </p:sp>
      <p:sp>
        <p:nvSpPr>
          <p:cNvPr id="15" name="Rectangle 3"/>
          <p:cNvSpPr/>
          <p:nvPr/>
        </p:nvSpPr>
        <p:spPr>
          <a:xfrm>
            <a:off x="382069" y="3225844"/>
            <a:ext cx="2573518" cy="11410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u="sng" dirty="0" err="1"/>
              <a:t>Analisis</a:t>
            </a:r>
            <a:r>
              <a:rPr lang="en-US" sz="1100" u="sng" dirty="0"/>
              <a:t> </a:t>
            </a:r>
            <a:r>
              <a:rPr lang="en-US" sz="1100" u="sng" dirty="0" err="1"/>
              <a:t>dan</a:t>
            </a:r>
            <a:r>
              <a:rPr lang="en-US" sz="1100" u="sng" dirty="0"/>
              <a:t> </a:t>
            </a:r>
            <a:r>
              <a:rPr lang="en-US" sz="1100" u="sng" dirty="0" err="1"/>
              <a:t>Implementasi</a:t>
            </a:r>
            <a:r>
              <a:rPr lang="en-US" sz="1100" u="sng" dirty="0"/>
              <a:t> Stemming </a:t>
            </a:r>
            <a:r>
              <a:rPr lang="en-US" sz="1100" u="sng" dirty="0" err="1"/>
              <a:t>Menggunakan</a:t>
            </a:r>
            <a:r>
              <a:rPr lang="en-US" sz="1100" u="sng" dirty="0"/>
              <a:t> </a:t>
            </a:r>
            <a:r>
              <a:rPr lang="en-US" sz="1100" u="sng" dirty="0" err="1"/>
              <a:t>Algoritma</a:t>
            </a:r>
            <a:r>
              <a:rPr lang="en-US" sz="1100" u="sng" dirty="0"/>
              <a:t> Idris </a:t>
            </a:r>
            <a:r>
              <a:rPr lang="en-US" sz="1100" u="sng" dirty="0" err="1"/>
              <a:t>pada</a:t>
            </a:r>
            <a:r>
              <a:rPr lang="en-US" sz="1100" u="sng" dirty="0"/>
              <a:t> </a:t>
            </a:r>
            <a:r>
              <a:rPr lang="en-US" sz="1100" u="sng" dirty="0" err="1"/>
              <a:t>Dokumen</a:t>
            </a:r>
            <a:r>
              <a:rPr lang="en-US" sz="1100" u="sng" dirty="0"/>
              <a:t> </a:t>
            </a:r>
            <a:r>
              <a:rPr lang="en-US" sz="1100" u="sng" dirty="0" err="1"/>
              <a:t>Teks</a:t>
            </a:r>
            <a:r>
              <a:rPr lang="en-US" sz="1100" u="sng" dirty="0"/>
              <a:t> </a:t>
            </a:r>
            <a:r>
              <a:rPr lang="en-US" sz="1100" u="sng" dirty="0" err="1"/>
              <a:t>Berbahasa</a:t>
            </a:r>
            <a:r>
              <a:rPr lang="en-US" sz="1100" u="sng" dirty="0"/>
              <a:t> Indonesia</a:t>
            </a:r>
          </a:p>
          <a:p>
            <a:pPr algn="ctr"/>
            <a:r>
              <a:rPr lang="en-US" sz="1400" dirty="0"/>
              <a:t>as </a:t>
            </a:r>
          </a:p>
          <a:p>
            <a:pPr algn="ctr"/>
            <a:r>
              <a:rPr lang="en-US" sz="1400" b="1" dirty="0"/>
              <a:t>contohDokumenIndonesia2.txt</a:t>
            </a:r>
          </a:p>
        </p:txBody>
      </p:sp>
      <p:sp>
        <p:nvSpPr>
          <p:cNvPr id="18" name="Rectangle 3"/>
          <p:cNvSpPr/>
          <p:nvPr/>
        </p:nvSpPr>
        <p:spPr>
          <a:xfrm>
            <a:off x="382069" y="4972967"/>
            <a:ext cx="2573518" cy="6995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/>
              <a:t>Stemming Indonesia</a:t>
            </a:r>
          </a:p>
          <a:p>
            <a:pPr algn="ctr"/>
            <a:r>
              <a:rPr lang="en-US" sz="1400" dirty="0"/>
              <a:t>as</a:t>
            </a:r>
          </a:p>
          <a:p>
            <a:pPr algn="ctr"/>
            <a:r>
              <a:rPr lang="en-US" sz="1400" b="1" dirty="0"/>
              <a:t>contohDokumenIndonesia3.txt</a:t>
            </a:r>
          </a:p>
        </p:txBody>
      </p:sp>
      <p:pic>
        <p:nvPicPr>
          <p:cNvPr id="1026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92" y="2019647"/>
            <a:ext cx="1347599" cy="134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Kotak Teks 21"/>
          <p:cNvSpPr txBox="1"/>
          <p:nvPr/>
        </p:nvSpPr>
        <p:spPr>
          <a:xfrm>
            <a:off x="4986382" y="113121"/>
            <a:ext cx="201318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LanguageProcessor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Konektor Panah Lurus 25"/>
          <p:cNvCxnSpPr/>
          <p:nvPr/>
        </p:nvCxnSpPr>
        <p:spPr>
          <a:xfrm>
            <a:off x="8234597" y="2357763"/>
            <a:ext cx="281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Kotak Teks 26"/>
          <p:cNvSpPr txBox="1"/>
          <p:nvPr/>
        </p:nvSpPr>
        <p:spPr>
          <a:xfrm>
            <a:off x="8585606" y="1971093"/>
            <a:ext cx="22978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Masukkan</a:t>
            </a:r>
            <a:r>
              <a:rPr lang="en-US" dirty="0"/>
              <a:t> keyword: “</a:t>
            </a:r>
          </a:p>
        </p:txBody>
      </p:sp>
      <p:sp>
        <p:nvSpPr>
          <p:cNvPr id="29" name="Kotak Teks 28"/>
          <p:cNvSpPr txBox="1"/>
          <p:nvPr/>
        </p:nvSpPr>
        <p:spPr>
          <a:xfrm>
            <a:off x="8762242" y="3689145"/>
            <a:ext cx="1104470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keyword</a:t>
            </a:r>
          </a:p>
        </p:txBody>
      </p:sp>
      <p:cxnSp>
        <p:nvCxnSpPr>
          <p:cNvPr id="30" name="Konektor: Siku 29"/>
          <p:cNvCxnSpPr/>
          <p:nvPr/>
        </p:nvCxnSpPr>
        <p:spPr>
          <a:xfrm rot="10800000" flipV="1">
            <a:off x="7713591" y="3367246"/>
            <a:ext cx="2981401" cy="713058"/>
          </a:xfrm>
          <a:prstGeom prst="bentConnector3">
            <a:avLst>
              <a:gd name="adj1" fmla="val 28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/>
          <p:nvPr/>
        </p:nvSpPr>
        <p:spPr>
          <a:xfrm>
            <a:off x="4256052" y="3822599"/>
            <a:ext cx="1401077" cy="5793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TF-IDF</a:t>
            </a:r>
          </a:p>
        </p:txBody>
      </p:sp>
      <p:sp>
        <p:nvSpPr>
          <p:cNvPr id="33" name="Rectangle 5"/>
          <p:cNvSpPr/>
          <p:nvPr/>
        </p:nvSpPr>
        <p:spPr>
          <a:xfrm>
            <a:off x="6336852" y="3819557"/>
            <a:ext cx="1401077" cy="5793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RANK</a:t>
            </a:r>
          </a:p>
        </p:txBody>
      </p:sp>
      <p:cxnSp>
        <p:nvCxnSpPr>
          <p:cNvPr id="36" name="Konektor Panah Lurus 35"/>
          <p:cNvCxnSpPr>
            <a:stCxn id="32" idx="3"/>
            <a:endCxn id="33" idx="1"/>
          </p:cNvCxnSpPr>
          <p:nvPr/>
        </p:nvCxnSpPr>
        <p:spPr>
          <a:xfrm flipV="1">
            <a:off x="5657129" y="4109252"/>
            <a:ext cx="679723" cy="3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Paralelogram 40"/>
          <p:cNvSpPr/>
          <p:nvPr/>
        </p:nvSpPr>
        <p:spPr>
          <a:xfrm>
            <a:off x="6163653" y="4876125"/>
            <a:ext cx="1574276" cy="526718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rankDocument</a:t>
            </a:r>
            <a:endParaRPr lang="en-US" sz="1200" b="1" dirty="0"/>
          </a:p>
        </p:txBody>
      </p:sp>
      <p:cxnSp>
        <p:nvCxnSpPr>
          <p:cNvPr id="42" name="Konektor Panah Lurus 41"/>
          <p:cNvCxnSpPr>
            <a:endCxn id="41" idx="1"/>
          </p:cNvCxnSpPr>
          <p:nvPr/>
        </p:nvCxnSpPr>
        <p:spPr>
          <a:xfrm>
            <a:off x="6991282" y="4398947"/>
            <a:ext cx="25349" cy="477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Konektor: Siku 43"/>
          <p:cNvCxnSpPr>
            <a:stCxn id="4" idx="2"/>
            <a:endCxn id="32" idx="0"/>
          </p:cNvCxnSpPr>
          <p:nvPr/>
        </p:nvCxnSpPr>
        <p:spPr>
          <a:xfrm rot="16200000" flipH="1">
            <a:off x="1939865" y="805872"/>
            <a:ext cx="2745689" cy="3287763"/>
          </a:xfrm>
          <a:prstGeom prst="bentConnector3">
            <a:avLst>
              <a:gd name="adj1" fmla="val 6854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Konektor: Siku 46"/>
          <p:cNvCxnSpPr>
            <a:stCxn id="15" idx="3"/>
            <a:endCxn id="32" idx="1"/>
          </p:cNvCxnSpPr>
          <p:nvPr/>
        </p:nvCxnSpPr>
        <p:spPr>
          <a:xfrm>
            <a:off x="2955587" y="3796355"/>
            <a:ext cx="1300465" cy="3159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Konektor: Siku 50"/>
          <p:cNvCxnSpPr>
            <a:stCxn id="18" idx="3"/>
            <a:endCxn id="32" idx="2"/>
          </p:cNvCxnSpPr>
          <p:nvPr/>
        </p:nvCxnSpPr>
        <p:spPr>
          <a:xfrm flipV="1">
            <a:off x="2955587" y="4401989"/>
            <a:ext cx="2001004" cy="9207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"/>
          <p:cNvSpPr/>
          <p:nvPr/>
        </p:nvSpPr>
        <p:spPr>
          <a:xfrm>
            <a:off x="4252102" y="5718862"/>
            <a:ext cx="1401077" cy="5793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FrequentWord</a:t>
            </a:r>
            <a:r>
              <a:rPr lang="en-US" sz="1200" dirty="0">
                <a:solidFill>
                  <a:schemeClr val="tx1"/>
                </a:solidFill>
              </a:rPr>
              <a:t> &amp; </a:t>
            </a:r>
            <a:r>
              <a:rPr lang="en-US" sz="1200" dirty="0" err="1">
                <a:solidFill>
                  <a:schemeClr val="tx1"/>
                </a:solidFill>
              </a:rPr>
              <a:t>longestWord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Paralelogram 55"/>
          <p:cNvSpPr/>
          <p:nvPr/>
        </p:nvSpPr>
        <p:spPr>
          <a:xfrm>
            <a:off x="6163653" y="5758992"/>
            <a:ext cx="1574276" cy="526718"/>
          </a:xfrm>
          <a:prstGeom prst="parallelogram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hasilTerpanjang</a:t>
            </a:r>
            <a:r>
              <a:rPr lang="en-US" sz="1200" dirty="0">
                <a:solidFill>
                  <a:schemeClr val="bg1"/>
                </a:solidFill>
              </a:rPr>
              <a:t> &amp; </a:t>
            </a:r>
            <a:r>
              <a:rPr lang="en-US" sz="1200" dirty="0" err="1">
                <a:solidFill>
                  <a:schemeClr val="bg1"/>
                </a:solidFill>
              </a:rPr>
              <a:t>hasilCount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8" name="Konektor: Siku 57"/>
          <p:cNvCxnSpPr>
            <a:stCxn id="7" idx="3"/>
            <a:endCxn id="53" idx="3"/>
          </p:cNvCxnSpPr>
          <p:nvPr/>
        </p:nvCxnSpPr>
        <p:spPr>
          <a:xfrm>
            <a:off x="7779556" y="1282457"/>
            <a:ext cx="141427" cy="4737064"/>
          </a:xfrm>
          <a:prstGeom prst="bentConnector3">
            <a:avLst>
              <a:gd name="adj1" fmla="val 47493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Kotak Teks 61"/>
          <p:cNvSpPr txBox="1"/>
          <p:nvPr/>
        </p:nvSpPr>
        <p:spPr>
          <a:xfrm>
            <a:off x="8443062" y="4932572"/>
            <a:ext cx="2401683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hasilRemoveStopWords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24" name="Konektor Panah Lurus 1023"/>
          <p:cNvCxnSpPr>
            <a:stCxn id="54" idx="3"/>
            <a:endCxn id="56" idx="5"/>
          </p:cNvCxnSpPr>
          <p:nvPr/>
        </p:nvCxnSpPr>
        <p:spPr>
          <a:xfrm>
            <a:off x="5653179" y="6008557"/>
            <a:ext cx="576314" cy="13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5" name="Kotak Teks 1024"/>
          <p:cNvSpPr txBox="1"/>
          <p:nvPr/>
        </p:nvSpPr>
        <p:spPr>
          <a:xfrm>
            <a:off x="8484190" y="6297148"/>
            <a:ext cx="370781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Gambar</a:t>
            </a:r>
            <a:r>
              <a:rPr lang="en-US" b="1" dirty="0"/>
              <a:t> 1.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LanguageProcessor</a:t>
            </a:r>
            <a:endParaRPr lang="en-US" b="1" dirty="0"/>
          </a:p>
        </p:txBody>
      </p:sp>
      <p:sp>
        <p:nvSpPr>
          <p:cNvPr id="2" name="Persegi Panjang 1"/>
          <p:cNvSpPr/>
          <p:nvPr/>
        </p:nvSpPr>
        <p:spPr>
          <a:xfrm>
            <a:off x="3935975" y="689273"/>
            <a:ext cx="4091233" cy="217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21035" y="992762"/>
            <a:ext cx="1401077" cy="5793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Tokenize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3008" y="992762"/>
            <a:ext cx="1576548" cy="5793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 </a:t>
            </a:r>
            <a:r>
              <a:rPr lang="en-US" sz="1200" dirty="0" err="1">
                <a:solidFill>
                  <a:schemeClr val="tx1"/>
                </a:solidFill>
              </a:rPr>
              <a:t>StopWords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21035" y="2094404"/>
            <a:ext cx="1402833" cy="526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Stemming</a:t>
            </a:r>
          </a:p>
        </p:txBody>
      </p:sp>
      <p:cxnSp>
        <p:nvCxnSpPr>
          <p:cNvPr id="10" name="Straight Arrow Connector 10"/>
          <p:cNvCxnSpPr>
            <a:stCxn id="6" idx="3"/>
            <a:endCxn id="7" idx="1"/>
          </p:cNvCxnSpPr>
          <p:nvPr/>
        </p:nvCxnSpPr>
        <p:spPr>
          <a:xfrm>
            <a:off x="5522112" y="1282457"/>
            <a:ext cx="680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Konektor: Siku 20"/>
          <p:cNvCxnSpPr>
            <a:stCxn id="4" idx="3"/>
            <a:endCxn id="2" idx="1"/>
          </p:cNvCxnSpPr>
          <p:nvPr/>
        </p:nvCxnSpPr>
        <p:spPr>
          <a:xfrm>
            <a:off x="2955587" y="727144"/>
            <a:ext cx="980388" cy="10519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Konektor: Siku 4"/>
          <p:cNvCxnSpPr>
            <a:stCxn id="7" idx="2"/>
            <a:endCxn id="8" idx="0"/>
          </p:cNvCxnSpPr>
          <p:nvPr/>
        </p:nvCxnSpPr>
        <p:spPr>
          <a:xfrm rot="5400000">
            <a:off x="5645741" y="748863"/>
            <a:ext cx="522252" cy="21688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Paralelogram 36"/>
          <p:cNvSpPr/>
          <p:nvPr/>
        </p:nvSpPr>
        <p:spPr>
          <a:xfrm>
            <a:off x="5962738" y="2094404"/>
            <a:ext cx="1574276" cy="526718"/>
          </a:xfrm>
          <a:prstGeom prst="parallelogra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hasilStemming</a:t>
            </a:r>
            <a:endParaRPr lang="en-US" sz="1200" b="1" dirty="0"/>
          </a:p>
        </p:txBody>
      </p:sp>
      <p:cxnSp>
        <p:nvCxnSpPr>
          <p:cNvPr id="39" name="Konektor Panah Lurus 38"/>
          <p:cNvCxnSpPr>
            <a:stCxn id="8" idx="3"/>
            <a:endCxn id="37" idx="5"/>
          </p:cNvCxnSpPr>
          <p:nvPr/>
        </p:nvCxnSpPr>
        <p:spPr>
          <a:xfrm>
            <a:off x="5523868" y="2357763"/>
            <a:ext cx="5047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5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0" y="367645"/>
            <a:ext cx="8220173" cy="738581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1. Remove Stop Words &amp; Stemming</a:t>
            </a:r>
          </a:p>
        </p:txBody>
      </p:sp>
      <p:sp>
        <p:nvSpPr>
          <p:cNvPr id="6" name="Oval 5"/>
          <p:cNvSpPr/>
          <p:nvPr/>
        </p:nvSpPr>
        <p:spPr>
          <a:xfrm>
            <a:off x="2486319" y="1412777"/>
            <a:ext cx="2403835" cy="574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LanguageProcessor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b="1" dirty="0" err="1">
                <a:solidFill>
                  <a:schemeClr val="tx1"/>
                </a:solidFill>
              </a:rPr>
              <a:t>removeStopWords</a:t>
            </a:r>
            <a:r>
              <a:rPr lang="id-ID" sz="1200" b="1" dirty="0">
                <a:solidFill>
                  <a:schemeClr val="tx1"/>
                </a:solidFill>
              </a:rPr>
              <a:t>()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Persegi: Sudut Terlipat 6"/>
          <p:cNvSpPr/>
          <p:nvPr/>
        </p:nvSpPr>
        <p:spPr>
          <a:xfrm>
            <a:off x="82484" y="1421251"/>
            <a:ext cx="2104535" cy="593888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stopWordIndonesia.txt</a:t>
            </a:r>
          </a:p>
          <a:p>
            <a:pPr algn="ctr"/>
            <a:r>
              <a:rPr lang="en-US" sz="1600" dirty="0"/>
              <a:t>(“), (,), (.), (‘ ‘), (``)</a:t>
            </a:r>
          </a:p>
        </p:txBody>
      </p:sp>
      <p:cxnSp>
        <p:nvCxnSpPr>
          <p:cNvPr id="9" name="Konektor Panah Lurus 8"/>
          <p:cNvCxnSpPr>
            <a:stCxn id="7" idx="3"/>
            <a:endCxn id="6" idx="2"/>
          </p:cNvCxnSpPr>
          <p:nvPr/>
        </p:nvCxnSpPr>
        <p:spPr>
          <a:xfrm flipV="1">
            <a:off x="2187019" y="1699780"/>
            <a:ext cx="299300" cy="1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Paralelogram 14"/>
          <p:cNvSpPr/>
          <p:nvPr/>
        </p:nvSpPr>
        <p:spPr>
          <a:xfrm>
            <a:off x="5189454" y="1431708"/>
            <a:ext cx="2204301" cy="526718"/>
          </a:xfrm>
          <a:prstGeom prst="parallelogra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hasilRemoveStopWords</a:t>
            </a:r>
            <a:endParaRPr lang="en-US" sz="1200" b="1" dirty="0"/>
          </a:p>
        </p:txBody>
      </p:sp>
      <p:cxnSp>
        <p:nvCxnSpPr>
          <p:cNvPr id="17" name="Konektor Panah Lurus 16"/>
          <p:cNvCxnSpPr>
            <a:stCxn id="6" idx="6"/>
            <a:endCxn id="15" idx="5"/>
          </p:cNvCxnSpPr>
          <p:nvPr/>
        </p:nvCxnSpPr>
        <p:spPr>
          <a:xfrm flipV="1">
            <a:off x="4890154" y="1695067"/>
            <a:ext cx="365140" cy="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93055" y="1412777"/>
            <a:ext cx="2403835" cy="574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LanguageProcessor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b="1" dirty="0" err="1">
                <a:solidFill>
                  <a:schemeClr val="tx1"/>
                </a:solidFill>
              </a:rPr>
              <a:t>stemmingWords</a:t>
            </a:r>
            <a:r>
              <a:rPr lang="id-ID" sz="1200" b="1" dirty="0">
                <a:solidFill>
                  <a:schemeClr val="tx1"/>
                </a:solidFill>
              </a:rPr>
              <a:t>()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0" name="Konektor Panah Lurus 29"/>
          <p:cNvCxnSpPr>
            <a:stCxn id="15" idx="2"/>
            <a:endCxn id="28" idx="2"/>
          </p:cNvCxnSpPr>
          <p:nvPr/>
        </p:nvCxnSpPr>
        <p:spPr>
          <a:xfrm>
            <a:off x="7327915" y="1695067"/>
            <a:ext cx="365140" cy="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Paralelogram 32"/>
          <p:cNvSpPr/>
          <p:nvPr/>
        </p:nvSpPr>
        <p:spPr>
          <a:xfrm>
            <a:off x="10304131" y="1421251"/>
            <a:ext cx="1853940" cy="526718"/>
          </a:xfrm>
          <a:prstGeom prst="parallelogra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hasilStemmingWords</a:t>
            </a:r>
            <a:endParaRPr lang="en-US" sz="1100" b="1" dirty="0"/>
          </a:p>
        </p:txBody>
      </p:sp>
      <p:cxnSp>
        <p:nvCxnSpPr>
          <p:cNvPr id="38" name="Konektor Panah Lurus 37"/>
          <p:cNvCxnSpPr>
            <a:stCxn id="28" idx="6"/>
            <a:endCxn id="33" idx="5"/>
          </p:cNvCxnSpPr>
          <p:nvPr/>
        </p:nvCxnSpPr>
        <p:spPr>
          <a:xfrm flipV="1">
            <a:off x="10096890" y="1684610"/>
            <a:ext cx="273081" cy="15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3158836"/>
            <a:ext cx="12158071" cy="28623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``</a:t>
            </a:r>
            <a:r>
              <a:rPr lang="id-ID" dirty="0">
                <a:solidFill>
                  <a:schemeClr val="bg1"/>
                </a:solidFill>
              </a:rPr>
              <a:t> sesungguhnya kemerdekaan hak bangsa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penjajahan </a:t>
            </a:r>
            <a:r>
              <a:rPr lang="id-ID" dirty="0">
                <a:solidFill>
                  <a:schemeClr val="bg1"/>
                </a:solidFill>
                <a:highlight>
                  <a:srgbClr val="FF00FF"/>
                </a:highlight>
              </a:rPr>
              <a:t>diatas</a:t>
            </a:r>
            <a:r>
              <a:rPr lang="id-ID" dirty="0">
                <a:solidFill>
                  <a:schemeClr val="bg1"/>
                </a:solidFill>
              </a:rPr>
              <a:t> dunia dihapuskan sesuai perikemanusiaan perikeadilan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. '' `` </a:t>
            </a:r>
            <a:r>
              <a:rPr lang="id-ID" dirty="0">
                <a:solidFill>
                  <a:schemeClr val="bg1"/>
                </a:solidFill>
              </a:rPr>
              <a:t>perjuangan pergerakan kemerdekaan indonesia </a:t>
            </a:r>
            <a:r>
              <a:rPr lang="id-ID" dirty="0">
                <a:solidFill>
                  <a:schemeClr val="bg1"/>
                </a:solidFill>
                <a:highlight>
                  <a:srgbClr val="FF00FF"/>
                </a:highlight>
              </a:rPr>
              <a:t>sampailah </a:t>
            </a:r>
            <a:r>
              <a:rPr lang="id-ID" dirty="0">
                <a:solidFill>
                  <a:schemeClr val="bg1"/>
                </a:solidFill>
              </a:rPr>
              <a:t>berbahagia selamat sentosa mengantarkan rakyat indonesia pintu gerbang kemerdekaan negara indonesia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merdeka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bersatu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berdaulat , adil makmur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. '' `` </a:t>
            </a:r>
            <a:r>
              <a:rPr lang="id-ID" dirty="0">
                <a:solidFill>
                  <a:schemeClr val="bg1"/>
                </a:solidFill>
                <a:highlight>
                  <a:srgbClr val="FF00FF"/>
                </a:highlight>
              </a:rPr>
              <a:t>atas </a:t>
            </a:r>
            <a:r>
              <a:rPr lang="id-ID" dirty="0">
                <a:solidFill>
                  <a:schemeClr val="bg1"/>
                </a:solidFill>
              </a:rPr>
              <a:t>berkat rahmat allah maha kuasa didorongkan keinginan luhur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berkehidupan kebangsaan bebas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rakyat indonesia </a:t>
            </a:r>
            <a:r>
              <a:rPr lang="id-ID" dirty="0">
                <a:solidFill>
                  <a:schemeClr val="bg1"/>
                </a:solidFill>
                <a:highlight>
                  <a:srgbClr val="FF00FF"/>
                </a:highlight>
              </a:rPr>
              <a:t>menyatakan</a:t>
            </a:r>
            <a:r>
              <a:rPr lang="id-ID" dirty="0">
                <a:solidFill>
                  <a:schemeClr val="bg1"/>
                </a:solidFill>
              </a:rPr>
              <a:t> kemerdekaannya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. '' `` </a:t>
            </a:r>
            <a:r>
              <a:rPr lang="id-ID" dirty="0">
                <a:solidFill>
                  <a:schemeClr val="bg1"/>
                </a:solidFill>
                <a:highlight>
                  <a:srgbClr val="FF00FF"/>
                </a:highlight>
              </a:rPr>
              <a:t>untuk</a:t>
            </a:r>
            <a:r>
              <a:rPr lang="id-ID" dirty="0">
                <a:solidFill>
                  <a:schemeClr val="bg1"/>
                </a:solidFill>
              </a:rPr>
              <a:t> membentuk pemerintah negara indonesia melindungi segenap bangsa indonesia tumpah darah indonesia </a:t>
            </a:r>
            <a:r>
              <a:rPr lang="id-ID" dirty="0">
                <a:solidFill>
                  <a:schemeClr val="bg1"/>
                </a:solidFill>
                <a:highlight>
                  <a:srgbClr val="FF00FF"/>
                </a:highlight>
              </a:rPr>
              <a:t>untuk</a:t>
            </a:r>
            <a:r>
              <a:rPr lang="id-ID" dirty="0">
                <a:solidFill>
                  <a:schemeClr val="bg1"/>
                </a:solidFill>
              </a:rPr>
              <a:t> memajukan kesejahteraan umum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mencerdaskan kehidupan bangsa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  <a:highlight>
                  <a:srgbClr val="FF00FF"/>
                </a:highlight>
              </a:rPr>
              <a:t>ikut</a:t>
            </a:r>
            <a:r>
              <a:rPr lang="id-ID" dirty="0">
                <a:solidFill>
                  <a:schemeClr val="bg1"/>
                </a:solidFill>
              </a:rPr>
              <a:t> melaksanakan ketertiban dunia berdasarkan kemerdekaan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perdamaian abadi keadilan sosial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disusunlah kemerdekaan kebangsaan indonesia undang-undang dasar negara indonesia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terbentuk susunan negara republik indonesia berkedaulatan rakyat berdasar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:</a:t>
            </a:r>
            <a:r>
              <a:rPr lang="id-ID" dirty="0">
                <a:solidFill>
                  <a:schemeClr val="bg1"/>
                </a:solidFill>
              </a:rPr>
              <a:t> ketuhanan maha esa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kemanusiaan adil beradab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persatuan indonesia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kerakyatan dipimpin hikmat kebijaksanaan permusyawaratan/perwakilan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  <a:r>
              <a:rPr lang="id-ID" dirty="0">
                <a:solidFill>
                  <a:schemeClr val="bg1"/>
                </a:solidFill>
              </a:rPr>
              <a:t> mewujudkan keadilan sosial rakyat indonesia </a:t>
            </a:r>
            <a:r>
              <a:rPr lang="id-ID" dirty="0">
                <a:solidFill>
                  <a:schemeClr val="bg1"/>
                </a:solidFill>
                <a:highlight>
                  <a:srgbClr val="FF0000"/>
                </a:highlight>
              </a:rPr>
              <a:t>. ''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89504"/>
            <a:ext cx="264534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/>
              <a:t>Hasil Remove Stop Words:</a:t>
            </a:r>
          </a:p>
        </p:txBody>
      </p:sp>
    </p:spTree>
    <p:extLst>
      <p:ext uri="{BB962C8B-B14F-4D97-AF65-F5344CB8AC3E}">
        <p14:creationId xmlns:p14="http://schemas.microsoft.com/office/powerpoint/2010/main" val="123378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71455" cy="64552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sz="2400" dirty="0"/>
              <a:t>Penambahan list stopwords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5528"/>
            <a:ext cx="1425469" cy="3150617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1600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600" dirty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600" dirty="0"/>
              <a:t>'‘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600" dirty="0"/>
              <a:t>``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600" dirty="0"/>
              <a:t>atas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600" dirty="0"/>
              <a:t>untuk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600" dirty="0"/>
              <a:t>sungguh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600" dirty="0"/>
              <a:t>ikut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1012" y="1035956"/>
            <a:ext cx="10520649" cy="6477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200" dirty="0"/>
              <a:t>Hasil </a:t>
            </a:r>
            <a:r>
              <a:rPr lang="id-ID" sz="3200" b="1" i="1" dirty="0"/>
              <a:t>Removing Stopwords </a:t>
            </a:r>
            <a:r>
              <a:rPr lang="id-ID" sz="3200" dirty="0"/>
              <a:t>setelah penambahan </a:t>
            </a:r>
            <a:r>
              <a:rPr lang="id-ID" sz="3200" i="1" dirty="0"/>
              <a:t>list</a:t>
            </a:r>
            <a:r>
              <a:rPr lang="id-ID" sz="3200" dirty="0"/>
              <a:t> </a:t>
            </a:r>
            <a:r>
              <a:rPr lang="id-ID" sz="3200" i="1" dirty="0"/>
              <a:t>stopwords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71011" y="1859127"/>
            <a:ext cx="10520649" cy="43513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d-ID" dirty="0">
                <a:latin typeface="+mj-lt"/>
              </a:rPr>
              <a:t>sesungguhnya kemerdekaan hak bangsa penjajahan dunia dihapuskan sesuai perikemanusiaan </a:t>
            </a:r>
            <a:r>
              <a:rPr lang="id-ID" dirty="0" err="1">
                <a:latin typeface="+mj-lt"/>
              </a:rPr>
              <a:t>perikeadilan</a:t>
            </a:r>
            <a:r>
              <a:rPr lang="id-ID" dirty="0">
                <a:latin typeface="+mj-lt"/>
              </a:rPr>
              <a:t> perjuangan pergerakan kemerdekaan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berbahagia selamat sentosa mengantarkan rakyat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pintu gerbang kemerdekaan negara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merdeka bersatu berdaulat adil makmur berkat rahmat </a:t>
            </a:r>
            <a:r>
              <a:rPr lang="id-ID" dirty="0" err="1">
                <a:latin typeface="+mj-lt"/>
              </a:rPr>
              <a:t>allah</a:t>
            </a:r>
            <a:r>
              <a:rPr lang="id-ID" dirty="0">
                <a:latin typeface="+mj-lt"/>
              </a:rPr>
              <a:t> maha kuasa didorongkan keinginan luhur </a:t>
            </a:r>
            <a:r>
              <a:rPr lang="id-ID" dirty="0" err="1">
                <a:latin typeface="+mj-lt"/>
              </a:rPr>
              <a:t>berkehidupan</a:t>
            </a:r>
            <a:r>
              <a:rPr lang="id-ID" dirty="0">
                <a:latin typeface="+mj-lt"/>
              </a:rPr>
              <a:t> kebangsaan bebas rakyat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kemerdekaannya membentuk pemerintah negara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melindungi segenap bangsa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tumpah darah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memajukan kesejahteraan umum mencerdaskan kehidupan bangsa melaksanakan ketertiban dunia berdasarkan kemerdekaan perdamaian abadi keadilan sosial disusunlah kemerdekaan kebangsaan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undang-undang dasar negara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terbentuk susunan negara republik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</a:t>
            </a:r>
            <a:r>
              <a:rPr lang="id-ID" dirty="0" err="1">
                <a:latin typeface="+mj-lt"/>
              </a:rPr>
              <a:t>berkedaulatan</a:t>
            </a:r>
            <a:r>
              <a:rPr lang="id-ID" dirty="0">
                <a:latin typeface="+mj-lt"/>
              </a:rPr>
              <a:t> rakyat berdasar : ketuhanan maha esa kemanusiaan adil beradab persatuan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kerakyatan dipimpin hikmat kebijaksanaan permusyawaratan/perwakilan mewujudkan keadilan sosial rakyat </a:t>
            </a:r>
            <a:r>
              <a:rPr lang="id-ID" dirty="0" err="1">
                <a:latin typeface="+mj-lt"/>
              </a:rPr>
              <a:t>indonesia</a:t>
            </a:r>
            <a:endParaRPr lang="id-ID" dirty="0">
              <a:latin typeface="+mj-lt"/>
            </a:endParaRPr>
          </a:p>
        </p:txBody>
      </p:sp>
      <p:pic>
        <p:nvPicPr>
          <p:cNvPr id="6" name="Picture 2" descr="Image result for check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55" y="-22180"/>
            <a:ext cx="1714605" cy="13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57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Hasil stemming oleh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d-ID">
                <a:latin typeface="+mj-lt"/>
              </a:rPr>
              <a:t>sungguh </a:t>
            </a:r>
            <a:r>
              <a:rPr lang="id-ID" dirty="0">
                <a:latin typeface="+mj-lt"/>
              </a:rPr>
              <a:t>merdeka hak bangsa jajah dunia hapus sesuai </a:t>
            </a:r>
            <a:r>
              <a:rPr lang="id-ID" dirty="0">
                <a:highlight>
                  <a:srgbClr val="FF0000"/>
                </a:highlight>
                <a:latin typeface="+mj-lt"/>
              </a:rPr>
              <a:t>perikemanusiaan</a:t>
            </a:r>
            <a:r>
              <a:rPr lang="id-ID" dirty="0">
                <a:latin typeface="+mj-lt"/>
              </a:rPr>
              <a:t> </a:t>
            </a:r>
            <a:r>
              <a:rPr lang="id-ID" dirty="0" err="1">
                <a:highlight>
                  <a:srgbClr val="FF0000"/>
                </a:highlight>
                <a:latin typeface="+mj-lt"/>
              </a:rPr>
              <a:t>perikeadilan</a:t>
            </a:r>
            <a:r>
              <a:rPr lang="id-ID" dirty="0">
                <a:latin typeface="+mj-lt"/>
              </a:rPr>
              <a:t> juang </a:t>
            </a:r>
            <a:r>
              <a:rPr lang="id-ID" dirty="0">
                <a:highlight>
                  <a:srgbClr val="FF0000"/>
                </a:highlight>
                <a:latin typeface="+mj-lt"/>
              </a:rPr>
              <a:t>gera</a:t>
            </a:r>
            <a:r>
              <a:rPr lang="id-ID" dirty="0">
                <a:latin typeface="+mj-lt"/>
              </a:rPr>
              <a:t> merdeka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bahagia selamat sentosa antar rakyat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pintu gerbang merdeka negara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merdeka satu daulat adil makmur berkat rahmat </a:t>
            </a:r>
            <a:r>
              <a:rPr lang="id-ID" dirty="0" err="1">
                <a:latin typeface="+mj-lt"/>
              </a:rPr>
              <a:t>allah</a:t>
            </a:r>
            <a:r>
              <a:rPr lang="id-ID" dirty="0">
                <a:latin typeface="+mj-lt"/>
              </a:rPr>
              <a:t> maha kuasa dorong ingin luhur hidup bangsa bebas rakyat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merdeka bentuk perintah negara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lindung segenap bangsa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tumpah darah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maju sejahtera umum cerdas hidup bangsa laksana tertib dunia dasar merdeka damai abadi adil sosial susun merdeka bangsa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undang dasar negara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bentuk susun negara republik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daulat rakyat dasar tuhan maha esa manusia adil adab satu </a:t>
            </a:r>
            <a:r>
              <a:rPr lang="id-ID" dirty="0" err="1">
                <a:latin typeface="+mj-lt"/>
              </a:rPr>
              <a:t>indonesia</a:t>
            </a:r>
            <a:r>
              <a:rPr lang="id-ID" dirty="0">
                <a:latin typeface="+mj-lt"/>
              </a:rPr>
              <a:t> rakyat pimpin hikmat bijaksana musyawarat wakil wujud adil sosial rakyat </a:t>
            </a:r>
            <a:r>
              <a:rPr lang="id-ID" dirty="0" err="1">
                <a:latin typeface="+mj-lt"/>
              </a:rPr>
              <a:t>indonesia</a:t>
            </a:r>
            <a:endParaRPr lang="id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768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id-ID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KESALAHAN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703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id-ID" u="sng" dirty="0">
                <a:solidFill>
                  <a:schemeClr val="tx1"/>
                </a:solidFill>
              </a:rPr>
              <a:t>Remove StopWord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Tanda baca tidak hilang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Ada beberapa kata dasar yang tidak ada dalam </a:t>
            </a:r>
            <a:r>
              <a:rPr lang="id-ID" i="1" dirty="0">
                <a:solidFill>
                  <a:schemeClr val="tx1"/>
                </a:solidFill>
              </a:rPr>
              <a:t>list</a:t>
            </a:r>
            <a:r>
              <a:rPr lang="id-ID" dirty="0">
                <a:solidFill>
                  <a:schemeClr val="tx1"/>
                </a:solidFill>
              </a:rPr>
              <a:t>, seperti: </a:t>
            </a:r>
            <a:r>
              <a:rPr lang="id-ID" b="1" dirty="0">
                <a:solidFill>
                  <a:schemeClr val="tx1"/>
                </a:solidFill>
              </a:rPr>
              <a:t>atas</a:t>
            </a:r>
            <a:r>
              <a:rPr lang="id-ID" dirty="0">
                <a:solidFill>
                  <a:schemeClr val="tx1"/>
                </a:solidFill>
              </a:rPr>
              <a:t>, </a:t>
            </a:r>
            <a:r>
              <a:rPr lang="id-ID" b="1" dirty="0">
                <a:solidFill>
                  <a:schemeClr val="tx1"/>
                </a:solidFill>
              </a:rPr>
              <a:t>ikut</a:t>
            </a:r>
            <a:r>
              <a:rPr lang="id-ID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id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u="sng" dirty="0">
                <a:solidFill>
                  <a:schemeClr val="tx1"/>
                </a:solidFill>
              </a:rPr>
              <a:t>Stemming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Pergerakan </a:t>
            </a:r>
            <a:r>
              <a:rPr lang="id-ID" dirty="0">
                <a:solidFill>
                  <a:schemeClr val="tx1"/>
                </a:solidFill>
                <a:sym typeface="Wingdings" panose="05000000000000000000" pitchFamily="2" charset="2"/>
              </a:rPr>
              <a:t> gera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Multiplication Sign 5"/>
          <p:cNvSpPr/>
          <p:nvPr/>
        </p:nvSpPr>
        <p:spPr>
          <a:xfrm>
            <a:off x="4267200" y="4710545"/>
            <a:ext cx="623454" cy="5957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759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1986108"/>
            <a:ext cx="10515600" cy="715529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id-ID" dirty="0"/>
              <a:t>ANALISA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2933989"/>
            <a:ext cx="10515600" cy="2136775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id-ID" dirty="0"/>
              <a:t>List remove stop word tidak </a:t>
            </a:r>
            <a:r>
              <a:rPr lang="id-ID" i="1" dirty="0"/>
              <a:t>case sensitive</a:t>
            </a:r>
            <a:r>
              <a:rPr lang="id-ID" dirty="0"/>
              <a:t> sehingga diakali dengan inputan dokumen </a:t>
            </a:r>
            <a:r>
              <a:rPr lang="id-ID" i="1" dirty="0"/>
              <a:t>to_lower </a:t>
            </a:r>
            <a:r>
              <a:rPr lang="id-ID" dirty="0"/>
              <a:t>dengan python</a:t>
            </a:r>
          </a:p>
          <a:p>
            <a:r>
              <a:rPr lang="id-ID" dirty="0"/>
              <a:t>Library </a:t>
            </a:r>
            <a:r>
              <a:rPr lang="id-ID" i="1" dirty="0"/>
              <a:t>stemmer </a:t>
            </a:r>
            <a:r>
              <a:rPr lang="id-ID" dirty="0"/>
              <a:t>(SASTRAWI) masih melakukan sedikit kesalahan</a:t>
            </a:r>
          </a:p>
          <a:p>
            <a:r>
              <a:rPr lang="id-ID" dirty="0"/>
              <a:t>Ada kata yang harusnya </a:t>
            </a:r>
            <a:r>
              <a:rPr lang="id-ID" b="1" i="1" dirty="0"/>
              <a:t>stop word</a:t>
            </a:r>
            <a:r>
              <a:rPr lang="id-ID" dirty="0"/>
              <a:t> tetapi di hasilkan setelah proses </a:t>
            </a:r>
            <a:r>
              <a:rPr lang="id-ID" b="1" i="1" dirty="0"/>
              <a:t>stemming </a:t>
            </a:r>
            <a:r>
              <a:rPr lang="id-ID" dirty="0"/>
              <a:t>sehingga </a:t>
            </a:r>
            <a:r>
              <a:rPr lang="id-ID" u="sng" dirty="0"/>
              <a:t>tidak hilang</a:t>
            </a:r>
            <a:r>
              <a:rPr lang="id-ID" dirty="0"/>
              <a:t>.</a:t>
            </a:r>
            <a:endParaRPr lang="id-ID" b="1" dirty="0"/>
          </a:p>
          <a:p>
            <a:endParaRPr lang="id-ID" dirty="0"/>
          </a:p>
          <a:p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87862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0" y="365125"/>
            <a:ext cx="5213023" cy="803799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 Document Ranking</a:t>
            </a:r>
          </a:p>
        </p:txBody>
      </p:sp>
      <p:pic>
        <p:nvPicPr>
          <p:cNvPr id="4" name="Gamba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29" y="2431851"/>
            <a:ext cx="6096000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Kotak Teks 4"/>
          <p:cNvSpPr txBox="1"/>
          <p:nvPr/>
        </p:nvSpPr>
        <p:spPr>
          <a:xfrm>
            <a:off x="0" y="4304266"/>
            <a:ext cx="12192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Keyword: </a:t>
            </a:r>
            <a:r>
              <a:rPr lang="en-US" sz="2400" dirty="0"/>
              <a:t>“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”</a:t>
            </a:r>
          </a:p>
          <a:p>
            <a:endParaRPr lang="en-US" sz="2400" dirty="0"/>
          </a:p>
          <a:p>
            <a:r>
              <a:rPr lang="en-US" sz="2400" b="1" dirty="0"/>
              <a:t>Output (Rank): </a:t>
            </a:r>
            <a:r>
              <a:rPr lang="en-US" sz="2400" u="sng" dirty="0"/>
              <a:t>Stemming Indonesia, </a:t>
            </a:r>
            <a:r>
              <a:rPr lang="en-US" sz="2400" u="sng" dirty="0" err="1"/>
              <a:t>Pembukaan</a:t>
            </a:r>
            <a:r>
              <a:rPr lang="en-US" sz="2400" u="sng" dirty="0"/>
              <a:t> UUD 1945</a:t>
            </a:r>
            <a:r>
              <a:rPr lang="en-US" sz="2400" dirty="0"/>
              <a:t>, </a:t>
            </a:r>
            <a:r>
              <a:rPr lang="en-US" sz="2400" u="sng" dirty="0" err="1"/>
              <a:t>Analisis</a:t>
            </a:r>
            <a:r>
              <a:rPr lang="en-US" sz="2400" u="sng" dirty="0"/>
              <a:t> </a:t>
            </a:r>
            <a:r>
              <a:rPr lang="en-US" sz="2400" u="sng" dirty="0" err="1"/>
              <a:t>dan</a:t>
            </a:r>
            <a:r>
              <a:rPr lang="en-US" sz="2400" u="sng" dirty="0"/>
              <a:t> </a:t>
            </a:r>
            <a:r>
              <a:rPr lang="en-US" sz="2400" u="sng" dirty="0" err="1"/>
              <a:t>Implementasi</a:t>
            </a:r>
            <a:r>
              <a:rPr lang="en-US" sz="2400" u="sng" dirty="0"/>
              <a:t> Stemming </a:t>
            </a:r>
            <a:r>
              <a:rPr lang="en-US" sz="2400" u="sng" dirty="0" err="1"/>
              <a:t>Menggunakan</a:t>
            </a:r>
            <a:r>
              <a:rPr lang="en-US" sz="2400" u="sng" dirty="0"/>
              <a:t> </a:t>
            </a:r>
            <a:r>
              <a:rPr lang="en-US" sz="2400" u="sng" dirty="0" err="1"/>
              <a:t>Algoritma</a:t>
            </a:r>
            <a:r>
              <a:rPr lang="en-US" sz="2400" u="sng" dirty="0"/>
              <a:t> Idris </a:t>
            </a:r>
            <a:r>
              <a:rPr lang="en-US" sz="2400" u="sng" dirty="0" err="1"/>
              <a:t>pada</a:t>
            </a:r>
            <a:r>
              <a:rPr lang="en-US" sz="2400" u="sng" dirty="0"/>
              <a:t> </a:t>
            </a:r>
            <a:r>
              <a:rPr lang="en-US" sz="2400" u="sng" dirty="0" err="1"/>
              <a:t>Dokumen</a:t>
            </a:r>
            <a:r>
              <a:rPr lang="en-US" sz="2400" u="sng" dirty="0"/>
              <a:t> </a:t>
            </a:r>
            <a:r>
              <a:rPr lang="en-US" sz="2400" u="sng" dirty="0" err="1"/>
              <a:t>Teks</a:t>
            </a:r>
            <a:r>
              <a:rPr lang="en-US" sz="2400" u="sng" dirty="0"/>
              <a:t> </a:t>
            </a:r>
            <a:r>
              <a:rPr lang="en-US" sz="2400" u="sng" dirty="0" err="1"/>
              <a:t>Berbahasa</a:t>
            </a:r>
            <a:r>
              <a:rPr lang="en-US" sz="2400" u="sng" dirty="0"/>
              <a:t> Indonesia </a:t>
            </a:r>
          </a:p>
        </p:txBody>
      </p:sp>
      <p:sp>
        <p:nvSpPr>
          <p:cNvPr id="6" name="Oval 5"/>
          <p:cNvSpPr/>
          <p:nvPr/>
        </p:nvSpPr>
        <p:spPr>
          <a:xfrm>
            <a:off x="5866329" y="1538006"/>
            <a:ext cx="3104981" cy="574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LanguageProcessor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b="1" dirty="0" err="1">
                <a:solidFill>
                  <a:schemeClr val="tx1"/>
                </a:solidFill>
              </a:rPr>
              <a:t>assignWeight</a:t>
            </a:r>
            <a:r>
              <a:rPr lang="id-ID" sz="1600" b="1" dirty="0">
                <a:solidFill>
                  <a:schemeClr val="tx1"/>
                </a:solidFill>
              </a:rPr>
              <a:t>()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Paralelogram 32"/>
          <p:cNvSpPr/>
          <p:nvPr/>
        </p:nvSpPr>
        <p:spPr>
          <a:xfrm>
            <a:off x="2818329" y="1561650"/>
            <a:ext cx="2394694" cy="526718"/>
          </a:xfrm>
          <a:prstGeom prst="parallelogra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hasilStemmingWords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3" idx="2"/>
            <a:endCxn id="6" idx="2"/>
          </p:cNvCxnSpPr>
          <p:nvPr/>
        </p:nvCxnSpPr>
        <p:spPr>
          <a:xfrm>
            <a:off x="5147183" y="1825009"/>
            <a:ext cx="71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366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614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Aharoni</vt:lpstr>
      <vt:lpstr>Arial</vt:lpstr>
      <vt:lpstr>Arial Black</vt:lpstr>
      <vt:lpstr>Calibri</vt:lpstr>
      <vt:lpstr>Calibri Light</vt:lpstr>
      <vt:lpstr>Corbel</vt:lpstr>
      <vt:lpstr>Wingdings</vt:lpstr>
      <vt:lpstr>Office Theme</vt:lpstr>
      <vt:lpstr>Banded</vt:lpstr>
      <vt:lpstr>Tugas 2 STKI Tokenization, remove stop words, stemming, ranking, longest WOrd, frequent Word</vt:lpstr>
      <vt:lpstr>Detail Program</vt:lpstr>
      <vt:lpstr>PowerPoint Presentation</vt:lpstr>
      <vt:lpstr>1. Remove Stop Words &amp; Stemming</vt:lpstr>
      <vt:lpstr>Penambahan list stopwords</vt:lpstr>
      <vt:lpstr>Hasil stemming oleh program</vt:lpstr>
      <vt:lpstr>KESALAHAN</vt:lpstr>
      <vt:lpstr>ANALISA</vt:lpstr>
      <vt:lpstr>2. Document Ranking</vt:lpstr>
      <vt:lpstr>3. FrequentWord &amp; longestWord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2 STKI</dc:title>
  <dc:creator>harry tan</dc:creator>
  <cp:lastModifiedBy>harry tan</cp:lastModifiedBy>
  <cp:revision>44</cp:revision>
  <dcterms:created xsi:type="dcterms:W3CDTF">2016-10-01T13:03:00Z</dcterms:created>
  <dcterms:modified xsi:type="dcterms:W3CDTF">2016-10-04T13:37:59Z</dcterms:modified>
</cp:coreProperties>
</file>