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1" r:id="rId2"/>
  </p:sldMasterIdLst>
  <p:notesMasterIdLst>
    <p:notesMasterId r:id="rId17"/>
  </p:notesMasterIdLst>
  <p:sldIdLst>
    <p:sldId id="256" r:id="rId3"/>
    <p:sldId id="257" r:id="rId4"/>
    <p:sldId id="258" r:id="rId5"/>
    <p:sldId id="260" r:id="rId6"/>
    <p:sldId id="261" r:id="rId7"/>
    <p:sldId id="262" r:id="rId8"/>
    <p:sldId id="263" r:id="rId9"/>
    <p:sldId id="268" r:id="rId10"/>
    <p:sldId id="264" r:id="rId11"/>
    <p:sldId id="266" r:id="rId12"/>
    <p:sldId id="259" r:id="rId13"/>
    <p:sldId id="265"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7" autoAdjust="0"/>
    <p:restoredTop sz="78577" autoAdjust="0"/>
  </p:normalViewPr>
  <p:slideViewPr>
    <p:cSldViewPr snapToGrid="0">
      <p:cViewPr varScale="1">
        <p:scale>
          <a:sx n="45" d="100"/>
          <a:sy n="45" d="100"/>
        </p:scale>
        <p:origin x="4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FBC42-D87C-41C0-BE6B-9009EE355DC8}"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C132E-4638-40D6-A237-9908ABAA298C}" type="slidenum">
              <a:rPr lang="en-US" smtClean="0"/>
              <a:t>‹#›</a:t>
            </a:fld>
            <a:endParaRPr lang="en-US"/>
          </a:p>
        </p:txBody>
      </p:sp>
    </p:spTree>
    <p:extLst>
      <p:ext uri="{BB962C8B-B14F-4D97-AF65-F5344CB8AC3E}">
        <p14:creationId xmlns:p14="http://schemas.microsoft.com/office/powerpoint/2010/main" val="49159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User experience is probably the third most important thing behind security and manageability </a:t>
            </a:r>
          </a:p>
          <a:p>
            <a:pPr marL="171450" indent="-171450">
              <a:buFont typeface="Arial" panose="020B0604020202020204" pitchFamily="34" charset="0"/>
              <a:buChar char="•"/>
            </a:pPr>
            <a:r>
              <a:rPr lang="en-US" dirty="0"/>
              <a:t>When we think about the onboarding process we should work backwards from the experience we want the user to have. Our employees are our clients. I would say let’s deliver a memorable experience, but in IT that’s generally a bad thing. </a:t>
            </a:r>
          </a:p>
          <a:p>
            <a:pPr marL="171450" indent="-171450">
              <a:buFont typeface="Arial" panose="020B0604020202020204" pitchFamily="34" charset="0"/>
              <a:buChar char="•"/>
            </a:pPr>
            <a:r>
              <a:rPr lang="en-US" dirty="0"/>
              <a:t>Let’s deliver the most forgettable, easiest experience we possibly can. Let’s be invisible so we can concentrate on what matters. Making money for our investors.</a:t>
            </a:r>
          </a:p>
        </p:txBody>
      </p:sp>
      <p:sp>
        <p:nvSpPr>
          <p:cNvPr id="4" name="Slide Number Placeholder 3"/>
          <p:cNvSpPr>
            <a:spLocks noGrp="1"/>
          </p:cNvSpPr>
          <p:nvPr>
            <p:ph type="sldNum" sz="quarter" idx="5"/>
          </p:nvPr>
        </p:nvSpPr>
        <p:spPr/>
        <p:txBody>
          <a:bodyPr/>
          <a:lstStyle/>
          <a:p>
            <a:fld id="{A5FC132E-4638-40D6-A237-9908ABAA298C}" type="slidenum">
              <a:rPr lang="en-US" smtClean="0"/>
              <a:t>2</a:t>
            </a:fld>
            <a:endParaRPr lang="en-US"/>
          </a:p>
        </p:txBody>
      </p:sp>
    </p:spTree>
    <p:extLst>
      <p:ext uri="{BB962C8B-B14F-4D97-AF65-F5344CB8AC3E}">
        <p14:creationId xmlns:p14="http://schemas.microsoft.com/office/powerpoint/2010/main" val="3826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Automation Workflow should be scalable</a:t>
            </a:r>
          </a:p>
          <a:p>
            <a:pPr marL="171450" indent="-171450">
              <a:buFont typeface="Arial" panose="020B0604020202020204" pitchFamily="34" charset="0"/>
              <a:buChar char="•"/>
            </a:pPr>
            <a:r>
              <a:rPr lang="en-US" dirty="0"/>
              <a:t>Tenant setup is going to be almost explicitly manual</a:t>
            </a:r>
          </a:p>
          <a:p>
            <a:pPr marL="628650" lvl="1" indent="-171450">
              <a:buFont typeface="Arial" panose="020B0604020202020204" pitchFamily="34" charset="0"/>
              <a:buChar char="•"/>
            </a:pPr>
            <a:r>
              <a:rPr lang="en-US" dirty="0"/>
              <a:t>We will take a look at the GUIs for each one to see where the salient settings are</a:t>
            </a:r>
          </a:p>
          <a:p>
            <a:pPr marL="171450" lvl="0" indent="-171450">
              <a:buFont typeface="Arial" panose="020B0604020202020204" pitchFamily="34" charset="0"/>
              <a:buChar char="•"/>
            </a:pPr>
            <a:r>
              <a:rPr lang="en-US" dirty="0"/>
              <a:t>Object oriented code base will make the code more modular and allow us to extend functionality in the future</a:t>
            </a:r>
          </a:p>
          <a:p>
            <a:pPr marL="628650" lvl="1" indent="-171450">
              <a:buFont typeface="Arial" panose="020B0604020202020204" pitchFamily="34" charset="0"/>
              <a:buChar char="•"/>
            </a:pPr>
            <a:r>
              <a:rPr lang="en-US" dirty="0"/>
              <a:t>However- it is important that we don’t get obsessed with functionality to the point of making everything overly complex</a:t>
            </a:r>
          </a:p>
          <a:p>
            <a:pPr marL="628650" lvl="1" indent="-171450">
              <a:buFont typeface="Arial" panose="020B0604020202020204" pitchFamily="34" charset="0"/>
              <a:buChar char="•"/>
            </a:pPr>
            <a:r>
              <a:rPr lang="en-US" dirty="0"/>
              <a:t>Scope creep is a thing- so we should keep our eye on the prize which is to onboard users as simply as possible with the least amount of manual steps and the least amount of people required to support the automated part</a:t>
            </a:r>
          </a:p>
          <a:p>
            <a:pPr marL="171450" lvl="0" indent="-171450">
              <a:buFont typeface="Arial" panose="020B0604020202020204" pitchFamily="34" charset="0"/>
              <a:buChar char="•"/>
            </a:pPr>
            <a:r>
              <a:rPr lang="en-US" dirty="0"/>
              <a:t>Azure Infrastructure will be propped up via Terraform</a:t>
            </a:r>
          </a:p>
          <a:p>
            <a:pPr marL="628650" lvl="1" indent="-171450">
              <a:buFont typeface="Arial" panose="020B0604020202020204" pitchFamily="34" charset="0"/>
              <a:buChar char="•"/>
            </a:pPr>
            <a:r>
              <a:rPr lang="en-US" dirty="0"/>
              <a:t>Just a note here- this is kind of an anemic part of the project on my part. I understand how providers, resources, data variables, </a:t>
            </a:r>
            <a:r>
              <a:rPr lang="en-US" dirty="0" err="1"/>
              <a:t>etc</a:t>
            </a:r>
            <a:r>
              <a:rPr lang="en-US" dirty="0"/>
              <a:t> snap together, but for the purposes of this project my implementation is extremely simplistic</a:t>
            </a:r>
          </a:p>
          <a:p>
            <a:pPr marL="171450" lvl="0" indent="-171450">
              <a:buFont typeface="Arial" panose="020B0604020202020204" pitchFamily="34" charset="0"/>
              <a:buChar char="•"/>
            </a:pPr>
            <a:r>
              <a:rPr lang="en-US" dirty="0"/>
              <a:t>Important that this is platform agnostic so that it can run in a serverless infrastructure in the future. This will probably run in a container or </a:t>
            </a:r>
            <a:r>
              <a:rPr lang="en-US" dirty="0" err="1"/>
              <a:t>linux</a:t>
            </a:r>
            <a:r>
              <a:rPr lang="en-US" dirty="0"/>
              <a:t> box to start.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technical philosophy should be:</a:t>
            </a:r>
          </a:p>
          <a:p>
            <a:r>
              <a:rPr lang="en-US" dirty="0"/>
              <a:t>Build tools for the processes, not the other way around</a:t>
            </a:r>
          </a:p>
          <a:p>
            <a:r>
              <a:rPr lang="en-US" dirty="0"/>
              <a:t>Protect the identity and endpoint</a:t>
            </a:r>
          </a:p>
        </p:txBody>
      </p:sp>
      <p:sp>
        <p:nvSpPr>
          <p:cNvPr id="4" name="Slide Number Placeholder 3"/>
          <p:cNvSpPr>
            <a:spLocks noGrp="1"/>
          </p:cNvSpPr>
          <p:nvPr>
            <p:ph type="sldNum" sz="quarter" idx="5"/>
          </p:nvPr>
        </p:nvSpPr>
        <p:spPr/>
        <p:txBody>
          <a:bodyPr/>
          <a:lstStyle/>
          <a:p>
            <a:fld id="{A5FC132E-4638-40D6-A237-9908ABAA298C}" type="slidenum">
              <a:rPr lang="en-US" smtClean="0"/>
              <a:t>3</a:t>
            </a:fld>
            <a:endParaRPr lang="en-US"/>
          </a:p>
        </p:txBody>
      </p:sp>
    </p:spTree>
    <p:extLst>
      <p:ext uri="{BB962C8B-B14F-4D97-AF65-F5344CB8AC3E}">
        <p14:creationId xmlns:p14="http://schemas.microsoft.com/office/powerpoint/2010/main" val="427725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Comically long animation</a:t>
            </a:r>
          </a:p>
          <a:p>
            <a:pPr marL="171450" indent="-171450">
              <a:buFont typeface="Arial" panose="020B0604020202020204" pitchFamily="34" charset="0"/>
              <a:buChar char="•"/>
            </a:pPr>
            <a:r>
              <a:rPr lang="en-US" dirty="0"/>
              <a:t>I’m not going to go through each of these one by one, but you’ll notice 2 days of education and preparation which was pretty accurate when I was doing this project</a:t>
            </a:r>
          </a:p>
          <a:p>
            <a:pPr marL="628650" lvl="1" indent="-171450">
              <a:buFont typeface="Arial" panose="020B0604020202020204" pitchFamily="34" charset="0"/>
              <a:buChar char="•"/>
            </a:pPr>
            <a:r>
              <a:rPr lang="en-US" dirty="0"/>
              <a:t>I think I mentioned this during one of the interview rounds, but my scripting preparation is inspired by this story of an ex Goldman Sachs Russian programmer…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Given how much time it took me to learn about this and punch this out as a single person this is an aggressive timeline</a:t>
            </a:r>
          </a:p>
          <a:p>
            <a:pPr marL="171450" indent="-171450">
              <a:buFont typeface="Arial" panose="020B0604020202020204" pitchFamily="34" charset="0"/>
              <a:buChar char="•"/>
            </a:pPr>
            <a:r>
              <a:rPr lang="en-US" dirty="0"/>
              <a:t>Approaching this from the perspective of:</a:t>
            </a:r>
          </a:p>
          <a:p>
            <a:pPr marL="628650" lvl="1" indent="-171450">
              <a:buFont typeface="Arial" panose="020B0604020202020204" pitchFamily="34" charset="0"/>
              <a:buChar char="•"/>
            </a:pPr>
            <a:r>
              <a:rPr lang="en-US" dirty="0"/>
              <a:t>zero experience with any of the three tenants we’re using (Azure, Citrix, Duo)</a:t>
            </a:r>
          </a:p>
        </p:txBody>
      </p:sp>
      <p:sp>
        <p:nvSpPr>
          <p:cNvPr id="4" name="Slide Number Placeholder 3"/>
          <p:cNvSpPr>
            <a:spLocks noGrp="1"/>
          </p:cNvSpPr>
          <p:nvPr>
            <p:ph type="sldNum" sz="quarter" idx="5"/>
          </p:nvPr>
        </p:nvSpPr>
        <p:spPr/>
        <p:txBody>
          <a:bodyPr/>
          <a:lstStyle/>
          <a:p>
            <a:fld id="{A5FC132E-4638-40D6-A237-9908ABAA298C}" type="slidenum">
              <a:rPr lang="en-US" smtClean="0"/>
              <a:t>4</a:t>
            </a:fld>
            <a:endParaRPr lang="en-US"/>
          </a:p>
        </p:txBody>
      </p:sp>
    </p:spTree>
    <p:extLst>
      <p:ext uri="{BB962C8B-B14F-4D97-AF65-F5344CB8AC3E}">
        <p14:creationId xmlns:p14="http://schemas.microsoft.com/office/powerpoint/2010/main" val="1885684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my opinion one of the more important parts of this project is understanding what can or should be automated</a:t>
            </a:r>
          </a:p>
          <a:p>
            <a:pPr marL="171450" indent="-171450">
              <a:buFont typeface="Arial" panose="020B0604020202020204" pitchFamily="34" charset="0"/>
              <a:buChar char="•"/>
            </a:pPr>
            <a:r>
              <a:rPr lang="en-US" dirty="0"/>
              <a:t>Tenant provisioning for instance should be done manually for two reasons: </a:t>
            </a:r>
          </a:p>
          <a:p>
            <a:pPr marL="628650" lvl="1" indent="-171450">
              <a:buFont typeface="Arial" panose="020B0604020202020204" pitchFamily="34" charset="0"/>
              <a:buChar char="•"/>
            </a:pPr>
            <a:r>
              <a:rPr lang="en-US" dirty="0"/>
              <a:t>There is no need to provision the necessary infrastructure for an automation hook for tenants just to exchange a client secret, other tenant IDs, or other sensitive information across non-vendor managed data paths. Would rather do this through the </a:t>
            </a:r>
            <a:r>
              <a:rPr lang="en-US" dirty="0" err="1"/>
              <a:t>WebUI</a:t>
            </a:r>
            <a:endParaRPr lang="en-US" dirty="0"/>
          </a:p>
          <a:p>
            <a:pPr marL="628650" lvl="1" indent="-171450">
              <a:buFont typeface="Arial" panose="020B0604020202020204" pitchFamily="34" charset="0"/>
              <a:buChar char="•"/>
            </a:pPr>
            <a:r>
              <a:rPr lang="en-US" dirty="0"/>
              <a:t>Less room for error in the GUI. Take the example of a complex JSON body to configure the tenant. It’s a piece of information that now needs to be managed and standardized in freeform text</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5FC132E-4638-40D6-A237-9908ABAA298C}" type="slidenum">
              <a:rPr lang="en-US" smtClean="0"/>
              <a:t>5</a:t>
            </a:fld>
            <a:endParaRPr lang="en-US"/>
          </a:p>
        </p:txBody>
      </p:sp>
    </p:spTree>
    <p:extLst>
      <p:ext uri="{BB962C8B-B14F-4D97-AF65-F5344CB8AC3E}">
        <p14:creationId xmlns:p14="http://schemas.microsoft.com/office/powerpoint/2010/main" val="366636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C132E-4638-40D6-A237-9908ABAA298C}" type="slidenum">
              <a:rPr lang="en-US" smtClean="0"/>
              <a:t>7</a:t>
            </a:fld>
            <a:endParaRPr lang="en-US"/>
          </a:p>
        </p:txBody>
      </p:sp>
    </p:spTree>
    <p:extLst>
      <p:ext uri="{BB962C8B-B14F-4D97-AF65-F5344CB8AC3E}">
        <p14:creationId xmlns:p14="http://schemas.microsoft.com/office/powerpoint/2010/main" val="28664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C132E-4638-40D6-A237-9908ABAA298C}" type="slidenum">
              <a:rPr lang="en-US" smtClean="0"/>
              <a:t>9</a:t>
            </a:fld>
            <a:endParaRPr lang="en-US"/>
          </a:p>
        </p:txBody>
      </p:sp>
    </p:spTree>
    <p:extLst>
      <p:ext uri="{BB962C8B-B14F-4D97-AF65-F5344CB8AC3E}">
        <p14:creationId xmlns:p14="http://schemas.microsoft.com/office/powerpoint/2010/main" val="304656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900" dirty="0"/>
              <a:t>Ultimately, the automation for this project can be broken down into 3 parts:</a:t>
            </a:r>
          </a:p>
          <a:p>
            <a:pPr lvl="1"/>
            <a:r>
              <a:rPr lang="en-US" sz="2600" dirty="0"/>
              <a:t>User Provisioning</a:t>
            </a:r>
          </a:p>
          <a:p>
            <a:pPr lvl="1"/>
            <a:r>
              <a:rPr lang="en-US" sz="2600" dirty="0"/>
              <a:t>Azure Infrastructure Provisioning</a:t>
            </a:r>
          </a:p>
          <a:p>
            <a:pPr lvl="1"/>
            <a:r>
              <a:rPr lang="en-US" sz="2600" dirty="0"/>
              <a:t>VDI Provisioning</a:t>
            </a:r>
          </a:p>
          <a:p>
            <a:endParaRPr lang="en-US" dirty="0"/>
          </a:p>
        </p:txBody>
      </p:sp>
      <p:sp>
        <p:nvSpPr>
          <p:cNvPr id="4" name="Slide Number Placeholder 3"/>
          <p:cNvSpPr>
            <a:spLocks noGrp="1"/>
          </p:cNvSpPr>
          <p:nvPr>
            <p:ph type="sldNum" sz="quarter" idx="5"/>
          </p:nvPr>
        </p:nvSpPr>
        <p:spPr/>
        <p:txBody>
          <a:bodyPr/>
          <a:lstStyle/>
          <a:p>
            <a:fld id="{A5FC132E-4638-40D6-A237-9908ABAA298C}" type="slidenum">
              <a:rPr lang="en-US" smtClean="0"/>
              <a:t>11</a:t>
            </a:fld>
            <a:endParaRPr lang="en-US"/>
          </a:p>
        </p:txBody>
      </p:sp>
    </p:spTree>
    <p:extLst>
      <p:ext uri="{BB962C8B-B14F-4D97-AF65-F5344CB8AC3E}">
        <p14:creationId xmlns:p14="http://schemas.microsoft.com/office/powerpoint/2010/main" val="325819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can show you</a:t>
            </a:r>
          </a:p>
          <a:p>
            <a:r>
              <a:rPr lang="en-US" dirty="0"/>
              <a:t>User provisioning</a:t>
            </a:r>
          </a:p>
          <a:p>
            <a:r>
              <a:rPr lang="en-US" dirty="0"/>
              <a:t>What I can’t show you</a:t>
            </a:r>
          </a:p>
          <a:p>
            <a:r>
              <a:rPr lang="en-US" dirty="0"/>
              <a:t>Terraform run</a:t>
            </a:r>
          </a:p>
          <a:p>
            <a:r>
              <a:rPr lang="en-US" dirty="0"/>
              <a:t>Citrix image/catalog/delivery group provisioning</a:t>
            </a:r>
          </a:p>
        </p:txBody>
      </p:sp>
      <p:sp>
        <p:nvSpPr>
          <p:cNvPr id="4" name="Slide Number Placeholder 3"/>
          <p:cNvSpPr>
            <a:spLocks noGrp="1"/>
          </p:cNvSpPr>
          <p:nvPr>
            <p:ph type="sldNum" sz="quarter" idx="5"/>
          </p:nvPr>
        </p:nvSpPr>
        <p:spPr/>
        <p:txBody>
          <a:bodyPr/>
          <a:lstStyle/>
          <a:p>
            <a:fld id="{A5FC132E-4638-40D6-A237-9908ABAA298C}" type="slidenum">
              <a:rPr lang="en-US" smtClean="0"/>
              <a:t>12</a:t>
            </a:fld>
            <a:endParaRPr lang="en-US"/>
          </a:p>
        </p:txBody>
      </p:sp>
    </p:spTree>
    <p:extLst>
      <p:ext uri="{BB962C8B-B14F-4D97-AF65-F5344CB8AC3E}">
        <p14:creationId xmlns:p14="http://schemas.microsoft.com/office/powerpoint/2010/main" val="85041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C132E-4638-40D6-A237-9908ABAA298C}" type="slidenum">
              <a:rPr lang="en-US" smtClean="0"/>
              <a:t>13</a:t>
            </a:fld>
            <a:endParaRPr lang="en-US"/>
          </a:p>
        </p:txBody>
      </p:sp>
    </p:spTree>
    <p:extLst>
      <p:ext uri="{BB962C8B-B14F-4D97-AF65-F5344CB8AC3E}">
        <p14:creationId xmlns:p14="http://schemas.microsoft.com/office/powerpoint/2010/main" val="425500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12/12/2022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1746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88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1882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12/12/2022</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741254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396164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066125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336321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496997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747887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65342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79503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737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045788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203786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0661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64962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29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28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66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58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12/12/2022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68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12/12/2022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15264849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9AA12-8195-4182-A7AC-2E7E59DFBDAF}" type="datetimeFigureOut">
              <a:rPr lang="en-US" smtClean="0"/>
              <a:pPr/>
              <a:t>12/12/2022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174432928"/>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duo.com/docs/azure-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Visio_Drawing.vsdx"/><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06123-2BDA-49E0-BC0B-ABB1115C7A47}"/>
              </a:ext>
            </a:extLst>
          </p:cNvPr>
          <p:cNvSpPr>
            <a:spLocks noGrp="1"/>
          </p:cNvSpPr>
          <p:nvPr>
            <p:ph type="ctrTitle"/>
          </p:nvPr>
        </p:nvSpPr>
        <p:spPr>
          <a:xfrm>
            <a:off x="5580387" y="1247140"/>
            <a:ext cx="5657899" cy="3450844"/>
          </a:xfrm>
        </p:spPr>
        <p:txBody>
          <a:bodyPr>
            <a:normAutofit fontScale="90000"/>
          </a:bodyPr>
          <a:lstStyle/>
          <a:p>
            <a:pPr>
              <a:lnSpc>
                <a:spcPct val="90000"/>
              </a:lnSpc>
            </a:pPr>
            <a:r>
              <a:rPr lang="en-US" dirty="0"/>
              <a:t>Bulk User Onboarding for Phoenix Financial Capital</a:t>
            </a:r>
          </a:p>
        </p:txBody>
      </p:sp>
      <p:sp>
        <p:nvSpPr>
          <p:cNvPr id="3" name="Subtitle 2">
            <a:extLst>
              <a:ext uri="{FF2B5EF4-FFF2-40B4-BE49-F238E27FC236}">
                <a16:creationId xmlns:a16="http://schemas.microsoft.com/office/drawing/2014/main" id="{E340F77A-DFBB-4814-9D83-6CCFBC044EE3}"/>
              </a:ext>
            </a:extLst>
          </p:cNvPr>
          <p:cNvSpPr>
            <a:spLocks noGrp="1"/>
          </p:cNvSpPr>
          <p:nvPr>
            <p:ph type="subTitle" idx="1"/>
          </p:nvPr>
        </p:nvSpPr>
        <p:spPr>
          <a:xfrm>
            <a:off x="5580387" y="4818126"/>
            <a:ext cx="5657899" cy="1268984"/>
          </a:xfrm>
        </p:spPr>
        <p:txBody>
          <a:bodyPr>
            <a:normAutofit/>
          </a:bodyPr>
          <a:lstStyle/>
          <a:p>
            <a:endParaRPr lang="en-US" dirty="0"/>
          </a:p>
        </p:txBody>
      </p:sp>
      <p:pic>
        <p:nvPicPr>
          <p:cNvPr id="4" name="Picture 3">
            <a:extLst>
              <a:ext uri="{FF2B5EF4-FFF2-40B4-BE49-F238E27FC236}">
                <a16:creationId xmlns:a16="http://schemas.microsoft.com/office/drawing/2014/main" id="{7EF21F35-4B06-5AAA-5C6A-B0E7E4D72D3E}"/>
              </a:ext>
            </a:extLst>
          </p:cNvPr>
          <p:cNvPicPr>
            <a:picLocks noChangeAspect="1"/>
          </p:cNvPicPr>
          <p:nvPr/>
        </p:nvPicPr>
        <p:blipFill rotWithShape="1">
          <a:blip r:embed="rId2"/>
          <a:srcRect l="23301" r="36131" b="1"/>
          <a:stretch/>
        </p:blipFill>
        <p:spPr>
          <a:xfrm>
            <a:off x="1778" y="10"/>
            <a:ext cx="5104833" cy="6857990"/>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36552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8F5A-2A4F-4BF2-AF8E-604140316295}"/>
              </a:ext>
            </a:extLst>
          </p:cNvPr>
          <p:cNvSpPr>
            <a:spLocks noGrp="1"/>
          </p:cNvSpPr>
          <p:nvPr>
            <p:ph type="title"/>
          </p:nvPr>
        </p:nvSpPr>
        <p:spPr/>
        <p:txBody>
          <a:bodyPr/>
          <a:lstStyle/>
          <a:p>
            <a:r>
              <a:rPr lang="en-US" dirty="0"/>
              <a:t>Notes About Terraform</a:t>
            </a:r>
          </a:p>
        </p:txBody>
      </p:sp>
      <p:sp>
        <p:nvSpPr>
          <p:cNvPr id="3" name="Content Placeholder 2">
            <a:extLst>
              <a:ext uri="{FF2B5EF4-FFF2-40B4-BE49-F238E27FC236}">
                <a16:creationId xmlns:a16="http://schemas.microsoft.com/office/drawing/2014/main" id="{0B94F445-A233-4678-BCFE-0E16B85B6A02}"/>
              </a:ext>
            </a:extLst>
          </p:cNvPr>
          <p:cNvSpPr>
            <a:spLocks noGrp="1"/>
          </p:cNvSpPr>
          <p:nvPr>
            <p:ph idx="1"/>
          </p:nvPr>
        </p:nvSpPr>
        <p:spPr>
          <a:xfrm>
            <a:off x="1587710" y="1390472"/>
            <a:ext cx="9486690" cy="5082756"/>
          </a:xfrm>
        </p:spPr>
        <p:txBody>
          <a:bodyPr>
            <a:normAutofit/>
          </a:bodyPr>
          <a:lstStyle/>
          <a:p>
            <a:r>
              <a:rPr lang="en-US" dirty="0"/>
              <a:t>Infrastructure as Code that uses state files to understand what has been deployed to the target tenant</a:t>
            </a:r>
          </a:p>
          <a:p>
            <a:r>
              <a:rPr lang="en-US" dirty="0"/>
              <a:t>Provider based</a:t>
            </a:r>
          </a:p>
          <a:p>
            <a:pPr lvl="1"/>
            <a:r>
              <a:rPr lang="en-US" dirty="0"/>
              <a:t>Resources have outputs</a:t>
            </a:r>
          </a:p>
          <a:p>
            <a:pPr lvl="1"/>
            <a:r>
              <a:rPr lang="en-US" dirty="0"/>
              <a:t>Better way to handle variables</a:t>
            </a:r>
          </a:p>
          <a:p>
            <a:r>
              <a:rPr lang="en-US" dirty="0"/>
              <a:t>What did we learn?</a:t>
            </a:r>
          </a:p>
          <a:p>
            <a:pPr lvl="1"/>
            <a:r>
              <a:rPr lang="en-US" dirty="0"/>
              <a:t>Bicep is Azure native and stores the state in Azure- could be better</a:t>
            </a:r>
          </a:p>
          <a:p>
            <a:pPr lvl="1"/>
            <a:r>
              <a:rPr lang="en-US" dirty="0"/>
              <a:t>Should refer to secrets in Azure Key Vault</a:t>
            </a:r>
          </a:p>
          <a:p>
            <a:pPr lvl="1"/>
            <a:r>
              <a:rPr lang="en-US" dirty="0"/>
              <a:t>To extend automation we could create JSON file with outputs instead of statically defining them</a:t>
            </a:r>
          </a:p>
          <a:p>
            <a:pPr lvl="1"/>
            <a:r>
              <a:rPr lang="en-US" dirty="0"/>
              <a:t>Cloud agnostic and could be used to move resources between clouds, especially with static public IP ranges</a:t>
            </a:r>
          </a:p>
          <a:p>
            <a:pPr lvl="1"/>
            <a:endParaRPr lang="en-US" dirty="0"/>
          </a:p>
          <a:p>
            <a:pPr lvl="1"/>
            <a:endParaRPr lang="en-US" dirty="0"/>
          </a:p>
        </p:txBody>
      </p:sp>
    </p:spTree>
    <p:extLst>
      <p:ext uri="{BB962C8B-B14F-4D97-AF65-F5344CB8AC3E}">
        <p14:creationId xmlns:p14="http://schemas.microsoft.com/office/powerpoint/2010/main" val="351262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6465-5198-4EF3-85D2-CBEE010240CB}"/>
              </a:ext>
            </a:extLst>
          </p:cNvPr>
          <p:cNvSpPr>
            <a:spLocks noGrp="1"/>
          </p:cNvSpPr>
          <p:nvPr>
            <p:ph type="title"/>
          </p:nvPr>
        </p:nvSpPr>
        <p:spPr/>
        <p:txBody>
          <a:bodyPr/>
          <a:lstStyle/>
          <a:p>
            <a:r>
              <a:rPr lang="en-US" dirty="0"/>
              <a:t>Automation Tools</a:t>
            </a:r>
          </a:p>
        </p:txBody>
      </p:sp>
      <p:graphicFrame>
        <p:nvGraphicFramePr>
          <p:cNvPr id="6" name="Table 6">
            <a:extLst>
              <a:ext uri="{FF2B5EF4-FFF2-40B4-BE49-F238E27FC236}">
                <a16:creationId xmlns:a16="http://schemas.microsoft.com/office/drawing/2014/main" id="{18E24624-12E6-4F68-AA9F-33568124267C}"/>
              </a:ext>
            </a:extLst>
          </p:cNvPr>
          <p:cNvGraphicFramePr>
            <a:graphicFrameLocks noGrp="1"/>
          </p:cNvGraphicFramePr>
          <p:nvPr>
            <p:ph idx="1"/>
            <p:extLst>
              <p:ext uri="{D42A27DB-BD31-4B8C-83A1-F6EECF244321}">
                <p14:modId xmlns:p14="http://schemas.microsoft.com/office/powerpoint/2010/main" val="1068277451"/>
              </p:ext>
            </p:extLst>
          </p:nvPr>
        </p:nvGraphicFramePr>
        <p:xfrm>
          <a:off x="1231901" y="1504283"/>
          <a:ext cx="10522564" cy="5095620"/>
        </p:xfrm>
        <a:graphic>
          <a:graphicData uri="http://schemas.openxmlformats.org/drawingml/2006/table">
            <a:tbl>
              <a:tblPr firstRow="1" bandRow="1">
                <a:tableStyleId>{5C22544A-7EE6-4342-B048-85BDC9FD1C3A}</a:tableStyleId>
              </a:tblPr>
              <a:tblGrid>
                <a:gridCol w="3782551">
                  <a:extLst>
                    <a:ext uri="{9D8B030D-6E8A-4147-A177-3AD203B41FA5}">
                      <a16:colId xmlns:a16="http://schemas.microsoft.com/office/drawing/2014/main" val="3862483365"/>
                    </a:ext>
                  </a:extLst>
                </a:gridCol>
                <a:gridCol w="3232492">
                  <a:extLst>
                    <a:ext uri="{9D8B030D-6E8A-4147-A177-3AD203B41FA5}">
                      <a16:colId xmlns:a16="http://schemas.microsoft.com/office/drawing/2014/main" val="4072770263"/>
                    </a:ext>
                  </a:extLst>
                </a:gridCol>
                <a:gridCol w="3507521">
                  <a:extLst>
                    <a:ext uri="{9D8B030D-6E8A-4147-A177-3AD203B41FA5}">
                      <a16:colId xmlns:a16="http://schemas.microsoft.com/office/drawing/2014/main" val="2682565524"/>
                    </a:ext>
                  </a:extLst>
                </a:gridCol>
              </a:tblGrid>
              <a:tr h="400950">
                <a:tc>
                  <a:txBody>
                    <a:bodyPr/>
                    <a:lstStyle/>
                    <a:p>
                      <a:r>
                        <a:rPr lang="en-US" dirty="0"/>
                        <a:t>Process</a:t>
                      </a:r>
                    </a:p>
                  </a:txBody>
                  <a:tcPr/>
                </a:tc>
                <a:tc>
                  <a:txBody>
                    <a:bodyPr/>
                    <a:lstStyle/>
                    <a:p>
                      <a:r>
                        <a:rPr lang="en-US" dirty="0"/>
                        <a:t>Scripts</a:t>
                      </a:r>
                    </a:p>
                  </a:txBody>
                  <a:tcPr/>
                </a:tc>
                <a:tc>
                  <a:txBody>
                    <a:bodyPr/>
                    <a:lstStyle/>
                    <a:p>
                      <a:r>
                        <a:rPr lang="en-US" dirty="0"/>
                        <a:t>Language</a:t>
                      </a:r>
                    </a:p>
                  </a:txBody>
                  <a:tcPr/>
                </a:tc>
                <a:extLst>
                  <a:ext uri="{0D108BD9-81ED-4DB2-BD59-A6C34878D82A}">
                    <a16:rowId xmlns:a16="http://schemas.microsoft.com/office/drawing/2014/main" val="2513137231"/>
                  </a:ext>
                </a:extLst>
              </a:tr>
              <a:tr h="1359518">
                <a:tc>
                  <a:txBody>
                    <a:bodyPr/>
                    <a:lstStyle/>
                    <a:p>
                      <a:r>
                        <a:rPr lang="en-US" dirty="0"/>
                        <a:t>User Provisioning</a:t>
                      </a:r>
                    </a:p>
                  </a:txBody>
                  <a:tcPr/>
                </a:tc>
                <a:tc>
                  <a:txBody>
                    <a:bodyPr/>
                    <a:lstStyle/>
                    <a:p>
                      <a:r>
                        <a:rPr lang="en-US" dirty="0"/>
                        <a:t>phxfunctions.psm1</a:t>
                      </a:r>
                    </a:p>
                    <a:p>
                      <a:r>
                        <a:rPr lang="en-US" dirty="0"/>
                        <a:t>createuserfile.ps1</a:t>
                      </a:r>
                    </a:p>
                    <a:p>
                      <a:r>
                        <a:rPr lang="en-US" dirty="0"/>
                        <a:t>createusers.ps1</a:t>
                      </a:r>
                    </a:p>
                  </a:txBody>
                  <a:tcPr/>
                </a:tc>
                <a:tc>
                  <a:txBody>
                    <a:bodyPr/>
                    <a:lstStyle/>
                    <a:p>
                      <a:r>
                        <a:rPr lang="en-US" dirty="0"/>
                        <a:t>PowerShell</a:t>
                      </a:r>
                    </a:p>
                  </a:txBody>
                  <a:tcPr/>
                </a:tc>
                <a:extLst>
                  <a:ext uri="{0D108BD9-81ED-4DB2-BD59-A6C34878D82A}">
                    <a16:rowId xmlns:a16="http://schemas.microsoft.com/office/drawing/2014/main" val="4155082639"/>
                  </a:ext>
                </a:extLst>
              </a:tr>
              <a:tr h="1571473">
                <a:tc>
                  <a:txBody>
                    <a:bodyPr/>
                    <a:lstStyle/>
                    <a:p>
                      <a:r>
                        <a:rPr lang="en-US" dirty="0"/>
                        <a:t>Azure Infrastructure Provisioning</a:t>
                      </a:r>
                    </a:p>
                  </a:txBody>
                  <a:tcPr/>
                </a:tc>
                <a:tc>
                  <a:txBody>
                    <a:bodyPr/>
                    <a:lstStyle/>
                    <a:p>
                      <a:r>
                        <a:rPr lang="en-US" dirty="0"/>
                        <a:t>main.tf</a:t>
                      </a:r>
                    </a:p>
                    <a:p>
                      <a:r>
                        <a:rPr lang="en-US" dirty="0"/>
                        <a:t>outputs.tf</a:t>
                      </a:r>
                    </a:p>
                    <a:p>
                      <a:r>
                        <a:rPr lang="en-US" dirty="0"/>
                        <a:t>providers.tf</a:t>
                      </a:r>
                    </a:p>
                    <a:p>
                      <a:r>
                        <a:rPr lang="en-US" dirty="0"/>
                        <a:t>Variables.tf</a:t>
                      </a:r>
                    </a:p>
                  </a:txBody>
                  <a:tcPr/>
                </a:tc>
                <a:tc>
                  <a:txBody>
                    <a:bodyPr/>
                    <a:lstStyle/>
                    <a:p>
                      <a:r>
                        <a:rPr lang="en-US" dirty="0"/>
                        <a:t>Terraform</a:t>
                      </a:r>
                    </a:p>
                  </a:txBody>
                  <a:tcPr/>
                </a:tc>
                <a:extLst>
                  <a:ext uri="{0D108BD9-81ED-4DB2-BD59-A6C34878D82A}">
                    <a16:rowId xmlns:a16="http://schemas.microsoft.com/office/drawing/2014/main" val="2455858836"/>
                  </a:ext>
                </a:extLst>
              </a:tr>
              <a:tr h="1763679">
                <a:tc>
                  <a:txBody>
                    <a:bodyPr/>
                    <a:lstStyle/>
                    <a:p>
                      <a:r>
                        <a:rPr lang="en-US" dirty="0"/>
                        <a:t>VDI Provisioning</a:t>
                      </a:r>
                    </a:p>
                  </a:txBody>
                  <a:tcPr/>
                </a:tc>
                <a:tc>
                  <a:txBody>
                    <a:bodyPr/>
                    <a:lstStyle/>
                    <a:p>
                      <a:r>
                        <a:rPr lang="en-US" dirty="0"/>
                        <a:t>citrix.py</a:t>
                      </a:r>
                    </a:p>
                    <a:p>
                      <a:r>
                        <a:rPr lang="en-US" dirty="0"/>
                        <a:t>createmachinesandusers.py</a:t>
                      </a:r>
                    </a:p>
                  </a:txBody>
                  <a:tcPr/>
                </a:tc>
                <a:tc>
                  <a:txBody>
                    <a:bodyPr/>
                    <a:lstStyle/>
                    <a:p>
                      <a:r>
                        <a:rPr lang="en-US" dirty="0"/>
                        <a:t>Python </a:t>
                      </a:r>
                    </a:p>
                    <a:p>
                      <a:endParaRPr lang="en-US" dirty="0"/>
                    </a:p>
                    <a:p>
                      <a:endParaRPr lang="en-US" dirty="0"/>
                    </a:p>
                    <a:p>
                      <a:r>
                        <a:rPr lang="en-US" dirty="0"/>
                        <a:t>(REST wrapper)</a:t>
                      </a:r>
                    </a:p>
                  </a:txBody>
                  <a:tcPr/>
                </a:tc>
                <a:extLst>
                  <a:ext uri="{0D108BD9-81ED-4DB2-BD59-A6C34878D82A}">
                    <a16:rowId xmlns:a16="http://schemas.microsoft.com/office/drawing/2014/main" val="934298843"/>
                  </a:ext>
                </a:extLst>
              </a:tr>
            </a:tbl>
          </a:graphicData>
        </a:graphic>
      </p:graphicFrame>
    </p:spTree>
    <p:extLst>
      <p:ext uri="{BB962C8B-B14F-4D97-AF65-F5344CB8AC3E}">
        <p14:creationId xmlns:p14="http://schemas.microsoft.com/office/powerpoint/2010/main" val="45546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FA6A-FCB9-41A0-87EB-3C38FF5A791D}"/>
              </a:ext>
            </a:extLst>
          </p:cNvPr>
          <p:cNvSpPr>
            <a:spLocks noGrp="1"/>
          </p:cNvSpPr>
          <p:nvPr>
            <p:ph type="title"/>
          </p:nvPr>
        </p:nvSpPr>
        <p:spPr>
          <a:xfrm>
            <a:off x="2705310" y="3127024"/>
            <a:ext cx="9486690" cy="1550419"/>
          </a:xfrm>
        </p:spPr>
        <p:txBody>
          <a:bodyPr/>
          <a:lstStyle/>
          <a:p>
            <a:r>
              <a:rPr lang="en-US" dirty="0"/>
              <a:t>Code Review &amp; Demo</a:t>
            </a:r>
          </a:p>
        </p:txBody>
      </p:sp>
    </p:spTree>
    <p:extLst>
      <p:ext uri="{BB962C8B-B14F-4D97-AF65-F5344CB8AC3E}">
        <p14:creationId xmlns:p14="http://schemas.microsoft.com/office/powerpoint/2010/main" val="37815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7A0E-1D25-48BF-B3D0-FC7344364955}"/>
              </a:ext>
            </a:extLst>
          </p:cNvPr>
          <p:cNvSpPr>
            <a:spLocks noGrp="1"/>
          </p:cNvSpPr>
          <p:nvPr>
            <p:ph type="title"/>
          </p:nvPr>
        </p:nvSpPr>
        <p:spPr/>
        <p:txBody>
          <a:bodyPr/>
          <a:lstStyle/>
          <a:p>
            <a:r>
              <a:rPr lang="en-US" dirty="0"/>
              <a:t>What Can we do Better?</a:t>
            </a:r>
          </a:p>
        </p:txBody>
      </p:sp>
      <p:sp>
        <p:nvSpPr>
          <p:cNvPr id="3" name="Content Placeholder 2">
            <a:extLst>
              <a:ext uri="{FF2B5EF4-FFF2-40B4-BE49-F238E27FC236}">
                <a16:creationId xmlns:a16="http://schemas.microsoft.com/office/drawing/2014/main" id="{D07DEF7C-3513-4642-B430-0A6C0EEF7E48}"/>
              </a:ext>
            </a:extLst>
          </p:cNvPr>
          <p:cNvSpPr>
            <a:spLocks noGrp="1"/>
          </p:cNvSpPr>
          <p:nvPr>
            <p:ph idx="1"/>
          </p:nvPr>
        </p:nvSpPr>
        <p:spPr/>
        <p:txBody>
          <a:bodyPr>
            <a:normAutofit lnSpcReduction="10000"/>
          </a:bodyPr>
          <a:lstStyle/>
          <a:p>
            <a:r>
              <a:rPr lang="en-US" dirty="0"/>
              <a:t>Native AVD may be easier to manage if we remove Citrix management plane (-$10/user)</a:t>
            </a:r>
          </a:p>
          <a:p>
            <a:r>
              <a:rPr lang="en-US" dirty="0"/>
              <a:t>Terraform can get much more complex</a:t>
            </a:r>
          </a:p>
          <a:p>
            <a:pPr lvl="1"/>
            <a:r>
              <a:rPr lang="en-US" dirty="0"/>
              <a:t>Should use blob storage to store JSON file of variables and outputs from resources or data blocks</a:t>
            </a:r>
          </a:p>
          <a:p>
            <a:r>
              <a:rPr lang="en-US" dirty="0"/>
              <a:t>Intune configuration profiles on VMs</a:t>
            </a:r>
          </a:p>
          <a:p>
            <a:r>
              <a:rPr lang="en-US" dirty="0"/>
              <a:t>Microsoft Authenticator provides a more native solution for MFA</a:t>
            </a:r>
          </a:p>
          <a:p>
            <a:r>
              <a:rPr lang="en-US" dirty="0"/>
              <a:t>Non-Persistent desktops may be more appropriate for some users</a:t>
            </a:r>
          </a:p>
          <a:p>
            <a:pPr lvl="1"/>
            <a:r>
              <a:rPr lang="en-US" dirty="0"/>
              <a:t>Could be more cost effective</a:t>
            </a:r>
          </a:p>
          <a:p>
            <a:endParaRPr lang="en-US" dirty="0"/>
          </a:p>
        </p:txBody>
      </p:sp>
    </p:spTree>
    <p:extLst>
      <p:ext uri="{BB962C8B-B14F-4D97-AF65-F5344CB8AC3E}">
        <p14:creationId xmlns:p14="http://schemas.microsoft.com/office/powerpoint/2010/main" val="182357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9D22-1F8E-445A-A6F9-88DA0DE7DC77}"/>
              </a:ext>
            </a:extLst>
          </p:cNvPr>
          <p:cNvSpPr>
            <a:spLocks noGrp="1"/>
          </p:cNvSpPr>
          <p:nvPr>
            <p:ph type="title"/>
          </p:nvPr>
        </p:nvSpPr>
        <p:spPr/>
        <p:txBody>
          <a:bodyPr/>
          <a:lstStyle/>
          <a:p>
            <a:r>
              <a:rPr lang="en-US" dirty="0"/>
              <a:t>Ideas for Extensibility</a:t>
            </a:r>
          </a:p>
        </p:txBody>
      </p:sp>
      <p:sp>
        <p:nvSpPr>
          <p:cNvPr id="3" name="Content Placeholder 2">
            <a:extLst>
              <a:ext uri="{FF2B5EF4-FFF2-40B4-BE49-F238E27FC236}">
                <a16:creationId xmlns:a16="http://schemas.microsoft.com/office/drawing/2014/main" id="{24DB131E-DAC6-4EEB-96C5-3F1202094746}"/>
              </a:ext>
            </a:extLst>
          </p:cNvPr>
          <p:cNvSpPr>
            <a:spLocks noGrp="1"/>
          </p:cNvSpPr>
          <p:nvPr>
            <p:ph idx="1"/>
          </p:nvPr>
        </p:nvSpPr>
        <p:spPr/>
        <p:txBody>
          <a:bodyPr/>
          <a:lstStyle/>
          <a:p>
            <a:r>
              <a:rPr lang="en-US" dirty="0"/>
              <a:t>Process should be </a:t>
            </a:r>
            <a:r>
              <a:rPr lang="en-US" dirty="0" err="1"/>
              <a:t>ticketized</a:t>
            </a:r>
            <a:endParaRPr lang="en-US" dirty="0"/>
          </a:p>
          <a:p>
            <a:pPr lvl="1"/>
            <a:r>
              <a:rPr lang="en-US" dirty="0"/>
              <a:t>Can use Jira Service desk to create tickets in bulk with API or import tool</a:t>
            </a:r>
          </a:p>
          <a:p>
            <a:pPr lvl="1"/>
            <a:r>
              <a:rPr lang="en-US" dirty="0"/>
              <a:t>Could then use Jira tickets to pass parameters to some server/serverless runner via a POST request to call the relevant scripts</a:t>
            </a:r>
          </a:p>
          <a:p>
            <a:r>
              <a:rPr lang="en-US" dirty="0" err="1"/>
              <a:t>PowerAutomate</a:t>
            </a:r>
            <a:r>
              <a:rPr lang="en-US" dirty="0"/>
              <a:t> could be used for user provisioning- would be more supportable than a PowerShell script</a:t>
            </a:r>
          </a:p>
          <a:p>
            <a:r>
              <a:rPr lang="en-US" dirty="0"/>
              <a:t>Azure Functions or Logic apps could be used </a:t>
            </a:r>
          </a:p>
          <a:p>
            <a:endParaRPr lang="en-US" dirty="0"/>
          </a:p>
          <a:p>
            <a:endParaRPr lang="en-US" dirty="0"/>
          </a:p>
        </p:txBody>
      </p:sp>
    </p:spTree>
    <p:extLst>
      <p:ext uri="{BB962C8B-B14F-4D97-AF65-F5344CB8AC3E}">
        <p14:creationId xmlns:p14="http://schemas.microsoft.com/office/powerpoint/2010/main" val="331543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7CAD-E740-4E88-86A1-18905A8F78A6}"/>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611CE283-3040-43D2-8398-ECF4B70573FE}"/>
              </a:ext>
            </a:extLst>
          </p:cNvPr>
          <p:cNvSpPr>
            <a:spLocks noGrp="1"/>
          </p:cNvSpPr>
          <p:nvPr>
            <p:ph idx="1"/>
          </p:nvPr>
        </p:nvSpPr>
        <p:spPr>
          <a:xfrm>
            <a:off x="1587710" y="1718581"/>
            <a:ext cx="9486690" cy="3926152"/>
          </a:xfrm>
        </p:spPr>
        <p:txBody>
          <a:bodyPr>
            <a:noAutofit/>
          </a:bodyPr>
          <a:lstStyle/>
          <a:p>
            <a:pPr lvl="1"/>
            <a:r>
              <a:rPr lang="en-US" sz="2800" dirty="0"/>
              <a:t>Phoenix Financial Capital needs to onboard 100 users</a:t>
            </a:r>
          </a:p>
          <a:p>
            <a:pPr lvl="1"/>
            <a:r>
              <a:rPr lang="en-US" sz="2800" dirty="0"/>
              <a:t>End User State:</a:t>
            </a:r>
          </a:p>
          <a:p>
            <a:pPr lvl="2"/>
            <a:r>
              <a:rPr lang="en-US" sz="2800" dirty="0"/>
              <a:t>Azure based identities</a:t>
            </a:r>
          </a:p>
          <a:p>
            <a:pPr lvl="3"/>
            <a:r>
              <a:rPr lang="en-US" sz="2800" dirty="0"/>
              <a:t>With MFA via Duo</a:t>
            </a:r>
          </a:p>
          <a:p>
            <a:pPr lvl="2"/>
            <a:r>
              <a:rPr lang="en-US" sz="2800" dirty="0"/>
              <a:t>Appropriate phone number and group membership depending on department</a:t>
            </a:r>
          </a:p>
          <a:p>
            <a:pPr lvl="2"/>
            <a:r>
              <a:rPr lang="en-US" sz="2800" dirty="0"/>
              <a:t>Access to a VDI via Citrix Workspace</a:t>
            </a:r>
          </a:p>
        </p:txBody>
      </p:sp>
    </p:spTree>
    <p:extLst>
      <p:ext uri="{BB962C8B-B14F-4D97-AF65-F5344CB8AC3E}">
        <p14:creationId xmlns:p14="http://schemas.microsoft.com/office/powerpoint/2010/main" val="59276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DCC5-0F57-4B8D-9DBE-760A4CBC6077}"/>
              </a:ext>
            </a:extLst>
          </p:cNvPr>
          <p:cNvSpPr>
            <a:spLocks noGrp="1"/>
          </p:cNvSpPr>
          <p:nvPr>
            <p:ph type="title"/>
          </p:nvPr>
        </p:nvSpPr>
        <p:spPr/>
        <p:txBody>
          <a:bodyPr/>
          <a:lstStyle/>
          <a:p>
            <a:r>
              <a:rPr lang="en-US" dirty="0"/>
              <a:t>Project Scope: Technical Goals</a:t>
            </a:r>
          </a:p>
        </p:txBody>
      </p:sp>
      <p:sp>
        <p:nvSpPr>
          <p:cNvPr id="3" name="Content Placeholder 2">
            <a:extLst>
              <a:ext uri="{FF2B5EF4-FFF2-40B4-BE49-F238E27FC236}">
                <a16:creationId xmlns:a16="http://schemas.microsoft.com/office/drawing/2014/main" id="{0CA87900-BE63-40A5-8F30-4E0C83C074AE}"/>
              </a:ext>
            </a:extLst>
          </p:cNvPr>
          <p:cNvSpPr>
            <a:spLocks noGrp="1"/>
          </p:cNvSpPr>
          <p:nvPr>
            <p:ph idx="1"/>
          </p:nvPr>
        </p:nvSpPr>
        <p:spPr>
          <a:xfrm>
            <a:off x="1587710" y="1713186"/>
            <a:ext cx="9486690" cy="4689452"/>
          </a:xfrm>
        </p:spPr>
        <p:txBody>
          <a:bodyPr>
            <a:normAutofit fontScale="92500"/>
          </a:bodyPr>
          <a:lstStyle/>
          <a:p>
            <a:r>
              <a:rPr lang="en-US" sz="2000" dirty="0"/>
              <a:t>Create an automation workflow for the initial onboarding of 100 users</a:t>
            </a:r>
          </a:p>
          <a:p>
            <a:pPr lvl="1"/>
            <a:r>
              <a:rPr lang="en-US" sz="1800" dirty="0"/>
              <a:t>This workflow must also be repeatable on a smaller scale (groups of 1 user or more)</a:t>
            </a:r>
          </a:p>
          <a:p>
            <a:pPr lvl="1"/>
            <a:r>
              <a:rPr lang="en-US" sz="1800" dirty="0"/>
              <a:t>Some parts of this will be manual (ex. provisioning of Duo and Citrix tenants)</a:t>
            </a:r>
          </a:p>
          <a:p>
            <a:r>
              <a:rPr lang="en-US" sz="2000" dirty="0"/>
              <a:t>Code base should be modular (as “object oriented” as possible across all scripting languages with enough parameterization to provide flexibility without becoming overly complex). </a:t>
            </a:r>
          </a:p>
          <a:p>
            <a:r>
              <a:rPr lang="en-US" sz="2000" dirty="0"/>
              <a:t>Azure infrastructure expressed in Terraform so that it is effectively “stateless”</a:t>
            </a:r>
          </a:p>
          <a:p>
            <a:r>
              <a:rPr lang="en-US" sz="2000" dirty="0"/>
              <a:t>Help desk should be able to support VDI management plane without seeing the code</a:t>
            </a:r>
          </a:p>
          <a:p>
            <a:r>
              <a:rPr lang="en-US" sz="2000" dirty="0"/>
              <a:t>Automation should be platform agnostic</a:t>
            </a:r>
          </a:p>
          <a:p>
            <a:r>
              <a:rPr lang="en-US" sz="2000" dirty="0"/>
              <a:t>Documentation must be clear and concise</a:t>
            </a:r>
            <a:endParaRPr lang="en-US" sz="1600" dirty="0"/>
          </a:p>
          <a:p>
            <a:endParaRPr lang="en-US" sz="1600" dirty="0"/>
          </a:p>
        </p:txBody>
      </p:sp>
    </p:spTree>
    <p:extLst>
      <p:ext uri="{BB962C8B-B14F-4D97-AF65-F5344CB8AC3E}">
        <p14:creationId xmlns:p14="http://schemas.microsoft.com/office/powerpoint/2010/main" val="93672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390628"/>
            <a:ext cx="2252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390628"/>
            <a:ext cx="2252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390628"/>
            <a:ext cx="15385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390628"/>
            <a:ext cx="2252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390628"/>
            <a:ext cx="2252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2931047"/>
            <a:ext cx="919162" cy="919162"/>
          </a:xfrm>
          <a:prstGeom prst="arc">
            <a:avLst>
              <a:gd name="adj1" fmla="val 5420354"/>
              <a:gd name="adj2" fmla="val 1085334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390628"/>
            <a:ext cx="15385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29537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176315"/>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043443"/>
            <a:ext cx="694370" cy="69437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3737814"/>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4746068"/>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59B938-7387-4E6C-B81C-CA1B61488588}"/>
              </a:ext>
            </a:extLst>
          </p:cNvPr>
          <p:cNvSpPr txBox="1"/>
          <p:nvPr/>
        </p:nvSpPr>
        <p:spPr>
          <a:xfrm>
            <a:off x="687170" y="2410921"/>
            <a:ext cx="1851018" cy="646331"/>
          </a:xfrm>
          <a:prstGeom prst="rect">
            <a:avLst/>
          </a:prstGeom>
          <a:noFill/>
        </p:spPr>
        <p:txBody>
          <a:bodyPr wrap="square" rtlCol="0">
            <a:spAutoFit/>
          </a:bodyPr>
          <a:lstStyle/>
          <a:p>
            <a:pPr algn="ctr"/>
            <a:r>
              <a:rPr lang="en-US" sz="3600" dirty="0">
                <a:solidFill>
                  <a:srgbClr val="03A1A4"/>
                </a:solidFill>
                <a:latin typeface="Century Gothic" panose="020B0502020202020204" pitchFamily="34" charset="0"/>
              </a:rPr>
              <a:t>1 days</a:t>
            </a:r>
          </a:p>
        </p:txBody>
      </p:sp>
      <p:sp>
        <p:nvSpPr>
          <p:cNvPr id="17" name="TextBox 16">
            <a:extLst>
              <a:ext uri="{FF2B5EF4-FFF2-40B4-BE49-F238E27FC236}">
                <a16:creationId xmlns:a16="http://schemas.microsoft.com/office/drawing/2014/main" id="{E623F98E-5FFF-4701-A99F-87B202C66033}"/>
              </a:ext>
            </a:extLst>
          </p:cNvPr>
          <p:cNvSpPr txBox="1"/>
          <p:nvPr/>
        </p:nvSpPr>
        <p:spPr>
          <a:xfrm>
            <a:off x="332562" y="5004266"/>
            <a:ext cx="4394296"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entury Gothic" panose="020B0502020202020204" pitchFamily="34" charset="0"/>
              </a:rPr>
              <a:t>Education and planning</a:t>
            </a:r>
          </a:p>
          <a:p>
            <a:pPr marL="742950" lvl="1" indent="-285750">
              <a:buFont typeface="Arial" panose="020B0604020202020204" pitchFamily="34" charset="0"/>
              <a:buChar char="•"/>
            </a:pPr>
            <a:r>
              <a:rPr lang="en-US" sz="1400" dirty="0">
                <a:latin typeface="Century Gothic" panose="020B0502020202020204" pitchFamily="34" charset="0"/>
              </a:rPr>
              <a:t>Get familiar with concepts and documentation </a:t>
            </a:r>
          </a:p>
          <a:p>
            <a:pPr marL="742950" lvl="1" indent="-285750">
              <a:buFont typeface="Arial" panose="020B0604020202020204" pitchFamily="34" charset="0"/>
              <a:buChar char="•"/>
            </a:pPr>
            <a:r>
              <a:rPr lang="en-US" sz="1400" dirty="0">
                <a:latin typeface="Century Gothic" panose="020B0502020202020204" pitchFamily="34" charset="0"/>
              </a:rPr>
              <a:t>What tools  and languages are most appropriate?</a:t>
            </a:r>
          </a:p>
          <a:p>
            <a:pPr marL="742950" lvl="1" indent="-285750">
              <a:buFont typeface="Arial" panose="020B0604020202020204" pitchFamily="34" charset="0"/>
              <a:buChar char="•"/>
            </a:pPr>
            <a:r>
              <a:rPr lang="en-US" sz="1400" dirty="0">
                <a:latin typeface="Century Gothic" panose="020B0502020202020204" pitchFamily="34" charset="0"/>
              </a:rPr>
              <a:t>What </a:t>
            </a:r>
            <a:r>
              <a:rPr lang="en-US" sz="1400" i="1" u="sng" dirty="0">
                <a:latin typeface="Century Gothic" panose="020B0502020202020204" pitchFamily="34" charset="0"/>
              </a:rPr>
              <a:t>can or should</a:t>
            </a:r>
            <a:r>
              <a:rPr lang="en-US" sz="1400" i="1" dirty="0">
                <a:latin typeface="Century Gothic" panose="020B0502020202020204" pitchFamily="34" charset="0"/>
              </a:rPr>
              <a:t> </a:t>
            </a:r>
            <a:r>
              <a:rPr lang="en-US" sz="1400" dirty="0">
                <a:latin typeface="Century Gothic" panose="020B0502020202020204" pitchFamily="34" charset="0"/>
              </a:rPr>
              <a:t>be automated?</a:t>
            </a:r>
            <a:endParaRPr lang="en-US" sz="1400" i="1" u="sng" dirty="0">
              <a:latin typeface="Century Gothic" panose="020B0502020202020204" pitchFamily="34" charset="0"/>
            </a:endParaRPr>
          </a:p>
          <a:p>
            <a:pPr marL="285750" indent="-285750">
              <a:buFont typeface="Arial" panose="020B0604020202020204" pitchFamily="34" charset="0"/>
              <a:buChar char="•"/>
            </a:pPr>
            <a:endParaRPr lang="en-US" sz="1400" dirty="0">
              <a:latin typeface="Century Gothic" panose="020B0502020202020204" pitchFamily="34" charset="0"/>
            </a:endParaRPr>
          </a:p>
        </p:txBody>
      </p:sp>
      <p:sp>
        <p:nvSpPr>
          <p:cNvPr id="18" name="Arc 17">
            <a:extLst>
              <a:ext uri="{FF2B5EF4-FFF2-40B4-BE49-F238E27FC236}">
                <a16:creationId xmlns:a16="http://schemas.microsoft.com/office/drawing/2014/main" id="{B54B9C7B-4DA7-40E1-B723-68758EB971FE}"/>
              </a:ext>
            </a:extLst>
          </p:cNvPr>
          <p:cNvSpPr/>
          <p:nvPr/>
        </p:nvSpPr>
        <p:spPr>
          <a:xfrm rot="5400000">
            <a:off x="3389075" y="2931047"/>
            <a:ext cx="919162" cy="919162"/>
          </a:xfrm>
          <a:prstGeom prst="arc">
            <a:avLst>
              <a:gd name="adj1" fmla="val 5420354"/>
              <a:gd name="adj2" fmla="val 1085334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753406" y="329537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176315"/>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043443"/>
            <a:ext cx="694370" cy="69437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010056"/>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1963700"/>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297ECE7-7E0E-48D0-9C27-6FB0E3DB79DD}"/>
              </a:ext>
            </a:extLst>
          </p:cNvPr>
          <p:cNvSpPr txBox="1"/>
          <p:nvPr/>
        </p:nvSpPr>
        <p:spPr>
          <a:xfrm>
            <a:off x="3090963" y="3777920"/>
            <a:ext cx="1515386" cy="523220"/>
          </a:xfrm>
          <a:prstGeom prst="rect">
            <a:avLst/>
          </a:prstGeom>
          <a:noFill/>
        </p:spPr>
        <p:txBody>
          <a:bodyPr wrap="square" rtlCol="0">
            <a:spAutoFit/>
          </a:bodyPr>
          <a:lstStyle/>
          <a:p>
            <a:pPr algn="ctr"/>
            <a:r>
              <a:rPr lang="en-US" sz="2800" dirty="0">
                <a:solidFill>
                  <a:srgbClr val="EE9524"/>
                </a:solidFill>
                <a:latin typeface="Century Gothic" panose="020B0502020202020204" pitchFamily="34" charset="0"/>
              </a:rPr>
              <a:t>1 day</a:t>
            </a:r>
          </a:p>
        </p:txBody>
      </p:sp>
      <p:sp>
        <p:nvSpPr>
          <p:cNvPr id="27" name="Arc 26">
            <a:extLst>
              <a:ext uri="{FF2B5EF4-FFF2-40B4-BE49-F238E27FC236}">
                <a16:creationId xmlns:a16="http://schemas.microsoft.com/office/drawing/2014/main" id="{A2636062-43D3-463C-B6BD-741D547DE965}"/>
              </a:ext>
            </a:extLst>
          </p:cNvPr>
          <p:cNvSpPr/>
          <p:nvPr/>
        </p:nvSpPr>
        <p:spPr>
          <a:xfrm>
            <a:off x="5642508" y="2931047"/>
            <a:ext cx="919162" cy="919162"/>
          </a:xfrm>
          <a:prstGeom prst="arc">
            <a:avLst>
              <a:gd name="adj1" fmla="val 5420354"/>
              <a:gd name="adj2" fmla="val 1085334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29537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176315"/>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043443"/>
            <a:ext cx="694370" cy="69437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3737814"/>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4746068"/>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BE7D141-E60D-4B00-AA4B-1F588212DCAD}"/>
              </a:ext>
            </a:extLst>
          </p:cNvPr>
          <p:cNvSpPr txBox="1"/>
          <p:nvPr/>
        </p:nvSpPr>
        <p:spPr>
          <a:xfrm>
            <a:off x="5344396" y="2357139"/>
            <a:ext cx="1515386" cy="584775"/>
          </a:xfrm>
          <a:prstGeom prst="rect">
            <a:avLst/>
          </a:prstGeom>
          <a:noFill/>
        </p:spPr>
        <p:txBody>
          <a:bodyPr wrap="square" rtlCol="0">
            <a:spAutoFit/>
          </a:bodyPr>
          <a:lstStyle/>
          <a:p>
            <a:pPr algn="ctr"/>
            <a:r>
              <a:rPr lang="en-US" sz="3200" dirty="0">
                <a:solidFill>
                  <a:srgbClr val="EF3078"/>
                </a:solidFill>
                <a:latin typeface="Century Gothic" panose="020B0502020202020204" pitchFamily="34" charset="0"/>
              </a:rPr>
              <a:t>3 days</a:t>
            </a:r>
          </a:p>
        </p:txBody>
      </p:sp>
      <p:sp>
        <p:nvSpPr>
          <p:cNvPr id="35" name="TextBox 34">
            <a:extLst>
              <a:ext uri="{FF2B5EF4-FFF2-40B4-BE49-F238E27FC236}">
                <a16:creationId xmlns:a16="http://schemas.microsoft.com/office/drawing/2014/main" id="{0A5C5A36-EC92-462F-BB70-6A797D63B1DD}"/>
              </a:ext>
            </a:extLst>
          </p:cNvPr>
          <p:cNvSpPr txBox="1"/>
          <p:nvPr/>
        </p:nvSpPr>
        <p:spPr>
          <a:xfrm>
            <a:off x="5039817" y="4998294"/>
            <a:ext cx="378560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entury Gothic" panose="020B0502020202020204" pitchFamily="34" charset="0"/>
              </a:rPr>
              <a:t>Scripting exploration and drafting</a:t>
            </a:r>
          </a:p>
          <a:p>
            <a:pPr marL="742950" lvl="1" indent="-285750">
              <a:buFont typeface="Arial" panose="020B0604020202020204" pitchFamily="34" charset="0"/>
              <a:buChar char="•"/>
            </a:pPr>
            <a:r>
              <a:rPr lang="en-US" sz="1400" dirty="0">
                <a:latin typeface="Century Gothic" panose="020B0502020202020204" pitchFamily="34" charset="0"/>
              </a:rPr>
              <a:t>This is the time to familiarize and test cmdlets, REST calls, IAC</a:t>
            </a:r>
          </a:p>
          <a:p>
            <a:pPr marL="742950" lvl="1" indent="-285750">
              <a:buFont typeface="Arial" panose="020B0604020202020204" pitchFamily="34" charset="0"/>
              <a:buChar char="•"/>
            </a:pPr>
            <a:r>
              <a:rPr lang="en-US" sz="1400" dirty="0">
                <a:latin typeface="Century Gothic" panose="020B0502020202020204" pitchFamily="34" charset="0"/>
              </a:rPr>
              <a:t>Heaviest development lift</a:t>
            </a:r>
          </a:p>
          <a:p>
            <a:pPr marL="742950" lvl="1" indent="-285750">
              <a:buFont typeface="Arial" panose="020B0604020202020204" pitchFamily="34" charset="0"/>
              <a:buChar char="•"/>
            </a:pPr>
            <a:endParaRPr lang="en-US" sz="1400" dirty="0">
              <a:latin typeface="Century Gothic" panose="020B0502020202020204" pitchFamily="34" charset="0"/>
            </a:endParaRPr>
          </a:p>
        </p:txBody>
      </p:sp>
      <p:sp>
        <p:nvSpPr>
          <p:cNvPr id="45" name="Arc 44">
            <a:extLst>
              <a:ext uri="{FF2B5EF4-FFF2-40B4-BE49-F238E27FC236}">
                <a16:creationId xmlns:a16="http://schemas.microsoft.com/office/drawing/2014/main" id="{E3730103-7F8D-4792-83EE-5FFC4A5D2274}"/>
              </a:ext>
            </a:extLst>
          </p:cNvPr>
          <p:cNvSpPr/>
          <p:nvPr/>
        </p:nvSpPr>
        <p:spPr>
          <a:xfrm rot="5400000">
            <a:off x="7906257" y="2931047"/>
            <a:ext cx="919162" cy="919162"/>
          </a:xfrm>
          <a:prstGeom prst="arc">
            <a:avLst>
              <a:gd name="adj1" fmla="val 5420354"/>
              <a:gd name="adj2" fmla="val 1085334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29537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176315"/>
            <a:ext cx="428626" cy="428626"/>
          </a:xfrm>
          <a:prstGeom prst="donut">
            <a:avLst>
              <a:gd name="adj" fmla="val 5281"/>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043443"/>
            <a:ext cx="694370" cy="69437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010056"/>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1963700"/>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5F62DC2-C651-4B22-B4CB-1846861868F6}"/>
              </a:ext>
            </a:extLst>
          </p:cNvPr>
          <p:cNvSpPr txBox="1"/>
          <p:nvPr/>
        </p:nvSpPr>
        <p:spPr>
          <a:xfrm>
            <a:off x="7608145" y="3777920"/>
            <a:ext cx="1515386" cy="584775"/>
          </a:xfrm>
          <a:prstGeom prst="rect">
            <a:avLst/>
          </a:prstGeom>
          <a:noFill/>
        </p:spPr>
        <p:txBody>
          <a:bodyPr wrap="square" rtlCol="0">
            <a:spAutoFit/>
          </a:bodyPr>
          <a:lstStyle/>
          <a:p>
            <a:pPr algn="ctr"/>
            <a:r>
              <a:rPr lang="en-US" sz="3200" dirty="0">
                <a:solidFill>
                  <a:srgbClr val="1C7CBB"/>
                </a:solidFill>
                <a:latin typeface="Century Gothic" panose="020B0502020202020204" pitchFamily="34" charset="0"/>
              </a:rPr>
              <a:t>1 days</a:t>
            </a:r>
          </a:p>
        </p:txBody>
      </p:sp>
      <p:sp>
        <p:nvSpPr>
          <p:cNvPr id="52" name="TextBox 51">
            <a:extLst>
              <a:ext uri="{FF2B5EF4-FFF2-40B4-BE49-F238E27FC236}">
                <a16:creationId xmlns:a16="http://schemas.microsoft.com/office/drawing/2014/main" id="{44337E62-7F21-4CD3-9B0D-507A64DF7728}"/>
              </a:ext>
            </a:extLst>
          </p:cNvPr>
          <p:cNvSpPr txBox="1"/>
          <p:nvPr/>
        </p:nvSpPr>
        <p:spPr>
          <a:xfrm>
            <a:off x="7191286" y="356035"/>
            <a:ext cx="3626792"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entury Gothic" panose="020B0502020202020204" pitchFamily="34" charset="0"/>
              </a:rPr>
              <a:t>Script stressing and feature testing</a:t>
            </a:r>
          </a:p>
          <a:p>
            <a:pPr marL="742950" lvl="1" indent="-285750">
              <a:buFont typeface="Arial" panose="020B0604020202020204" pitchFamily="34" charset="0"/>
              <a:buChar char="•"/>
            </a:pPr>
            <a:r>
              <a:rPr lang="en-US" sz="1400" dirty="0">
                <a:latin typeface="Century Gothic" panose="020B0502020202020204" pitchFamily="34" charset="0"/>
              </a:rPr>
              <a:t>Let’s build tools</a:t>
            </a:r>
          </a:p>
          <a:p>
            <a:pPr marL="742950" lvl="1" indent="-285750">
              <a:buFont typeface="Arial" panose="020B0604020202020204" pitchFamily="34" charset="0"/>
              <a:buChar char="•"/>
            </a:pPr>
            <a:r>
              <a:rPr lang="en-US" sz="1400" dirty="0">
                <a:latin typeface="Century Gothic" panose="020B0502020202020204" pitchFamily="34" charset="0"/>
              </a:rPr>
              <a:t>Go back over code and add comments</a:t>
            </a:r>
          </a:p>
          <a:p>
            <a:pPr marL="742950" lvl="1" indent="-285750">
              <a:buFont typeface="Arial" panose="020B0604020202020204" pitchFamily="34" charset="0"/>
              <a:buChar char="•"/>
            </a:pPr>
            <a:r>
              <a:rPr lang="en-US" sz="1400" dirty="0">
                <a:latin typeface="Century Gothic" panose="020B0502020202020204" pitchFamily="34" charset="0"/>
              </a:rPr>
              <a:t>Parameterize whatever makes sense</a:t>
            </a:r>
          </a:p>
          <a:p>
            <a:pPr marL="742950" lvl="1" indent="-285750">
              <a:buFont typeface="Arial" panose="020B0604020202020204" pitchFamily="34" charset="0"/>
              <a:buChar char="•"/>
            </a:pPr>
            <a:r>
              <a:rPr lang="en-US" sz="1400" dirty="0">
                <a:latin typeface="Century Gothic" panose="020B0502020202020204" pitchFamily="34" charset="0"/>
              </a:rPr>
              <a:t>Draft documentation</a:t>
            </a:r>
          </a:p>
          <a:p>
            <a:pPr marL="742950" lvl="1" indent="-285750">
              <a:buFont typeface="Arial" panose="020B0604020202020204" pitchFamily="34" charset="0"/>
              <a:buChar char="•"/>
            </a:pPr>
            <a:endParaRPr lang="en-US" sz="1400" dirty="0">
              <a:latin typeface="Century Gothic" panose="020B0502020202020204" pitchFamily="34" charset="0"/>
            </a:endParaRPr>
          </a:p>
        </p:txBody>
      </p:sp>
      <p:sp>
        <p:nvSpPr>
          <p:cNvPr id="53" name="Arc 52">
            <a:extLst>
              <a:ext uri="{FF2B5EF4-FFF2-40B4-BE49-F238E27FC236}">
                <a16:creationId xmlns:a16="http://schemas.microsoft.com/office/drawing/2014/main" id="{FC85B459-7BA2-4C61-9178-E1CE5EFAEC56}"/>
              </a:ext>
            </a:extLst>
          </p:cNvPr>
          <p:cNvSpPr/>
          <p:nvPr/>
        </p:nvSpPr>
        <p:spPr>
          <a:xfrm>
            <a:off x="10144184" y="2931047"/>
            <a:ext cx="919162" cy="919162"/>
          </a:xfrm>
          <a:prstGeom prst="arc">
            <a:avLst>
              <a:gd name="adj1" fmla="val 5420354"/>
              <a:gd name="adj2" fmla="val 1085334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29537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176315"/>
            <a:ext cx="428626" cy="428626"/>
          </a:xfrm>
          <a:prstGeom prst="donut">
            <a:avLst>
              <a:gd name="adj" fmla="val 528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043443"/>
            <a:ext cx="694370" cy="69437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3737814"/>
            <a:ext cx="0" cy="1033387"/>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4746068"/>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93BBA26-6FB6-4EDA-AE7C-332D388F6619}"/>
              </a:ext>
            </a:extLst>
          </p:cNvPr>
          <p:cNvSpPr txBox="1"/>
          <p:nvPr/>
        </p:nvSpPr>
        <p:spPr>
          <a:xfrm>
            <a:off x="9846072" y="2357139"/>
            <a:ext cx="1515386" cy="584775"/>
          </a:xfrm>
          <a:prstGeom prst="rect">
            <a:avLst/>
          </a:prstGeom>
          <a:noFill/>
        </p:spPr>
        <p:txBody>
          <a:bodyPr wrap="square" rtlCol="0">
            <a:spAutoFit/>
          </a:bodyPr>
          <a:lstStyle/>
          <a:p>
            <a:pPr algn="ctr"/>
            <a:r>
              <a:rPr lang="en-US" sz="3200" dirty="0">
                <a:solidFill>
                  <a:schemeClr val="accent6">
                    <a:lumMod val="50000"/>
                  </a:schemeClr>
                </a:solidFill>
                <a:latin typeface="Century Gothic" panose="020B0502020202020204" pitchFamily="34" charset="0"/>
              </a:rPr>
              <a:t>2 days</a:t>
            </a:r>
          </a:p>
        </p:txBody>
      </p:sp>
      <p:sp>
        <p:nvSpPr>
          <p:cNvPr id="61" name="TextBox 60">
            <a:extLst>
              <a:ext uri="{FF2B5EF4-FFF2-40B4-BE49-F238E27FC236}">
                <a16:creationId xmlns:a16="http://schemas.microsoft.com/office/drawing/2014/main" id="{8710CEB2-4E11-44C6-A201-5DCB3EA9A265}"/>
              </a:ext>
            </a:extLst>
          </p:cNvPr>
          <p:cNvSpPr txBox="1"/>
          <p:nvPr/>
        </p:nvSpPr>
        <p:spPr>
          <a:xfrm>
            <a:off x="9217556" y="4882314"/>
            <a:ext cx="320104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entury Gothic" panose="020B0502020202020204" pitchFamily="34" charset="0"/>
              </a:rPr>
              <a:t>Final testing</a:t>
            </a:r>
          </a:p>
          <a:p>
            <a:pPr marL="285750" indent="-285750">
              <a:buFont typeface="Arial" panose="020B0604020202020204" pitchFamily="34" charset="0"/>
              <a:buChar char="•"/>
            </a:pPr>
            <a:r>
              <a:rPr lang="en-US" sz="1400" dirty="0">
                <a:latin typeface="Century Gothic" panose="020B0502020202020204" pitchFamily="34" charset="0"/>
              </a:rPr>
              <a:t>Finish documentation</a:t>
            </a:r>
          </a:p>
          <a:p>
            <a:pPr marL="285750" indent="-285750">
              <a:buFont typeface="Arial" panose="020B0604020202020204" pitchFamily="34" charset="0"/>
              <a:buChar char="•"/>
            </a:pPr>
            <a:r>
              <a:rPr lang="en-US" sz="1400" dirty="0">
                <a:latin typeface="Century Gothic" panose="020B0502020202020204" pitchFamily="34" charset="0"/>
              </a:rPr>
              <a:t>Train end users (help desk)</a:t>
            </a:r>
          </a:p>
          <a:p>
            <a:pPr marL="285750" indent="-285750">
              <a:buFont typeface="Arial" panose="020B0604020202020204" pitchFamily="34" charset="0"/>
              <a:buChar char="•"/>
            </a:pPr>
            <a:endParaRPr lang="en-US" sz="1400" dirty="0">
              <a:latin typeface="Century Gothic" panose="020B0502020202020204" pitchFamily="34" charset="0"/>
            </a:endParaRPr>
          </a:p>
        </p:txBody>
      </p: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279162" y="6040001"/>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312593" y="5740421"/>
            <a:ext cx="2048865"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24223" y="633312"/>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308850"/>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2A10D4F-33DC-4BD1-BC1A-46BAC87C49EE}"/>
              </a:ext>
            </a:extLst>
          </p:cNvPr>
          <p:cNvSpPr txBox="1"/>
          <p:nvPr/>
        </p:nvSpPr>
        <p:spPr>
          <a:xfrm>
            <a:off x="2595319" y="679828"/>
            <a:ext cx="320104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entury Gothic" panose="020B0502020202020204" pitchFamily="34" charset="0"/>
              </a:rPr>
              <a:t>Tenant provisioning and linkage</a:t>
            </a:r>
          </a:p>
          <a:p>
            <a:pPr marL="285750" indent="-285750">
              <a:buFont typeface="Arial" panose="020B0604020202020204" pitchFamily="34" charset="0"/>
              <a:buChar char="•"/>
            </a:pPr>
            <a:r>
              <a:rPr lang="en-US" sz="1400" dirty="0">
                <a:latin typeface="Century Gothic" panose="020B0502020202020204" pitchFamily="34" charset="0"/>
              </a:rPr>
              <a:t>Manual</a:t>
            </a:r>
          </a:p>
          <a:p>
            <a:pPr marL="285750" indent="-285750">
              <a:buFont typeface="Arial" panose="020B0604020202020204" pitchFamily="34" charset="0"/>
              <a:buChar char="•"/>
            </a:pPr>
            <a:r>
              <a:rPr lang="en-US" sz="1400" dirty="0">
                <a:latin typeface="Century Gothic" panose="020B0502020202020204" pitchFamily="34" charset="0"/>
              </a:rPr>
              <a:t>Sketch out scripting logic</a:t>
            </a:r>
          </a:p>
          <a:p>
            <a:pPr marL="742950" lvl="1" indent="-285750">
              <a:buFont typeface="Arial" panose="020B0604020202020204" pitchFamily="34" charset="0"/>
              <a:buChar char="•"/>
            </a:pPr>
            <a:endParaRPr lang="en-US" sz="1400" dirty="0">
              <a:latin typeface="Century Gothic" panose="020B0502020202020204" pitchFamily="34" charset="0"/>
            </a:endParaRPr>
          </a:p>
          <a:p>
            <a:pPr marL="742950" lvl="1" indent="-285750">
              <a:buFont typeface="Arial" panose="020B0604020202020204" pitchFamily="34" charset="0"/>
              <a:buChar char="•"/>
            </a:pPr>
            <a:endParaRPr lang="en-US" sz="1400" dirty="0">
              <a:latin typeface="Century Gothic" panose="020B0502020202020204" pitchFamily="34" charset="0"/>
            </a:endParaRPr>
          </a:p>
        </p:txBody>
      </p:sp>
    </p:spTree>
    <p:extLst>
      <p:ext uri="{BB962C8B-B14F-4D97-AF65-F5344CB8AC3E}">
        <p14:creationId xmlns:p14="http://schemas.microsoft.com/office/powerpoint/2010/main" val="3554975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p:cTn id="65" dur="500" fill="hold"/>
                                        <p:tgtEl>
                                          <p:spTgt spid="21"/>
                                        </p:tgtEl>
                                        <p:attrNameLst>
                                          <p:attrName>ppt_w</p:attrName>
                                        </p:attrNameLst>
                                      </p:cBhvr>
                                      <p:tavLst>
                                        <p:tav tm="0">
                                          <p:val>
                                            <p:fltVal val="0"/>
                                          </p:val>
                                        </p:tav>
                                        <p:tav tm="100000">
                                          <p:val>
                                            <p:strVal val="#ppt_w"/>
                                          </p:val>
                                        </p:tav>
                                      </p:tavLst>
                                    </p:anim>
                                    <p:anim calcmode="lin" valueType="num">
                                      <p:cBhvr>
                                        <p:cTn id="66" dur="500" fill="hold"/>
                                        <p:tgtEl>
                                          <p:spTgt spid="21"/>
                                        </p:tgtEl>
                                        <p:attrNameLst>
                                          <p:attrName>ppt_h</p:attrName>
                                        </p:attrNameLst>
                                      </p:cBhvr>
                                      <p:tavLst>
                                        <p:tav tm="0">
                                          <p:val>
                                            <p:fltVal val="0"/>
                                          </p:val>
                                        </p:tav>
                                        <p:tav tm="100000">
                                          <p:val>
                                            <p:strVal val="#ppt_h"/>
                                          </p:val>
                                        </p:tav>
                                      </p:tavLst>
                                    </p:anim>
                                    <p:animEffect transition="in" filter="fade">
                                      <p:cBhvr>
                                        <p:cTn id="67" dur="500"/>
                                        <p:tgtEl>
                                          <p:spTgt spid="21"/>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par>
                          <p:cTn id="78" fill="hold">
                            <p:stCondLst>
                              <p:cond delay="6000"/>
                            </p:stCondLst>
                            <p:childTnLst>
                              <p:par>
                                <p:cTn id="79" presetID="53" presetClass="entr" presetSubtype="16"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p:cTn id="81" dur="500" fill="hold"/>
                                        <p:tgtEl>
                                          <p:spTgt spid="24"/>
                                        </p:tgtEl>
                                        <p:attrNameLst>
                                          <p:attrName>ppt_w</p:attrName>
                                        </p:attrNameLst>
                                      </p:cBhvr>
                                      <p:tavLst>
                                        <p:tav tm="0">
                                          <p:val>
                                            <p:fltVal val="0"/>
                                          </p:val>
                                        </p:tav>
                                        <p:tav tm="100000">
                                          <p:val>
                                            <p:strVal val="#ppt_w"/>
                                          </p:val>
                                        </p:tav>
                                      </p:tavLst>
                                    </p:anim>
                                    <p:anim calcmode="lin" valueType="num">
                                      <p:cBhvr>
                                        <p:cTn id="82" dur="500" fill="hold"/>
                                        <p:tgtEl>
                                          <p:spTgt spid="24"/>
                                        </p:tgtEl>
                                        <p:attrNameLst>
                                          <p:attrName>ppt_h</p:attrName>
                                        </p:attrNameLst>
                                      </p:cBhvr>
                                      <p:tavLst>
                                        <p:tav tm="0">
                                          <p:val>
                                            <p:fltVal val="0"/>
                                          </p:val>
                                        </p:tav>
                                        <p:tav tm="100000">
                                          <p:val>
                                            <p:strVal val="#ppt_h"/>
                                          </p:val>
                                        </p:tav>
                                      </p:tavLst>
                                    </p:anim>
                                    <p:animEffect transition="in" filter="fade">
                                      <p:cBhvr>
                                        <p:cTn id="83" dur="500"/>
                                        <p:tgtEl>
                                          <p:spTgt spid="24"/>
                                        </p:tgtEl>
                                      </p:cBhvr>
                                    </p:animEffect>
                                  </p:childTnLst>
                                </p:cTn>
                              </p:par>
                            </p:childTnLst>
                          </p:cTn>
                        </p:par>
                        <p:par>
                          <p:cTn id="84" fill="hold">
                            <p:stCondLst>
                              <p:cond delay="6500"/>
                            </p:stCondLst>
                            <p:childTnLst>
                              <p:par>
                                <p:cTn id="85" presetID="53" presetClass="entr" presetSubtype="16"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par>
                                <p:cTn id="90" presetID="42" presetClass="entr" presetSubtype="0"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anim calcmode="lin" valueType="num">
                                      <p:cBhvr>
                                        <p:cTn id="93" dur="500" fill="hold"/>
                                        <p:tgtEl>
                                          <p:spTgt spid="25"/>
                                        </p:tgtEl>
                                        <p:attrNameLst>
                                          <p:attrName>ppt_x</p:attrName>
                                        </p:attrNameLst>
                                      </p:cBhvr>
                                      <p:tavLst>
                                        <p:tav tm="0">
                                          <p:val>
                                            <p:strVal val="#ppt_x"/>
                                          </p:val>
                                        </p:tav>
                                        <p:tav tm="100000">
                                          <p:val>
                                            <p:strVal val="#ppt_x"/>
                                          </p:val>
                                        </p:tav>
                                      </p:tavLst>
                                    </p:anim>
                                    <p:anim calcmode="lin" valueType="num">
                                      <p:cBhvr>
                                        <p:cTn id="94" dur="500" fill="hold"/>
                                        <p:tgtEl>
                                          <p:spTgt spid="2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anim calcmode="lin" valueType="num">
                                      <p:cBhvr>
                                        <p:cTn id="98" dur="500" fill="hold"/>
                                        <p:tgtEl>
                                          <p:spTgt spid="72"/>
                                        </p:tgtEl>
                                        <p:attrNameLst>
                                          <p:attrName>ppt_x</p:attrName>
                                        </p:attrNameLst>
                                      </p:cBhvr>
                                      <p:tavLst>
                                        <p:tav tm="0">
                                          <p:val>
                                            <p:strVal val="#ppt_x"/>
                                          </p:val>
                                        </p:tav>
                                        <p:tav tm="100000">
                                          <p:val>
                                            <p:strVal val="#ppt_x"/>
                                          </p:val>
                                        </p:tav>
                                      </p:tavLst>
                                    </p:anim>
                                    <p:anim calcmode="lin" valueType="num">
                                      <p:cBhvr>
                                        <p:cTn id="99" dur="500" fill="hold"/>
                                        <p:tgtEl>
                                          <p:spTgt spid="72"/>
                                        </p:tgtEl>
                                        <p:attrNameLst>
                                          <p:attrName>ppt_y</p:attrName>
                                        </p:attrNameLst>
                                      </p:cBhvr>
                                      <p:tavLst>
                                        <p:tav tm="0">
                                          <p:val>
                                            <p:strVal val="#ppt_y+.1"/>
                                          </p:val>
                                        </p:tav>
                                        <p:tav tm="100000">
                                          <p:val>
                                            <p:strVal val="#ppt_y"/>
                                          </p:val>
                                        </p:tav>
                                      </p:tavLst>
                                    </p:anim>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left)">
                                      <p:cBhvr>
                                        <p:cTn id="103" dur="500"/>
                                        <p:tgtEl>
                                          <p:spTgt spid="68"/>
                                        </p:tgtEl>
                                      </p:cBhvr>
                                    </p:animEffect>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wipe(left)">
                                      <p:cBhvr>
                                        <p:cTn id="107" dur="500"/>
                                        <p:tgtEl>
                                          <p:spTgt spid="28"/>
                                        </p:tgtEl>
                                      </p:cBhvr>
                                    </p:animEffect>
                                  </p:childTnLst>
                                </p:cTn>
                              </p:par>
                            </p:childTnLst>
                          </p:cTn>
                        </p:par>
                        <p:par>
                          <p:cTn id="108" fill="hold">
                            <p:stCondLst>
                              <p:cond delay="8000"/>
                            </p:stCondLst>
                            <p:childTnLst>
                              <p:par>
                                <p:cTn id="109" presetID="53" presetClass="entr" presetSubtype="16"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 calcmode="lin" valueType="num">
                                      <p:cBhvr>
                                        <p:cTn id="111" dur="500" fill="hold"/>
                                        <p:tgtEl>
                                          <p:spTgt spid="29"/>
                                        </p:tgtEl>
                                        <p:attrNameLst>
                                          <p:attrName>ppt_w</p:attrName>
                                        </p:attrNameLst>
                                      </p:cBhvr>
                                      <p:tavLst>
                                        <p:tav tm="0">
                                          <p:val>
                                            <p:fltVal val="0"/>
                                          </p:val>
                                        </p:tav>
                                        <p:tav tm="100000">
                                          <p:val>
                                            <p:strVal val="#ppt_w"/>
                                          </p:val>
                                        </p:tav>
                                      </p:tavLst>
                                    </p:anim>
                                    <p:anim calcmode="lin" valueType="num">
                                      <p:cBhvr>
                                        <p:cTn id="112" dur="500" fill="hold"/>
                                        <p:tgtEl>
                                          <p:spTgt spid="29"/>
                                        </p:tgtEl>
                                        <p:attrNameLst>
                                          <p:attrName>ppt_h</p:attrName>
                                        </p:attrNameLst>
                                      </p:cBhvr>
                                      <p:tavLst>
                                        <p:tav tm="0">
                                          <p:val>
                                            <p:fltVal val="0"/>
                                          </p:val>
                                        </p:tav>
                                        <p:tav tm="100000">
                                          <p:val>
                                            <p:strVal val="#ppt_h"/>
                                          </p:val>
                                        </p:tav>
                                      </p:tavLst>
                                    </p:anim>
                                    <p:animEffect transition="in" filter="fade">
                                      <p:cBhvr>
                                        <p:cTn id="113" dur="500"/>
                                        <p:tgtEl>
                                          <p:spTgt spid="29"/>
                                        </p:tgtEl>
                                      </p:cBhvr>
                                    </p:animEffect>
                                  </p:childTnLst>
                                </p:cTn>
                              </p:par>
                            </p:childTnLst>
                          </p:cTn>
                        </p:par>
                        <p:par>
                          <p:cTn id="114" fill="hold">
                            <p:stCondLst>
                              <p:cond delay="8500"/>
                            </p:stCondLst>
                            <p:childTnLst>
                              <p:par>
                                <p:cTn id="115" presetID="53" presetClass="entr" presetSubtype="16" fill="hold" grpId="0" nodeType="after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p:cTn id="117" dur="500" fill="hold"/>
                                        <p:tgtEl>
                                          <p:spTgt spid="30"/>
                                        </p:tgtEl>
                                        <p:attrNameLst>
                                          <p:attrName>ppt_w</p:attrName>
                                        </p:attrNameLst>
                                      </p:cBhvr>
                                      <p:tavLst>
                                        <p:tav tm="0">
                                          <p:val>
                                            <p:fltVal val="0"/>
                                          </p:val>
                                        </p:tav>
                                        <p:tav tm="100000">
                                          <p:val>
                                            <p:strVal val="#ppt_w"/>
                                          </p:val>
                                        </p:tav>
                                      </p:tavLst>
                                    </p:anim>
                                    <p:anim calcmode="lin" valueType="num">
                                      <p:cBhvr>
                                        <p:cTn id="118" dur="500" fill="hold"/>
                                        <p:tgtEl>
                                          <p:spTgt spid="30"/>
                                        </p:tgtEl>
                                        <p:attrNameLst>
                                          <p:attrName>ppt_h</p:attrName>
                                        </p:attrNameLst>
                                      </p:cBhvr>
                                      <p:tavLst>
                                        <p:tav tm="0">
                                          <p:val>
                                            <p:fltVal val="0"/>
                                          </p:val>
                                        </p:tav>
                                        <p:tav tm="100000">
                                          <p:val>
                                            <p:strVal val="#ppt_h"/>
                                          </p:val>
                                        </p:tav>
                                      </p:tavLst>
                                    </p:anim>
                                    <p:animEffect transition="in" filter="fade">
                                      <p:cBhvr>
                                        <p:cTn id="119" dur="500"/>
                                        <p:tgtEl>
                                          <p:spTgt spid="30"/>
                                        </p:tgtEl>
                                      </p:cBhvr>
                                    </p:animEffect>
                                  </p:childTnLst>
                                </p:cTn>
                              </p:par>
                            </p:childTnLst>
                          </p:cTn>
                        </p:par>
                        <p:par>
                          <p:cTn id="120" fill="hold">
                            <p:stCondLst>
                              <p:cond delay="9000"/>
                            </p:stCondLst>
                            <p:childTnLst>
                              <p:par>
                                <p:cTn id="121" presetID="53" presetClass="entr" presetSubtype="16"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p:cTn id="123" dur="500" fill="hold"/>
                                        <p:tgtEl>
                                          <p:spTgt spid="31"/>
                                        </p:tgtEl>
                                        <p:attrNameLst>
                                          <p:attrName>ppt_w</p:attrName>
                                        </p:attrNameLst>
                                      </p:cBhvr>
                                      <p:tavLst>
                                        <p:tav tm="0">
                                          <p:val>
                                            <p:fltVal val="0"/>
                                          </p:val>
                                        </p:tav>
                                        <p:tav tm="100000">
                                          <p:val>
                                            <p:strVal val="#ppt_w"/>
                                          </p:val>
                                        </p:tav>
                                      </p:tavLst>
                                    </p:anim>
                                    <p:anim calcmode="lin" valueType="num">
                                      <p:cBhvr>
                                        <p:cTn id="124" dur="500" fill="hold"/>
                                        <p:tgtEl>
                                          <p:spTgt spid="31"/>
                                        </p:tgtEl>
                                        <p:attrNameLst>
                                          <p:attrName>ppt_h</p:attrName>
                                        </p:attrNameLst>
                                      </p:cBhvr>
                                      <p:tavLst>
                                        <p:tav tm="0">
                                          <p:val>
                                            <p:fltVal val="0"/>
                                          </p:val>
                                        </p:tav>
                                        <p:tav tm="100000">
                                          <p:val>
                                            <p:strVal val="#ppt_h"/>
                                          </p:val>
                                        </p:tav>
                                      </p:tavLst>
                                    </p:anim>
                                    <p:animEffect transition="in" filter="fade">
                                      <p:cBhvr>
                                        <p:cTn id="125" dur="500"/>
                                        <p:tgtEl>
                                          <p:spTgt spid="31"/>
                                        </p:tgtEl>
                                      </p:cBhvr>
                                    </p:animEffect>
                                  </p:childTnLst>
                                </p:cTn>
                              </p:par>
                            </p:childTnLst>
                          </p:cTn>
                        </p:par>
                        <p:par>
                          <p:cTn id="126" fill="hold">
                            <p:stCondLst>
                              <p:cond delay="9500"/>
                            </p:stCondLst>
                            <p:childTnLst>
                              <p:par>
                                <p:cTn id="127" presetID="22" presetClass="entr" presetSubtype="1" fill="hold" nodeType="after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wipe(up)">
                                      <p:cBhvr>
                                        <p:cTn id="129" dur="500"/>
                                        <p:tgtEl>
                                          <p:spTgt spid="32"/>
                                        </p:tgtEl>
                                      </p:cBhvr>
                                    </p:animEffect>
                                  </p:childTnLst>
                                </p:cTn>
                              </p:par>
                            </p:childTnLst>
                          </p:cTn>
                        </p:par>
                        <p:par>
                          <p:cTn id="130" fill="hold">
                            <p:stCondLst>
                              <p:cond delay="10000"/>
                            </p:stCondLst>
                            <p:childTnLst>
                              <p:par>
                                <p:cTn id="131" presetID="53" presetClass="entr" presetSubtype="16"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Effect transition="in" filter="fade">
                                      <p:cBhvr>
                                        <p:cTn id="135" dur="500"/>
                                        <p:tgtEl>
                                          <p:spTgt spid="33"/>
                                        </p:tgtEl>
                                      </p:cBhvr>
                                    </p:animEffect>
                                  </p:childTnLst>
                                </p:cTn>
                              </p:par>
                            </p:childTnLst>
                          </p:cTn>
                        </p:par>
                        <p:par>
                          <p:cTn id="136" fill="hold">
                            <p:stCondLst>
                              <p:cond delay="10500"/>
                            </p:stCondLst>
                            <p:childTnLst>
                              <p:par>
                                <p:cTn id="137" presetID="53" presetClass="entr" presetSubtype="16" fill="hold" grpId="0" nodeType="after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500" fill="hold"/>
                                        <p:tgtEl>
                                          <p:spTgt spid="27"/>
                                        </p:tgtEl>
                                        <p:attrNameLst>
                                          <p:attrName>ppt_w</p:attrName>
                                        </p:attrNameLst>
                                      </p:cBhvr>
                                      <p:tavLst>
                                        <p:tav tm="0">
                                          <p:val>
                                            <p:fltVal val="0"/>
                                          </p:val>
                                        </p:tav>
                                        <p:tav tm="100000">
                                          <p:val>
                                            <p:strVal val="#ppt_w"/>
                                          </p:val>
                                        </p:tav>
                                      </p:tavLst>
                                    </p:anim>
                                    <p:anim calcmode="lin" valueType="num">
                                      <p:cBhvr>
                                        <p:cTn id="140" dur="500" fill="hold"/>
                                        <p:tgtEl>
                                          <p:spTgt spid="27"/>
                                        </p:tgtEl>
                                        <p:attrNameLst>
                                          <p:attrName>ppt_h</p:attrName>
                                        </p:attrNameLst>
                                      </p:cBhvr>
                                      <p:tavLst>
                                        <p:tav tm="0">
                                          <p:val>
                                            <p:fltVal val="0"/>
                                          </p:val>
                                        </p:tav>
                                        <p:tav tm="100000">
                                          <p:val>
                                            <p:strVal val="#ppt_h"/>
                                          </p:val>
                                        </p:tav>
                                      </p:tavLst>
                                    </p:anim>
                                    <p:animEffect transition="in" filter="fade">
                                      <p:cBhvr>
                                        <p:cTn id="141" dur="500"/>
                                        <p:tgtEl>
                                          <p:spTgt spid="27"/>
                                        </p:tgtEl>
                                      </p:cBhvr>
                                    </p:animEffect>
                                  </p:childTnLst>
                                </p:cTn>
                              </p:par>
                              <p:par>
                                <p:cTn id="142" presetID="47" presetClass="entr" presetSubtype="0"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500"/>
                                        <p:tgtEl>
                                          <p:spTgt spid="34"/>
                                        </p:tgtEl>
                                      </p:cBhvr>
                                    </p:animEffect>
                                    <p:anim calcmode="lin" valueType="num">
                                      <p:cBhvr>
                                        <p:cTn id="145" dur="500" fill="hold"/>
                                        <p:tgtEl>
                                          <p:spTgt spid="34"/>
                                        </p:tgtEl>
                                        <p:attrNameLst>
                                          <p:attrName>ppt_x</p:attrName>
                                        </p:attrNameLst>
                                      </p:cBhvr>
                                      <p:tavLst>
                                        <p:tav tm="0">
                                          <p:val>
                                            <p:strVal val="#ppt_x"/>
                                          </p:val>
                                        </p:tav>
                                        <p:tav tm="100000">
                                          <p:val>
                                            <p:strVal val="#ppt_x"/>
                                          </p:val>
                                        </p:tav>
                                      </p:tavLst>
                                    </p:anim>
                                    <p:anim calcmode="lin" valueType="num">
                                      <p:cBhvr>
                                        <p:cTn id="146" dur="500" fill="hold"/>
                                        <p:tgtEl>
                                          <p:spTgt spid="34"/>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fade">
                                      <p:cBhvr>
                                        <p:cTn id="149" dur="500"/>
                                        <p:tgtEl>
                                          <p:spTgt spid="35"/>
                                        </p:tgtEl>
                                      </p:cBhvr>
                                    </p:animEffect>
                                    <p:anim calcmode="lin" valueType="num">
                                      <p:cBhvr>
                                        <p:cTn id="150" dur="500" fill="hold"/>
                                        <p:tgtEl>
                                          <p:spTgt spid="35"/>
                                        </p:tgtEl>
                                        <p:attrNameLst>
                                          <p:attrName>ppt_x</p:attrName>
                                        </p:attrNameLst>
                                      </p:cBhvr>
                                      <p:tavLst>
                                        <p:tav tm="0">
                                          <p:val>
                                            <p:strVal val="#ppt_x"/>
                                          </p:val>
                                        </p:tav>
                                        <p:tav tm="100000">
                                          <p:val>
                                            <p:strVal val="#ppt_x"/>
                                          </p:val>
                                        </p:tav>
                                      </p:tavLst>
                                    </p:anim>
                                    <p:anim calcmode="lin" valueType="num">
                                      <p:cBhvr>
                                        <p:cTn id="151" dur="500" fill="hold"/>
                                        <p:tgtEl>
                                          <p:spTgt spid="35"/>
                                        </p:tgtEl>
                                        <p:attrNameLst>
                                          <p:attrName>ppt_y</p:attrName>
                                        </p:attrNameLst>
                                      </p:cBhvr>
                                      <p:tavLst>
                                        <p:tav tm="0">
                                          <p:val>
                                            <p:strVal val="#ppt_y+.1"/>
                                          </p:val>
                                        </p:tav>
                                        <p:tav tm="100000">
                                          <p:val>
                                            <p:strVal val="#ppt_y"/>
                                          </p:val>
                                        </p:tav>
                                      </p:tavLst>
                                    </p:anim>
                                  </p:childTnLst>
                                </p:cTn>
                              </p:par>
                            </p:childTnLst>
                          </p:cTn>
                        </p:par>
                        <p:par>
                          <p:cTn id="152" fill="hold">
                            <p:stCondLst>
                              <p:cond delay="11000"/>
                            </p:stCondLst>
                            <p:childTnLst>
                              <p:par>
                                <p:cTn id="153" presetID="22" presetClass="entr" presetSubtype="8" fill="hold" nodeType="afterEffect">
                                  <p:stCondLst>
                                    <p:cond delay="0"/>
                                  </p:stCondLst>
                                  <p:childTnLst>
                                    <p:set>
                                      <p:cBhvr>
                                        <p:cTn id="154" dur="1" fill="hold">
                                          <p:stCondLst>
                                            <p:cond delay="0"/>
                                          </p:stCondLst>
                                        </p:cTn>
                                        <p:tgtEl>
                                          <p:spTgt spid="66"/>
                                        </p:tgtEl>
                                        <p:attrNameLst>
                                          <p:attrName>style.visibility</p:attrName>
                                        </p:attrNameLst>
                                      </p:cBhvr>
                                      <p:to>
                                        <p:strVal val="visible"/>
                                      </p:to>
                                    </p:set>
                                    <p:animEffect transition="in" filter="wipe(left)">
                                      <p:cBhvr>
                                        <p:cTn id="155" dur="500"/>
                                        <p:tgtEl>
                                          <p:spTgt spid="66"/>
                                        </p:tgtEl>
                                      </p:cBhvr>
                                    </p:animEffect>
                                  </p:childTnLst>
                                </p:cTn>
                              </p:par>
                            </p:childTnLst>
                          </p:cTn>
                        </p:par>
                        <p:par>
                          <p:cTn id="156" fill="hold">
                            <p:stCondLst>
                              <p:cond delay="11500"/>
                            </p:stCondLst>
                            <p:childTnLst>
                              <p:par>
                                <p:cTn id="157" presetID="22" presetClass="entr" presetSubtype="8" fill="hold" nodeType="afterEffect">
                                  <p:stCondLst>
                                    <p:cond delay="0"/>
                                  </p:stCondLst>
                                  <p:childTnLst>
                                    <p:set>
                                      <p:cBhvr>
                                        <p:cTn id="158" dur="1" fill="hold">
                                          <p:stCondLst>
                                            <p:cond delay="0"/>
                                          </p:stCondLst>
                                        </p:cTn>
                                        <p:tgtEl>
                                          <p:spTgt spid="44"/>
                                        </p:tgtEl>
                                        <p:attrNameLst>
                                          <p:attrName>style.visibility</p:attrName>
                                        </p:attrNameLst>
                                      </p:cBhvr>
                                      <p:to>
                                        <p:strVal val="visible"/>
                                      </p:to>
                                    </p:set>
                                    <p:animEffect transition="in" filter="wipe(left)">
                                      <p:cBhvr>
                                        <p:cTn id="159" dur="500"/>
                                        <p:tgtEl>
                                          <p:spTgt spid="44"/>
                                        </p:tgtEl>
                                      </p:cBhvr>
                                    </p:animEffect>
                                  </p:childTnLst>
                                </p:cTn>
                              </p:par>
                            </p:childTnLst>
                          </p:cTn>
                        </p:par>
                        <p:par>
                          <p:cTn id="160" fill="hold">
                            <p:stCondLst>
                              <p:cond delay="12000"/>
                            </p:stCondLst>
                            <p:childTnLst>
                              <p:par>
                                <p:cTn id="161" presetID="53" presetClass="entr" presetSubtype="16" fill="hold" grpId="0" nodeType="afterEffect">
                                  <p:stCondLst>
                                    <p:cond delay="0"/>
                                  </p:stCondLst>
                                  <p:childTnLst>
                                    <p:set>
                                      <p:cBhvr>
                                        <p:cTn id="162" dur="1" fill="hold">
                                          <p:stCondLst>
                                            <p:cond delay="0"/>
                                          </p:stCondLst>
                                        </p:cTn>
                                        <p:tgtEl>
                                          <p:spTgt spid="46"/>
                                        </p:tgtEl>
                                        <p:attrNameLst>
                                          <p:attrName>style.visibility</p:attrName>
                                        </p:attrNameLst>
                                      </p:cBhvr>
                                      <p:to>
                                        <p:strVal val="visible"/>
                                      </p:to>
                                    </p:set>
                                    <p:anim calcmode="lin" valueType="num">
                                      <p:cBhvr>
                                        <p:cTn id="163" dur="500" fill="hold"/>
                                        <p:tgtEl>
                                          <p:spTgt spid="46"/>
                                        </p:tgtEl>
                                        <p:attrNameLst>
                                          <p:attrName>ppt_w</p:attrName>
                                        </p:attrNameLst>
                                      </p:cBhvr>
                                      <p:tavLst>
                                        <p:tav tm="0">
                                          <p:val>
                                            <p:fltVal val="0"/>
                                          </p:val>
                                        </p:tav>
                                        <p:tav tm="100000">
                                          <p:val>
                                            <p:strVal val="#ppt_w"/>
                                          </p:val>
                                        </p:tav>
                                      </p:tavLst>
                                    </p:anim>
                                    <p:anim calcmode="lin" valueType="num">
                                      <p:cBhvr>
                                        <p:cTn id="164" dur="500" fill="hold"/>
                                        <p:tgtEl>
                                          <p:spTgt spid="46"/>
                                        </p:tgtEl>
                                        <p:attrNameLst>
                                          <p:attrName>ppt_h</p:attrName>
                                        </p:attrNameLst>
                                      </p:cBhvr>
                                      <p:tavLst>
                                        <p:tav tm="0">
                                          <p:val>
                                            <p:fltVal val="0"/>
                                          </p:val>
                                        </p:tav>
                                        <p:tav tm="100000">
                                          <p:val>
                                            <p:strVal val="#ppt_h"/>
                                          </p:val>
                                        </p:tav>
                                      </p:tavLst>
                                    </p:anim>
                                    <p:animEffect transition="in" filter="fade">
                                      <p:cBhvr>
                                        <p:cTn id="165" dur="500"/>
                                        <p:tgtEl>
                                          <p:spTgt spid="46"/>
                                        </p:tgtEl>
                                      </p:cBhvr>
                                    </p:animEffect>
                                  </p:childTnLst>
                                </p:cTn>
                              </p:par>
                            </p:childTnLst>
                          </p:cTn>
                        </p:par>
                        <p:par>
                          <p:cTn id="166" fill="hold">
                            <p:stCondLst>
                              <p:cond delay="12500"/>
                            </p:stCondLst>
                            <p:childTnLst>
                              <p:par>
                                <p:cTn id="167" presetID="53" presetClass="entr" presetSubtype="16" fill="hold" grpId="0" nodeType="after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p:cTn id="169" dur="500" fill="hold"/>
                                        <p:tgtEl>
                                          <p:spTgt spid="47"/>
                                        </p:tgtEl>
                                        <p:attrNameLst>
                                          <p:attrName>ppt_w</p:attrName>
                                        </p:attrNameLst>
                                      </p:cBhvr>
                                      <p:tavLst>
                                        <p:tav tm="0">
                                          <p:val>
                                            <p:fltVal val="0"/>
                                          </p:val>
                                        </p:tav>
                                        <p:tav tm="100000">
                                          <p:val>
                                            <p:strVal val="#ppt_w"/>
                                          </p:val>
                                        </p:tav>
                                      </p:tavLst>
                                    </p:anim>
                                    <p:anim calcmode="lin" valueType="num">
                                      <p:cBhvr>
                                        <p:cTn id="170" dur="500" fill="hold"/>
                                        <p:tgtEl>
                                          <p:spTgt spid="47"/>
                                        </p:tgtEl>
                                        <p:attrNameLst>
                                          <p:attrName>ppt_h</p:attrName>
                                        </p:attrNameLst>
                                      </p:cBhvr>
                                      <p:tavLst>
                                        <p:tav tm="0">
                                          <p:val>
                                            <p:fltVal val="0"/>
                                          </p:val>
                                        </p:tav>
                                        <p:tav tm="100000">
                                          <p:val>
                                            <p:strVal val="#ppt_h"/>
                                          </p:val>
                                        </p:tav>
                                      </p:tavLst>
                                    </p:anim>
                                    <p:animEffect transition="in" filter="fade">
                                      <p:cBhvr>
                                        <p:cTn id="171" dur="500"/>
                                        <p:tgtEl>
                                          <p:spTgt spid="47"/>
                                        </p:tgtEl>
                                      </p:cBhvr>
                                    </p:animEffect>
                                  </p:childTnLst>
                                </p:cTn>
                              </p:par>
                            </p:childTnLst>
                          </p:cTn>
                        </p:par>
                        <p:par>
                          <p:cTn id="172" fill="hold">
                            <p:stCondLst>
                              <p:cond delay="13000"/>
                            </p:stCondLst>
                            <p:childTnLst>
                              <p:par>
                                <p:cTn id="173" presetID="53" presetClass="entr" presetSubtype="16" fill="hold" grpId="0" nodeType="afterEffect">
                                  <p:stCondLst>
                                    <p:cond delay="0"/>
                                  </p:stCondLst>
                                  <p:childTnLst>
                                    <p:set>
                                      <p:cBhvr>
                                        <p:cTn id="174" dur="1" fill="hold">
                                          <p:stCondLst>
                                            <p:cond delay="0"/>
                                          </p:stCondLst>
                                        </p:cTn>
                                        <p:tgtEl>
                                          <p:spTgt spid="48"/>
                                        </p:tgtEl>
                                        <p:attrNameLst>
                                          <p:attrName>style.visibility</p:attrName>
                                        </p:attrNameLst>
                                      </p:cBhvr>
                                      <p:to>
                                        <p:strVal val="visible"/>
                                      </p:to>
                                    </p:set>
                                    <p:anim calcmode="lin" valueType="num">
                                      <p:cBhvr>
                                        <p:cTn id="175" dur="500" fill="hold"/>
                                        <p:tgtEl>
                                          <p:spTgt spid="48"/>
                                        </p:tgtEl>
                                        <p:attrNameLst>
                                          <p:attrName>ppt_w</p:attrName>
                                        </p:attrNameLst>
                                      </p:cBhvr>
                                      <p:tavLst>
                                        <p:tav tm="0">
                                          <p:val>
                                            <p:fltVal val="0"/>
                                          </p:val>
                                        </p:tav>
                                        <p:tav tm="100000">
                                          <p:val>
                                            <p:strVal val="#ppt_w"/>
                                          </p:val>
                                        </p:tav>
                                      </p:tavLst>
                                    </p:anim>
                                    <p:anim calcmode="lin" valueType="num">
                                      <p:cBhvr>
                                        <p:cTn id="176" dur="500" fill="hold"/>
                                        <p:tgtEl>
                                          <p:spTgt spid="48"/>
                                        </p:tgtEl>
                                        <p:attrNameLst>
                                          <p:attrName>ppt_h</p:attrName>
                                        </p:attrNameLst>
                                      </p:cBhvr>
                                      <p:tavLst>
                                        <p:tav tm="0">
                                          <p:val>
                                            <p:fltVal val="0"/>
                                          </p:val>
                                        </p:tav>
                                        <p:tav tm="100000">
                                          <p:val>
                                            <p:strVal val="#ppt_h"/>
                                          </p:val>
                                        </p:tav>
                                      </p:tavLst>
                                    </p:anim>
                                    <p:animEffect transition="in" filter="fade">
                                      <p:cBhvr>
                                        <p:cTn id="177" dur="500"/>
                                        <p:tgtEl>
                                          <p:spTgt spid="48"/>
                                        </p:tgtEl>
                                      </p:cBhvr>
                                    </p:animEffect>
                                  </p:childTnLst>
                                </p:cTn>
                              </p:par>
                            </p:childTnLst>
                          </p:cTn>
                        </p:par>
                        <p:par>
                          <p:cTn id="178" fill="hold">
                            <p:stCondLst>
                              <p:cond delay="13500"/>
                            </p:stCondLst>
                            <p:childTnLst>
                              <p:par>
                                <p:cTn id="179" presetID="22" presetClass="entr" presetSubtype="4" fill="hold" nodeType="afterEffect">
                                  <p:stCondLst>
                                    <p:cond delay="0"/>
                                  </p:stCondLst>
                                  <p:childTnLst>
                                    <p:set>
                                      <p:cBhvr>
                                        <p:cTn id="180" dur="1" fill="hold">
                                          <p:stCondLst>
                                            <p:cond delay="0"/>
                                          </p:stCondLst>
                                        </p:cTn>
                                        <p:tgtEl>
                                          <p:spTgt spid="49"/>
                                        </p:tgtEl>
                                        <p:attrNameLst>
                                          <p:attrName>style.visibility</p:attrName>
                                        </p:attrNameLst>
                                      </p:cBhvr>
                                      <p:to>
                                        <p:strVal val="visible"/>
                                      </p:to>
                                    </p:set>
                                    <p:animEffect transition="in" filter="wipe(down)">
                                      <p:cBhvr>
                                        <p:cTn id="181" dur="500"/>
                                        <p:tgtEl>
                                          <p:spTgt spid="49"/>
                                        </p:tgtEl>
                                      </p:cBhvr>
                                    </p:animEffect>
                                  </p:childTnLst>
                                </p:cTn>
                              </p:par>
                            </p:childTnLst>
                          </p:cTn>
                        </p:par>
                        <p:par>
                          <p:cTn id="182" fill="hold">
                            <p:stCondLst>
                              <p:cond delay="14000"/>
                            </p:stCondLst>
                            <p:childTnLst>
                              <p:par>
                                <p:cTn id="183" presetID="53" presetClass="entr" presetSubtype="16" fill="hold" grpId="0" nodeType="afterEffect">
                                  <p:stCondLst>
                                    <p:cond delay="0"/>
                                  </p:stCondLst>
                                  <p:childTnLst>
                                    <p:set>
                                      <p:cBhvr>
                                        <p:cTn id="184" dur="1" fill="hold">
                                          <p:stCondLst>
                                            <p:cond delay="0"/>
                                          </p:stCondLst>
                                        </p:cTn>
                                        <p:tgtEl>
                                          <p:spTgt spid="50"/>
                                        </p:tgtEl>
                                        <p:attrNameLst>
                                          <p:attrName>style.visibility</p:attrName>
                                        </p:attrNameLst>
                                      </p:cBhvr>
                                      <p:to>
                                        <p:strVal val="visible"/>
                                      </p:to>
                                    </p:set>
                                    <p:anim calcmode="lin" valueType="num">
                                      <p:cBhvr>
                                        <p:cTn id="185" dur="500" fill="hold"/>
                                        <p:tgtEl>
                                          <p:spTgt spid="50"/>
                                        </p:tgtEl>
                                        <p:attrNameLst>
                                          <p:attrName>ppt_w</p:attrName>
                                        </p:attrNameLst>
                                      </p:cBhvr>
                                      <p:tavLst>
                                        <p:tav tm="0">
                                          <p:val>
                                            <p:fltVal val="0"/>
                                          </p:val>
                                        </p:tav>
                                        <p:tav tm="100000">
                                          <p:val>
                                            <p:strVal val="#ppt_w"/>
                                          </p:val>
                                        </p:tav>
                                      </p:tavLst>
                                    </p:anim>
                                    <p:anim calcmode="lin" valueType="num">
                                      <p:cBhvr>
                                        <p:cTn id="186" dur="500" fill="hold"/>
                                        <p:tgtEl>
                                          <p:spTgt spid="50"/>
                                        </p:tgtEl>
                                        <p:attrNameLst>
                                          <p:attrName>ppt_h</p:attrName>
                                        </p:attrNameLst>
                                      </p:cBhvr>
                                      <p:tavLst>
                                        <p:tav tm="0">
                                          <p:val>
                                            <p:fltVal val="0"/>
                                          </p:val>
                                        </p:tav>
                                        <p:tav tm="100000">
                                          <p:val>
                                            <p:strVal val="#ppt_h"/>
                                          </p:val>
                                        </p:tav>
                                      </p:tavLst>
                                    </p:anim>
                                    <p:animEffect transition="in" filter="fade">
                                      <p:cBhvr>
                                        <p:cTn id="187" dur="500"/>
                                        <p:tgtEl>
                                          <p:spTgt spid="50"/>
                                        </p:tgtEl>
                                      </p:cBhvr>
                                    </p:animEffect>
                                  </p:childTnLst>
                                </p:cTn>
                              </p:par>
                            </p:childTnLst>
                          </p:cTn>
                        </p:par>
                        <p:par>
                          <p:cTn id="188" fill="hold">
                            <p:stCondLst>
                              <p:cond delay="14500"/>
                            </p:stCondLst>
                            <p:childTnLst>
                              <p:par>
                                <p:cTn id="189" presetID="53" presetClass="entr" presetSubtype="16" fill="hold" grpId="0" nodeType="afterEffect">
                                  <p:stCondLst>
                                    <p:cond delay="0"/>
                                  </p:stCondLst>
                                  <p:childTnLst>
                                    <p:set>
                                      <p:cBhvr>
                                        <p:cTn id="190" dur="1" fill="hold">
                                          <p:stCondLst>
                                            <p:cond delay="0"/>
                                          </p:stCondLst>
                                        </p:cTn>
                                        <p:tgtEl>
                                          <p:spTgt spid="45"/>
                                        </p:tgtEl>
                                        <p:attrNameLst>
                                          <p:attrName>style.visibility</p:attrName>
                                        </p:attrNameLst>
                                      </p:cBhvr>
                                      <p:to>
                                        <p:strVal val="visible"/>
                                      </p:to>
                                    </p:set>
                                    <p:anim calcmode="lin" valueType="num">
                                      <p:cBhvr>
                                        <p:cTn id="191" dur="500" fill="hold"/>
                                        <p:tgtEl>
                                          <p:spTgt spid="45"/>
                                        </p:tgtEl>
                                        <p:attrNameLst>
                                          <p:attrName>ppt_w</p:attrName>
                                        </p:attrNameLst>
                                      </p:cBhvr>
                                      <p:tavLst>
                                        <p:tav tm="0">
                                          <p:val>
                                            <p:fltVal val="0"/>
                                          </p:val>
                                        </p:tav>
                                        <p:tav tm="100000">
                                          <p:val>
                                            <p:strVal val="#ppt_w"/>
                                          </p:val>
                                        </p:tav>
                                      </p:tavLst>
                                    </p:anim>
                                    <p:anim calcmode="lin" valueType="num">
                                      <p:cBhvr>
                                        <p:cTn id="192" dur="500" fill="hold"/>
                                        <p:tgtEl>
                                          <p:spTgt spid="45"/>
                                        </p:tgtEl>
                                        <p:attrNameLst>
                                          <p:attrName>ppt_h</p:attrName>
                                        </p:attrNameLst>
                                      </p:cBhvr>
                                      <p:tavLst>
                                        <p:tav tm="0">
                                          <p:val>
                                            <p:fltVal val="0"/>
                                          </p:val>
                                        </p:tav>
                                        <p:tav tm="100000">
                                          <p:val>
                                            <p:strVal val="#ppt_h"/>
                                          </p:val>
                                        </p:tav>
                                      </p:tavLst>
                                    </p:anim>
                                    <p:animEffect transition="in" filter="fade">
                                      <p:cBhvr>
                                        <p:cTn id="193" dur="500"/>
                                        <p:tgtEl>
                                          <p:spTgt spid="45"/>
                                        </p:tgtEl>
                                      </p:cBhvr>
                                    </p:animEffect>
                                  </p:childTnLst>
                                </p:cTn>
                              </p:par>
                              <p:par>
                                <p:cTn id="194" presetID="42" presetClass="entr" presetSubtype="0" fill="hold" grpId="0" nodeType="withEffect">
                                  <p:stCondLst>
                                    <p:cond delay="0"/>
                                  </p:stCondLst>
                                  <p:childTnLst>
                                    <p:set>
                                      <p:cBhvr>
                                        <p:cTn id="195" dur="1" fill="hold">
                                          <p:stCondLst>
                                            <p:cond delay="0"/>
                                          </p:stCondLst>
                                        </p:cTn>
                                        <p:tgtEl>
                                          <p:spTgt spid="51"/>
                                        </p:tgtEl>
                                        <p:attrNameLst>
                                          <p:attrName>style.visibility</p:attrName>
                                        </p:attrNameLst>
                                      </p:cBhvr>
                                      <p:to>
                                        <p:strVal val="visible"/>
                                      </p:to>
                                    </p:set>
                                    <p:animEffect transition="in" filter="fade">
                                      <p:cBhvr>
                                        <p:cTn id="196" dur="500"/>
                                        <p:tgtEl>
                                          <p:spTgt spid="51"/>
                                        </p:tgtEl>
                                      </p:cBhvr>
                                    </p:animEffect>
                                    <p:anim calcmode="lin" valueType="num">
                                      <p:cBhvr>
                                        <p:cTn id="197" dur="500" fill="hold"/>
                                        <p:tgtEl>
                                          <p:spTgt spid="51"/>
                                        </p:tgtEl>
                                        <p:attrNameLst>
                                          <p:attrName>ppt_x</p:attrName>
                                        </p:attrNameLst>
                                      </p:cBhvr>
                                      <p:tavLst>
                                        <p:tav tm="0">
                                          <p:val>
                                            <p:strVal val="#ppt_x"/>
                                          </p:val>
                                        </p:tav>
                                        <p:tav tm="100000">
                                          <p:val>
                                            <p:strVal val="#ppt_x"/>
                                          </p:val>
                                        </p:tav>
                                      </p:tavLst>
                                    </p:anim>
                                    <p:anim calcmode="lin" valueType="num">
                                      <p:cBhvr>
                                        <p:cTn id="198" dur="500" fill="hold"/>
                                        <p:tgtEl>
                                          <p:spTgt spid="51"/>
                                        </p:tgtEl>
                                        <p:attrNameLst>
                                          <p:attrName>ppt_y</p:attrName>
                                        </p:attrNameLst>
                                      </p:cBhvr>
                                      <p:tavLst>
                                        <p:tav tm="0">
                                          <p:val>
                                            <p:strVal val="#ppt_y+.1"/>
                                          </p:val>
                                        </p:tav>
                                        <p:tav tm="100000">
                                          <p:val>
                                            <p:strVal val="#ppt_y"/>
                                          </p:val>
                                        </p:tav>
                                      </p:tavLst>
                                    </p:anim>
                                  </p:childTnLst>
                                </p:cTn>
                              </p:par>
                              <p:par>
                                <p:cTn id="199" presetID="47" presetClass="entr" presetSubtype="0" fill="hold" grpId="0" nodeType="withEffect">
                                  <p:stCondLst>
                                    <p:cond delay="0"/>
                                  </p:stCondLst>
                                  <p:childTnLst>
                                    <p:set>
                                      <p:cBhvr>
                                        <p:cTn id="200" dur="1" fill="hold">
                                          <p:stCondLst>
                                            <p:cond delay="0"/>
                                          </p:stCondLst>
                                        </p:cTn>
                                        <p:tgtEl>
                                          <p:spTgt spid="52"/>
                                        </p:tgtEl>
                                        <p:attrNameLst>
                                          <p:attrName>style.visibility</p:attrName>
                                        </p:attrNameLst>
                                      </p:cBhvr>
                                      <p:to>
                                        <p:strVal val="visible"/>
                                      </p:to>
                                    </p:set>
                                    <p:animEffect transition="in" filter="fade">
                                      <p:cBhvr>
                                        <p:cTn id="201" dur="500"/>
                                        <p:tgtEl>
                                          <p:spTgt spid="52"/>
                                        </p:tgtEl>
                                      </p:cBhvr>
                                    </p:animEffect>
                                    <p:anim calcmode="lin" valueType="num">
                                      <p:cBhvr>
                                        <p:cTn id="202" dur="500" fill="hold"/>
                                        <p:tgtEl>
                                          <p:spTgt spid="52"/>
                                        </p:tgtEl>
                                        <p:attrNameLst>
                                          <p:attrName>ppt_x</p:attrName>
                                        </p:attrNameLst>
                                      </p:cBhvr>
                                      <p:tavLst>
                                        <p:tav tm="0">
                                          <p:val>
                                            <p:strVal val="#ppt_x"/>
                                          </p:val>
                                        </p:tav>
                                        <p:tav tm="100000">
                                          <p:val>
                                            <p:strVal val="#ppt_x"/>
                                          </p:val>
                                        </p:tav>
                                      </p:tavLst>
                                    </p:anim>
                                    <p:anim calcmode="lin" valueType="num">
                                      <p:cBhvr>
                                        <p:cTn id="203" dur="500" fill="hold"/>
                                        <p:tgtEl>
                                          <p:spTgt spid="52"/>
                                        </p:tgtEl>
                                        <p:attrNameLst>
                                          <p:attrName>ppt_y</p:attrName>
                                        </p:attrNameLst>
                                      </p:cBhvr>
                                      <p:tavLst>
                                        <p:tav tm="0">
                                          <p:val>
                                            <p:strVal val="#ppt_y-.1"/>
                                          </p:val>
                                        </p:tav>
                                        <p:tav tm="100000">
                                          <p:val>
                                            <p:strVal val="#ppt_y"/>
                                          </p:val>
                                        </p:tav>
                                      </p:tavLst>
                                    </p:anim>
                                  </p:childTnLst>
                                </p:cTn>
                              </p:par>
                            </p:childTnLst>
                          </p:cTn>
                        </p:par>
                        <p:par>
                          <p:cTn id="204" fill="hold">
                            <p:stCondLst>
                              <p:cond delay="15000"/>
                            </p:stCondLst>
                            <p:childTnLst>
                              <p:par>
                                <p:cTn id="205" presetID="22" presetClass="entr" presetSubtype="8" fill="hold" nodeType="afterEffect">
                                  <p:stCondLst>
                                    <p:cond delay="0"/>
                                  </p:stCondLst>
                                  <p:childTnLst>
                                    <p:set>
                                      <p:cBhvr>
                                        <p:cTn id="206" dur="1" fill="hold">
                                          <p:stCondLst>
                                            <p:cond delay="0"/>
                                          </p:stCondLst>
                                        </p:cTn>
                                        <p:tgtEl>
                                          <p:spTgt spid="69"/>
                                        </p:tgtEl>
                                        <p:attrNameLst>
                                          <p:attrName>style.visibility</p:attrName>
                                        </p:attrNameLst>
                                      </p:cBhvr>
                                      <p:to>
                                        <p:strVal val="visible"/>
                                      </p:to>
                                    </p:set>
                                    <p:animEffect transition="in" filter="wipe(left)">
                                      <p:cBhvr>
                                        <p:cTn id="207" dur="500"/>
                                        <p:tgtEl>
                                          <p:spTgt spid="69"/>
                                        </p:tgtEl>
                                      </p:cBhvr>
                                    </p:animEffect>
                                  </p:childTnLst>
                                </p:cTn>
                              </p:par>
                            </p:childTnLst>
                          </p:cTn>
                        </p:par>
                        <p:par>
                          <p:cTn id="208" fill="hold">
                            <p:stCondLst>
                              <p:cond delay="15500"/>
                            </p:stCondLst>
                            <p:childTnLst>
                              <p:par>
                                <p:cTn id="209" presetID="22" presetClass="entr" presetSubtype="8" fill="hold" nodeType="afterEffect">
                                  <p:stCondLst>
                                    <p:cond delay="0"/>
                                  </p:stCondLst>
                                  <p:childTnLst>
                                    <p:set>
                                      <p:cBhvr>
                                        <p:cTn id="210" dur="1" fill="hold">
                                          <p:stCondLst>
                                            <p:cond delay="0"/>
                                          </p:stCondLst>
                                        </p:cTn>
                                        <p:tgtEl>
                                          <p:spTgt spid="54"/>
                                        </p:tgtEl>
                                        <p:attrNameLst>
                                          <p:attrName>style.visibility</p:attrName>
                                        </p:attrNameLst>
                                      </p:cBhvr>
                                      <p:to>
                                        <p:strVal val="visible"/>
                                      </p:to>
                                    </p:set>
                                    <p:animEffect transition="in" filter="wipe(left)">
                                      <p:cBhvr>
                                        <p:cTn id="211" dur="500"/>
                                        <p:tgtEl>
                                          <p:spTgt spid="54"/>
                                        </p:tgtEl>
                                      </p:cBhvr>
                                    </p:animEffect>
                                  </p:childTnLst>
                                </p:cTn>
                              </p:par>
                            </p:childTnLst>
                          </p:cTn>
                        </p:par>
                        <p:par>
                          <p:cTn id="212" fill="hold">
                            <p:stCondLst>
                              <p:cond delay="16000"/>
                            </p:stCondLst>
                            <p:childTnLst>
                              <p:par>
                                <p:cTn id="213" presetID="53" presetClass="entr" presetSubtype="16" fill="hold" grpId="0" nodeType="afterEffect">
                                  <p:stCondLst>
                                    <p:cond delay="0"/>
                                  </p:stCondLst>
                                  <p:childTnLst>
                                    <p:set>
                                      <p:cBhvr>
                                        <p:cTn id="214" dur="1" fill="hold">
                                          <p:stCondLst>
                                            <p:cond delay="0"/>
                                          </p:stCondLst>
                                        </p:cTn>
                                        <p:tgtEl>
                                          <p:spTgt spid="55"/>
                                        </p:tgtEl>
                                        <p:attrNameLst>
                                          <p:attrName>style.visibility</p:attrName>
                                        </p:attrNameLst>
                                      </p:cBhvr>
                                      <p:to>
                                        <p:strVal val="visible"/>
                                      </p:to>
                                    </p:set>
                                    <p:anim calcmode="lin" valueType="num">
                                      <p:cBhvr>
                                        <p:cTn id="215" dur="500" fill="hold"/>
                                        <p:tgtEl>
                                          <p:spTgt spid="55"/>
                                        </p:tgtEl>
                                        <p:attrNameLst>
                                          <p:attrName>ppt_w</p:attrName>
                                        </p:attrNameLst>
                                      </p:cBhvr>
                                      <p:tavLst>
                                        <p:tav tm="0">
                                          <p:val>
                                            <p:fltVal val="0"/>
                                          </p:val>
                                        </p:tav>
                                        <p:tav tm="100000">
                                          <p:val>
                                            <p:strVal val="#ppt_w"/>
                                          </p:val>
                                        </p:tav>
                                      </p:tavLst>
                                    </p:anim>
                                    <p:anim calcmode="lin" valueType="num">
                                      <p:cBhvr>
                                        <p:cTn id="216" dur="500" fill="hold"/>
                                        <p:tgtEl>
                                          <p:spTgt spid="55"/>
                                        </p:tgtEl>
                                        <p:attrNameLst>
                                          <p:attrName>ppt_h</p:attrName>
                                        </p:attrNameLst>
                                      </p:cBhvr>
                                      <p:tavLst>
                                        <p:tav tm="0">
                                          <p:val>
                                            <p:fltVal val="0"/>
                                          </p:val>
                                        </p:tav>
                                        <p:tav tm="100000">
                                          <p:val>
                                            <p:strVal val="#ppt_h"/>
                                          </p:val>
                                        </p:tav>
                                      </p:tavLst>
                                    </p:anim>
                                    <p:animEffect transition="in" filter="fade">
                                      <p:cBhvr>
                                        <p:cTn id="217" dur="500"/>
                                        <p:tgtEl>
                                          <p:spTgt spid="55"/>
                                        </p:tgtEl>
                                      </p:cBhvr>
                                    </p:animEffect>
                                  </p:childTnLst>
                                </p:cTn>
                              </p:par>
                            </p:childTnLst>
                          </p:cTn>
                        </p:par>
                        <p:par>
                          <p:cTn id="218" fill="hold">
                            <p:stCondLst>
                              <p:cond delay="16500"/>
                            </p:stCondLst>
                            <p:childTnLst>
                              <p:par>
                                <p:cTn id="219" presetID="53" presetClass="entr" presetSubtype="16" fill="hold" grpId="0" nodeType="afterEffect">
                                  <p:stCondLst>
                                    <p:cond delay="0"/>
                                  </p:stCondLst>
                                  <p:childTnLst>
                                    <p:set>
                                      <p:cBhvr>
                                        <p:cTn id="220" dur="1" fill="hold">
                                          <p:stCondLst>
                                            <p:cond delay="0"/>
                                          </p:stCondLst>
                                        </p:cTn>
                                        <p:tgtEl>
                                          <p:spTgt spid="56"/>
                                        </p:tgtEl>
                                        <p:attrNameLst>
                                          <p:attrName>style.visibility</p:attrName>
                                        </p:attrNameLst>
                                      </p:cBhvr>
                                      <p:to>
                                        <p:strVal val="visible"/>
                                      </p:to>
                                    </p:set>
                                    <p:anim calcmode="lin" valueType="num">
                                      <p:cBhvr>
                                        <p:cTn id="221" dur="500" fill="hold"/>
                                        <p:tgtEl>
                                          <p:spTgt spid="56"/>
                                        </p:tgtEl>
                                        <p:attrNameLst>
                                          <p:attrName>ppt_w</p:attrName>
                                        </p:attrNameLst>
                                      </p:cBhvr>
                                      <p:tavLst>
                                        <p:tav tm="0">
                                          <p:val>
                                            <p:fltVal val="0"/>
                                          </p:val>
                                        </p:tav>
                                        <p:tav tm="100000">
                                          <p:val>
                                            <p:strVal val="#ppt_w"/>
                                          </p:val>
                                        </p:tav>
                                      </p:tavLst>
                                    </p:anim>
                                    <p:anim calcmode="lin" valueType="num">
                                      <p:cBhvr>
                                        <p:cTn id="222" dur="500" fill="hold"/>
                                        <p:tgtEl>
                                          <p:spTgt spid="56"/>
                                        </p:tgtEl>
                                        <p:attrNameLst>
                                          <p:attrName>ppt_h</p:attrName>
                                        </p:attrNameLst>
                                      </p:cBhvr>
                                      <p:tavLst>
                                        <p:tav tm="0">
                                          <p:val>
                                            <p:fltVal val="0"/>
                                          </p:val>
                                        </p:tav>
                                        <p:tav tm="100000">
                                          <p:val>
                                            <p:strVal val="#ppt_h"/>
                                          </p:val>
                                        </p:tav>
                                      </p:tavLst>
                                    </p:anim>
                                    <p:animEffect transition="in" filter="fade">
                                      <p:cBhvr>
                                        <p:cTn id="223" dur="500"/>
                                        <p:tgtEl>
                                          <p:spTgt spid="56"/>
                                        </p:tgtEl>
                                      </p:cBhvr>
                                    </p:animEffect>
                                  </p:childTnLst>
                                </p:cTn>
                              </p:par>
                            </p:childTnLst>
                          </p:cTn>
                        </p:par>
                        <p:par>
                          <p:cTn id="224" fill="hold">
                            <p:stCondLst>
                              <p:cond delay="17000"/>
                            </p:stCondLst>
                            <p:childTnLst>
                              <p:par>
                                <p:cTn id="225" presetID="53" presetClass="entr" presetSubtype="16" fill="hold" grpId="0" nodeType="afterEffect">
                                  <p:stCondLst>
                                    <p:cond delay="0"/>
                                  </p:stCondLst>
                                  <p:childTnLst>
                                    <p:set>
                                      <p:cBhvr>
                                        <p:cTn id="226" dur="1" fill="hold">
                                          <p:stCondLst>
                                            <p:cond delay="0"/>
                                          </p:stCondLst>
                                        </p:cTn>
                                        <p:tgtEl>
                                          <p:spTgt spid="57"/>
                                        </p:tgtEl>
                                        <p:attrNameLst>
                                          <p:attrName>style.visibility</p:attrName>
                                        </p:attrNameLst>
                                      </p:cBhvr>
                                      <p:to>
                                        <p:strVal val="visible"/>
                                      </p:to>
                                    </p:set>
                                    <p:anim calcmode="lin" valueType="num">
                                      <p:cBhvr>
                                        <p:cTn id="227" dur="500" fill="hold"/>
                                        <p:tgtEl>
                                          <p:spTgt spid="57"/>
                                        </p:tgtEl>
                                        <p:attrNameLst>
                                          <p:attrName>ppt_w</p:attrName>
                                        </p:attrNameLst>
                                      </p:cBhvr>
                                      <p:tavLst>
                                        <p:tav tm="0">
                                          <p:val>
                                            <p:fltVal val="0"/>
                                          </p:val>
                                        </p:tav>
                                        <p:tav tm="100000">
                                          <p:val>
                                            <p:strVal val="#ppt_w"/>
                                          </p:val>
                                        </p:tav>
                                      </p:tavLst>
                                    </p:anim>
                                    <p:anim calcmode="lin" valueType="num">
                                      <p:cBhvr>
                                        <p:cTn id="228" dur="500" fill="hold"/>
                                        <p:tgtEl>
                                          <p:spTgt spid="57"/>
                                        </p:tgtEl>
                                        <p:attrNameLst>
                                          <p:attrName>ppt_h</p:attrName>
                                        </p:attrNameLst>
                                      </p:cBhvr>
                                      <p:tavLst>
                                        <p:tav tm="0">
                                          <p:val>
                                            <p:fltVal val="0"/>
                                          </p:val>
                                        </p:tav>
                                        <p:tav tm="100000">
                                          <p:val>
                                            <p:strVal val="#ppt_h"/>
                                          </p:val>
                                        </p:tav>
                                      </p:tavLst>
                                    </p:anim>
                                    <p:animEffect transition="in" filter="fade">
                                      <p:cBhvr>
                                        <p:cTn id="229" dur="500"/>
                                        <p:tgtEl>
                                          <p:spTgt spid="57"/>
                                        </p:tgtEl>
                                      </p:cBhvr>
                                    </p:animEffect>
                                  </p:childTnLst>
                                </p:cTn>
                              </p:par>
                            </p:childTnLst>
                          </p:cTn>
                        </p:par>
                        <p:par>
                          <p:cTn id="230" fill="hold">
                            <p:stCondLst>
                              <p:cond delay="17500"/>
                            </p:stCondLst>
                            <p:childTnLst>
                              <p:par>
                                <p:cTn id="231" presetID="22" presetClass="entr" presetSubtype="1" fill="hold" nodeType="after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wipe(up)">
                                      <p:cBhvr>
                                        <p:cTn id="233" dur="500"/>
                                        <p:tgtEl>
                                          <p:spTgt spid="58"/>
                                        </p:tgtEl>
                                      </p:cBhvr>
                                    </p:animEffect>
                                  </p:childTnLst>
                                </p:cTn>
                              </p:par>
                            </p:childTnLst>
                          </p:cTn>
                        </p:par>
                        <p:par>
                          <p:cTn id="234" fill="hold">
                            <p:stCondLst>
                              <p:cond delay="18000"/>
                            </p:stCondLst>
                            <p:childTnLst>
                              <p:par>
                                <p:cTn id="235" presetID="53" presetClass="entr" presetSubtype="16" fill="hold" grpId="0" nodeType="afterEffect">
                                  <p:stCondLst>
                                    <p:cond delay="0"/>
                                  </p:stCondLst>
                                  <p:childTnLst>
                                    <p:set>
                                      <p:cBhvr>
                                        <p:cTn id="236" dur="1" fill="hold">
                                          <p:stCondLst>
                                            <p:cond delay="0"/>
                                          </p:stCondLst>
                                        </p:cTn>
                                        <p:tgtEl>
                                          <p:spTgt spid="59"/>
                                        </p:tgtEl>
                                        <p:attrNameLst>
                                          <p:attrName>style.visibility</p:attrName>
                                        </p:attrNameLst>
                                      </p:cBhvr>
                                      <p:to>
                                        <p:strVal val="visible"/>
                                      </p:to>
                                    </p:set>
                                    <p:anim calcmode="lin" valueType="num">
                                      <p:cBhvr>
                                        <p:cTn id="237" dur="500" fill="hold"/>
                                        <p:tgtEl>
                                          <p:spTgt spid="59"/>
                                        </p:tgtEl>
                                        <p:attrNameLst>
                                          <p:attrName>ppt_w</p:attrName>
                                        </p:attrNameLst>
                                      </p:cBhvr>
                                      <p:tavLst>
                                        <p:tav tm="0">
                                          <p:val>
                                            <p:fltVal val="0"/>
                                          </p:val>
                                        </p:tav>
                                        <p:tav tm="100000">
                                          <p:val>
                                            <p:strVal val="#ppt_w"/>
                                          </p:val>
                                        </p:tav>
                                      </p:tavLst>
                                    </p:anim>
                                    <p:anim calcmode="lin" valueType="num">
                                      <p:cBhvr>
                                        <p:cTn id="238" dur="500" fill="hold"/>
                                        <p:tgtEl>
                                          <p:spTgt spid="59"/>
                                        </p:tgtEl>
                                        <p:attrNameLst>
                                          <p:attrName>ppt_h</p:attrName>
                                        </p:attrNameLst>
                                      </p:cBhvr>
                                      <p:tavLst>
                                        <p:tav tm="0">
                                          <p:val>
                                            <p:fltVal val="0"/>
                                          </p:val>
                                        </p:tav>
                                        <p:tav tm="100000">
                                          <p:val>
                                            <p:strVal val="#ppt_h"/>
                                          </p:val>
                                        </p:tav>
                                      </p:tavLst>
                                    </p:anim>
                                    <p:animEffect transition="in" filter="fade">
                                      <p:cBhvr>
                                        <p:cTn id="239" dur="500"/>
                                        <p:tgtEl>
                                          <p:spTgt spid="59"/>
                                        </p:tgtEl>
                                      </p:cBhvr>
                                    </p:animEffect>
                                  </p:childTnLst>
                                </p:cTn>
                              </p:par>
                            </p:childTnLst>
                          </p:cTn>
                        </p:par>
                        <p:par>
                          <p:cTn id="240" fill="hold">
                            <p:stCondLst>
                              <p:cond delay="18500"/>
                            </p:stCondLst>
                            <p:childTnLst>
                              <p:par>
                                <p:cTn id="241" presetID="53" presetClass="entr" presetSubtype="16" fill="hold" grpId="0" nodeType="afterEffect">
                                  <p:stCondLst>
                                    <p:cond delay="0"/>
                                  </p:stCondLst>
                                  <p:childTnLst>
                                    <p:set>
                                      <p:cBhvr>
                                        <p:cTn id="242" dur="1" fill="hold">
                                          <p:stCondLst>
                                            <p:cond delay="0"/>
                                          </p:stCondLst>
                                        </p:cTn>
                                        <p:tgtEl>
                                          <p:spTgt spid="53"/>
                                        </p:tgtEl>
                                        <p:attrNameLst>
                                          <p:attrName>style.visibility</p:attrName>
                                        </p:attrNameLst>
                                      </p:cBhvr>
                                      <p:to>
                                        <p:strVal val="visible"/>
                                      </p:to>
                                    </p:set>
                                    <p:anim calcmode="lin" valueType="num">
                                      <p:cBhvr>
                                        <p:cTn id="243" dur="500" fill="hold"/>
                                        <p:tgtEl>
                                          <p:spTgt spid="53"/>
                                        </p:tgtEl>
                                        <p:attrNameLst>
                                          <p:attrName>ppt_w</p:attrName>
                                        </p:attrNameLst>
                                      </p:cBhvr>
                                      <p:tavLst>
                                        <p:tav tm="0">
                                          <p:val>
                                            <p:fltVal val="0"/>
                                          </p:val>
                                        </p:tav>
                                        <p:tav tm="100000">
                                          <p:val>
                                            <p:strVal val="#ppt_w"/>
                                          </p:val>
                                        </p:tav>
                                      </p:tavLst>
                                    </p:anim>
                                    <p:anim calcmode="lin" valueType="num">
                                      <p:cBhvr>
                                        <p:cTn id="244" dur="500" fill="hold"/>
                                        <p:tgtEl>
                                          <p:spTgt spid="53"/>
                                        </p:tgtEl>
                                        <p:attrNameLst>
                                          <p:attrName>ppt_h</p:attrName>
                                        </p:attrNameLst>
                                      </p:cBhvr>
                                      <p:tavLst>
                                        <p:tav tm="0">
                                          <p:val>
                                            <p:fltVal val="0"/>
                                          </p:val>
                                        </p:tav>
                                        <p:tav tm="100000">
                                          <p:val>
                                            <p:strVal val="#ppt_h"/>
                                          </p:val>
                                        </p:tav>
                                      </p:tavLst>
                                    </p:anim>
                                    <p:animEffect transition="in" filter="fade">
                                      <p:cBhvr>
                                        <p:cTn id="245" dur="500"/>
                                        <p:tgtEl>
                                          <p:spTgt spid="53"/>
                                        </p:tgtEl>
                                      </p:cBhvr>
                                    </p:animEffect>
                                  </p:childTnLst>
                                </p:cTn>
                              </p:par>
                              <p:par>
                                <p:cTn id="246" presetID="47" presetClass="entr" presetSubtype="0" fill="hold" grpId="0" nodeType="withEffect">
                                  <p:stCondLst>
                                    <p:cond delay="0"/>
                                  </p:stCondLst>
                                  <p:childTnLst>
                                    <p:set>
                                      <p:cBhvr>
                                        <p:cTn id="247" dur="1" fill="hold">
                                          <p:stCondLst>
                                            <p:cond delay="0"/>
                                          </p:stCondLst>
                                        </p:cTn>
                                        <p:tgtEl>
                                          <p:spTgt spid="60"/>
                                        </p:tgtEl>
                                        <p:attrNameLst>
                                          <p:attrName>style.visibility</p:attrName>
                                        </p:attrNameLst>
                                      </p:cBhvr>
                                      <p:to>
                                        <p:strVal val="visible"/>
                                      </p:to>
                                    </p:set>
                                    <p:animEffect transition="in" filter="fade">
                                      <p:cBhvr>
                                        <p:cTn id="248" dur="1000"/>
                                        <p:tgtEl>
                                          <p:spTgt spid="60"/>
                                        </p:tgtEl>
                                      </p:cBhvr>
                                    </p:animEffect>
                                    <p:anim calcmode="lin" valueType="num">
                                      <p:cBhvr>
                                        <p:cTn id="249" dur="1000" fill="hold"/>
                                        <p:tgtEl>
                                          <p:spTgt spid="60"/>
                                        </p:tgtEl>
                                        <p:attrNameLst>
                                          <p:attrName>ppt_x</p:attrName>
                                        </p:attrNameLst>
                                      </p:cBhvr>
                                      <p:tavLst>
                                        <p:tav tm="0">
                                          <p:val>
                                            <p:strVal val="#ppt_x"/>
                                          </p:val>
                                        </p:tav>
                                        <p:tav tm="100000">
                                          <p:val>
                                            <p:strVal val="#ppt_x"/>
                                          </p:val>
                                        </p:tav>
                                      </p:tavLst>
                                    </p:anim>
                                    <p:anim calcmode="lin" valueType="num">
                                      <p:cBhvr>
                                        <p:cTn id="250" dur="1000" fill="hold"/>
                                        <p:tgtEl>
                                          <p:spTgt spid="60"/>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61"/>
                                        </p:tgtEl>
                                        <p:attrNameLst>
                                          <p:attrName>style.visibility</p:attrName>
                                        </p:attrNameLst>
                                      </p:cBhvr>
                                      <p:to>
                                        <p:strVal val="visible"/>
                                      </p:to>
                                    </p:set>
                                    <p:animEffect transition="in" filter="fade">
                                      <p:cBhvr>
                                        <p:cTn id="253" dur="500"/>
                                        <p:tgtEl>
                                          <p:spTgt spid="61"/>
                                        </p:tgtEl>
                                      </p:cBhvr>
                                    </p:animEffect>
                                    <p:anim calcmode="lin" valueType="num">
                                      <p:cBhvr>
                                        <p:cTn id="254" dur="500" fill="hold"/>
                                        <p:tgtEl>
                                          <p:spTgt spid="61"/>
                                        </p:tgtEl>
                                        <p:attrNameLst>
                                          <p:attrName>ppt_x</p:attrName>
                                        </p:attrNameLst>
                                      </p:cBhvr>
                                      <p:tavLst>
                                        <p:tav tm="0">
                                          <p:val>
                                            <p:strVal val="#ppt_x"/>
                                          </p:val>
                                        </p:tav>
                                        <p:tav tm="100000">
                                          <p:val>
                                            <p:strVal val="#ppt_x"/>
                                          </p:val>
                                        </p:tav>
                                      </p:tavLst>
                                    </p:anim>
                                    <p:anim calcmode="lin" valueType="num">
                                      <p:cBhvr>
                                        <p:cTn id="255" dur="500" fill="hold"/>
                                        <p:tgtEl>
                                          <p:spTgt spid="61"/>
                                        </p:tgtEl>
                                        <p:attrNameLst>
                                          <p:attrName>ppt_y</p:attrName>
                                        </p:attrNameLst>
                                      </p:cBhvr>
                                      <p:tavLst>
                                        <p:tav tm="0">
                                          <p:val>
                                            <p:strVal val="#ppt_y+.1"/>
                                          </p:val>
                                        </p:tav>
                                        <p:tav tm="100000">
                                          <p:val>
                                            <p:strVal val="#ppt_y"/>
                                          </p:val>
                                        </p:tav>
                                      </p:tavLst>
                                    </p:anim>
                                  </p:childTnLst>
                                </p:cTn>
                              </p:par>
                            </p:childTnLst>
                          </p:cTn>
                        </p:par>
                        <p:par>
                          <p:cTn id="256" fill="hold">
                            <p:stCondLst>
                              <p:cond delay="19500"/>
                            </p:stCondLst>
                            <p:childTnLst>
                              <p:par>
                                <p:cTn id="257" presetID="22" presetClass="entr" presetSubtype="8" fill="hold" nodeType="afterEffect">
                                  <p:stCondLst>
                                    <p:cond delay="0"/>
                                  </p:stCondLst>
                                  <p:childTnLst>
                                    <p:set>
                                      <p:cBhvr>
                                        <p:cTn id="258" dur="1" fill="hold">
                                          <p:stCondLst>
                                            <p:cond delay="0"/>
                                          </p:stCondLst>
                                        </p:cTn>
                                        <p:tgtEl>
                                          <p:spTgt spid="67"/>
                                        </p:tgtEl>
                                        <p:attrNameLst>
                                          <p:attrName>style.visibility</p:attrName>
                                        </p:attrNameLst>
                                      </p:cBhvr>
                                      <p:to>
                                        <p:strVal val="visible"/>
                                      </p:to>
                                    </p:set>
                                    <p:animEffect transition="in" filter="wipe(left)">
                                      <p:cBhvr>
                                        <p:cTn id="259" dur="500"/>
                                        <p:tgtEl>
                                          <p:spTgt spid="67"/>
                                        </p:tgtEl>
                                      </p:cBhvr>
                                    </p:animEffect>
                                  </p:childTnLst>
                                </p:cTn>
                              </p:par>
                            </p:childTnLst>
                          </p:cTn>
                        </p:par>
                        <p:par>
                          <p:cTn id="260" fill="hold">
                            <p:stCondLst>
                              <p:cond delay="20000"/>
                            </p:stCondLst>
                            <p:childTnLst>
                              <p:par>
                                <p:cTn id="261" presetID="22" presetClass="entr" presetSubtype="8" fill="hold" nodeType="afterEffect">
                                  <p:stCondLst>
                                    <p:cond delay="0"/>
                                  </p:stCondLst>
                                  <p:childTnLst>
                                    <p:set>
                                      <p:cBhvr>
                                        <p:cTn id="262" dur="1" fill="hold">
                                          <p:stCondLst>
                                            <p:cond delay="0"/>
                                          </p:stCondLst>
                                        </p:cTn>
                                        <p:tgtEl>
                                          <p:spTgt spid="63"/>
                                        </p:tgtEl>
                                        <p:attrNameLst>
                                          <p:attrName>style.visibility</p:attrName>
                                        </p:attrNameLst>
                                      </p:cBhvr>
                                      <p:to>
                                        <p:strVal val="visible"/>
                                      </p:to>
                                    </p:set>
                                    <p:animEffect transition="in" filter="wipe(left)">
                                      <p:cBhvr>
                                        <p:cTn id="26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P spid="14" grpId="0" animBg="1"/>
      <p:bldP spid="16" grpId="0"/>
      <p:bldP spid="17" grpId="0"/>
      <p:bldP spid="18" grpId="0" animBg="1"/>
      <p:bldP spid="20" grpId="0" animBg="1"/>
      <p:bldP spid="21" grpId="0" animBg="1"/>
      <p:bldP spid="22" grpId="0" animBg="1"/>
      <p:bldP spid="24" grpId="0" animBg="1"/>
      <p:bldP spid="25" grpId="0"/>
      <p:bldP spid="27" grpId="0" animBg="1"/>
      <p:bldP spid="29" grpId="0" animBg="1"/>
      <p:bldP spid="30" grpId="0" animBg="1"/>
      <p:bldP spid="31" grpId="0" animBg="1"/>
      <p:bldP spid="33" grpId="0" animBg="1"/>
      <p:bldP spid="34" grpId="0"/>
      <p:bldP spid="35" grpId="0"/>
      <p:bldP spid="45" grpId="0" animBg="1"/>
      <p:bldP spid="46" grpId="0" animBg="1"/>
      <p:bldP spid="47" grpId="0" animBg="1"/>
      <p:bldP spid="48" grpId="0" animBg="1"/>
      <p:bldP spid="50" grpId="0" animBg="1"/>
      <p:bldP spid="51" grpId="0"/>
      <p:bldP spid="52" grpId="0"/>
      <p:bldP spid="53" grpId="0" animBg="1"/>
      <p:bldP spid="55" grpId="0" animBg="1"/>
      <p:bldP spid="56" grpId="0" animBg="1"/>
      <p:bldP spid="57" grpId="0" animBg="1"/>
      <p:bldP spid="59" grpId="0" animBg="1"/>
      <p:bldP spid="60" grpId="0"/>
      <p:bldP spid="61" grpId="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F2DD-3353-46D1-A344-4F004C3CE9A3}"/>
              </a:ext>
            </a:extLst>
          </p:cNvPr>
          <p:cNvSpPr>
            <a:spLocks noGrp="1"/>
          </p:cNvSpPr>
          <p:nvPr>
            <p:ph type="title"/>
          </p:nvPr>
        </p:nvSpPr>
        <p:spPr/>
        <p:txBody>
          <a:bodyPr/>
          <a:lstStyle/>
          <a:p>
            <a:r>
              <a:rPr lang="en-US" dirty="0"/>
              <a:t>Manual Procedures</a:t>
            </a:r>
          </a:p>
        </p:txBody>
      </p:sp>
      <p:sp>
        <p:nvSpPr>
          <p:cNvPr id="3" name="Content Placeholder 2">
            <a:extLst>
              <a:ext uri="{FF2B5EF4-FFF2-40B4-BE49-F238E27FC236}">
                <a16:creationId xmlns:a16="http://schemas.microsoft.com/office/drawing/2014/main" id="{0039C53B-D15A-47EC-826F-3E784027ED6B}"/>
              </a:ext>
            </a:extLst>
          </p:cNvPr>
          <p:cNvSpPr>
            <a:spLocks noGrp="1"/>
          </p:cNvSpPr>
          <p:nvPr>
            <p:ph idx="1"/>
          </p:nvPr>
        </p:nvSpPr>
        <p:spPr>
          <a:xfrm>
            <a:off x="1587710" y="1230571"/>
            <a:ext cx="9486690" cy="5354584"/>
          </a:xfrm>
        </p:spPr>
        <p:txBody>
          <a:bodyPr>
            <a:normAutofit fontScale="92500" lnSpcReduction="20000"/>
          </a:bodyPr>
          <a:lstStyle/>
          <a:p>
            <a:r>
              <a:rPr lang="en-US" dirty="0"/>
              <a:t>Azure</a:t>
            </a:r>
          </a:p>
          <a:p>
            <a:pPr lvl="1"/>
            <a:r>
              <a:rPr lang="en-US" dirty="0"/>
              <a:t>Create a new enterprise application/app registration object in Azure leveraging certificate-based authentication. Scope permissions appropriately.</a:t>
            </a:r>
          </a:p>
          <a:p>
            <a:pPr lvl="1"/>
            <a:r>
              <a:rPr lang="en-US" dirty="0"/>
              <a:t>Create conditional access policy requiring Duo custom control for MFA. Assign it to all cloud apps and exempt the “Windows Sign In” app.</a:t>
            </a:r>
          </a:p>
          <a:p>
            <a:r>
              <a:rPr lang="en-US" dirty="0"/>
              <a:t>Duo</a:t>
            </a:r>
          </a:p>
          <a:p>
            <a:pPr lvl="1"/>
            <a:r>
              <a:rPr lang="en-US" dirty="0"/>
              <a:t>Create a new Duo tenant and link with Azure by creating an Azure CA application according to </a:t>
            </a:r>
            <a:r>
              <a:rPr lang="en-US" dirty="0">
                <a:hlinkClick r:id="rId3"/>
              </a:rPr>
              <a:t>the documentation</a:t>
            </a:r>
            <a:endParaRPr lang="en-US" dirty="0"/>
          </a:p>
          <a:p>
            <a:pPr lvl="1"/>
            <a:r>
              <a:rPr lang="en-US" dirty="0"/>
              <a:t>Create a new custom control in Azure that can be bound to a conditional access policy</a:t>
            </a:r>
          </a:p>
          <a:p>
            <a:pPr lvl="1"/>
            <a:r>
              <a:rPr lang="en-US" dirty="0"/>
              <a:t>Set a global policy which prompts unenrolled users to enroll whenever possible and require MFA when applicable</a:t>
            </a:r>
          </a:p>
          <a:p>
            <a:r>
              <a:rPr lang="en-US" dirty="0"/>
              <a:t>Citrix </a:t>
            </a:r>
          </a:p>
          <a:p>
            <a:pPr lvl="1"/>
            <a:r>
              <a:rPr lang="en-US" dirty="0"/>
              <a:t>Register an API key in the IAM section for the workspace</a:t>
            </a:r>
          </a:p>
          <a:p>
            <a:pPr lvl="1"/>
            <a:r>
              <a:rPr lang="en-US" dirty="0"/>
              <a:t>Bind Azure AD as the identity provider for both workspace and admins</a:t>
            </a:r>
          </a:p>
          <a:p>
            <a:pPr lvl="2"/>
            <a:r>
              <a:rPr lang="en-US" dirty="0"/>
              <a:t>Grant users access to delivery group and workspace via the dynamic user group</a:t>
            </a:r>
          </a:p>
          <a:p>
            <a:pPr lvl="1"/>
            <a:r>
              <a:rPr lang="en-US" dirty="0"/>
              <a:t>Create Machine Image, Machine Catalog, Delivery Group</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22433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1D45-713C-4234-8221-C87995B36445}"/>
              </a:ext>
            </a:extLst>
          </p:cNvPr>
          <p:cNvSpPr>
            <a:spLocks noGrp="1"/>
          </p:cNvSpPr>
          <p:nvPr>
            <p:ph type="title"/>
          </p:nvPr>
        </p:nvSpPr>
        <p:spPr/>
        <p:txBody>
          <a:bodyPr/>
          <a:lstStyle/>
          <a:p>
            <a:r>
              <a:rPr lang="en-US" dirty="0"/>
              <a:t>Automated Procedures</a:t>
            </a:r>
          </a:p>
        </p:txBody>
      </p:sp>
      <p:sp>
        <p:nvSpPr>
          <p:cNvPr id="3" name="Content Placeholder 2">
            <a:extLst>
              <a:ext uri="{FF2B5EF4-FFF2-40B4-BE49-F238E27FC236}">
                <a16:creationId xmlns:a16="http://schemas.microsoft.com/office/drawing/2014/main" id="{0B7A0FF1-3D62-4AA1-A5BC-F117D0E10CCC}"/>
              </a:ext>
            </a:extLst>
          </p:cNvPr>
          <p:cNvSpPr>
            <a:spLocks noGrp="1"/>
          </p:cNvSpPr>
          <p:nvPr>
            <p:ph idx="1"/>
          </p:nvPr>
        </p:nvSpPr>
        <p:spPr>
          <a:xfrm>
            <a:off x="1587710" y="1297235"/>
            <a:ext cx="9486690" cy="5280546"/>
          </a:xfrm>
        </p:spPr>
        <p:txBody>
          <a:bodyPr>
            <a:normAutofit lnSpcReduction="10000"/>
          </a:bodyPr>
          <a:lstStyle/>
          <a:p>
            <a:r>
              <a:rPr lang="en-US" dirty="0"/>
              <a:t>Create users and groups in Azure with a mapping file</a:t>
            </a:r>
          </a:p>
          <a:p>
            <a:pPr lvl="1"/>
            <a:r>
              <a:rPr lang="en-US" dirty="0"/>
              <a:t>The mapping file will only include users’ first and last names and their department</a:t>
            </a:r>
          </a:p>
          <a:p>
            <a:pPr lvl="2"/>
            <a:r>
              <a:rPr lang="en-US" dirty="0"/>
              <a:t>The mapping file usernames are generated from a piece of PowerShell code that takes the most popular baby names from 1800 to present day</a:t>
            </a:r>
          </a:p>
          <a:p>
            <a:pPr lvl="1"/>
            <a:r>
              <a:rPr lang="en-US" dirty="0"/>
              <a:t>Includes dynamic group with all users</a:t>
            </a:r>
          </a:p>
          <a:p>
            <a:r>
              <a:rPr lang="en-US" dirty="0"/>
              <a:t>Create Azure infrastructure with Terraform</a:t>
            </a:r>
          </a:p>
          <a:p>
            <a:pPr lvl="1"/>
            <a:r>
              <a:rPr lang="en-US" dirty="0"/>
              <a:t>Resource group, </a:t>
            </a:r>
            <a:r>
              <a:rPr lang="en-US" dirty="0" err="1"/>
              <a:t>vNet</a:t>
            </a:r>
            <a:r>
              <a:rPr lang="en-US" dirty="0"/>
              <a:t>, subnet</a:t>
            </a:r>
          </a:p>
          <a:p>
            <a:pPr lvl="1"/>
            <a:r>
              <a:rPr lang="en-US" dirty="0"/>
              <a:t>Also assigns the dynamic user group to the “Virtual Machine User Login” role at the subscription level</a:t>
            </a:r>
          </a:p>
          <a:p>
            <a:r>
              <a:rPr lang="en-US" dirty="0"/>
              <a:t>Grant users access to virtual machines in machine catalog in Citrix</a:t>
            </a:r>
          </a:p>
          <a:p>
            <a:pPr lvl="1"/>
            <a:r>
              <a:rPr lang="en-US" dirty="0"/>
              <a:t>Creates dynamic mapping of users to machines, adds them to a delivery group that the dynamic user group is granted access to, and hard assigns them (“static”, or persistent VMs)</a:t>
            </a:r>
          </a:p>
        </p:txBody>
      </p:sp>
    </p:spTree>
    <p:extLst>
      <p:ext uri="{BB962C8B-B14F-4D97-AF65-F5344CB8AC3E}">
        <p14:creationId xmlns:p14="http://schemas.microsoft.com/office/powerpoint/2010/main" val="426211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6A26-F1E9-4276-8AF2-A8ADB7377C30}"/>
              </a:ext>
            </a:extLst>
          </p:cNvPr>
          <p:cNvSpPr>
            <a:spLocks noGrp="1"/>
          </p:cNvSpPr>
          <p:nvPr>
            <p:ph type="title"/>
          </p:nvPr>
        </p:nvSpPr>
        <p:spPr/>
        <p:txBody>
          <a:bodyPr/>
          <a:lstStyle/>
          <a:p>
            <a:r>
              <a:rPr lang="en-US" dirty="0"/>
              <a:t>Order of Manual/Automated Operations</a:t>
            </a:r>
          </a:p>
        </p:txBody>
      </p:sp>
      <p:sp>
        <p:nvSpPr>
          <p:cNvPr id="3" name="Content Placeholder 2">
            <a:extLst>
              <a:ext uri="{FF2B5EF4-FFF2-40B4-BE49-F238E27FC236}">
                <a16:creationId xmlns:a16="http://schemas.microsoft.com/office/drawing/2014/main" id="{9319451B-1858-458E-A4DE-7250F21DED0D}"/>
              </a:ext>
            </a:extLst>
          </p:cNvPr>
          <p:cNvSpPr>
            <a:spLocks noGrp="1"/>
          </p:cNvSpPr>
          <p:nvPr>
            <p:ph idx="1"/>
          </p:nvPr>
        </p:nvSpPr>
        <p:spPr>
          <a:xfrm>
            <a:off x="1587710" y="1681316"/>
            <a:ext cx="9486690" cy="4404852"/>
          </a:xfrm>
        </p:spPr>
        <p:txBody>
          <a:bodyPr>
            <a:normAutofit lnSpcReduction="10000"/>
          </a:bodyPr>
          <a:lstStyle/>
          <a:p>
            <a:pPr marL="0" indent="0">
              <a:buNone/>
            </a:pPr>
            <a:endParaRPr lang="en-US" sz="1600" dirty="0"/>
          </a:p>
          <a:p>
            <a:r>
              <a:rPr lang="en-US" sz="1600" dirty="0"/>
              <a:t>Create app registration (Azure; manual)</a:t>
            </a:r>
          </a:p>
          <a:p>
            <a:r>
              <a:rPr lang="en-US" sz="1600" dirty="0"/>
              <a:t>Create users and bind to groups (Azure; auto)</a:t>
            </a:r>
          </a:p>
          <a:p>
            <a:r>
              <a:rPr lang="en-US" sz="1600" dirty="0"/>
              <a:t>Create infrastructure (Terraform; auto)</a:t>
            </a:r>
          </a:p>
          <a:p>
            <a:r>
              <a:rPr lang="en-US" sz="1600" dirty="0"/>
              <a:t>Bind Duo Azure CA app to Azure tenant and assign to dynamic user group (Duo; manual)</a:t>
            </a:r>
          </a:p>
          <a:p>
            <a:r>
              <a:rPr lang="en-US" sz="1600" dirty="0"/>
              <a:t>Create conditional access policies and require Duo custom control (Azure; manual)</a:t>
            </a:r>
          </a:p>
          <a:p>
            <a:r>
              <a:rPr lang="en-US" sz="1600" dirty="0"/>
              <a:t>Bind Citrix identity authentication to Azure tenant and assign to dynamic user group (Citrix; manual)</a:t>
            </a:r>
          </a:p>
          <a:p>
            <a:r>
              <a:rPr lang="en-US" sz="1600" dirty="0"/>
              <a:t>Create Citrix </a:t>
            </a:r>
            <a:r>
              <a:rPr lang="en-US" sz="1600" dirty="0" err="1"/>
              <a:t>DaaS</a:t>
            </a:r>
            <a:r>
              <a:rPr lang="en-US" sz="1600" dirty="0"/>
              <a:t> machine catalog with 100 VMs and create delivery group that is bound to the dynamic user group (Citrix; manual)</a:t>
            </a:r>
          </a:p>
          <a:p>
            <a:r>
              <a:rPr lang="en-US" sz="1600" dirty="0"/>
              <a:t>Assign machine to user mappings and move VMs in the machine catalog to delivery group (Citrix; auto)</a:t>
            </a:r>
          </a:p>
          <a:p>
            <a:endParaRPr lang="en-US" sz="1600" dirty="0"/>
          </a:p>
        </p:txBody>
      </p:sp>
    </p:spTree>
    <p:extLst>
      <p:ext uri="{BB962C8B-B14F-4D97-AF65-F5344CB8AC3E}">
        <p14:creationId xmlns:p14="http://schemas.microsoft.com/office/powerpoint/2010/main" val="194018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AF752E04-0E74-4A38-B123-84D977E10CC6}"/>
              </a:ext>
            </a:extLst>
          </p:cNvPr>
          <p:cNvGraphicFramePr>
            <a:graphicFrameLocks noChangeAspect="1"/>
          </p:cNvGraphicFramePr>
          <p:nvPr>
            <p:extLst>
              <p:ext uri="{D42A27DB-BD31-4B8C-83A1-F6EECF244321}">
                <p14:modId xmlns:p14="http://schemas.microsoft.com/office/powerpoint/2010/main" val="4059596208"/>
              </p:ext>
            </p:extLst>
          </p:nvPr>
        </p:nvGraphicFramePr>
        <p:xfrm>
          <a:off x="2942753" y="223837"/>
          <a:ext cx="8153400" cy="6410325"/>
        </p:xfrm>
        <a:graphic>
          <a:graphicData uri="http://schemas.openxmlformats.org/presentationml/2006/ole">
            <mc:AlternateContent xmlns:mc="http://schemas.openxmlformats.org/markup-compatibility/2006">
              <mc:Choice xmlns:v="urn:schemas-microsoft-com:vml" Requires="v">
                <p:oleObj name="Visio" r:id="rId2" imgW="8153272" imgH="6410213" progId="Visio.Drawing.15">
                  <p:embed/>
                </p:oleObj>
              </mc:Choice>
              <mc:Fallback>
                <p:oleObj name="Visio" r:id="rId2" imgW="8153272" imgH="6410213" progId="Visio.Drawing.15">
                  <p:embed/>
                  <p:pic>
                    <p:nvPicPr>
                      <p:cNvPr id="0" name=""/>
                      <p:cNvPicPr/>
                      <p:nvPr/>
                    </p:nvPicPr>
                    <p:blipFill>
                      <a:blip r:embed="rId3"/>
                      <a:stretch>
                        <a:fillRect/>
                      </a:stretch>
                    </p:blipFill>
                    <p:spPr>
                      <a:xfrm>
                        <a:off x="2942753" y="223837"/>
                        <a:ext cx="8153400" cy="6410325"/>
                      </a:xfrm>
                      <a:prstGeom prst="rect">
                        <a:avLst/>
                      </a:prstGeom>
                    </p:spPr>
                  </p:pic>
                </p:oleObj>
              </mc:Fallback>
            </mc:AlternateContent>
          </a:graphicData>
        </a:graphic>
      </p:graphicFrame>
    </p:spTree>
    <p:extLst>
      <p:ext uri="{BB962C8B-B14F-4D97-AF65-F5344CB8AC3E}">
        <p14:creationId xmlns:p14="http://schemas.microsoft.com/office/powerpoint/2010/main" val="2518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F275-0534-4372-8963-0DB439527A57}"/>
              </a:ext>
            </a:extLst>
          </p:cNvPr>
          <p:cNvSpPr>
            <a:spLocks noGrp="1"/>
          </p:cNvSpPr>
          <p:nvPr>
            <p:ph type="title"/>
          </p:nvPr>
        </p:nvSpPr>
        <p:spPr/>
        <p:txBody>
          <a:bodyPr/>
          <a:lstStyle/>
          <a:p>
            <a:r>
              <a:rPr lang="en-US" dirty="0"/>
              <a:t>Notes about Citrix</a:t>
            </a:r>
          </a:p>
        </p:txBody>
      </p:sp>
      <p:sp>
        <p:nvSpPr>
          <p:cNvPr id="3" name="Content Placeholder 2">
            <a:extLst>
              <a:ext uri="{FF2B5EF4-FFF2-40B4-BE49-F238E27FC236}">
                <a16:creationId xmlns:a16="http://schemas.microsoft.com/office/drawing/2014/main" id="{CDAEDB47-2176-43BB-B2BD-F727FFC3445C}"/>
              </a:ext>
            </a:extLst>
          </p:cNvPr>
          <p:cNvSpPr>
            <a:spLocks noGrp="1"/>
          </p:cNvSpPr>
          <p:nvPr>
            <p:ph idx="1"/>
          </p:nvPr>
        </p:nvSpPr>
        <p:spPr/>
        <p:txBody>
          <a:bodyPr>
            <a:normAutofit lnSpcReduction="10000"/>
          </a:bodyPr>
          <a:lstStyle/>
          <a:p>
            <a:r>
              <a:rPr lang="en-US" dirty="0"/>
              <a:t>Setup is very involved and could require input from multiple teams in a large organization</a:t>
            </a:r>
          </a:p>
          <a:p>
            <a:pPr lvl="1"/>
            <a:r>
              <a:rPr lang="en-US" dirty="0"/>
              <a:t>Resources to create</a:t>
            </a:r>
          </a:p>
          <a:p>
            <a:pPr lvl="2"/>
            <a:r>
              <a:rPr lang="en-US" dirty="0"/>
              <a:t>Resource location (Azure-&gt;Citrix identity linkage)</a:t>
            </a:r>
          </a:p>
          <a:p>
            <a:pPr lvl="2"/>
            <a:r>
              <a:rPr lang="en-US" dirty="0"/>
              <a:t>Machine Image </a:t>
            </a:r>
          </a:p>
          <a:p>
            <a:pPr lvl="3"/>
            <a:r>
              <a:rPr lang="en-US" dirty="0"/>
              <a:t>Citrix prepared VDAs must be changed with company software</a:t>
            </a:r>
          </a:p>
          <a:p>
            <a:pPr lvl="2"/>
            <a:r>
              <a:rPr lang="en-US" dirty="0"/>
              <a:t>Machine Catalog requirements </a:t>
            </a:r>
          </a:p>
          <a:p>
            <a:pPr lvl="3"/>
            <a:r>
              <a:rPr lang="en-US" dirty="0"/>
              <a:t>Power managed, elastic?</a:t>
            </a:r>
          </a:p>
          <a:p>
            <a:pPr lvl="2"/>
            <a:r>
              <a:rPr lang="en-US" dirty="0"/>
              <a:t>Delivery Group </a:t>
            </a:r>
          </a:p>
          <a:p>
            <a:pPr lvl="3"/>
            <a:r>
              <a:rPr lang="en-US" dirty="0"/>
              <a:t>Logical separation of catalogs between user groups depending on user requirements</a:t>
            </a:r>
          </a:p>
          <a:p>
            <a:pPr lvl="1"/>
            <a:r>
              <a:rPr lang="en-US" dirty="0"/>
              <a:t>Once initial catalog and delivery group is created, rest can be automated</a:t>
            </a:r>
          </a:p>
          <a:p>
            <a:pPr lvl="2"/>
            <a:endParaRPr lang="en-US" dirty="0"/>
          </a:p>
        </p:txBody>
      </p:sp>
    </p:spTree>
    <p:extLst>
      <p:ext uri="{BB962C8B-B14F-4D97-AF65-F5344CB8AC3E}">
        <p14:creationId xmlns:p14="http://schemas.microsoft.com/office/powerpoint/2010/main" val="1729575047"/>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1C2431"/>
      </a:dk2>
      <a:lt2>
        <a:srgbClr val="F0F3F1"/>
      </a:lt2>
      <a:accent1>
        <a:srgbClr val="D739B5"/>
      </a:accent1>
      <a:accent2>
        <a:srgbClr val="A527C5"/>
      </a:accent2>
      <a:accent3>
        <a:srgbClr val="7539D7"/>
      </a:accent3>
      <a:accent4>
        <a:srgbClr val="393ECA"/>
      </a:accent4>
      <a:accent5>
        <a:srgbClr val="3980D7"/>
      </a:accent5>
      <a:accent6>
        <a:srgbClr val="27B1C5"/>
      </a:accent6>
      <a:hlink>
        <a:srgbClr val="3F64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4092</TotalTime>
  <Words>1605</Words>
  <Application>Microsoft Office PowerPoint</Application>
  <PresentationFormat>Widescreen</PresentationFormat>
  <Paragraphs>177</Paragraphs>
  <Slides>14</Slides>
  <Notes>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Neue Haas Grotesk Text Pro</vt:lpstr>
      <vt:lpstr>InterweaveVTI</vt:lpstr>
      <vt:lpstr>Office Theme</vt:lpstr>
      <vt:lpstr>Microsoft Visio Drawing</vt:lpstr>
      <vt:lpstr>Bulk User Onboarding for Phoenix Financial Capital</vt:lpstr>
      <vt:lpstr>Project Scope</vt:lpstr>
      <vt:lpstr>Project Scope: Technical Goals</vt:lpstr>
      <vt:lpstr>PowerPoint Presentation</vt:lpstr>
      <vt:lpstr>Manual Procedures</vt:lpstr>
      <vt:lpstr>Automated Procedures</vt:lpstr>
      <vt:lpstr>Order of Manual/Automated Operations</vt:lpstr>
      <vt:lpstr>PowerPoint Presentation</vt:lpstr>
      <vt:lpstr>Notes about Citrix</vt:lpstr>
      <vt:lpstr>Notes About Terraform</vt:lpstr>
      <vt:lpstr>Automation Tools</vt:lpstr>
      <vt:lpstr>Code Review &amp; Demo</vt:lpstr>
      <vt:lpstr>What Can we do Better?</vt:lpstr>
      <vt:lpstr>Ideas for Extensibility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Crain</dc:creator>
  <cp:lastModifiedBy>Chris Crain</cp:lastModifiedBy>
  <cp:revision>20</cp:revision>
  <dcterms:created xsi:type="dcterms:W3CDTF">2022-12-07T19:24:14Z</dcterms:created>
  <dcterms:modified xsi:type="dcterms:W3CDTF">2022-12-12T23:08:29Z</dcterms:modified>
</cp:coreProperties>
</file>