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9" r:id="rId4"/>
    <p:sldId id="290" r:id="rId5"/>
    <p:sldId id="291" r:id="rId6"/>
    <p:sldId id="257" r:id="rId8"/>
    <p:sldId id="258" r:id="rId9"/>
    <p:sldId id="259" r:id="rId10"/>
    <p:sldId id="281" r:id="rId11"/>
    <p:sldId id="282" r:id="rId12"/>
    <p:sldId id="260" r:id="rId13"/>
    <p:sldId id="288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3" r:id="rId26"/>
    <p:sldId id="274" r:id="rId27"/>
    <p:sldId id="275" r:id="rId28"/>
    <p:sldId id="276" r:id="rId29"/>
    <p:sldId id="272" r:id="rId30"/>
    <p:sldId id="277" r:id="rId31"/>
    <p:sldId id="278" r:id="rId32"/>
    <p:sldId id="279" r:id="rId33"/>
    <p:sldId id="280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DD7D-F906-4FE7-847F-EFCC8BF8F6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BBBC-F590-43BF-A4CD-D2AC9B5A4B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5425" y="5544349"/>
            <a:ext cx="9144000" cy="880355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chemeClr val="accent1">
                    <a:lumMod val="50000"/>
                  </a:schemeClr>
                </a:solidFill>
              </a:rPr>
              <a:t>早读</a:t>
            </a:r>
            <a:endParaRPr lang="zh-CN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sipqjh.com/blog/UploadFiles/2012-1/16103467712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58" y="330938"/>
            <a:ext cx="9999189" cy="491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0701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selection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选择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find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查找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goto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转到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preferences  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prɛfrənsɪz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倾向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首选项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install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ɪn'stɔl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安装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document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文档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panel   [ˈpænl]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面板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compile [kəmˈpaɪl]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剪切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note 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注释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save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保存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exit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退出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closeall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关闭所有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1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color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颜色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红色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blue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蓝色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green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绿色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black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黑色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grey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ɡre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灰色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yellow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黄色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purple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pɝpl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紫色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while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白色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brown  [braʊn]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棕色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pink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粉色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silver</a:t>
                      </a:r>
                      <a:r>
                        <a:rPr lang="en-US" altLang="zh-CN" sz="2000" b="1" dirty="0" smtClean="0"/>
                        <a:t>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sɪlvɚ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银白色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tan</a:t>
                      </a:r>
                      <a:r>
                        <a:rPr lang="en-US" altLang="zh-CN" sz="2000" b="1" dirty="0" smtClean="0"/>
                        <a:t>  </a:t>
                      </a:r>
                      <a:r>
                        <a:rPr lang="zh-CN" altLang="en-US" sz="2000" b="1" baseline="0" dirty="0" smtClean="0"/>
                        <a:t>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tæn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茶色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skyblue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天蓝色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family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家庭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size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大小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0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weight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decoration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描述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shadow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阴影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variant</a:t>
                      </a:r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vɛrɪənt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变化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transform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变换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行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height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高度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spacing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间隔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word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indent 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ɪn'dɛnt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缩进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overflow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溢出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vertical 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vɝtɪkl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垂直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align [əˈlaɪn]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排列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layout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布局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flow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流动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direction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方向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0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space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留隔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position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位置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 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mode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模式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 grid 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ɡrɪd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网格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type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background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背景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attachment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ə'tætʃmənt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附件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repeat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top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顶部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right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右边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left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左边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bottom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下边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width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宽度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max-maximum [ˈmæksɪməm]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最大的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min-minimum [ˈmɪnɪməm]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最小的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clear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清除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float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浮动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clip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剪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display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显示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visibility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可见性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margin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边缘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outline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轮廓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border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边框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solid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实线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double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双倍的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dotted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dɑtɪd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有点的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dashed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dæʃt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虚线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padding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填充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 collapse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kə'læps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倒塌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side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支持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cells  </a:t>
                      </a:r>
                      <a:r>
                        <a:rPr lang="zh-CN" altLang="en-US" sz="2000" b="1" dirty="0"/>
                        <a:t>[sel]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单元格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header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页眉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scroll  [skrəʊl]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滚动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scrollbar [skrəʊba:]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滚动条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face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脸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cursor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kɝsɚ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光标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zoom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zum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急速上升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filter 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fɪltɚ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过滤器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behavior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bɪ'hevjɚ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行为方式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hover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徘徊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contains  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包含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child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class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attribute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属性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visited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访问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active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积极的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9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element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元素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before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在</a:t>
                      </a:r>
                      <a:r>
                        <a:rPr lang="en-US" altLang="zh-CN" sz="2000" dirty="0" smtClean="0"/>
                        <a:t>..</a:t>
                      </a:r>
                      <a:r>
                        <a:rPr lang="zh-CN" altLang="en-US" sz="2000" dirty="0" smtClean="0"/>
                        <a:t>之前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after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在</a:t>
                      </a:r>
                      <a:r>
                        <a:rPr lang="en-US" altLang="zh-CN" sz="2000" dirty="0" smtClean="0"/>
                        <a:t>…</a:t>
                      </a:r>
                      <a:r>
                        <a:rPr lang="zh-CN" altLang="en-US" sz="2000" dirty="0" smtClean="0"/>
                        <a:t>之后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charset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字符集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import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进口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media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多媒体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页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important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重要的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first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第一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focus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焦点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last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icon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图标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sheet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target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目标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medium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中间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large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大的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81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normal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正常的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wider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waɪdər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宽的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bold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粗的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lighter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细的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underline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下划线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479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through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贯穿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overline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上划线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opacity</a:t>
                      </a:r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o'pæsəti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不透明性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 inherit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ɪn'herɪt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继承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ellipsis</a:t>
                      </a:r>
                      <a:r>
                        <a:rPr lang="en-US" altLang="zh-CN" sz="2000" b="1" dirty="0" smtClean="0"/>
                        <a:t>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ɪ'lɪpsɪs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省略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justify </a:t>
                      </a:r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dʒʌstə'fai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整理版面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none 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nʌn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没有的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footer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脚注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absolute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æbsəlut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绝对的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fixed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固定的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relative 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rɛlətɪv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相对的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auto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自动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radius </a:t>
                      </a:r>
                      <a:r>
                        <a:rPr lang="en-US" altLang="zh-CN" sz="2000" b="1" dirty="0" smtClean="0"/>
                        <a:t>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redɪəs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半径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multiple</a:t>
                      </a:r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mʌltəpl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多重的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content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内容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box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盒子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 empty     </a:t>
                      </a:r>
                      <a:r>
                        <a:rPr lang="en-US" altLang="zh-CN" sz="2000" b="0" dirty="0" smtClean="0">
                          <a:effectLst/>
                        </a:rPr>
                        <a:t>[ˈ</a:t>
                      </a:r>
                      <a:r>
                        <a:rPr lang="en-US" altLang="zh-CN" sz="2000" b="0" dirty="0" err="1" smtClean="0">
                          <a:effectLst/>
                        </a:rPr>
                        <a:t>ɛmptɪ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空的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checked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检查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not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array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数组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concat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合并多个数组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join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结合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length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长度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reverse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相反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slice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部分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sort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将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排序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Boolean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bʊlɪən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布尔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null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无效的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true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对的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false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错的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infinity</a:t>
                      </a:r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ɪn'fɪnəti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无限大的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undefined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未定义的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break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continue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kən'tɪnju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继续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while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当</a:t>
                      </a:r>
                      <a:r>
                        <a:rPr lang="en-US" altLang="zh-CN" sz="2000" dirty="0" smtClean="0"/>
                        <a:t>…</a:t>
                      </a:r>
                      <a:r>
                        <a:rPr lang="zh-CN" altLang="en-US" sz="2000" dirty="0" smtClean="0"/>
                        <a:t>的时候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73406" y="0"/>
          <a:ext cx="11422062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style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风格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element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元素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font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size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大小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italic </a:t>
                      </a:r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ɪ'tælɪk</a:t>
                      </a:r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斜体字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normal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正常的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family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亲属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weight [weɪt]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bold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粗的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bolder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更粗的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lighter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细线的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color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颜色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红色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blue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蓝色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green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绿色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yellow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黄色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9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因为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在里面的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if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如果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else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其他的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return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返回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switch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开关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date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日期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get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获取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data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数据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天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year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年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hours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小时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milliseconds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毫秒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minutes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month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月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seconds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秒钟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time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时间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function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功能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new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新的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this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这个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with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error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错误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description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描述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number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数字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try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尝试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catch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捕抓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000" b="1" dirty="0" err="1" smtClean="0">
                          <a:solidFill>
                            <a:srgbClr val="FF0000"/>
                          </a:solidFill>
                        </a:rPr>
                        <a:t>eval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ɪ'væl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重新运算求出参数的内容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parse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解析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int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整数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float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浮动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math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数学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floor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地板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log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记录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random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随意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round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value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constructor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kənˈstrʌktər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构造函数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prototype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protə'taɪp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原型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string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字符串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of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关于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delete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删除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void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空的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index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source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来源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compile   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kəm'paɪl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test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测试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char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3553" y="6096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split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劈开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lower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下级的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upper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上面的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case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情况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search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搜寻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blink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闪光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item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一项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集合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path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路径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pathname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路径名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create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创建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close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关闭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copy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复制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version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版本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folder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文件夹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temp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临时的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key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钥匙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move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移动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open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打开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read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阅读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remove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移除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write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dictionary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dɪkʃə'nɛri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字典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add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添加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column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列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compare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比较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count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总数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name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名字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9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query  [k'weərɪ]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查询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context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上下文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expression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ɪk'sprɛʃən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表达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selector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选择器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each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parent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父级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prev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priv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上一个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next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下一个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sibling  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sɪblɪŋ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兄弟姐妹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even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偶数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odd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奇数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/>
                        <a:t>eq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等于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lang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语言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root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根源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has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hidden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隐藏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visible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可见的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only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只有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enabled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激活的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selected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挑选出来的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toggle [ˈtɒgl]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开关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children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孩子们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find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寻找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所有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until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在</a:t>
                      </a:r>
                      <a:r>
                        <a:rPr lang="en-US" altLang="zh-CN" sz="2000" dirty="0" smtClean="0"/>
                        <a:t>…</a:t>
                      </a:r>
                      <a:r>
                        <a:rPr lang="zh-CN" altLang="en-US" sz="2000" dirty="0" smtClean="0"/>
                        <a:t>之前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append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附加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insert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插入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warp [wɔ:p]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包围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inner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内部的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replace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替换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detach  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dɪ'tætʃ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分离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clone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克隆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ready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预备好的状态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在</a:t>
                      </a:r>
                      <a:r>
                        <a:rPr lang="en-US" altLang="zh-CN" sz="2000" dirty="0" smtClean="0"/>
                        <a:t>…</a:t>
                      </a:r>
                      <a:r>
                        <a:rPr lang="zh-CN" altLang="en-US" sz="2000" dirty="0" smtClean="0"/>
                        <a:t>之上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off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离开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bind  [baɪnd]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绑定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一个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trigger </a:t>
                      </a:r>
                      <a:r>
                        <a:rPr lang="en-US" altLang="zh-CN" sz="2000" b="1" dirty="0" smtClean="0"/>
                        <a:t>[ˈtrɪgə(r)]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扳机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unbind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解开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live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活的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die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死亡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delegate</a:t>
                      </a:r>
                      <a:r>
                        <a:rPr lang="en-US" altLang="zh-CN" sz="2000" b="1" dirty="0" smtClean="0"/>
                        <a:t> 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dɛlɪɡət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代表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blur </a:t>
                      </a:r>
                      <a:r>
                        <a:rPr lang="en-US" altLang="zh-CN" sz="2000" b="1" dirty="0" smtClean="0"/>
                        <a:t>  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blɝ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污迹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change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改变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click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点击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down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向下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press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7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mouse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鼠标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enter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进入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leave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离开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外面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over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结束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resize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调整大小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show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显示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hide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隐藏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slide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滑动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fade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渐显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animate</a:t>
                      </a:r>
                      <a:r>
                        <a:rPr lang="en-US" altLang="zh-CN" sz="2000" b="1" dirty="0" smtClean="0"/>
                        <a:t> 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ænɪmet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有生命的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stop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停止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delay 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dɪ'le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延迟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finish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结束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  </a:t>
                      </a:r>
                      <a:r>
                        <a:rPr lang="en-US" altLang="zh-CN" sz="2000" b="1" dirty="0" err="1" smtClean="0">
                          <a:solidFill>
                            <a:srgbClr val="FF0000"/>
                          </a:solidFill>
                        </a:rPr>
                        <a:t>ajax</a:t>
                      </a:r>
                      <a:r>
                        <a:rPr lang="en-US" altLang="zh-CN" sz="2000" b="1" dirty="0" smtClean="0"/>
                        <a:t>   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eidʒæks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创建交互式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serialize</a:t>
                      </a:r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sɪrɪəlaɪz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连载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effectLst/>
                        </a:rPr>
                        <a:t>jQuery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output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输出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node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节点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buffer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缓冲区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encoding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byte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字节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fill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填充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process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进程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exit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退出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message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信息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cluster</a:t>
                      </a:r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klʌstɚ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setting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环境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fork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online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在线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listening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收听的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setup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设置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master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征服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73406" y="0"/>
          <a:ext cx="11422062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black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黑色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white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白色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pink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粉色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class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背景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select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选择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选项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input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输入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type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类型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radio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收音机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submit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提交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table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表格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description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描述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link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链接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title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标题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strong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强壮的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disconnect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拆开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worker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工人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suicide</a:t>
                      </a:r>
                      <a:r>
                        <a:rPr lang="en-US" altLang="zh-CN" sz="2000" b="1" dirty="0" smtClean="0"/>
                        <a:t>  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suɪsaɪd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自杀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send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发送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kill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杀死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console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控制台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info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信息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log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记录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trace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追溯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 assert    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ə'sɝt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维护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crypto</a:t>
                      </a:r>
                      <a:r>
                        <a:rPr lang="en-US" altLang="zh-CN" sz="2000" b="1" dirty="0" smtClean="0"/>
                        <a:t>     </a:t>
                      </a:r>
                      <a:r>
                        <a:rPr lang="en-US" altLang="zh-CN" sz="2000" smtClean="0"/>
                        <a:t>['krɪptəʊ]</a:t>
                      </a:r>
                      <a:endParaRPr lang="en-US" altLang="zh-CN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秘密赞同者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hash    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hæʃ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混杂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update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更新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digest    [</a:t>
                      </a:r>
                      <a:r>
                        <a:rPr lang="en-US" altLang="zh-CN" sz="2000" b="0" smtClean="0">
                          <a:effectLst/>
                        </a:rPr>
                        <a:t>daɪˈdʒest]</a:t>
                      </a:r>
                      <a:endParaRPr lang="en-US" altLang="zh-CN" sz="2000" b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消化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  verify</a:t>
                      </a:r>
                      <a:r>
                        <a:rPr lang="en-US" altLang="zh-CN" sz="2000" b="1" dirty="0" smtClean="0"/>
                        <a:t>       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vɛrɪfaɪ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核实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8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debug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调试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port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端点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step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步骤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watch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监看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clear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清除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run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运行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callback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回收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  resolve</a:t>
                      </a:r>
                      <a:r>
                        <a:rPr lang="en-US" altLang="zh-CN" sz="2000" b="1" dirty="0" smtClean="0"/>
                        <a:t> 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rɪ'zɑlv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溶解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require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rɪ'kwaɪr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需求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  domain</a:t>
                      </a:r>
                      <a:r>
                        <a:rPr lang="en-US" altLang="zh-CN" sz="2000" b="1" dirty="0" smtClean="0"/>
                        <a:t>    [dəˈmeɪn]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域名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enter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进入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dispose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处置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throw   </a:t>
                      </a:r>
                      <a:r>
                        <a:rPr altLang="zh-CN" sz="2000" smtClean="0"/>
                        <a:t>[θrəʊ]</a:t>
                      </a:r>
                      <a:endParaRPr altLang="zh-CN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once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一次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event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事件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rename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重命名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50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stream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 sync  </a:t>
                      </a:r>
                      <a:r>
                        <a:rPr lang="en-US" altLang="zh-CN" sz="2000" b="1" dirty="0" smtClean="0"/>
                        <a:t>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sɪŋk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同步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truncate   </a:t>
                      </a:r>
                      <a:r>
                        <a:rPr lang="en-US" altLang="zh-CN" sz="2000" smtClean="0"/>
                        <a:t>[trʌŋˈkeɪt]</a:t>
                      </a:r>
                      <a:endParaRPr lang="en-US" altLang="zh-CN" sz="20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截短的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start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开始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real   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riəl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实际的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global 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ɡlobl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全球的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module  [ˈmɒdju:l]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模块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interval [ˈɪntəvl]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间隔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cache  [kæʃ]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隐藏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socket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插座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free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自由的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abort  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使终止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method  [ˈmeθəd]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方法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status</a:t>
                      </a:r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stetəs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状态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plain </a:t>
                      </a:r>
                      <a:r>
                        <a:rPr lang="en-US" altLang="zh-CN" sz="2000" b="1" dirty="0" smtClean="0"/>
                        <a:t>   </a:t>
                      </a:r>
                      <a:r>
                        <a:rPr lang="en-US" altLang="zh-CN" sz="2000" b="0" dirty="0" smtClean="0"/>
                        <a:t>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plen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平的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timeout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超时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14349" y="0"/>
          <a:ext cx="1142206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request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请求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export    </a:t>
                      </a:r>
                      <a:r>
                        <a:rPr lang="en-US" altLang="zh-CN" sz="2000" b="0" dirty="0" smtClean="0">
                          <a:effectLst/>
                        </a:rPr>
                        <a:t>[ˈ</a:t>
                      </a:r>
                      <a:r>
                        <a:rPr lang="en-US" altLang="zh-CN" sz="2000" b="0" dirty="0" err="1" smtClean="0">
                          <a:effectLst/>
                        </a:rPr>
                        <a:t>ekspɔːrt</a:t>
                      </a:r>
                      <a:r>
                        <a:rPr lang="zh-CN" altLang="en-US" sz="2000" b="0" dirty="0" smtClean="0">
                          <a:effectLst/>
                        </a:rPr>
                        <a:t>；</a:t>
                      </a:r>
                      <a:r>
                        <a:rPr lang="en-US" altLang="zh-CN" sz="2000" b="0" dirty="0" err="1" smtClean="0">
                          <a:effectLst/>
                        </a:rPr>
                        <a:t>ɪk</a:t>
                      </a:r>
                      <a:r>
                        <a:rPr lang="en-US" altLang="zh-CN" sz="2000" b="0" dirty="0" smtClean="0">
                          <a:effectLst/>
                        </a:rPr>
                        <a:t>ˈ-]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输出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done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完成了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main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主要部分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connect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连接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ref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参考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written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书面的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lookup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查找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 endianness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endiənis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字节顺序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hostname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主机名称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release</a:t>
                      </a:r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rɪ'lis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释放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uptime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正常运行时间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total     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totl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全部的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decode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解码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node.js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7052" y="-13648"/>
          <a:ext cx="11422062" cy="629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3846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单词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词意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使用范围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point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标点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push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推动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format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格式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print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印章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             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pipe</a:t>
                      </a:r>
                      <a:r>
                        <a:rPr lang="en-US" altLang="zh-CN" b="1" dirty="0" smtClean="0"/>
                        <a:t>     </a:t>
                      </a:r>
                      <a:r>
                        <a:rPr lang="en-US" altLang="zh-CN" b="0" dirty="0" smtClean="0"/>
                        <a:t> </a:t>
                      </a:r>
                      <a:r>
                        <a:rPr lang="en-US" altLang="zh-CN" b="0" dirty="0" smtClean="0">
                          <a:effectLst/>
                        </a:rPr>
                        <a:t>[</a:t>
                      </a:r>
                      <a:r>
                        <a:rPr lang="en-US" altLang="zh-CN" b="0" dirty="0" err="1" smtClean="0">
                          <a:effectLst/>
                        </a:rPr>
                        <a:t>paɪp</a:t>
                      </a:r>
                      <a:r>
                        <a:rPr lang="en-US" altLang="zh-CN" b="0" dirty="0" smtClean="0">
                          <a:effectLst/>
                        </a:rPr>
                        <a:t>]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尖叫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interface</a:t>
                      </a:r>
                      <a:endParaRPr lang="en-US" altLang="zh-CN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接口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/>
                        <a:t>node.js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73406" y="0"/>
          <a:ext cx="11422062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使用范围</a:t>
                      </a:r>
                      <a:endParaRPr lang="zh-CN" alt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keywords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关键字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charset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字符集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border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边框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width  [wɪdθ]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宽度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 [haɪt]</a:t>
                      </a:r>
                      <a:endParaRPr lang="en-US" altLang="zh-CN" sz="2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高度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caption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标题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head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头部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body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身体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foot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text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文本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hidden [ˈhɪdn]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隐藏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reset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button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按钮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image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图片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password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密码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checkbox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多选框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css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3406" y="0"/>
          <a:ext cx="11422062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使用范围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body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身体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button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按钮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caption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标题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center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居中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html/css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 dir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[,di 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aɪ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 '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ɑr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路径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div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区分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network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网络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chrome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element[ˈelɪmənt]  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元素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chrome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request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请求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chrome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response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响应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chrome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font [frʌnt] 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字体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form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表单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1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frame{ [freɪm]}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框架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head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头部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html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超文本标记语言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iframe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内嵌框架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input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输入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checkbox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检查框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file[faɪl] 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文件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hidden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隐藏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image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图片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password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密码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radio   </a:t>
                      </a:r>
                      <a:r>
                        <a:rPr lang="en-US" altLang="zh-CN" sz="2000" b="0" smtClean="0">
                          <a:effectLst/>
                        </a:rPr>
                        <a:t>[ˈreɪdiəʊ]</a:t>
                      </a:r>
                      <a:endParaRPr lang="en-US" altLang="zh-CN" sz="2000" b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无线电广播设备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reset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submit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提交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text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文本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label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标签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link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链接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3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list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列表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map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地图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marquee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20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[mɑː'</a:t>
                      </a:r>
                      <a:r>
                        <a:rPr lang="en-US" altLang="zh-CN" sz="20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</a:t>
                      </a:r>
                      <a:r>
                        <a:rPr lang="en-US" altLang="zh-CN" sz="20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ː]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选取框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menu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菜单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meta</a:t>
                      </a:r>
                      <a:r>
                        <a:rPr lang="zh-CN" altLang="en-US" sz="2000" b="1" dirty="0" smtClean="0"/>
                        <a:t>（ˈmɛtə）</a:t>
                      </a:r>
                      <a:endParaRPr lang="zh-CN" alt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转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option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选项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object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对象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param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pə'ræm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参数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script   </a:t>
                      </a:r>
                      <a:r>
                        <a:rPr lang="en-US" altLang="zh-CN" sz="2000" b="0" dirty="0" smtClean="0">
                          <a:effectLst/>
                        </a:rPr>
                        <a:t>[</a:t>
                      </a:r>
                      <a:r>
                        <a:rPr lang="en-US" altLang="zh-CN" sz="2000" b="0" dirty="0" err="1" smtClean="0">
                          <a:effectLst/>
                        </a:rPr>
                        <a:t>skrɪpt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脚本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select [sɪˈlekt]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选择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strong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强壮的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style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风格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span{spæn}</a:t>
                      </a:r>
                      <a:endParaRPr lang="en-US" altLang="zh-CN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跨度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small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table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表格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title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标题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00702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flash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反射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      canvas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kænvəs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帆布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video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视频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audio   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ɔdɪo</a:t>
                      </a:r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altLang="zh-CN" sz="2000" b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声音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     article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ɑrtɪkl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文章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nav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航行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部分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 calendar[ˈkæləndɚ]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日历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date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日期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time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时间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email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邮件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url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全球资源定位器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搜寻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autoplay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自动播放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controls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控制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loop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环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0703" y="0"/>
          <a:ext cx="1142206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54"/>
                <a:gridCol w="3807354"/>
                <a:gridCol w="3807354"/>
              </a:tblGrid>
              <a:tr h="3030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单词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词意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使用范围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            preload   </a:t>
                      </a:r>
                      <a:r>
                        <a:rPr lang="en-US" altLang="zh-CN" sz="2000" b="0" dirty="0" smtClean="0">
                          <a:effectLst/>
                        </a:rPr>
                        <a:t>['</a:t>
                      </a:r>
                      <a:r>
                        <a:rPr lang="en-US" altLang="zh-CN" sz="2000" b="0" dirty="0" err="1" smtClean="0">
                          <a:effectLst/>
                        </a:rPr>
                        <a:t>pri</a:t>
                      </a:r>
                      <a:r>
                        <a:rPr lang="en-US" altLang="zh-CN" sz="2000" b="0" dirty="0" smtClean="0">
                          <a:effectLst/>
                        </a:rPr>
                        <a:t>:'</a:t>
                      </a:r>
                      <a:r>
                        <a:rPr lang="en-US" altLang="zh-CN" sz="2000" b="0" dirty="0" err="1" smtClean="0">
                          <a:effectLst/>
                        </a:rPr>
                        <a:t>ləud</a:t>
                      </a:r>
                      <a:r>
                        <a:rPr lang="en-US" altLang="zh-CN" sz="2000" b="0" dirty="0" smtClean="0">
                          <a:effectLst/>
                        </a:rPr>
                        <a:t>]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</a:rPr>
                        <a:t>预加载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play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播放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pause [pɔ:z]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暂停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load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加载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local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本地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session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会议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storage</a:t>
                      </a:r>
                      <a:endParaRPr lang="en-US" altLang="zh-CN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存储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cookie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饼干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html5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window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窗口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server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服务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package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包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tool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工具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project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项目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help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帮助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view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视图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edit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sublime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b676f5c4-472d-4df8-aa24-46f4b99b71f1}"/>
</p:tagLst>
</file>

<file path=ppt/tags/tag2.xml><?xml version="1.0" encoding="utf-8"?>
<p:tagLst xmlns:p="http://schemas.openxmlformats.org/presentationml/2006/main">
  <p:tag name="KSO_WM_UNIT_TABLE_BEAUTIFY" val="smartTable{c14076f4-06d5-4278-ab12-e7a63a67bb53}"/>
</p:tagLst>
</file>

<file path=ppt/tags/tag3.xml><?xml version="1.0" encoding="utf-8"?>
<p:tagLst xmlns:p="http://schemas.openxmlformats.org/presentationml/2006/main">
  <p:tag name="KSO_WM_UNIT_TABLE_BEAUTIFY" val="smartTable{5c51d674-ac98-49b1-850f-9c9033098965}"/>
</p:tagLst>
</file>

<file path=ppt/tags/tag4.xml><?xml version="1.0" encoding="utf-8"?>
<p:tagLst xmlns:p="http://schemas.openxmlformats.org/presentationml/2006/main">
  <p:tag name="KSO_WM_UNIT_TABLE_BEAUTIFY" val="smartTable{e7dae6f4-9f69-4c2b-9154-0075cc2477ec}"/>
</p:tagLst>
</file>

<file path=ppt/tags/tag5.xml><?xml version="1.0" encoding="utf-8"?>
<p:tagLst xmlns:p="http://schemas.openxmlformats.org/presentationml/2006/main">
  <p:tag name="KSO_WM_UNIT_TABLE_BEAUTIFY" val="smartTable{975641f3-3db6-465e-928f-6cae619cbc1b}"/>
</p:tagLst>
</file>

<file path=ppt/tags/tag6.xml><?xml version="1.0" encoding="utf-8"?>
<p:tagLst xmlns:p="http://schemas.openxmlformats.org/presentationml/2006/main">
  <p:tag name="KSO_WM_UNIT_TABLE_BEAUTIFY" val="smartTable{d6573eb6-382b-480c-a06e-ea12b2d2d03f}"/>
</p:tagLst>
</file>

<file path=ppt/tags/tag7.xml><?xml version="1.0" encoding="utf-8"?>
<p:tagLst xmlns:p="http://schemas.openxmlformats.org/presentationml/2006/main">
  <p:tag name="KSO_WM_UNIT_TABLE_BEAUTIFY" val="smartTable{e63ffcac-639c-437a-857d-57c185c6f8aa}"/>
</p:tagLst>
</file>

<file path=ppt/tags/tag8.xml><?xml version="1.0" encoding="utf-8"?>
<p:tagLst xmlns:p="http://schemas.openxmlformats.org/presentationml/2006/main">
  <p:tag name="KSO_WM_UNIT_TABLE_BEAUTIFY" val="smartTable{e9148703-39c0-444e-9669-f5ba81587c40}"/>
</p:tagLst>
</file>

<file path=ppt/tags/tag9.xml><?xml version="1.0" encoding="utf-8"?>
<p:tagLst xmlns:p="http://schemas.openxmlformats.org/presentationml/2006/main">
  <p:tag name="KSO_WM_UNIT_TABLE_BEAUTIFY" val="smartTable{57225069-9460-491d-9fc1-114e3f6f547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8892</Words>
  <Application>WPS 演示</Application>
  <PresentationFormat>宽屏</PresentationFormat>
  <Paragraphs>3152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早读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早读单词</dc:title>
  <dc:creator>AutoBVT</dc:creator>
  <cp:lastModifiedBy>Eternal</cp:lastModifiedBy>
  <cp:revision>647</cp:revision>
  <dcterms:created xsi:type="dcterms:W3CDTF">2016-03-02T02:32:00Z</dcterms:created>
  <dcterms:modified xsi:type="dcterms:W3CDTF">2020-06-17T11:42:45Z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