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sldIdLst>
    <p:sldId id="256" r:id="rId2"/>
    <p:sldId id="259" r:id="rId3"/>
    <p:sldId id="281" r:id="rId4"/>
    <p:sldId id="282" r:id="rId5"/>
    <p:sldId id="283" r:id="rId6"/>
    <p:sldId id="284" r:id="rId7"/>
    <p:sldId id="339" r:id="rId8"/>
    <p:sldId id="340" r:id="rId9"/>
    <p:sldId id="341" r:id="rId10"/>
    <p:sldId id="342" r:id="rId11"/>
    <p:sldId id="343" r:id="rId12"/>
    <p:sldId id="262" r:id="rId13"/>
    <p:sldId id="351" r:id="rId14"/>
    <p:sldId id="348" r:id="rId15"/>
    <p:sldId id="349" r:id="rId16"/>
    <p:sldId id="350" r:id="rId17"/>
    <p:sldId id="1042" r:id="rId18"/>
    <p:sldId id="352" r:id="rId19"/>
    <p:sldId id="372" r:id="rId20"/>
    <p:sldId id="347" r:id="rId21"/>
    <p:sldId id="345" r:id="rId22"/>
    <p:sldId id="353" r:id="rId23"/>
    <p:sldId id="1036" r:id="rId24"/>
    <p:sldId id="354" r:id="rId25"/>
    <p:sldId id="355" r:id="rId26"/>
    <p:sldId id="1039" r:id="rId27"/>
    <p:sldId id="1043" r:id="rId28"/>
    <p:sldId id="1041" r:id="rId29"/>
    <p:sldId id="346" r:id="rId30"/>
    <p:sldId id="356" r:id="rId31"/>
    <p:sldId id="357" r:id="rId32"/>
    <p:sldId id="358" r:id="rId33"/>
    <p:sldId id="1034" r:id="rId34"/>
    <p:sldId id="1033" r:id="rId35"/>
    <p:sldId id="1035" r:id="rId36"/>
    <p:sldId id="359" r:id="rId37"/>
    <p:sldId id="361" r:id="rId38"/>
    <p:sldId id="362" r:id="rId39"/>
    <p:sldId id="363" r:id="rId40"/>
    <p:sldId id="364" r:id="rId41"/>
    <p:sldId id="365" r:id="rId42"/>
    <p:sldId id="366" r:id="rId43"/>
    <p:sldId id="367" r:id="rId44"/>
    <p:sldId id="1030" r:id="rId45"/>
    <p:sldId id="1031" r:id="rId46"/>
    <p:sldId id="1032" r:id="rId47"/>
    <p:sldId id="369" r:id="rId48"/>
    <p:sldId id="371" r:id="rId49"/>
    <p:sldId id="280"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1FF"/>
    <a:srgbClr val="6C1A00"/>
    <a:srgbClr val="C79E37"/>
    <a:srgbClr val="202E54"/>
    <a:srgbClr val="FF2549"/>
    <a:srgbClr val="1D3A00"/>
    <a:srgbClr val="007033"/>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p:cViewPr varScale="1">
        <p:scale>
          <a:sx n="113" d="100"/>
          <a:sy n="113" d="100"/>
        </p:scale>
        <p:origin x="586"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10667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170476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319281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938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11363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87979"/>
            <a:ext cx="8231372" cy="763525"/>
          </a:xfrm>
        </p:spPr>
        <p:txBody>
          <a:bodyPr>
            <a:normAutofit/>
          </a:bodyPr>
          <a:lstStyle>
            <a:lvl1pPr marL="0" indent="0" algn="r">
              <a:buNone/>
              <a:defRPr sz="2800" b="0" i="0">
                <a:solidFill>
                  <a:srgbClr val="E701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20680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197405"/>
            <a:ext cx="641360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891995"/>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ARTIFICIAL </a:t>
            </a:r>
            <a:br>
              <a:rPr lang="en-US" dirty="0"/>
            </a:br>
            <a:r>
              <a:rPr lang="en-US" dirty="0"/>
              <a:t>INTELLIGENCE</a:t>
            </a:r>
            <a:br>
              <a:rPr lang="en-US" dirty="0"/>
            </a:br>
            <a:r>
              <a:rPr lang="en-US" sz="2200" dirty="0"/>
              <a:t>Week 1</a:t>
            </a:r>
            <a:endParaRPr lang="en-US" dirty="0"/>
          </a:p>
        </p:txBody>
      </p:sp>
      <p:sp>
        <p:nvSpPr>
          <p:cNvPr id="3" name="Subtitle 2"/>
          <p:cNvSpPr>
            <a:spLocks noGrp="1"/>
          </p:cNvSpPr>
          <p:nvPr>
            <p:ph type="subTitle" idx="1"/>
          </p:nvPr>
        </p:nvSpPr>
        <p:spPr/>
        <p:txBody>
          <a:bodyPr/>
          <a:lstStyle/>
          <a:p>
            <a:r>
              <a:rPr lang="en-US" dirty="0">
                <a:solidFill>
                  <a:schemeClr val="bg1">
                    <a:lumMod val="95000"/>
                  </a:schemeClr>
                </a:solidFill>
              </a:rPr>
              <a:t>Dr. Momina Moetesum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Other Desirable Properties</a:t>
            </a:r>
          </a:p>
        </p:txBody>
      </p:sp>
      <p:sp>
        <p:nvSpPr>
          <p:cNvPr id="6" name="TextBox 5">
            <a:extLst>
              <a:ext uri="{FF2B5EF4-FFF2-40B4-BE49-F238E27FC236}">
                <a16:creationId xmlns:a16="http://schemas.microsoft.com/office/drawing/2014/main" id="{3B5DEB28-4FFC-476D-BD22-3BDFCB691636}"/>
              </a:ext>
            </a:extLst>
          </p:cNvPr>
          <p:cNvSpPr txBox="1"/>
          <p:nvPr/>
        </p:nvSpPr>
        <p:spPr>
          <a:xfrm>
            <a:off x="2281425" y="1062163"/>
            <a:ext cx="6633333" cy="707886"/>
          </a:xfrm>
          <a:prstGeom prst="rect">
            <a:avLst/>
          </a:prstGeom>
          <a:solidFill>
            <a:schemeClr val="bg2"/>
          </a:solidFill>
        </p:spPr>
        <p:txBody>
          <a:bodyPr wrap="square">
            <a:spAutoFit/>
          </a:bodyPr>
          <a:lstStyle/>
          <a:p>
            <a:pPr eaLnBrk="1" hangingPunct="1">
              <a:defRPr/>
            </a:pPr>
            <a:r>
              <a:rPr lang="en-US" altLang="en-US" sz="2000" b="1" i="1" dirty="0">
                <a:solidFill>
                  <a:schemeClr val="tx1">
                    <a:lumMod val="95000"/>
                    <a:lumOff val="5000"/>
                  </a:schemeClr>
                </a:solidFill>
              </a:rPr>
              <a:t>mobility</a:t>
            </a:r>
            <a:r>
              <a:rPr lang="en-US" altLang="en-US" sz="2000" b="1" dirty="0">
                <a:solidFill>
                  <a:schemeClr val="tx1">
                    <a:lumMod val="95000"/>
                    <a:lumOff val="5000"/>
                  </a:schemeClr>
                </a:solidFill>
              </a:rPr>
              <a:t>:</a:t>
            </a:r>
            <a:r>
              <a:rPr lang="en-US" altLang="en-US" sz="2000" b="1" dirty="0"/>
              <a:t> </a:t>
            </a:r>
            <a:r>
              <a:rPr lang="en-US" altLang="en-US" sz="2000" dirty="0"/>
              <a:t>the ability of an agent to move around an electronic network</a:t>
            </a:r>
          </a:p>
        </p:txBody>
      </p:sp>
      <p:sp>
        <p:nvSpPr>
          <p:cNvPr id="12" name="TextBox 11">
            <a:extLst>
              <a:ext uri="{FF2B5EF4-FFF2-40B4-BE49-F238E27FC236}">
                <a16:creationId xmlns:a16="http://schemas.microsoft.com/office/drawing/2014/main" id="{A855ED03-C8EC-4B82-AB18-83CA0B9B6FF6}"/>
              </a:ext>
            </a:extLst>
          </p:cNvPr>
          <p:cNvSpPr txBox="1"/>
          <p:nvPr/>
        </p:nvSpPr>
        <p:spPr>
          <a:xfrm>
            <a:off x="2281424" y="1844776"/>
            <a:ext cx="6633334" cy="707886"/>
          </a:xfrm>
          <a:prstGeom prst="rect">
            <a:avLst/>
          </a:prstGeom>
          <a:solidFill>
            <a:schemeClr val="bg2"/>
          </a:solidFill>
        </p:spPr>
        <p:txBody>
          <a:bodyPr wrap="square">
            <a:spAutoFit/>
          </a:bodyPr>
          <a:lstStyle/>
          <a:p>
            <a:pPr eaLnBrk="1" hangingPunct="1">
              <a:defRPr/>
            </a:pPr>
            <a:r>
              <a:rPr lang="en-US" altLang="en-US" sz="2000" b="1" i="1" dirty="0">
                <a:solidFill>
                  <a:schemeClr val="tx1">
                    <a:lumMod val="95000"/>
                    <a:lumOff val="5000"/>
                  </a:schemeClr>
                </a:solidFill>
              </a:rPr>
              <a:t>veracity</a:t>
            </a:r>
            <a:r>
              <a:rPr lang="en-US" altLang="en-US" sz="2000" b="1" dirty="0">
                <a:solidFill>
                  <a:schemeClr val="tx1">
                    <a:lumMod val="95000"/>
                    <a:lumOff val="5000"/>
                  </a:schemeClr>
                </a:solidFill>
              </a:rPr>
              <a:t>:</a:t>
            </a:r>
            <a:r>
              <a:rPr lang="en-US" altLang="en-US" sz="2000" b="1" dirty="0"/>
              <a:t> </a:t>
            </a:r>
            <a:r>
              <a:rPr lang="en-US" altLang="en-US" sz="2000" dirty="0"/>
              <a:t>an agent will not knowingly communicate false information</a:t>
            </a:r>
          </a:p>
        </p:txBody>
      </p:sp>
      <p:sp>
        <p:nvSpPr>
          <p:cNvPr id="13" name="TextBox 12">
            <a:extLst>
              <a:ext uri="{FF2B5EF4-FFF2-40B4-BE49-F238E27FC236}">
                <a16:creationId xmlns:a16="http://schemas.microsoft.com/office/drawing/2014/main" id="{80446D4F-CA29-4890-9854-7AF78214BB9B}"/>
              </a:ext>
            </a:extLst>
          </p:cNvPr>
          <p:cNvSpPr txBox="1"/>
          <p:nvPr/>
        </p:nvSpPr>
        <p:spPr>
          <a:xfrm>
            <a:off x="2281424" y="2627389"/>
            <a:ext cx="6633334" cy="707886"/>
          </a:xfrm>
          <a:prstGeom prst="rect">
            <a:avLst/>
          </a:prstGeom>
          <a:solidFill>
            <a:schemeClr val="bg2"/>
          </a:solidFill>
        </p:spPr>
        <p:txBody>
          <a:bodyPr wrap="square">
            <a:spAutoFit/>
          </a:bodyPr>
          <a:lstStyle/>
          <a:p>
            <a:pPr eaLnBrk="1" hangingPunct="1">
              <a:defRPr/>
            </a:pPr>
            <a:r>
              <a:rPr lang="en-US" altLang="en-US" sz="2000" b="1" i="1" dirty="0">
                <a:solidFill>
                  <a:schemeClr val="tx1">
                    <a:lumMod val="95000"/>
                    <a:lumOff val="5000"/>
                  </a:schemeClr>
                </a:solidFill>
              </a:rPr>
              <a:t>benevolence</a:t>
            </a:r>
            <a:r>
              <a:rPr lang="en-US" altLang="en-US" sz="2000" b="1" dirty="0">
                <a:solidFill>
                  <a:schemeClr val="tx1">
                    <a:lumMod val="95000"/>
                    <a:lumOff val="5000"/>
                  </a:schemeClr>
                </a:solidFill>
              </a:rPr>
              <a:t>: </a:t>
            </a:r>
            <a:r>
              <a:rPr lang="en-US" altLang="en-US" sz="2000" dirty="0"/>
              <a:t>agents do not have conflicting goals, and that every agent will therefore always try to do what is asked of it</a:t>
            </a:r>
          </a:p>
        </p:txBody>
      </p:sp>
      <p:sp>
        <p:nvSpPr>
          <p:cNvPr id="14" name="TextBox 13">
            <a:extLst>
              <a:ext uri="{FF2B5EF4-FFF2-40B4-BE49-F238E27FC236}">
                <a16:creationId xmlns:a16="http://schemas.microsoft.com/office/drawing/2014/main" id="{492A8CEF-15FB-4E0F-B616-EEE4618CA886}"/>
              </a:ext>
            </a:extLst>
          </p:cNvPr>
          <p:cNvSpPr txBox="1"/>
          <p:nvPr/>
        </p:nvSpPr>
        <p:spPr>
          <a:xfrm>
            <a:off x="2281424" y="3410002"/>
            <a:ext cx="6633334" cy="1015663"/>
          </a:xfrm>
          <a:prstGeom prst="rect">
            <a:avLst/>
          </a:prstGeom>
          <a:solidFill>
            <a:schemeClr val="bg2"/>
          </a:solidFill>
        </p:spPr>
        <p:txBody>
          <a:bodyPr wrap="square">
            <a:spAutoFit/>
          </a:bodyPr>
          <a:lstStyle/>
          <a:p>
            <a:pPr eaLnBrk="1" hangingPunct="1">
              <a:defRPr/>
            </a:pPr>
            <a:r>
              <a:rPr lang="en-US" altLang="en-US" sz="2000" b="1" i="1" dirty="0">
                <a:solidFill>
                  <a:schemeClr val="tx1">
                    <a:lumMod val="95000"/>
                    <a:lumOff val="5000"/>
                  </a:schemeClr>
                </a:solidFill>
              </a:rPr>
              <a:t>rationality</a:t>
            </a:r>
            <a:r>
              <a:rPr lang="en-US" altLang="en-US" sz="2000" b="1" dirty="0">
                <a:solidFill>
                  <a:schemeClr val="tx1">
                    <a:lumMod val="95000"/>
                    <a:lumOff val="5000"/>
                  </a:schemeClr>
                </a:solidFill>
              </a:rPr>
              <a:t>:</a:t>
            </a:r>
            <a:r>
              <a:rPr lang="en-US" altLang="en-US" sz="2000" b="1" dirty="0"/>
              <a:t> </a:t>
            </a:r>
            <a:r>
              <a:rPr lang="en-US" altLang="en-US" sz="2000" dirty="0"/>
              <a:t>agent will act in order to achieve its goals, and will not act in such a way as to prevent its goals being achieved — at least in so far as its beliefs permit</a:t>
            </a:r>
          </a:p>
        </p:txBody>
      </p:sp>
      <p:sp>
        <p:nvSpPr>
          <p:cNvPr id="15" name="TextBox 14">
            <a:extLst>
              <a:ext uri="{FF2B5EF4-FFF2-40B4-BE49-F238E27FC236}">
                <a16:creationId xmlns:a16="http://schemas.microsoft.com/office/drawing/2014/main" id="{2CA16170-10B8-41FB-BA29-2B50162F0FEA}"/>
              </a:ext>
            </a:extLst>
          </p:cNvPr>
          <p:cNvSpPr txBox="1"/>
          <p:nvPr/>
        </p:nvSpPr>
        <p:spPr>
          <a:xfrm>
            <a:off x="2293807" y="4530520"/>
            <a:ext cx="6633333" cy="400110"/>
          </a:xfrm>
          <a:prstGeom prst="rect">
            <a:avLst/>
          </a:prstGeom>
          <a:solidFill>
            <a:schemeClr val="bg2"/>
          </a:solidFill>
        </p:spPr>
        <p:txBody>
          <a:bodyPr wrap="square">
            <a:spAutoFit/>
          </a:bodyPr>
          <a:lstStyle/>
          <a:p>
            <a:pPr eaLnBrk="1" hangingPunct="1">
              <a:defRPr/>
            </a:pPr>
            <a:r>
              <a:rPr lang="en-US" altLang="en-US" sz="2000" b="1" i="1" dirty="0">
                <a:solidFill>
                  <a:schemeClr val="tx1">
                    <a:lumMod val="95000"/>
                    <a:lumOff val="5000"/>
                  </a:schemeClr>
                </a:solidFill>
              </a:rPr>
              <a:t>learning/adaption</a:t>
            </a:r>
            <a:r>
              <a:rPr lang="en-US" altLang="en-US" sz="2000" b="1" dirty="0">
                <a:solidFill>
                  <a:schemeClr val="tx1">
                    <a:lumMod val="95000"/>
                    <a:lumOff val="5000"/>
                  </a:schemeClr>
                </a:solidFill>
              </a:rPr>
              <a:t>: </a:t>
            </a:r>
            <a:r>
              <a:rPr lang="en-US" altLang="en-US" sz="2000" dirty="0"/>
              <a:t>agents improve performance over time</a:t>
            </a:r>
          </a:p>
        </p:txBody>
      </p:sp>
    </p:spTree>
    <p:extLst>
      <p:ext uri="{BB962C8B-B14F-4D97-AF65-F5344CB8AC3E}">
        <p14:creationId xmlns:p14="http://schemas.microsoft.com/office/powerpoint/2010/main" val="387719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An Intelligent Agent</a:t>
            </a:r>
          </a:p>
        </p:txBody>
      </p:sp>
      <p:sp>
        <p:nvSpPr>
          <p:cNvPr id="9" name="TextBox 8">
            <a:extLst>
              <a:ext uri="{FF2B5EF4-FFF2-40B4-BE49-F238E27FC236}">
                <a16:creationId xmlns:a16="http://schemas.microsoft.com/office/drawing/2014/main" id="{06018755-991B-47A5-810A-B8D6BA8E8858}"/>
              </a:ext>
            </a:extLst>
          </p:cNvPr>
          <p:cNvSpPr txBox="1"/>
          <p:nvPr/>
        </p:nvSpPr>
        <p:spPr>
          <a:xfrm>
            <a:off x="1550386" y="1350110"/>
            <a:ext cx="6956504" cy="1815882"/>
          </a:xfrm>
          <a:prstGeom prst="rect">
            <a:avLst/>
          </a:prstGeom>
          <a:noFill/>
        </p:spPr>
        <p:txBody>
          <a:bodyPr wrap="square">
            <a:spAutoFit/>
          </a:bodyPr>
          <a:lstStyle/>
          <a:p>
            <a:pPr algn="ctr"/>
            <a:r>
              <a:rPr lang="en-US" altLang="en-US" sz="2800" dirty="0"/>
              <a:t>An intelligent agent is a computer system capable of </a:t>
            </a:r>
            <a:r>
              <a:rPr lang="en-US" altLang="en-US" sz="2800" b="1" dirty="0"/>
              <a:t>autonomous action </a:t>
            </a:r>
            <a:r>
              <a:rPr lang="en-US" altLang="en-US" sz="2800" dirty="0"/>
              <a:t>in some environment in order to meet its </a:t>
            </a:r>
            <a:r>
              <a:rPr lang="en-US" altLang="en-US" sz="2800" b="1" dirty="0"/>
              <a:t>design objectives</a:t>
            </a:r>
          </a:p>
        </p:txBody>
      </p:sp>
      <p:sp>
        <p:nvSpPr>
          <p:cNvPr id="6" name="TextBox 5">
            <a:extLst>
              <a:ext uri="{FF2B5EF4-FFF2-40B4-BE49-F238E27FC236}">
                <a16:creationId xmlns:a16="http://schemas.microsoft.com/office/drawing/2014/main" id="{36DC16D6-FB49-4F6A-8136-718771F178E3}"/>
              </a:ext>
            </a:extLst>
          </p:cNvPr>
          <p:cNvSpPr txBox="1"/>
          <p:nvPr/>
        </p:nvSpPr>
        <p:spPr>
          <a:xfrm>
            <a:off x="368428" y="3335275"/>
            <a:ext cx="3520584" cy="1477328"/>
          </a:xfrm>
          <a:prstGeom prst="rect">
            <a:avLst/>
          </a:prstGeom>
          <a:solidFill>
            <a:schemeClr val="bg2"/>
          </a:solidFill>
        </p:spPr>
        <p:txBody>
          <a:bodyPr wrap="square">
            <a:spAutoFit/>
          </a:bodyPr>
          <a:lstStyle/>
          <a:p>
            <a:r>
              <a:rPr lang="en-US" altLang="en-US" sz="1800" dirty="0"/>
              <a:t>The main point about intelligent agents is they are </a:t>
            </a:r>
            <a:r>
              <a:rPr lang="en-US" altLang="en-US" sz="1800" i="1" dirty="0">
                <a:solidFill>
                  <a:srgbClr val="003399"/>
                </a:solidFill>
              </a:rPr>
              <a:t>autonomous</a:t>
            </a:r>
            <a:r>
              <a:rPr lang="en-US" altLang="en-US" sz="1800" dirty="0"/>
              <a:t>: capable of acting independently, exhibiting control over their internal state</a:t>
            </a:r>
          </a:p>
        </p:txBody>
      </p:sp>
      <p:pic>
        <p:nvPicPr>
          <p:cNvPr id="7" name="Picture 4">
            <a:extLst>
              <a:ext uri="{FF2B5EF4-FFF2-40B4-BE49-F238E27FC236}">
                <a16:creationId xmlns:a16="http://schemas.microsoft.com/office/drawing/2014/main" id="{9AC3F006-209E-41E6-9731-09B5EB53A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827" y="3160428"/>
            <a:ext cx="4574745" cy="182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16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A Vacuum Cleaner Agent</a:t>
            </a:r>
          </a:p>
        </p:txBody>
      </p:sp>
      <p:pic>
        <p:nvPicPr>
          <p:cNvPr id="3" name="Picture 2">
            <a:extLst>
              <a:ext uri="{FF2B5EF4-FFF2-40B4-BE49-F238E27FC236}">
                <a16:creationId xmlns:a16="http://schemas.microsoft.com/office/drawing/2014/main" id="{98CEAFA0-3619-4ED1-89F2-BD909248B675}"/>
              </a:ext>
            </a:extLst>
          </p:cNvPr>
          <p:cNvPicPr>
            <a:picLocks noChangeAspect="1"/>
          </p:cNvPicPr>
          <p:nvPr/>
        </p:nvPicPr>
        <p:blipFill>
          <a:blip r:embed="rId2"/>
          <a:stretch>
            <a:fillRect/>
          </a:stretch>
        </p:blipFill>
        <p:spPr>
          <a:xfrm>
            <a:off x="2892245" y="1137346"/>
            <a:ext cx="3198993" cy="1524285"/>
          </a:xfrm>
          <a:prstGeom prst="rect">
            <a:avLst/>
          </a:prstGeom>
        </p:spPr>
      </p:pic>
      <p:sp>
        <p:nvSpPr>
          <p:cNvPr id="16" name="TextBox 15">
            <a:extLst>
              <a:ext uri="{FF2B5EF4-FFF2-40B4-BE49-F238E27FC236}">
                <a16:creationId xmlns:a16="http://schemas.microsoft.com/office/drawing/2014/main" id="{9E5F1DD3-8C7C-464E-9B2A-EBE203D324C4}"/>
              </a:ext>
            </a:extLst>
          </p:cNvPr>
          <p:cNvSpPr txBox="1"/>
          <p:nvPr/>
        </p:nvSpPr>
        <p:spPr>
          <a:xfrm>
            <a:off x="6557165" y="4862325"/>
            <a:ext cx="2366929" cy="261610"/>
          </a:xfrm>
          <a:prstGeom prst="rect">
            <a:avLst/>
          </a:prstGeom>
          <a:noFill/>
        </p:spPr>
        <p:txBody>
          <a:bodyPr wrap="square">
            <a:spAutoFit/>
          </a:bodyPr>
          <a:lstStyle/>
          <a:p>
            <a:r>
              <a:rPr lang="en-US" sz="1100" dirty="0"/>
              <a:t>Credits: http://aima.cs.berkeley.edu/</a:t>
            </a:r>
          </a:p>
        </p:txBody>
      </p:sp>
      <p:pic>
        <p:nvPicPr>
          <p:cNvPr id="17" name="Picture 4">
            <a:extLst>
              <a:ext uri="{FF2B5EF4-FFF2-40B4-BE49-F238E27FC236}">
                <a16:creationId xmlns:a16="http://schemas.microsoft.com/office/drawing/2014/main" id="{4DE92E25-3AB8-47D1-A796-CECB818A7B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416" y="3182570"/>
            <a:ext cx="1519730" cy="148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a:extLst>
              <a:ext uri="{FF2B5EF4-FFF2-40B4-BE49-F238E27FC236}">
                <a16:creationId xmlns:a16="http://schemas.microsoft.com/office/drawing/2014/main" id="{63B76798-E5CC-4814-826F-6C24893687F0}"/>
              </a:ext>
            </a:extLst>
          </p:cNvPr>
          <p:cNvSpPr txBox="1">
            <a:spLocks noChangeArrowheads="1"/>
          </p:cNvSpPr>
          <p:nvPr/>
        </p:nvSpPr>
        <p:spPr>
          <a:xfrm>
            <a:off x="448965" y="2792453"/>
            <a:ext cx="6648379" cy="2069872"/>
          </a:xfrm>
          <a:prstGeom prst="rect">
            <a:avLst/>
          </a:prstGeom>
          <a:solidFill>
            <a:schemeClr val="bg2"/>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Percepts:</a:t>
            </a:r>
          </a:p>
          <a:p>
            <a:pPr lvl="1"/>
            <a:r>
              <a:rPr lang="en-US" altLang="en-US" sz="2400" dirty="0"/>
              <a:t>location and contents, </a:t>
            </a:r>
          </a:p>
          <a:p>
            <a:pPr lvl="1"/>
            <a:r>
              <a:rPr lang="en-US" altLang="en-US" sz="2400" dirty="0"/>
              <a:t>e.g. </a:t>
            </a:r>
            <a:r>
              <a:rPr lang="en-US" altLang="en-US" sz="2400" b="1" dirty="0"/>
              <a:t>[A, dirty], [A, clean], [B, dirty], [B, clean]</a:t>
            </a:r>
          </a:p>
          <a:p>
            <a:pPr lvl="1"/>
            <a:r>
              <a:rPr lang="en-US" altLang="en-US" sz="2100" i="1" dirty="0"/>
              <a:t>(Idealization:  locations are discrete)</a:t>
            </a:r>
            <a:endParaRPr lang="en-US" altLang="en-US" sz="2100" dirty="0"/>
          </a:p>
          <a:p>
            <a:r>
              <a:rPr lang="en-US" altLang="en-US" sz="2400" dirty="0"/>
              <a:t>Actions: </a:t>
            </a:r>
          </a:p>
          <a:p>
            <a:pPr lvl="1"/>
            <a:r>
              <a:rPr lang="en-US" altLang="en-US" sz="2400" b="1" i="1" dirty="0"/>
              <a:t>LEFT, RIGHT, SUCK, NOP</a:t>
            </a:r>
          </a:p>
          <a:p>
            <a:pPr algn="ctr">
              <a:buFont typeface="Wingdings" panose="05000000000000000000" pitchFamily="2" charset="2"/>
              <a:buNone/>
            </a:pPr>
            <a:endParaRPr lang="en-US" altLang="en-US" i="1" dirty="0"/>
          </a:p>
        </p:txBody>
      </p:sp>
    </p:spTree>
    <p:extLst>
      <p:ext uri="{BB962C8B-B14F-4D97-AF65-F5344CB8AC3E}">
        <p14:creationId xmlns:p14="http://schemas.microsoft.com/office/powerpoint/2010/main" val="374780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A Table-Driven Agent</a:t>
            </a:r>
          </a:p>
        </p:txBody>
      </p:sp>
      <p:sp>
        <p:nvSpPr>
          <p:cNvPr id="6" name="Rectangle 3">
            <a:extLst>
              <a:ext uri="{FF2B5EF4-FFF2-40B4-BE49-F238E27FC236}">
                <a16:creationId xmlns:a16="http://schemas.microsoft.com/office/drawing/2014/main" id="{DD7908E7-C06B-4415-95F9-3A904E90BCFA}"/>
              </a:ext>
            </a:extLst>
          </p:cNvPr>
          <p:cNvSpPr txBox="1">
            <a:spLocks noChangeArrowheads="1"/>
          </p:cNvSpPr>
          <p:nvPr/>
        </p:nvSpPr>
        <p:spPr>
          <a:xfrm>
            <a:off x="143555" y="3011424"/>
            <a:ext cx="5191970" cy="200922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2000" dirty="0"/>
              <a:t>Complete map from percept (histories) to actions</a:t>
            </a:r>
          </a:p>
          <a:p>
            <a:pPr>
              <a:lnSpc>
                <a:spcPct val="80000"/>
              </a:lnSpc>
            </a:pPr>
            <a:r>
              <a:rPr lang="en-US" altLang="en-US" sz="2000" dirty="0"/>
              <a:t>Drawbacks:</a:t>
            </a:r>
          </a:p>
          <a:p>
            <a:pPr lvl="1">
              <a:lnSpc>
                <a:spcPct val="80000"/>
              </a:lnSpc>
            </a:pPr>
            <a:r>
              <a:rPr lang="en-US" altLang="en-US" sz="1800" dirty="0"/>
              <a:t>Huge table!</a:t>
            </a:r>
          </a:p>
          <a:p>
            <a:pPr lvl="1">
              <a:lnSpc>
                <a:spcPct val="80000"/>
              </a:lnSpc>
            </a:pPr>
            <a:r>
              <a:rPr lang="en-US" altLang="en-US" sz="1800" dirty="0"/>
              <a:t>No autonomy</a:t>
            </a:r>
          </a:p>
          <a:p>
            <a:pPr lvl="1">
              <a:lnSpc>
                <a:spcPct val="80000"/>
              </a:lnSpc>
            </a:pPr>
            <a:r>
              <a:rPr lang="en-US" altLang="en-US" sz="1800" dirty="0"/>
              <a:t>Even with learning, need a long time to learn the table entries</a:t>
            </a:r>
          </a:p>
          <a:p>
            <a:pPr>
              <a:lnSpc>
                <a:spcPct val="80000"/>
              </a:lnSpc>
            </a:pPr>
            <a:r>
              <a:rPr lang="en-US" altLang="en-US" sz="2000" dirty="0"/>
              <a:t>Most agent programs produce complex behaviors from compact specifications</a:t>
            </a:r>
          </a:p>
        </p:txBody>
      </p:sp>
      <p:pic>
        <p:nvPicPr>
          <p:cNvPr id="7" name="Picture 5">
            <a:extLst>
              <a:ext uri="{FF2B5EF4-FFF2-40B4-BE49-F238E27FC236}">
                <a16:creationId xmlns:a16="http://schemas.microsoft.com/office/drawing/2014/main" id="{4A66487B-ECD0-4AA0-823B-2E66D7C3C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861" y="3011424"/>
            <a:ext cx="3817625" cy="189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95DAA7C7-EEB7-45FF-AB1E-C0CA8B4DE9DC}"/>
              </a:ext>
            </a:extLst>
          </p:cNvPr>
          <p:cNvPicPr>
            <a:picLocks noChangeAspect="1"/>
          </p:cNvPicPr>
          <p:nvPr/>
        </p:nvPicPr>
        <p:blipFill>
          <a:blip r:embed="rId3"/>
          <a:stretch>
            <a:fillRect/>
          </a:stretch>
        </p:blipFill>
        <p:spPr>
          <a:xfrm>
            <a:off x="2281425" y="1120712"/>
            <a:ext cx="6566315" cy="1805093"/>
          </a:xfrm>
          <a:prstGeom prst="rect">
            <a:avLst/>
          </a:prstGeom>
        </p:spPr>
      </p:pic>
    </p:spTree>
    <p:extLst>
      <p:ext uri="{BB962C8B-B14F-4D97-AF65-F5344CB8AC3E}">
        <p14:creationId xmlns:p14="http://schemas.microsoft.com/office/powerpoint/2010/main" val="372546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1175"/>
            <a:ext cx="6108199" cy="725349"/>
          </a:xfrm>
        </p:spPr>
        <p:txBody>
          <a:bodyPr>
            <a:normAutofit/>
          </a:bodyPr>
          <a:lstStyle/>
          <a:p>
            <a:r>
              <a:rPr lang="en-US" dirty="0"/>
              <a:t>Rationality</a:t>
            </a:r>
          </a:p>
        </p:txBody>
      </p:sp>
      <p:sp>
        <p:nvSpPr>
          <p:cNvPr id="6" name="Content Placeholder 2">
            <a:extLst>
              <a:ext uri="{FF2B5EF4-FFF2-40B4-BE49-F238E27FC236}">
                <a16:creationId xmlns:a16="http://schemas.microsoft.com/office/drawing/2014/main" id="{81393DE9-FF2D-4D01-8953-AD8A35CC14D3}"/>
              </a:ext>
            </a:extLst>
          </p:cNvPr>
          <p:cNvSpPr>
            <a:spLocks noGrp="1" noChangeArrowheads="1"/>
          </p:cNvSpPr>
          <p:nvPr>
            <p:ph idx="1"/>
          </p:nvPr>
        </p:nvSpPr>
        <p:spPr>
          <a:xfrm>
            <a:off x="907080" y="2266340"/>
            <a:ext cx="7635249" cy="2748691"/>
          </a:xfrm>
        </p:spPr>
        <p:txBody>
          <a:bodyPr>
            <a:normAutofit fontScale="62500" lnSpcReduction="20000"/>
          </a:bodyPr>
          <a:lstStyle/>
          <a:p>
            <a:r>
              <a:rPr lang="en-US" altLang="en-US" sz="2400" dirty="0"/>
              <a:t>An agent should strive to </a:t>
            </a:r>
            <a:r>
              <a:rPr lang="en-US" altLang="en-US" sz="2400" b="1" dirty="0"/>
              <a:t>"do the right thing", </a:t>
            </a:r>
            <a:r>
              <a:rPr lang="en-US" altLang="en-US" sz="2400" dirty="0"/>
              <a:t>based on what it can perceive and the actions it can perform. The right action is the one that will cause the agent to be most successful</a:t>
            </a:r>
          </a:p>
          <a:p>
            <a:endParaRPr lang="en-US" altLang="en-US" sz="2400" dirty="0"/>
          </a:p>
          <a:p>
            <a:r>
              <a:rPr lang="en-US" altLang="en-US" sz="2400" b="1" dirty="0"/>
              <a:t>Performance measure: </a:t>
            </a:r>
            <a:r>
              <a:rPr lang="en-US" altLang="en-US" sz="2400" dirty="0"/>
              <a:t>An objective criterion for success of an agent's behavior</a:t>
            </a:r>
          </a:p>
          <a:p>
            <a:pPr marL="0" indent="0">
              <a:buNone/>
            </a:pPr>
            <a:endParaRPr lang="en-US" altLang="en-US" sz="2400" dirty="0"/>
          </a:p>
          <a:p>
            <a:r>
              <a:rPr lang="en-US" altLang="en-US" sz="2400" dirty="0"/>
              <a:t>E.g., performance measure of a vacuum-cleaner agent could be </a:t>
            </a:r>
          </a:p>
          <a:p>
            <a:pPr lvl="1"/>
            <a:r>
              <a:rPr lang="en-US" altLang="en-US" sz="2400" dirty="0"/>
              <a:t>amount of dirt cleaned up, </a:t>
            </a:r>
          </a:p>
          <a:p>
            <a:pPr lvl="1"/>
            <a:r>
              <a:rPr lang="en-US" altLang="en-US" sz="2400" dirty="0"/>
              <a:t>amount of time taken, </a:t>
            </a:r>
          </a:p>
          <a:p>
            <a:pPr lvl="1"/>
            <a:r>
              <a:rPr lang="en-US" altLang="en-US" sz="2400" dirty="0"/>
              <a:t>amount of electricity consumed, </a:t>
            </a:r>
          </a:p>
          <a:p>
            <a:pPr lvl="1"/>
            <a:r>
              <a:rPr lang="en-US" altLang="en-US" sz="2400" dirty="0"/>
              <a:t>amount of noise generated, etc.</a:t>
            </a:r>
          </a:p>
        </p:txBody>
      </p:sp>
      <p:sp>
        <p:nvSpPr>
          <p:cNvPr id="7" name="TextBox 6">
            <a:extLst>
              <a:ext uri="{FF2B5EF4-FFF2-40B4-BE49-F238E27FC236}">
                <a16:creationId xmlns:a16="http://schemas.microsoft.com/office/drawing/2014/main" id="{D299180D-6744-48A5-9049-6A82AF8A6413}"/>
              </a:ext>
            </a:extLst>
          </p:cNvPr>
          <p:cNvSpPr txBox="1"/>
          <p:nvPr/>
        </p:nvSpPr>
        <p:spPr>
          <a:xfrm>
            <a:off x="2364521" y="1174767"/>
            <a:ext cx="6108200" cy="923330"/>
          </a:xfrm>
          <a:prstGeom prst="rect">
            <a:avLst/>
          </a:prstGeom>
          <a:solidFill>
            <a:schemeClr val="bg2"/>
          </a:solidFill>
        </p:spPr>
        <p:txBody>
          <a:bodyPr wrap="square">
            <a:spAutoFit/>
          </a:bodyPr>
          <a:lstStyle/>
          <a:p>
            <a:r>
              <a:rPr lang="en-US" altLang="en-US" sz="1800" dirty="0"/>
              <a:t>A rational agent chooses whichever action maximizes the </a:t>
            </a:r>
            <a:r>
              <a:rPr lang="en-US" altLang="en-US" sz="1800" dirty="0">
                <a:solidFill>
                  <a:srgbClr val="CC0000"/>
                </a:solidFill>
              </a:rPr>
              <a:t>expected value of the performance measure</a:t>
            </a:r>
            <a:r>
              <a:rPr lang="en-US" altLang="en-US" sz="1800" dirty="0"/>
              <a:t> given the percept sequence to date</a:t>
            </a:r>
          </a:p>
        </p:txBody>
      </p:sp>
    </p:spTree>
    <p:extLst>
      <p:ext uri="{BB962C8B-B14F-4D97-AF65-F5344CB8AC3E}">
        <p14:creationId xmlns:p14="http://schemas.microsoft.com/office/powerpoint/2010/main" val="347465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4" y="32493"/>
            <a:ext cx="6717649" cy="725349"/>
          </a:xfrm>
        </p:spPr>
        <p:txBody>
          <a:bodyPr>
            <a:normAutofit/>
          </a:bodyPr>
          <a:lstStyle/>
          <a:p>
            <a:r>
              <a:rPr lang="en-US" dirty="0"/>
              <a:t>Rationality</a:t>
            </a:r>
          </a:p>
        </p:txBody>
      </p:sp>
      <p:sp>
        <p:nvSpPr>
          <p:cNvPr id="5" name="TextBox 4">
            <a:extLst>
              <a:ext uri="{FF2B5EF4-FFF2-40B4-BE49-F238E27FC236}">
                <a16:creationId xmlns:a16="http://schemas.microsoft.com/office/drawing/2014/main" id="{4E176431-C2A8-48B9-BAB2-424F6CEFDF31}"/>
              </a:ext>
            </a:extLst>
          </p:cNvPr>
          <p:cNvSpPr txBox="1"/>
          <p:nvPr/>
        </p:nvSpPr>
        <p:spPr>
          <a:xfrm>
            <a:off x="180412" y="2530695"/>
            <a:ext cx="8856890" cy="2339102"/>
          </a:xfrm>
          <a:prstGeom prst="rect">
            <a:avLst/>
          </a:prstGeom>
          <a:noFill/>
        </p:spPr>
        <p:txBody>
          <a:bodyPr wrap="square" rtlCol="0">
            <a:spAutoFit/>
          </a:bodyPr>
          <a:lstStyle/>
          <a:p>
            <a:r>
              <a:rPr lang="en-US" altLang="en-US" sz="1800" dirty="0"/>
              <a:t>Example: Vacuum Cleaner Agent</a:t>
            </a:r>
          </a:p>
          <a:p>
            <a:pPr marL="742950" lvl="1" indent="-285750">
              <a:buFont typeface="Arial" panose="020B0604020202020204" pitchFamily="34" charset="0"/>
              <a:buChar char="•"/>
            </a:pPr>
            <a:r>
              <a:rPr lang="en-US" altLang="en-US" sz="1600" dirty="0"/>
              <a:t>The performance measure awards one point for each clean square at each time-step, over a “lifetime” of 1000 time-steps.</a:t>
            </a:r>
          </a:p>
          <a:p>
            <a:pPr marL="742950" lvl="1" indent="-285750">
              <a:buFont typeface="Arial" panose="020B0604020202020204" pitchFamily="34" charset="0"/>
              <a:buChar char="•"/>
            </a:pPr>
            <a:r>
              <a:rPr lang="en-US" altLang="en-US" sz="1600" dirty="0"/>
              <a:t>The “geography” of environment is known as “priori” but the dirt distribution and initial location of table are not. Clean squares stay clean and sucking cleans the current square. The left and right actions move the agent, except when this would take the agent out of the environment, in which case the agent remains where it is.</a:t>
            </a:r>
          </a:p>
          <a:p>
            <a:pPr marL="742950" lvl="1" indent="-285750">
              <a:buFont typeface="Arial" panose="020B0604020202020204" pitchFamily="34" charset="0"/>
              <a:buChar char="•"/>
            </a:pPr>
            <a:r>
              <a:rPr lang="en-US" altLang="en-US" sz="1600" dirty="0"/>
              <a:t>Available actions are left, right and clean/suck.</a:t>
            </a:r>
          </a:p>
          <a:p>
            <a:pPr marL="742950" lvl="1" indent="-285750">
              <a:buFont typeface="Arial" panose="020B0604020202020204" pitchFamily="34" charset="0"/>
              <a:buChar char="•"/>
            </a:pPr>
            <a:r>
              <a:rPr lang="en-US" altLang="en-US" sz="1600" dirty="0"/>
              <a:t>An agent correctly perceives its location and whether that location contains dirt.</a:t>
            </a:r>
          </a:p>
        </p:txBody>
      </p:sp>
      <p:sp>
        <p:nvSpPr>
          <p:cNvPr id="10" name="TextBox 9">
            <a:extLst>
              <a:ext uri="{FF2B5EF4-FFF2-40B4-BE49-F238E27FC236}">
                <a16:creationId xmlns:a16="http://schemas.microsoft.com/office/drawing/2014/main" id="{E426C796-6DD9-4722-B8F6-C04CA9603D57}"/>
              </a:ext>
            </a:extLst>
          </p:cNvPr>
          <p:cNvSpPr txBox="1"/>
          <p:nvPr/>
        </p:nvSpPr>
        <p:spPr>
          <a:xfrm>
            <a:off x="2278856" y="1044700"/>
            <a:ext cx="5958063" cy="1378839"/>
          </a:xfrm>
          <a:prstGeom prst="rect">
            <a:avLst/>
          </a:prstGeom>
          <a:solidFill>
            <a:schemeClr val="bg2"/>
          </a:solidFill>
        </p:spPr>
        <p:txBody>
          <a:bodyPr wrap="square">
            <a:spAutoFit/>
          </a:bodyPr>
          <a:lstStyle/>
          <a:p>
            <a:pPr eaLnBrk="1" hangingPunct="1">
              <a:lnSpc>
                <a:spcPct val="80000"/>
              </a:lnSpc>
            </a:pPr>
            <a:r>
              <a:rPr lang="en-US" altLang="en-US" sz="2400" dirty="0"/>
              <a:t>Rationality depends on:</a:t>
            </a:r>
          </a:p>
          <a:p>
            <a:pPr marL="800100" lvl="1" indent="-342900" eaLnBrk="1" hangingPunct="1">
              <a:lnSpc>
                <a:spcPct val="80000"/>
              </a:lnSpc>
              <a:buFont typeface="Arial" panose="020B0604020202020204" pitchFamily="34" charset="0"/>
              <a:buChar char="•"/>
            </a:pPr>
            <a:r>
              <a:rPr lang="en-US" altLang="en-US" sz="2000" dirty="0"/>
              <a:t>Performance measure</a:t>
            </a:r>
          </a:p>
          <a:p>
            <a:pPr marL="800100" lvl="1" indent="-342900" eaLnBrk="1" hangingPunct="1">
              <a:lnSpc>
                <a:spcPct val="80000"/>
              </a:lnSpc>
              <a:buFont typeface="Arial" panose="020B0604020202020204" pitchFamily="34" charset="0"/>
              <a:buChar char="•"/>
            </a:pPr>
            <a:r>
              <a:rPr lang="en-US" altLang="en-US" sz="2000" dirty="0"/>
              <a:t>Agent’s (prior) knowledge</a:t>
            </a:r>
          </a:p>
          <a:p>
            <a:pPr marL="800100" lvl="1" indent="-342900" eaLnBrk="1" hangingPunct="1">
              <a:lnSpc>
                <a:spcPct val="80000"/>
              </a:lnSpc>
              <a:buFont typeface="Arial" panose="020B0604020202020204" pitchFamily="34" charset="0"/>
              <a:buChar char="•"/>
            </a:pPr>
            <a:r>
              <a:rPr lang="en-US" altLang="en-US" sz="2000" dirty="0"/>
              <a:t>Agent’s percepts to date</a:t>
            </a:r>
          </a:p>
          <a:p>
            <a:pPr marL="800100" lvl="1" indent="-342900" eaLnBrk="1" hangingPunct="1">
              <a:lnSpc>
                <a:spcPct val="80000"/>
              </a:lnSpc>
              <a:buFont typeface="Arial" panose="020B0604020202020204" pitchFamily="34" charset="0"/>
              <a:buChar char="•"/>
            </a:pPr>
            <a:r>
              <a:rPr lang="en-US" altLang="en-US" sz="2000" dirty="0"/>
              <a:t>Available actions</a:t>
            </a:r>
          </a:p>
        </p:txBody>
      </p:sp>
    </p:spTree>
    <p:extLst>
      <p:ext uri="{BB962C8B-B14F-4D97-AF65-F5344CB8AC3E}">
        <p14:creationId xmlns:p14="http://schemas.microsoft.com/office/powerpoint/2010/main" val="14444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Structure of Intelligent Agents </a:t>
            </a:r>
          </a:p>
        </p:txBody>
      </p:sp>
      <p:sp>
        <p:nvSpPr>
          <p:cNvPr id="5" name="TextBox 4">
            <a:extLst>
              <a:ext uri="{FF2B5EF4-FFF2-40B4-BE49-F238E27FC236}">
                <a16:creationId xmlns:a16="http://schemas.microsoft.com/office/drawing/2014/main" id="{0C3E3F92-2F33-4112-97E0-B6F44A8B5B4D}"/>
              </a:ext>
            </a:extLst>
          </p:cNvPr>
          <p:cNvSpPr txBox="1"/>
          <p:nvPr/>
        </p:nvSpPr>
        <p:spPr>
          <a:xfrm>
            <a:off x="1670604" y="1655520"/>
            <a:ext cx="6566315" cy="2031325"/>
          </a:xfrm>
          <a:prstGeom prst="rect">
            <a:avLst/>
          </a:prstGeom>
          <a:noFill/>
        </p:spPr>
        <p:txBody>
          <a:bodyPr wrap="square">
            <a:spAutoFit/>
          </a:bodyPr>
          <a:lstStyle/>
          <a:p>
            <a:pPr algn="just"/>
            <a:endParaRPr lang="en-US" b="0" i="0" dirty="0">
              <a:solidFill>
                <a:srgbClr val="000000"/>
              </a:solidFill>
              <a:effectLst/>
              <a:latin typeface="Arial" panose="020B0604020202020204" pitchFamily="34" charset="0"/>
            </a:endParaRPr>
          </a:p>
          <a:p>
            <a:pPr algn="ctr"/>
            <a:r>
              <a:rPr lang="en-US" b="0" i="0" dirty="0">
                <a:effectLst/>
                <a:latin typeface="Arial" panose="020B0604020202020204" pitchFamily="34" charset="0"/>
              </a:rPr>
              <a:t>    Agent = Architecture + Agent Program</a:t>
            </a:r>
          </a:p>
          <a:p>
            <a:pPr marL="285750" indent="-285750" algn="l">
              <a:buFont typeface="Arial" panose="020B0604020202020204" pitchFamily="34" charset="0"/>
              <a:buChar char="•"/>
            </a:pPr>
            <a:endParaRPr lang="en-US" b="0" i="0" dirty="0">
              <a:effectLst/>
              <a:latin typeface="Arial" panose="020B0604020202020204" pitchFamily="34" charset="0"/>
            </a:endParaRPr>
          </a:p>
          <a:p>
            <a:pPr marL="285750" indent="-285750" algn="l">
              <a:buFont typeface="Arial" panose="020B0604020202020204" pitchFamily="34" charset="0"/>
              <a:buChar char="•"/>
            </a:pPr>
            <a:endParaRPr lang="en-US" b="0" i="0" dirty="0">
              <a:effectLst/>
              <a:latin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rPr>
              <a:t>Architecture = the machinery that an agent executes on.</a:t>
            </a:r>
          </a:p>
          <a:p>
            <a:pPr marL="285750" indent="-285750" algn="l">
              <a:buFont typeface="Arial" panose="020B0604020202020204" pitchFamily="34" charset="0"/>
              <a:buChar char="•"/>
            </a:pPr>
            <a:endParaRPr lang="en-US" b="0" i="0" dirty="0">
              <a:effectLst/>
              <a:latin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rPr>
              <a:t>Agent Program = an implementation of an agent function.</a:t>
            </a:r>
          </a:p>
        </p:txBody>
      </p:sp>
    </p:spTree>
    <p:extLst>
      <p:ext uri="{BB962C8B-B14F-4D97-AF65-F5344CB8AC3E}">
        <p14:creationId xmlns:p14="http://schemas.microsoft.com/office/powerpoint/2010/main" val="54916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Types of Agents</a:t>
            </a:r>
          </a:p>
        </p:txBody>
      </p:sp>
      <p:sp>
        <p:nvSpPr>
          <p:cNvPr id="5" name="TextBox 4">
            <a:extLst>
              <a:ext uri="{FF2B5EF4-FFF2-40B4-BE49-F238E27FC236}">
                <a16:creationId xmlns:a16="http://schemas.microsoft.com/office/drawing/2014/main" id="{0C3E3F92-2F33-4112-97E0-B6F44A8B5B4D}"/>
              </a:ext>
            </a:extLst>
          </p:cNvPr>
          <p:cNvSpPr txBox="1"/>
          <p:nvPr/>
        </p:nvSpPr>
        <p:spPr>
          <a:xfrm>
            <a:off x="1517900" y="1655520"/>
            <a:ext cx="6871725" cy="2862322"/>
          </a:xfrm>
          <a:prstGeom prst="rect">
            <a:avLst/>
          </a:prstGeom>
          <a:noFill/>
        </p:spPr>
        <p:txBody>
          <a:bodyPr wrap="square">
            <a:spAutoFit/>
          </a:bodyPr>
          <a:lstStyle/>
          <a:p>
            <a:pPr marL="285750" indent="-285750" algn="just">
              <a:buFont typeface="Arial" panose="020B0604020202020204" pitchFamily="34" charset="0"/>
              <a:buChar char="•"/>
            </a:pPr>
            <a:r>
              <a:rPr lang="en-US" b="1" dirty="0"/>
              <a:t>Simple reflex agents: </a:t>
            </a:r>
            <a:r>
              <a:rPr lang="en-US" dirty="0"/>
              <a:t>are based on condition-action rules and implemented with an appropriate production system. They are stateless devices which do not have memory of past world states.</a:t>
            </a:r>
          </a:p>
          <a:p>
            <a:pPr marL="285750" indent="-285750" algn="just">
              <a:buFont typeface="Arial" panose="020B0604020202020204" pitchFamily="34" charset="0"/>
              <a:buChar char="•"/>
            </a:pPr>
            <a:r>
              <a:rPr lang="en-US" b="1" dirty="0"/>
              <a:t>Model-based reflex agents (Reflex agent with state):</a:t>
            </a:r>
            <a:r>
              <a:rPr lang="en-US" dirty="0"/>
              <a:t> have internal state which is used to keep track of past states of the world </a:t>
            </a:r>
          </a:p>
          <a:p>
            <a:pPr marL="285750" indent="-285750" algn="just">
              <a:buFont typeface="Arial" panose="020B0604020202020204" pitchFamily="34" charset="0"/>
              <a:buChar char="•"/>
            </a:pPr>
            <a:r>
              <a:rPr lang="en-US" b="1" dirty="0"/>
              <a:t>Goal-based agents:</a:t>
            </a:r>
            <a:r>
              <a:rPr lang="en-US" dirty="0"/>
              <a:t> are agents which in addition to state information have a kind of goal information which describes desirable situations. Agents of this kind take future events into consideration </a:t>
            </a:r>
          </a:p>
          <a:p>
            <a:pPr marL="285750" indent="-285750" algn="just">
              <a:buFont typeface="Arial" panose="020B0604020202020204" pitchFamily="34" charset="0"/>
              <a:buChar char="•"/>
            </a:pPr>
            <a:r>
              <a:rPr lang="en-US" b="1" dirty="0"/>
              <a:t>Utility-based agents:</a:t>
            </a:r>
            <a:r>
              <a:rPr lang="en-US" dirty="0"/>
              <a:t> use internal estimate for performance measure to compare future states </a:t>
            </a:r>
            <a:endParaRPr lang="en-US" b="0" i="0" dirty="0">
              <a:effectLst/>
              <a:latin typeface="Arial" panose="020B0604020202020204" pitchFamily="34" charset="0"/>
            </a:endParaRPr>
          </a:p>
        </p:txBody>
      </p:sp>
    </p:spTree>
    <p:extLst>
      <p:ext uri="{BB962C8B-B14F-4D97-AF65-F5344CB8AC3E}">
        <p14:creationId xmlns:p14="http://schemas.microsoft.com/office/powerpoint/2010/main" val="400387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Simple Reflex Agents </a:t>
            </a:r>
          </a:p>
        </p:txBody>
      </p:sp>
      <p:pic>
        <p:nvPicPr>
          <p:cNvPr id="2050" name="Picture 2" descr="Simple Reflex Agent">
            <a:extLst>
              <a:ext uri="{FF2B5EF4-FFF2-40B4-BE49-F238E27FC236}">
                <a16:creationId xmlns:a16="http://schemas.microsoft.com/office/drawing/2014/main" id="{18C63843-E1C8-4650-9007-CACB6E46B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590" y="1502815"/>
            <a:ext cx="4493359" cy="28761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D3F6C9-2B15-4856-9599-3B9D3AD19B28}"/>
              </a:ext>
            </a:extLst>
          </p:cNvPr>
          <p:cNvSpPr txBox="1"/>
          <p:nvPr/>
        </p:nvSpPr>
        <p:spPr>
          <a:xfrm>
            <a:off x="384052" y="1960930"/>
            <a:ext cx="3729834" cy="1815882"/>
          </a:xfrm>
          <a:prstGeom prst="rect">
            <a:avLst/>
          </a:prstGeom>
          <a:noFill/>
        </p:spPr>
        <p:txBody>
          <a:bodyPr wrap="square">
            <a:spAutoFit/>
          </a:bodyPr>
          <a:lstStyle/>
          <a:p>
            <a:pPr marL="285750" indent="-285750" algn="l">
              <a:buFont typeface="Arial" panose="020B0604020202020204" pitchFamily="34" charset="0"/>
              <a:buChar char="•"/>
            </a:pPr>
            <a:r>
              <a:rPr lang="en-US" sz="1600" dirty="0">
                <a:latin typeface="Arial" panose="020B0604020202020204" pitchFamily="34" charset="0"/>
              </a:rPr>
              <a:t>Choose </a:t>
            </a:r>
            <a:r>
              <a:rPr lang="en-US" sz="1600" b="0" i="0" dirty="0">
                <a:effectLst/>
                <a:latin typeface="Arial" panose="020B0604020202020204" pitchFamily="34" charset="0"/>
              </a:rPr>
              <a:t>actions only based on the current percept.</a:t>
            </a:r>
          </a:p>
          <a:p>
            <a:pPr marL="285750" indent="-285750" algn="l">
              <a:buFont typeface="Arial" panose="020B0604020202020204" pitchFamily="34" charset="0"/>
              <a:buChar char="•"/>
            </a:pPr>
            <a:r>
              <a:rPr lang="en-US" sz="1600" b="0" i="0" dirty="0">
                <a:effectLst/>
                <a:latin typeface="Arial" panose="020B0604020202020204" pitchFamily="34" charset="0"/>
              </a:rPr>
              <a:t>Are rational only if a correct decision is made only on the basis of current precept.</a:t>
            </a:r>
          </a:p>
          <a:p>
            <a:pPr marL="285750" indent="-285750" algn="l">
              <a:buFont typeface="Arial" panose="020B0604020202020204" pitchFamily="34" charset="0"/>
              <a:buChar char="•"/>
            </a:pPr>
            <a:r>
              <a:rPr lang="en-US" sz="1600" dirty="0">
                <a:latin typeface="Arial" panose="020B0604020202020204" pitchFamily="34" charset="0"/>
              </a:rPr>
              <a:t>Their </a:t>
            </a:r>
            <a:r>
              <a:rPr lang="en-US" sz="1600" b="0" i="0" dirty="0">
                <a:effectLst/>
                <a:latin typeface="Arial" panose="020B0604020202020204" pitchFamily="34" charset="0"/>
              </a:rPr>
              <a:t>environment is completely observable.</a:t>
            </a:r>
          </a:p>
        </p:txBody>
      </p:sp>
      <p:sp>
        <p:nvSpPr>
          <p:cNvPr id="8" name="TextBox 7">
            <a:extLst>
              <a:ext uri="{FF2B5EF4-FFF2-40B4-BE49-F238E27FC236}">
                <a16:creationId xmlns:a16="http://schemas.microsoft.com/office/drawing/2014/main" id="{6ADA36A9-365F-4B89-A1E9-E49B8220774B}"/>
              </a:ext>
            </a:extLst>
          </p:cNvPr>
          <p:cNvSpPr txBox="1"/>
          <p:nvPr/>
        </p:nvSpPr>
        <p:spPr>
          <a:xfrm>
            <a:off x="384051" y="4004429"/>
            <a:ext cx="3512894" cy="923330"/>
          </a:xfrm>
          <a:prstGeom prst="rect">
            <a:avLst/>
          </a:prstGeom>
          <a:solidFill>
            <a:schemeClr val="bg2"/>
          </a:solidFill>
        </p:spPr>
        <p:txBody>
          <a:bodyPr wrap="square">
            <a:spAutoFit/>
          </a:bodyPr>
          <a:lstStyle/>
          <a:p>
            <a:pPr algn="just"/>
            <a:r>
              <a:rPr lang="en-US" sz="1800" b="1" i="0" dirty="0">
                <a:solidFill>
                  <a:srgbClr val="000000"/>
                </a:solidFill>
                <a:effectLst/>
                <a:latin typeface="Arial" panose="020B0604020202020204" pitchFamily="34" charset="0"/>
              </a:rPr>
              <a:t>Condition-Action Rule</a:t>
            </a:r>
            <a:r>
              <a:rPr lang="en-US" sz="1800" b="0" i="0" dirty="0">
                <a:solidFill>
                  <a:srgbClr val="000000"/>
                </a:solidFill>
                <a:effectLst/>
                <a:latin typeface="Arial" panose="020B0604020202020204" pitchFamily="34" charset="0"/>
              </a:rPr>
              <a:t> − It is a rule that maps a state (condition) to an action.</a:t>
            </a:r>
          </a:p>
        </p:txBody>
      </p:sp>
    </p:spTree>
    <p:extLst>
      <p:ext uri="{BB962C8B-B14F-4D97-AF65-F5344CB8AC3E}">
        <p14:creationId xmlns:p14="http://schemas.microsoft.com/office/powerpoint/2010/main" val="209799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Simple Reflex Agents </a:t>
            </a:r>
          </a:p>
        </p:txBody>
      </p:sp>
      <p:pic>
        <p:nvPicPr>
          <p:cNvPr id="7" name="Picture 4">
            <a:extLst>
              <a:ext uri="{FF2B5EF4-FFF2-40B4-BE49-F238E27FC236}">
                <a16:creationId xmlns:a16="http://schemas.microsoft.com/office/drawing/2014/main" id="{47EEF35E-86EF-4477-8D52-B83BC2A02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35" y="1044700"/>
            <a:ext cx="4828249"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5">
            <a:extLst>
              <a:ext uri="{FF2B5EF4-FFF2-40B4-BE49-F238E27FC236}">
                <a16:creationId xmlns:a16="http://schemas.microsoft.com/office/drawing/2014/main" id="{5126CCFE-A134-45B7-9BA2-69D1F79F4087}"/>
              </a:ext>
            </a:extLst>
          </p:cNvPr>
          <p:cNvSpPr>
            <a:spLocks noChangeShapeType="1"/>
          </p:cNvSpPr>
          <p:nvPr/>
        </p:nvSpPr>
        <p:spPr bwMode="auto">
          <a:xfrm flipH="1">
            <a:off x="3961179" y="1730500"/>
            <a:ext cx="1007455" cy="2062890"/>
          </a:xfrm>
          <a:prstGeom prst="line">
            <a:avLst/>
          </a:prstGeom>
          <a:noFill/>
          <a:ln w="127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10" name="Line 6">
            <a:extLst>
              <a:ext uri="{FF2B5EF4-FFF2-40B4-BE49-F238E27FC236}">
                <a16:creationId xmlns:a16="http://schemas.microsoft.com/office/drawing/2014/main" id="{2A0D29AD-3EC2-4E70-80B8-9B8F2FAE8612}"/>
              </a:ext>
            </a:extLst>
          </p:cNvPr>
          <p:cNvSpPr>
            <a:spLocks noChangeShapeType="1"/>
          </p:cNvSpPr>
          <p:nvPr/>
        </p:nvSpPr>
        <p:spPr bwMode="auto">
          <a:xfrm flipH="1">
            <a:off x="4345476" y="2571750"/>
            <a:ext cx="753664" cy="1644400"/>
          </a:xfrm>
          <a:prstGeom prst="line">
            <a:avLst/>
          </a:prstGeom>
          <a:noFill/>
          <a:ln w="127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11" name="Rectangle 8">
            <a:extLst>
              <a:ext uri="{FF2B5EF4-FFF2-40B4-BE49-F238E27FC236}">
                <a16:creationId xmlns:a16="http://schemas.microsoft.com/office/drawing/2014/main" id="{EE68F588-BCC2-4FA3-8A54-D6148FFAF2F2}"/>
              </a:ext>
            </a:extLst>
          </p:cNvPr>
          <p:cNvSpPr>
            <a:spLocks noChangeArrowheads="1"/>
          </p:cNvSpPr>
          <p:nvPr/>
        </p:nvSpPr>
        <p:spPr bwMode="auto">
          <a:xfrm>
            <a:off x="2470240" y="3025900"/>
            <a:ext cx="4567237"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
              <a:defRPr sz="3200">
                <a:solidFill>
                  <a:schemeClr val="accent2"/>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FontTx/>
              <a:buNone/>
            </a:pPr>
            <a:r>
              <a:rPr lang="en-US" altLang="en-US" sz="1200" b="1" dirty="0">
                <a:solidFill>
                  <a:schemeClr val="tx1"/>
                </a:solidFill>
              </a:rPr>
              <a:t>function </a:t>
            </a:r>
            <a:r>
              <a:rPr lang="en-US" altLang="en-US" sz="1200" dirty="0">
                <a:solidFill>
                  <a:schemeClr val="tx1"/>
                </a:solidFill>
              </a:rPr>
              <a:t>REFLEX_VACUUM_AGENT( percept )</a:t>
            </a:r>
          </a:p>
          <a:p>
            <a:pPr eaLnBrk="1" hangingPunct="1">
              <a:buClrTx/>
              <a:buFontTx/>
              <a:buNone/>
            </a:pPr>
            <a:r>
              <a:rPr lang="en-US" altLang="en-US" sz="1200" b="1" dirty="0">
                <a:solidFill>
                  <a:schemeClr val="tx1"/>
                </a:solidFill>
              </a:rPr>
              <a:t>	returns</a:t>
            </a:r>
            <a:r>
              <a:rPr lang="en-US" altLang="en-US" sz="1200" dirty="0">
                <a:solidFill>
                  <a:schemeClr val="tx1"/>
                </a:solidFill>
              </a:rPr>
              <a:t> an action</a:t>
            </a:r>
          </a:p>
          <a:p>
            <a:pPr eaLnBrk="1" hangingPunct="1">
              <a:buClrTx/>
              <a:buFontTx/>
              <a:buNone/>
            </a:pPr>
            <a:endParaRPr lang="en-US" altLang="en-US" sz="1200" dirty="0">
              <a:solidFill>
                <a:schemeClr val="tx1"/>
              </a:solidFill>
            </a:endParaRPr>
          </a:p>
          <a:p>
            <a:pPr eaLnBrk="1" hangingPunct="1">
              <a:buClrTx/>
              <a:buFontTx/>
              <a:buNone/>
            </a:pPr>
            <a:r>
              <a:rPr lang="en-US" altLang="en-US" sz="1200" dirty="0">
                <a:solidFill>
                  <a:schemeClr val="tx1"/>
                </a:solidFill>
              </a:rPr>
              <a:t>	(</a:t>
            </a:r>
            <a:r>
              <a:rPr lang="en-US" altLang="en-US" sz="1200" dirty="0" err="1">
                <a:solidFill>
                  <a:schemeClr val="tx1"/>
                </a:solidFill>
              </a:rPr>
              <a:t>location,status</a:t>
            </a:r>
            <a:r>
              <a:rPr lang="en-US" altLang="en-US" sz="1200" dirty="0">
                <a:solidFill>
                  <a:schemeClr val="tx1"/>
                </a:solidFill>
              </a:rPr>
              <a:t>) = UPDATE_STATE( percept )</a:t>
            </a:r>
          </a:p>
          <a:p>
            <a:pPr eaLnBrk="1" hangingPunct="1">
              <a:buClrTx/>
              <a:buFontTx/>
              <a:buNone/>
            </a:pPr>
            <a:endParaRPr lang="en-US" altLang="en-US" sz="1200" dirty="0">
              <a:solidFill>
                <a:schemeClr val="tx1"/>
              </a:solidFill>
            </a:endParaRPr>
          </a:p>
          <a:p>
            <a:pPr eaLnBrk="1" hangingPunct="1">
              <a:buClrTx/>
              <a:buFontTx/>
              <a:buNone/>
            </a:pPr>
            <a:r>
              <a:rPr lang="en-US" altLang="en-US" sz="1200" dirty="0">
                <a:solidFill>
                  <a:schemeClr val="tx1"/>
                </a:solidFill>
              </a:rPr>
              <a:t>	if status = DIRTY then return SUCK;</a:t>
            </a:r>
          </a:p>
          <a:p>
            <a:pPr eaLnBrk="1" hangingPunct="1">
              <a:buClrTx/>
              <a:buFontTx/>
              <a:buNone/>
            </a:pPr>
            <a:r>
              <a:rPr lang="en-US" altLang="en-US" sz="1200" dirty="0">
                <a:solidFill>
                  <a:schemeClr val="tx1"/>
                </a:solidFill>
              </a:rPr>
              <a:t>	else if location = A then return RIGHT;</a:t>
            </a:r>
          </a:p>
          <a:p>
            <a:pPr eaLnBrk="1" hangingPunct="1">
              <a:buClrTx/>
              <a:buFontTx/>
              <a:buNone/>
            </a:pPr>
            <a:r>
              <a:rPr lang="en-US" altLang="en-US" sz="1200" dirty="0">
                <a:solidFill>
                  <a:schemeClr val="tx1"/>
                </a:solidFill>
              </a:rPr>
              <a:t>	else if location = B then return  LEFT; </a:t>
            </a:r>
          </a:p>
        </p:txBody>
      </p:sp>
    </p:spTree>
    <p:extLst>
      <p:ext uri="{BB962C8B-B14F-4D97-AF65-F5344CB8AC3E}">
        <p14:creationId xmlns:p14="http://schemas.microsoft.com/office/powerpoint/2010/main" val="247140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an Agent?</a:t>
            </a:r>
          </a:p>
        </p:txBody>
      </p:sp>
      <p:sp>
        <p:nvSpPr>
          <p:cNvPr id="7" name="Content Placeholder 6">
            <a:extLst>
              <a:ext uri="{FF2B5EF4-FFF2-40B4-BE49-F238E27FC236}">
                <a16:creationId xmlns:a16="http://schemas.microsoft.com/office/drawing/2014/main" id="{FCF15D1C-3D2D-4E1F-BCF2-5794B3A62793}"/>
              </a:ext>
            </a:extLst>
          </p:cNvPr>
          <p:cNvSpPr>
            <a:spLocks noGrp="1"/>
          </p:cNvSpPr>
          <p:nvPr>
            <p:ph idx="1"/>
          </p:nvPr>
        </p:nvSpPr>
        <p:spPr>
          <a:xfrm>
            <a:off x="1976016" y="1197406"/>
            <a:ext cx="6566314" cy="1527050"/>
          </a:xfrm>
        </p:spPr>
        <p:txBody>
          <a:bodyPr/>
          <a:lstStyle/>
          <a:p>
            <a:pPr marL="0" indent="0" algn="ctr">
              <a:buNone/>
            </a:pPr>
            <a:r>
              <a:rPr lang="en-US" sz="1800" b="0" i="0" u="none" strike="noStrike" baseline="0" dirty="0">
                <a:latin typeface="Times-Roman"/>
              </a:rPr>
              <a:t>An </a:t>
            </a:r>
            <a:r>
              <a:rPr lang="en-US" sz="1800" b="1" i="0" u="none" strike="noStrike" baseline="0" dirty="0">
                <a:latin typeface="Times-Bold"/>
              </a:rPr>
              <a:t>agent </a:t>
            </a:r>
            <a:r>
              <a:rPr lang="en-US" sz="1800" b="0" i="0" u="none" strike="noStrike" baseline="0" dirty="0">
                <a:latin typeface="Times-Roman"/>
              </a:rPr>
              <a:t>is anything that can be viewed as perceiving its </a:t>
            </a:r>
            <a:r>
              <a:rPr lang="en-US" sz="1800" b="1" i="0" u="none" strike="noStrike" baseline="0" dirty="0">
                <a:latin typeface="Times-Bold"/>
              </a:rPr>
              <a:t>environment </a:t>
            </a:r>
            <a:r>
              <a:rPr lang="en-US" sz="1800" b="0" i="0" u="none" strike="noStrike" baseline="0" dirty="0">
                <a:latin typeface="Times-Roman"/>
              </a:rPr>
              <a:t>through </a:t>
            </a:r>
            <a:r>
              <a:rPr lang="en-US" sz="1800" b="1" i="0" u="none" strike="noStrike" baseline="0" dirty="0">
                <a:latin typeface="Times-Bold"/>
              </a:rPr>
              <a:t>sensors </a:t>
            </a:r>
            <a:r>
              <a:rPr lang="en-US" sz="1800" b="0" i="0" u="none" strike="noStrike" baseline="0" dirty="0">
                <a:latin typeface="Times-Roman"/>
              </a:rPr>
              <a:t>and acting upon that environment through </a:t>
            </a:r>
            <a:r>
              <a:rPr lang="en-US" sz="1800" b="1" i="0" u="none" strike="noStrike" baseline="0" dirty="0">
                <a:latin typeface="Times-Bold"/>
              </a:rPr>
              <a:t>actuators/effectors</a:t>
            </a:r>
            <a:r>
              <a:rPr lang="en-US" sz="1800" b="0" i="0" u="none" strike="noStrike" baseline="0" dirty="0">
                <a:latin typeface="Times-Roman"/>
              </a:rPr>
              <a:t>.</a:t>
            </a:r>
            <a:endParaRPr lang="en-US" dirty="0"/>
          </a:p>
        </p:txBody>
      </p:sp>
      <p:pic>
        <p:nvPicPr>
          <p:cNvPr id="1028" name="Picture 4" descr="AI - Agents &amp;amp; Environments">
            <a:extLst>
              <a:ext uri="{FF2B5EF4-FFF2-40B4-BE49-F238E27FC236}">
                <a16:creationId xmlns:a16="http://schemas.microsoft.com/office/drawing/2014/main" id="{1E97F167-7B85-4041-AC1B-A984FC4D2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770" y="2221998"/>
            <a:ext cx="5191970" cy="24876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FCCA48C-D6BA-4FCC-B51D-4758058DC981}"/>
              </a:ext>
            </a:extLst>
          </p:cNvPr>
          <p:cNvSpPr txBox="1"/>
          <p:nvPr/>
        </p:nvSpPr>
        <p:spPr>
          <a:xfrm>
            <a:off x="2586835" y="4881890"/>
            <a:ext cx="6719020" cy="261610"/>
          </a:xfrm>
          <a:prstGeom prst="rect">
            <a:avLst/>
          </a:prstGeom>
          <a:noFill/>
        </p:spPr>
        <p:txBody>
          <a:bodyPr wrap="square">
            <a:spAutoFit/>
          </a:bodyPr>
          <a:lstStyle/>
          <a:p>
            <a:r>
              <a:rPr lang="en-US" sz="1100" dirty="0"/>
              <a:t>Credits: https://www.tutorialspoint.com/artificial_intelligence/artificial_intelligence_agents_and_environments</a:t>
            </a:r>
          </a:p>
        </p:txBody>
      </p:sp>
      <p:sp>
        <p:nvSpPr>
          <p:cNvPr id="14" name="TextBox 13">
            <a:extLst>
              <a:ext uri="{FF2B5EF4-FFF2-40B4-BE49-F238E27FC236}">
                <a16:creationId xmlns:a16="http://schemas.microsoft.com/office/drawing/2014/main" id="{2562268A-14D6-4AB7-9E90-538A792F23D6}"/>
              </a:ext>
            </a:extLst>
          </p:cNvPr>
          <p:cNvSpPr txBox="1"/>
          <p:nvPr/>
        </p:nvSpPr>
        <p:spPr>
          <a:xfrm>
            <a:off x="540454" y="1968075"/>
            <a:ext cx="3041990" cy="2930033"/>
          </a:xfrm>
          <a:prstGeom prst="rect">
            <a:avLst/>
          </a:prstGeom>
          <a:noFill/>
          <a:ln>
            <a:solidFill>
              <a:schemeClr val="accent1"/>
            </a:solidFill>
          </a:ln>
        </p:spPr>
        <p:txBody>
          <a:bodyPr wrap="square">
            <a:spAutoFit/>
          </a:bodyPr>
          <a:lstStyle/>
          <a:p>
            <a:pPr eaLnBrk="1" hangingPunct="1">
              <a:lnSpc>
                <a:spcPct val="80000"/>
              </a:lnSpc>
            </a:pPr>
            <a:r>
              <a:rPr lang="en-US" altLang="en-US" dirty="0"/>
              <a:t>Agents include:</a:t>
            </a:r>
          </a:p>
          <a:p>
            <a:pPr lvl="1" eaLnBrk="1" hangingPunct="1">
              <a:lnSpc>
                <a:spcPct val="80000"/>
              </a:lnSpc>
            </a:pPr>
            <a:r>
              <a:rPr lang="en-US" altLang="en-US" sz="1600" dirty="0"/>
              <a:t>Humans</a:t>
            </a:r>
          </a:p>
          <a:p>
            <a:pPr lvl="1" eaLnBrk="1" hangingPunct="1">
              <a:lnSpc>
                <a:spcPct val="80000"/>
              </a:lnSpc>
            </a:pPr>
            <a:r>
              <a:rPr lang="en-US" altLang="en-US" sz="1600" dirty="0"/>
              <a:t>Robots</a:t>
            </a:r>
          </a:p>
          <a:p>
            <a:pPr lvl="1" eaLnBrk="1" hangingPunct="1">
              <a:lnSpc>
                <a:spcPct val="80000"/>
              </a:lnSpc>
            </a:pPr>
            <a:r>
              <a:rPr lang="en-US" altLang="en-US" sz="1600" dirty="0"/>
              <a:t>Softbots</a:t>
            </a:r>
          </a:p>
          <a:p>
            <a:pPr lvl="1" eaLnBrk="1" hangingPunct="1">
              <a:lnSpc>
                <a:spcPct val="80000"/>
              </a:lnSpc>
            </a:pPr>
            <a:r>
              <a:rPr lang="en-US" altLang="en-US" sz="1600" dirty="0"/>
              <a:t>Thermostats</a:t>
            </a:r>
          </a:p>
          <a:p>
            <a:pPr eaLnBrk="1" hangingPunct="1">
              <a:lnSpc>
                <a:spcPct val="90000"/>
              </a:lnSpc>
            </a:pPr>
            <a:r>
              <a:rPr lang="en-US" altLang="en-US" sz="1800" dirty="0"/>
              <a:t>Human agent: </a:t>
            </a:r>
          </a:p>
          <a:p>
            <a:pPr lvl="1" eaLnBrk="1" hangingPunct="1">
              <a:lnSpc>
                <a:spcPct val="90000"/>
              </a:lnSpc>
            </a:pPr>
            <a:r>
              <a:rPr lang="en-US" altLang="en-US" sz="1600" b="1" dirty="0"/>
              <a:t>Sensors: </a:t>
            </a:r>
            <a:r>
              <a:rPr lang="en-US" altLang="en-US" sz="1600" dirty="0"/>
              <a:t>eyes, ears, ...</a:t>
            </a:r>
          </a:p>
          <a:p>
            <a:pPr lvl="1" eaLnBrk="1" hangingPunct="1">
              <a:lnSpc>
                <a:spcPct val="90000"/>
              </a:lnSpc>
            </a:pPr>
            <a:r>
              <a:rPr lang="en-US" altLang="en-US" sz="1600" b="1" dirty="0"/>
              <a:t>Actuators: </a:t>
            </a:r>
            <a:r>
              <a:rPr lang="en-US" altLang="en-US" sz="1600" dirty="0"/>
              <a:t>hands, legs, mouth, …</a:t>
            </a:r>
            <a:endParaRPr lang="en-US" altLang="en-US" sz="2800" dirty="0"/>
          </a:p>
          <a:p>
            <a:pPr eaLnBrk="1" hangingPunct="1">
              <a:lnSpc>
                <a:spcPct val="90000"/>
              </a:lnSpc>
            </a:pPr>
            <a:r>
              <a:rPr lang="en-US" altLang="en-US" sz="1800" dirty="0"/>
              <a:t>Robotic agent: </a:t>
            </a:r>
          </a:p>
          <a:p>
            <a:pPr lvl="1" eaLnBrk="1" hangingPunct="1">
              <a:lnSpc>
                <a:spcPct val="90000"/>
              </a:lnSpc>
            </a:pPr>
            <a:r>
              <a:rPr lang="en-US" altLang="en-US" sz="1600" b="1" dirty="0"/>
              <a:t>Sensors: </a:t>
            </a:r>
            <a:r>
              <a:rPr lang="en-US" altLang="en-US" sz="1600" dirty="0"/>
              <a:t>cameras and infrared range finders </a:t>
            </a:r>
          </a:p>
          <a:p>
            <a:pPr lvl="1" eaLnBrk="1" hangingPunct="1">
              <a:lnSpc>
                <a:spcPct val="90000"/>
              </a:lnSpc>
            </a:pPr>
            <a:r>
              <a:rPr lang="en-US" altLang="en-US" sz="1600" b="1" dirty="0"/>
              <a:t>Actuators: </a:t>
            </a:r>
            <a:r>
              <a:rPr lang="en-US" altLang="en-US" sz="1600" dirty="0"/>
              <a:t>various motors</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 Reflex Vacuum Cleaner Agent</a:t>
            </a:r>
          </a:p>
        </p:txBody>
      </p:sp>
      <p:pic>
        <p:nvPicPr>
          <p:cNvPr id="8" name="Picture 4">
            <a:extLst>
              <a:ext uri="{FF2B5EF4-FFF2-40B4-BE49-F238E27FC236}">
                <a16:creationId xmlns:a16="http://schemas.microsoft.com/office/drawing/2014/main" id="{A3B0DE7E-61B5-48F7-A70D-0F89168E8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20" y="1246096"/>
            <a:ext cx="6099965" cy="140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90A4A068-3C79-40EC-BF7D-D86C36CEF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720" y="2823085"/>
            <a:ext cx="6099965" cy="203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0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Python Code Example</a:t>
            </a:r>
          </a:p>
        </p:txBody>
      </p:sp>
      <p:sp>
        <p:nvSpPr>
          <p:cNvPr id="5" name="Rectangle 3">
            <a:extLst>
              <a:ext uri="{FF2B5EF4-FFF2-40B4-BE49-F238E27FC236}">
                <a16:creationId xmlns:a16="http://schemas.microsoft.com/office/drawing/2014/main" id="{4836E16C-C8C6-498D-A173-0780F012335D}"/>
              </a:ext>
            </a:extLst>
          </p:cNvPr>
          <p:cNvSpPr>
            <a:spLocks noChangeArrowheads="1"/>
          </p:cNvSpPr>
          <p:nvPr/>
        </p:nvSpPr>
        <p:spPr bwMode="auto">
          <a:xfrm>
            <a:off x="2194494" y="1169006"/>
            <a:ext cx="6413610" cy="369331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b="1" dirty="0">
                <a:solidFill>
                  <a:schemeClr val="tx1"/>
                </a:solidFill>
              </a:rPr>
              <a:t>   </a:t>
            </a:r>
            <a:r>
              <a:rPr lang="en-US" altLang="en-US" sz="1800" b="1" dirty="0" err="1">
                <a:solidFill>
                  <a:schemeClr val="tx1"/>
                </a:solidFill>
              </a:rPr>
              <a:t>loc_A</a:t>
            </a:r>
            <a:r>
              <a:rPr lang="en-US" altLang="en-US" sz="1800" b="1" dirty="0">
                <a:solidFill>
                  <a:schemeClr val="tx1"/>
                </a:solidFill>
              </a:rPr>
              <a:t>, </a:t>
            </a:r>
            <a:r>
              <a:rPr lang="en-US" altLang="en-US" sz="1800" b="1" dirty="0" err="1">
                <a:solidFill>
                  <a:schemeClr val="tx1"/>
                </a:solidFill>
              </a:rPr>
              <a:t>loc_B</a:t>
            </a:r>
            <a:r>
              <a:rPr lang="en-US" altLang="en-US" sz="1800" b="1" dirty="0">
                <a:solidFill>
                  <a:schemeClr val="tx1"/>
                </a:solidFill>
              </a:rPr>
              <a:t> = (0, 0), (1, 0) </a:t>
            </a:r>
          </a:p>
          <a:p>
            <a:pPr eaLnBrk="1" hangingPunct="1">
              <a:spcBef>
                <a:spcPct val="0"/>
              </a:spcBef>
              <a:buClrTx/>
              <a:buFontTx/>
              <a:buNone/>
            </a:pPr>
            <a:r>
              <a:rPr lang="en-US" altLang="en-US" sz="1800" b="1" dirty="0">
                <a:solidFill>
                  <a:srgbClr val="CC33CC"/>
                </a:solidFill>
              </a:rPr>
              <a:t>   # The two locations for the Vacuum world</a:t>
            </a:r>
            <a:r>
              <a:rPr lang="en-US" altLang="en-US" sz="1800" b="1" dirty="0">
                <a:solidFill>
                  <a:schemeClr val="tx1"/>
                </a:solidFill>
              </a:rPr>
              <a:t> class </a:t>
            </a:r>
          </a:p>
          <a:p>
            <a:pPr eaLnBrk="1" hangingPunct="1">
              <a:spcBef>
                <a:spcPct val="0"/>
              </a:spcBef>
              <a:buClrTx/>
              <a:buFontTx/>
              <a:buNone/>
            </a:pPr>
            <a:endParaRPr lang="en-US" altLang="en-US" sz="1800" b="1" dirty="0">
              <a:solidFill>
                <a:schemeClr val="tx1"/>
              </a:solidFill>
            </a:endParaRPr>
          </a:p>
          <a:p>
            <a:pPr eaLnBrk="1" hangingPunct="1">
              <a:spcBef>
                <a:spcPct val="0"/>
              </a:spcBef>
              <a:buClrTx/>
              <a:buFontTx/>
              <a:buNone/>
            </a:pPr>
            <a:r>
              <a:rPr lang="en-US" altLang="en-US" sz="1800" b="1" dirty="0">
                <a:solidFill>
                  <a:schemeClr val="tx1"/>
                </a:solidFill>
              </a:rPr>
              <a:t>   </a:t>
            </a:r>
            <a:r>
              <a:rPr lang="en-US" altLang="en-US" sz="1800" b="1" dirty="0" err="1">
                <a:solidFill>
                  <a:schemeClr val="tx1"/>
                </a:solidFill>
              </a:rPr>
              <a:t>ReflexVacuumAgent</a:t>
            </a:r>
            <a:r>
              <a:rPr lang="en-US" altLang="en-US" sz="1800" b="1" dirty="0">
                <a:solidFill>
                  <a:schemeClr val="tx1"/>
                </a:solidFill>
              </a:rPr>
              <a:t>(Agent): </a:t>
            </a:r>
          </a:p>
          <a:p>
            <a:pPr eaLnBrk="1" hangingPunct="1">
              <a:spcBef>
                <a:spcPct val="0"/>
              </a:spcBef>
              <a:buClrTx/>
              <a:buFontTx/>
              <a:buNone/>
            </a:pPr>
            <a:r>
              <a:rPr lang="en-US" altLang="en-US" sz="1800" b="1" i="1" dirty="0">
                <a:solidFill>
                  <a:srgbClr val="008000"/>
                </a:solidFill>
              </a:rPr>
              <a:t>  "A reflex agent for the two-state vacuum environment."</a:t>
            </a:r>
            <a:r>
              <a:rPr lang="en-US" altLang="en-US" sz="1800" b="1" dirty="0">
                <a:solidFill>
                  <a:schemeClr val="tx1"/>
                </a:solidFill>
              </a:rPr>
              <a:t> </a:t>
            </a:r>
          </a:p>
          <a:p>
            <a:pPr eaLnBrk="1" hangingPunct="1">
              <a:spcBef>
                <a:spcPct val="0"/>
              </a:spcBef>
              <a:buClrTx/>
              <a:buFontTx/>
              <a:buNone/>
            </a:pPr>
            <a:endParaRPr lang="en-US" altLang="en-US" sz="1800" b="1" dirty="0">
              <a:solidFill>
                <a:schemeClr val="tx1"/>
              </a:solidFill>
            </a:endParaRPr>
          </a:p>
          <a:p>
            <a:pPr eaLnBrk="1" hangingPunct="1">
              <a:spcBef>
                <a:spcPct val="0"/>
              </a:spcBef>
              <a:buClrTx/>
              <a:buFontTx/>
              <a:buNone/>
            </a:pPr>
            <a:r>
              <a:rPr lang="en-US" altLang="en-US" sz="1800" b="1" dirty="0">
                <a:solidFill>
                  <a:schemeClr val="tx1"/>
                </a:solidFill>
              </a:rPr>
              <a:t>  def __</a:t>
            </a:r>
            <a:r>
              <a:rPr lang="en-US" altLang="en-US" sz="1800" b="1" dirty="0" err="1">
                <a:solidFill>
                  <a:schemeClr val="tx1"/>
                </a:solidFill>
              </a:rPr>
              <a:t>init</a:t>
            </a:r>
            <a:r>
              <a:rPr lang="en-US" altLang="en-US" sz="1800" b="1" dirty="0">
                <a:solidFill>
                  <a:schemeClr val="tx1"/>
                </a:solidFill>
              </a:rPr>
              <a:t>__(self): </a:t>
            </a:r>
          </a:p>
          <a:p>
            <a:pPr eaLnBrk="1" hangingPunct="1">
              <a:spcBef>
                <a:spcPct val="0"/>
              </a:spcBef>
              <a:buClrTx/>
              <a:buFontTx/>
              <a:buNone/>
            </a:pPr>
            <a:r>
              <a:rPr lang="en-US" altLang="en-US" sz="1800" b="1" dirty="0">
                <a:solidFill>
                  <a:schemeClr val="tx1"/>
                </a:solidFill>
              </a:rPr>
              <a:t>	Agent.__</a:t>
            </a:r>
            <a:r>
              <a:rPr lang="en-US" altLang="en-US" sz="1800" b="1" dirty="0" err="1">
                <a:solidFill>
                  <a:schemeClr val="tx1"/>
                </a:solidFill>
              </a:rPr>
              <a:t>init</a:t>
            </a:r>
            <a:r>
              <a:rPr lang="en-US" altLang="en-US" sz="1800" b="1" dirty="0">
                <a:solidFill>
                  <a:schemeClr val="tx1"/>
                </a:solidFill>
              </a:rPr>
              <a:t>__(self) </a:t>
            </a:r>
          </a:p>
          <a:p>
            <a:pPr eaLnBrk="1" hangingPunct="1">
              <a:spcBef>
                <a:spcPct val="0"/>
              </a:spcBef>
              <a:buClrTx/>
              <a:buFontTx/>
              <a:buNone/>
            </a:pPr>
            <a:r>
              <a:rPr lang="en-US" altLang="en-US" sz="1800" b="1" dirty="0">
                <a:solidFill>
                  <a:schemeClr val="tx1"/>
                </a:solidFill>
              </a:rPr>
              <a:t>	def program((location, status)): </a:t>
            </a:r>
          </a:p>
          <a:p>
            <a:pPr eaLnBrk="1" hangingPunct="1">
              <a:spcBef>
                <a:spcPct val="0"/>
              </a:spcBef>
              <a:buClrTx/>
              <a:buFontTx/>
              <a:buNone/>
            </a:pPr>
            <a:r>
              <a:rPr lang="en-US" altLang="en-US" sz="1800" b="1" dirty="0">
                <a:solidFill>
                  <a:schemeClr val="tx1"/>
                </a:solidFill>
              </a:rPr>
              <a:t>		if status == </a:t>
            </a:r>
            <a:r>
              <a:rPr lang="en-US" altLang="en-US" sz="1800" b="1" i="1" dirty="0">
                <a:solidFill>
                  <a:srgbClr val="008000"/>
                </a:solidFill>
              </a:rPr>
              <a:t>'Dirty'</a:t>
            </a:r>
            <a:r>
              <a:rPr lang="en-US" altLang="en-US" sz="1800" b="1" dirty="0">
                <a:solidFill>
                  <a:schemeClr val="tx1"/>
                </a:solidFill>
              </a:rPr>
              <a:t>: return </a:t>
            </a:r>
            <a:r>
              <a:rPr lang="en-US" altLang="en-US" sz="1800" b="1" i="1" dirty="0">
                <a:solidFill>
                  <a:srgbClr val="008000"/>
                </a:solidFill>
              </a:rPr>
              <a:t>'Suck'</a:t>
            </a:r>
            <a:r>
              <a:rPr lang="en-US" altLang="en-US" sz="1800" b="1" dirty="0">
                <a:solidFill>
                  <a:schemeClr val="tx1"/>
                </a:solidFill>
              </a:rPr>
              <a:t> </a:t>
            </a:r>
          </a:p>
          <a:p>
            <a:pPr eaLnBrk="1" hangingPunct="1">
              <a:spcBef>
                <a:spcPct val="0"/>
              </a:spcBef>
              <a:buClrTx/>
              <a:buFontTx/>
              <a:buNone/>
            </a:pPr>
            <a:r>
              <a:rPr lang="en-US" altLang="en-US" sz="1800" b="1" dirty="0">
                <a:solidFill>
                  <a:schemeClr val="tx1"/>
                </a:solidFill>
              </a:rPr>
              <a:t>		</a:t>
            </a:r>
            <a:r>
              <a:rPr lang="en-US" altLang="en-US" sz="1800" b="1" dirty="0" err="1">
                <a:solidFill>
                  <a:schemeClr val="tx1"/>
                </a:solidFill>
              </a:rPr>
              <a:t>elif</a:t>
            </a:r>
            <a:r>
              <a:rPr lang="en-US" altLang="en-US" sz="1800" b="1" dirty="0">
                <a:solidFill>
                  <a:schemeClr val="tx1"/>
                </a:solidFill>
              </a:rPr>
              <a:t> location == </a:t>
            </a:r>
            <a:r>
              <a:rPr lang="en-US" altLang="en-US" sz="1800" b="1" dirty="0" err="1">
                <a:solidFill>
                  <a:schemeClr val="tx1"/>
                </a:solidFill>
              </a:rPr>
              <a:t>loc_A</a:t>
            </a:r>
            <a:r>
              <a:rPr lang="en-US" altLang="en-US" sz="1800" b="1" dirty="0">
                <a:solidFill>
                  <a:schemeClr val="tx1"/>
                </a:solidFill>
              </a:rPr>
              <a:t>: return </a:t>
            </a:r>
            <a:r>
              <a:rPr lang="en-US" altLang="en-US" sz="1800" b="1" i="1" dirty="0">
                <a:solidFill>
                  <a:srgbClr val="008000"/>
                </a:solidFill>
              </a:rPr>
              <a:t>'Right'</a:t>
            </a:r>
            <a:r>
              <a:rPr lang="en-US" altLang="en-US" sz="1800" b="1" dirty="0">
                <a:solidFill>
                  <a:schemeClr val="tx1"/>
                </a:solidFill>
              </a:rPr>
              <a:t> </a:t>
            </a:r>
          </a:p>
          <a:p>
            <a:pPr eaLnBrk="1" hangingPunct="1">
              <a:spcBef>
                <a:spcPct val="0"/>
              </a:spcBef>
              <a:buClrTx/>
              <a:buFontTx/>
              <a:buNone/>
            </a:pPr>
            <a:r>
              <a:rPr lang="en-US" altLang="en-US" sz="1800" b="1" dirty="0">
                <a:solidFill>
                  <a:schemeClr val="tx1"/>
                </a:solidFill>
              </a:rPr>
              <a:t>		</a:t>
            </a:r>
            <a:r>
              <a:rPr lang="en-US" altLang="en-US" sz="1800" b="1" dirty="0" err="1">
                <a:solidFill>
                  <a:schemeClr val="tx1"/>
                </a:solidFill>
              </a:rPr>
              <a:t>elif</a:t>
            </a:r>
            <a:r>
              <a:rPr lang="en-US" altLang="en-US" sz="1800" b="1" dirty="0">
                <a:solidFill>
                  <a:schemeClr val="tx1"/>
                </a:solidFill>
              </a:rPr>
              <a:t> location == </a:t>
            </a:r>
            <a:r>
              <a:rPr lang="en-US" altLang="en-US" sz="1800" b="1" dirty="0" err="1">
                <a:solidFill>
                  <a:schemeClr val="tx1"/>
                </a:solidFill>
              </a:rPr>
              <a:t>loc_B</a:t>
            </a:r>
            <a:r>
              <a:rPr lang="en-US" altLang="en-US" sz="1800" b="1" dirty="0">
                <a:solidFill>
                  <a:schemeClr val="tx1"/>
                </a:solidFill>
              </a:rPr>
              <a:t>: return </a:t>
            </a:r>
            <a:r>
              <a:rPr lang="en-US" altLang="en-US" sz="1800" b="1" i="1" dirty="0">
                <a:solidFill>
                  <a:srgbClr val="008000"/>
                </a:solidFill>
              </a:rPr>
              <a:t>'Left'</a:t>
            </a:r>
            <a:r>
              <a:rPr lang="en-US" altLang="en-US" sz="1800" b="1" dirty="0">
                <a:solidFill>
                  <a:schemeClr val="tx1"/>
                </a:solidFill>
              </a:rPr>
              <a:t> </a:t>
            </a:r>
          </a:p>
          <a:p>
            <a:pPr eaLnBrk="1" hangingPunct="1">
              <a:spcBef>
                <a:spcPct val="0"/>
              </a:spcBef>
              <a:buClrTx/>
              <a:buFontTx/>
              <a:buNone/>
            </a:pPr>
            <a:r>
              <a:rPr lang="en-US" altLang="en-US" sz="1800" b="1" dirty="0">
                <a:solidFill>
                  <a:schemeClr val="tx1"/>
                </a:solidFill>
              </a:rPr>
              <a:t>	</a:t>
            </a:r>
            <a:r>
              <a:rPr lang="en-US" altLang="en-US" sz="1800" b="1" dirty="0" err="1">
                <a:solidFill>
                  <a:schemeClr val="tx1"/>
                </a:solidFill>
              </a:rPr>
              <a:t>self.program</a:t>
            </a:r>
            <a:r>
              <a:rPr lang="en-US" altLang="en-US" sz="1800" b="1" dirty="0">
                <a:solidFill>
                  <a:schemeClr val="tx1"/>
                </a:solidFill>
              </a:rPr>
              <a:t> = program</a:t>
            </a:r>
            <a:r>
              <a:rPr lang="en-US" altLang="en-US" sz="1800" dirty="0">
                <a:solidFill>
                  <a:schemeClr val="tx1"/>
                </a:solidFill>
              </a:rPr>
              <a:t> </a:t>
            </a:r>
          </a:p>
        </p:txBody>
      </p:sp>
    </p:spTree>
    <p:extLst>
      <p:ext uri="{BB962C8B-B14F-4D97-AF65-F5344CB8AC3E}">
        <p14:creationId xmlns:p14="http://schemas.microsoft.com/office/powerpoint/2010/main" val="261809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Model Based Reflex Agents </a:t>
            </a:r>
          </a:p>
        </p:txBody>
      </p:sp>
      <p:sp>
        <p:nvSpPr>
          <p:cNvPr id="6" name="TextBox 5">
            <a:extLst>
              <a:ext uri="{FF2B5EF4-FFF2-40B4-BE49-F238E27FC236}">
                <a16:creationId xmlns:a16="http://schemas.microsoft.com/office/drawing/2014/main" id="{9FD3F6C9-2B15-4856-9599-3B9D3AD19B28}"/>
              </a:ext>
            </a:extLst>
          </p:cNvPr>
          <p:cNvSpPr txBox="1"/>
          <p:nvPr/>
        </p:nvSpPr>
        <p:spPr>
          <a:xfrm>
            <a:off x="384052" y="1960930"/>
            <a:ext cx="3577128" cy="3046988"/>
          </a:xfrm>
          <a:prstGeom prst="rect">
            <a:avLst/>
          </a:prstGeom>
          <a:noFill/>
        </p:spPr>
        <p:txBody>
          <a:bodyPr wrap="square">
            <a:spAutoFit/>
          </a:bodyPr>
          <a:lstStyle/>
          <a:p>
            <a:pPr algn="just"/>
            <a:r>
              <a:rPr lang="en-US" sz="1600" b="1" i="0" dirty="0">
                <a:solidFill>
                  <a:srgbClr val="000000"/>
                </a:solidFill>
                <a:effectLst/>
                <a:latin typeface="Arial" panose="020B0604020202020204" pitchFamily="34" charset="0"/>
              </a:rPr>
              <a:t>Model</a:t>
            </a:r>
            <a:r>
              <a:rPr lang="en-US" sz="1600" b="0" i="0" dirty="0">
                <a:solidFill>
                  <a:srgbClr val="000000"/>
                </a:solidFill>
                <a:effectLst/>
                <a:latin typeface="Arial" panose="020B0604020202020204" pitchFamily="34" charset="0"/>
              </a:rPr>
              <a:t> − knowledge about “how the things happen in the world”.</a:t>
            </a:r>
          </a:p>
          <a:p>
            <a:pPr algn="just"/>
            <a:endParaRPr lang="en-US" sz="1600" b="0" i="0" dirty="0">
              <a:solidFill>
                <a:srgbClr val="000000"/>
              </a:solidFill>
              <a:effectLst/>
              <a:latin typeface="Arial" panose="020B0604020202020204" pitchFamily="34" charset="0"/>
            </a:endParaRPr>
          </a:p>
          <a:p>
            <a:pPr algn="just"/>
            <a:r>
              <a:rPr lang="en-US" sz="1600" b="1" i="0" dirty="0">
                <a:solidFill>
                  <a:srgbClr val="000000"/>
                </a:solidFill>
                <a:effectLst/>
                <a:latin typeface="Arial" panose="020B0604020202020204" pitchFamily="34" charset="0"/>
              </a:rPr>
              <a:t>Internal State</a:t>
            </a:r>
            <a:r>
              <a:rPr lang="en-US" sz="1600" b="0" i="0" dirty="0">
                <a:solidFill>
                  <a:srgbClr val="000000"/>
                </a:solidFill>
                <a:effectLst/>
                <a:latin typeface="Arial" panose="020B0604020202020204" pitchFamily="34" charset="0"/>
              </a:rPr>
              <a:t> − It is a representation of unobserved aspects of current state depending on percept history.</a:t>
            </a:r>
          </a:p>
          <a:p>
            <a:pPr algn="just"/>
            <a:endParaRPr lang="en-US" sz="1600" b="0" i="0" dirty="0">
              <a:solidFill>
                <a:srgbClr val="000000"/>
              </a:solidFill>
              <a:effectLst/>
              <a:latin typeface="Arial" panose="020B0604020202020204" pitchFamily="34" charset="0"/>
            </a:endParaRPr>
          </a:p>
          <a:p>
            <a:pPr algn="just"/>
            <a:r>
              <a:rPr lang="en-US" sz="1600" b="1" i="0" dirty="0">
                <a:solidFill>
                  <a:srgbClr val="000000"/>
                </a:solidFill>
                <a:effectLst/>
                <a:latin typeface="Arial" panose="020B0604020202020204" pitchFamily="34" charset="0"/>
              </a:rPr>
              <a:t>Updating the state requires the information about −</a:t>
            </a:r>
            <a:endParaRPr lang="en-US" sz="16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sz="1600" b="0" i="0" dirty="0">
                <a:effectLst/>
                <a:latin typeface="Arial" panose="020B0604020202020204" pitchFamily="34" charset="0"/>
              </a:rPr>
              <a:t>How the world evolves</a:t>
            </a:r>
          </a:p>
          <a:p>
            <a:pPr marL="285750" indent="-285750" algn="l">
              <a:buFont typeface="Arial" panose="020B0604020202020204" pitchFamily="34" charset="0"/>
              <a:buChar char="•"/>
            </a:pPr>
            <a:r>
              <a:rPr lang="en-US" sz="1600" b="0" i="0" dirty="0">
                <a:effectLst/>
                <a:latin typeface="Arial" panose="020B0604020202020204" pitchFamily="34" charset="0"/>
              </a:rPr>
              <a:t>How the agent’s actions affect the world</a:t>
            </a:r>
          </a:p>
        </p:txBody>
      </p:sp>
      <p:pic>
        <p:nvPicPr>
          <p:cNvPr id="20482" name="Picture 2" descr="Model Based Reflex Agents">
            <a:extLst>
              <a:ext uri="{FF2B5EF4-FFF2-40B4-BE49-F238E27FC236}">
                <a16:creationId xmlns:a16="http://schemas.microsoft.com/office/drawing/2014/main" id="{9E7A8718-8ACD-46AD-8B26-FD8544057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885" y="2208454"/>
            <a:ext cx="4756802" cy="27193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0D0446D-60A2-4E63-8237-8B8C78BCDDB6}"/>
              </a:ext>
            </a:extLst>
          </p:cNvPr>
          <p:cNvSpPr txBox="1"/>
          <p:nvPr/>
        </p:nvSpPr>
        <p:spPr>
          <a:xfrm>
            <a:off x="2281425" y="1166493"/>
            <a:ext cx="6140656" cy="646331"/>
          </a:xfrm>
          <a:prstGeom prst="rect">
            <a:avLst/>
          </a:prstGeom>
          <a:solidFill>
            <a:schemeClr val="bg2"/>
          </a:solidFill>
        </p:spPr>
        <p:txBody>
          <a:bodyPr wrap="square">
            <a:spAutoFit/>
          </a:bodyPr>
          <a:lstStyle/>
          <a:p>
            <a:pPr algn="just"/>
            <a:r>
              <a:rPr lang="en-US" sz="1800" b="0" i="0" dirty="0">
                <a:solidFill>
                  <a:srgbClr val="000000"/>
                </a:solidFill>
                <a:effectLst/>
                <a:latin typeface="Arial" panose="020B0604020202020204" pitchFamily="34" charset="0"/>
              </a:rPr>
              <a:t>They use a model of the world to choose their actions. They maintain an internal state.</a:t>
            </a:r>
          </a:p>
        </p:txBody>
      </p:sp>
    </p:spTree>
    <p:extLst>
      <p:ext uri="{BB962C8B-B14F-4D97-AF65-F5344CB8AC3E}">
        <p14:creationId xmlns:p14="http://schemas.microsoft.com/office/powerpoint/2010/main" val="2042450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Model Based Reflex Agents </a:t>
            </a:r>
          </a:p>
        </p:txBody>
      </p:sp>
      <p:pic>
        <p:nvPicPr>
          <p:cNvPr id="20482" name="Picture 2" descr="Model Based Reflex Agents">
            <a:extLst>
              <a:ext uri="{FF2B5EF4-FFF2-40B4-BE49-F238E27FC236}">
                <a16:creationId xmlns:a16="http://schemas.microsoft.com/office/drawing/2014/main" id="{9E7A8718-8ACD-46AD-8B26-FD8544057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935" y="1935324"/>
            <a:ext cx="3398685" cy="27193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D2417F9-7461-4948-8708-60AA1474BE59}"/>
              </a:ext>
            </a:extLst>
          </p:cNvPr>
          <p:cNvSpPr txBox="1">
            <a:spLocks noChangeArrowheads="1"/>
          </p:cNvSpPr>
          <p:nvPr/>
        </p:nvSpPr>
        <p:spPr>
          <a:xfrm>
            <a:off x="350665" y="1844279"/>
            <a:ext cx="5344675" cy="290139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Verdana" panose="020B0604030504040204" pitchFamily="34" charset="0"/>
              <a:buNone/>
            </a:pPr>
            <a:r>
              <a:rPr lang="en-US" altLang="en-US" sz="2000" b="1" dirty="0"/>
              <a:t>function</a:t>
            </a:r>
            <a:r>
              <a:rPr lang="en-US" altLang="en-US" sz="2000" dirty="0"/>
              <a:t> REFLEX-AGENT-WITH-STATE(</a:t>
            </a:r>
            <a:r>
              <a:rPr lang="en-US" altLang="en-US" sz="2000" i="1" dirty="0"/>
              <a:t>percept</a:t>
            </a:r>
            <a:r>
              <a:rPr lang="en-US" altLang="en-US" sz="2000" dirty="0"/>
              <a:t>) </a:t>
            </a:r>
            <a:r>
              <a:rPr lang="en-US" altLang="en-US" sz="2000" b="1" dirty="0"/>
              <a:t>returns</a:t>
            </a:r>
            <a:r>
              <a:rPr lang="en-US" altLang="en-US" sz="2000" dirty="0"/>
              <a:t> an action</a:t>
            </a:r>
          </a:p>
          <a:p>
            <a:pPr>
              <a:lnSpc>
                <a:spcPct val="90000"/>
              </a:lnSpc>
              <a:buFont typeface="Verdana" panose="020B0604030504040204" pitchFamily="34" charset="0"/>
              <a:buNone/>
            </a:pPr>
            <a:endParaRPr lang="en-US" altLang="en-US" sz="2000" dirty="0"/>
          </a:p>
          <a:p>
            <a:pPr>
              <a:lnSpc>
                <a:spcPct val="90000"/>
              </a:lnSpc>
              <a:buFont typeface="Verdana" panose="020B0604030504040204" pitchFamily="34" charset="0"/>
              <a:buNone/>
            </a:pPr>
            <a:r>
              <a:rPr lang="en-US" altLang="en-US" sz="2000" dirty="0"/>
              <a:t>	</a:t>
            </a:r>
            <a:r>
              <a:rPr lang="en-US" altLang="en-US" sz="2000" b="1" dirty="0"/>
              <a:t>static</a:t>
            </a:r>
            <a:r>
              <a:rPr lang="en-US" altLang="en-US" sz="2000" dirty="0"/>
              <a:t>: </a:t>
            </a:r>
            <a:r>
              <a:rPr lang="en-US" altLang="en-US" sz="2000" i="1" dirty="0"/>
              <a:t>rules</a:t>
            </a:r>
            <a:r>
              <a:rPr lang="en-US" altLang="en-US" sz="2000" dirty="0"/>
              <a:t>, a set of condition-action rules</a:t>
            </a:r>
          </a:p>
          <a:p>
            <a:pPr>
              <a:lnSpc>
                <a:spcPct val="90000"/>
              </a:lnSpc>
              <a:buFont typeface="Verdana" panose="020B0604030504040204" pitchFamily="34" charset="0"/>
              <a:buNone/>
            </a:pPr>
            <a:r>
              <a:rPr lang="en-US" altLang="en-US" sz="2000" dirty="0"/>
              <a:t>		</a:t>
            </a:r>
            <a:r>
              <a:rPr lang="en-US" altLang="en-US" sz="2000" i="1" dirty="0"/>
              <a:t>state</a:t>
            </a:r>
            <a:r>
              <a:rPr lang="en-US" altLang="en-US" sz="2000" dirty="0"/>
              <a:t>, a description of the current world state</a:t>
            </a:r>
          </a:p>
          <a:p>
            <a:pPr>
              <a:lnSpc>
                <a:spcPct val="90000"/>
              </a:lnSpc>
              <a:buFont typeface="Verdana" panose="020B0604030504040204" pitchFamily="34" charset="0"/>
              <a:buNone/>
            </a:pPr>
            <a:r>
              <a:rPr lang="en-US" altLang="en-US" sz="2000" dirty="0"/>
              <a:t>		</a:t>
            </a:r>
            <a:r>
              <a:rPr lang="en-US" altLang="en-US" sz="2000" i="1" dirty="0"/>
              <a:t>action</a:t>
            </a:r>
            <a:r>
              <a:rPr lang="en-US" altLang="en-US" sz="2000" dirty="0"/>
              <a:t>, the most recent action.</a:t>
            </a:r>
          </a:p>
          <a:p>
            <a:pPr>
              <a:lnSpc>
                <a:spcPct val="90000"/>
              </a:lnSpc>
              <a:buFont typeface="Verdana" panose="020B0604030504040204" pitchFamily="34" charset="0"/>
              <a:buNone/>
            </a:pPr>
            <a:endParaRPr lang="en-US" altLang="en-US" sz="2000" dirty="0"/>
          </a:p>
          <a:p>
            <a:pPr>
              <a:lnSpc>
                <a:spcPct val="90000"/>
              </a:lnSpc>
              <a:buFont typeface="Verdana" panose="020B0604030504040204" pitchFamily="34" charset="0"/>
              <a:buNone/>
            </a:pPr>
            <a:r>
              <a:rPr lang="en-US" altLang="en-US" sz="2000" dirty="0"/>
              <a:t>	</a:t>
            </a:r>
            <a:r>
              <a:rPr lang="en-US" altLang="en-US" sz="2000" i="1" dirty="0"/>
              <a:t>state</a:t>
            </a:r>
            <a:r>
              <a:rPr lang="en-US" altLang="en-US" sz="2000" dirty="0"/>
              <a:t> </a:t>
            </a:r>
            <a:r>
              <a:rPr lang="en-US" altLang="en-US" sz="2000" dirty="0">
                <a:sym typeface="Symbol" panose="05050102010706020507" pitchFamily="18" charset="2"/>
              </a:rPr>
              <a:t> </a:t>
            </a:r>
            <a:r>
              <a:rPr lang="en-US" altLang="en-US" sz="2000" dirty="0"/>
              <a:t>UPDATE-STATE(</a:t>
            </a:r>
            <a:r>
              <a:rPr lang="en-US" altLang="en-US" sz="2000" i="1" dirty="0"/>
              <a:t>state</a:t>
            </a:r>
            <a:r>
              <a:rPr lang="en-US" altLang="en-US" sz="2000" dirty="0"/>
              <a:t>, </a:t>
            </a:r>
            <a:r>
              <a:rPr lang="en-US" altLang="en-US" sz="2000" i="1" dirty="0"/>
              <a:t>action</a:t>
            </a:r>
            <a:r>
              <a:rPr lang="en-US" altLang="en-US" sz="2000" dirty="0"/>
              <a:t>, </a:t>
            </a:r>
            <a:r>
              <a:rPr lang="en-US" altLang="en-US" sz="2000" i="1" dirty="0"/>
              <a:t>percept</a:t>
            </a:r>
            <a:r>
              <a:rPr lang="en-US" altLang="en-US" sz="2000" dirty="0"/>
              <a:t>)</a:t>
            </a:r>
          </a:p>
          <a:p>
            <a:pPr>
              <a:lnSpc>
                <a:spcPct val="90000"/>
              </a:lnSpc>
              <a:buFont typeface="Verdana" panose="020B0604030504040204" pitchFamily="34" charset="0"/>
              <a:buNone/>
            </a:pPr>
            <a:r>
              <a:rPr lang="en-US" altLang="en-US" sz="2000" dirty="0"/>
              <a:t>	</a:t>
            </a:r>
            <a:r>
              <a:rPr lang="en-US" altLang="en-US" sz="2000" i="1" dirty="0"/>
              <a:t>rule</a:t>
            </a:r>
            <a:r>
              <a:rPr lang="en-US" altLang="en-US" sz="2000" dirty="0"/>
              <a:t> </a:t>
            </a:r>
            <a:r>
              <a:rPr lang="en-US" altLang="en-US" sz="2000" dirty="0">
                <a:sym typeface="Symbol" panose="05050102010706020507" pitchFamily="18" charset="2"/>
              </a:rPr>
              <a:t> </a:t>
            </a:r>
            <a:r>
              <a:rPr lang="en-US" altLang="en-US" sz="2000" dirty="0"/>
              <a:t>RULE-MATCH(</a:t>
            </a:r>
            <a:r>
              <a:rPr lang="en-US" altLang="en-US" sz="2000" i="1" dirty="0"/>
              <a:t>state</a:t>
            </a:r>
            <a:r>
              <a:rPr lang="en-US" altLang="en-US" sz="2000" dirty="0"/>
              <a:t>, </a:t>
            </a:r>
            <a:r>
              <a:rPr lang="en-US" altLang="en-US" sz="2000" i="1" dirty="0"/>
              <a:t>rule</a:t>
            </a:r>
            <a:r>
              <a:rPr lang="en-US" altLang="en-US" sz="2000" dirty="0"/>
              <a:t>)</a:t>
            </a:r>
          </a:p>
          <a:p>
            <a:pPr>
              <a:lnSpc>
                <a:spcPct val="90000"/>
              </a:lnSpc>
              <a:buFont typeface="Verdana" panose="020B0604030504040204" pitchFamily="34" charset="0"/>
              <a:buNone/>
            </a:pPr>
            <a:r>
              <a:rPr lang="en-US" altLang="en-US" sz="2000" dirty="0"/>
              <a:t>	</a:t>
            </a:r>
            <a:r>
              <a:rPr lang="en-US" altLang="en-US" sz="2000" i="1" dirty="0"/>
              <a:t>action</a:t>
            </a:r>
            <a:r>
              <a:rPr lang="en-US" altLang="en-US" sz="2000" dirty="0"/>
              <a:t> </a:t>
            </a:r>
            <a:r>
              <a:rPr lang="en-US" altLang="en-US" sz="2000" dirty="0">
                <a:sym typeface="Symbol" panose="05050102010706020507" pitchFamily="18" charset="2"/>
              </a:rPr>
              <a:t> </a:t>
            </a:r>
            <a:r>
              <a:rPr lang="en-US" altLang="en-US" sz="2000" dirty="0"/>
              <a:t>RULE-ACTION[</a:t>
            </a:r>
            <a:r>
              <a:rPr lang="en-US" altLang="en-US" sz="2000" i="1" dirty="0"/>
              <a:t>rule</a:t>
            </a:r>
            <a:r>
              <a:rPr lang="en-US" altLang="en-US" sz="2000" dirty="0"/>
              <a:t>]</a:t>
            </a:r>
          </a:p>
          <a:p>
            <a:pPr>
              <a:lnSpc>
                <a:spcPct val="90000"/>
              </a:lnSpc>
              <a:buFont typeface="Verdana" panose="020B0604030504040204" pitchFamily="34" charset="0"/>
              <a:buNone/>
            </a:pPr>
            <a:r>
              <a:rPr lang="en-US" altLang="en-US" sz="2000" dirty="0"/>
              <a:t>	return </a:t>
            </a:r>
            <a:r>
              <a:rPr lang="en-US" altLang="en-US" sz="2000" i="1" dirty="0"/>
              <a:t>action</a:t>
            </a:r>
            <a:endParaRPr lang="en-US" altLang="en-US" sz="3200" dirty="0"/>
          </a:p>
          <a:p>
            <a:pPr>
              <a:lnSpc>
                <a:spcPct val="90000"/>
              </a:lnSpc>
              <a:buFont typeface="Verdana" panose="020B0604030504040204" pitchFamily="34" charset="0"/>
              <a:buNone/>
            </a:pPr>
            <a:endParaRPr lang="en-US" altLang="en-US" sz="3200" dirty="0"/>
          </a:p>
        </p:txBody>
      </p:sp>
    </p:spTree>
    <p:extLst>
      <p:ext uri="{BB962C8B-B14F-4D97-AF65-F5344CB8AC3E}">
        <p14:creationId xmlns:p14="http://schemas.microsoft.com/office/powerpoint/2010/main" val="374894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Goal Based Reflex Agents </a:t>
            </a:r>
          </a:p>
        </p:txBody>
      </p:sp>
      <p:sp>
        <p:nvSpPr>
          <p:cNvPr id="6" name="TextBox 5">
            <a:extLst>
              <a:ext uri="{FF2B5EF4-FFF2-40B4-BE49-F238E27FC236}">
                <a16:creationId xmlns:a16="http://schemas.microsoft.com/office/drawing/2014/main" id="{9FD3F6C9-2B15-4856-9599-3B9D3AD19B28}"/>
              </a:ext>
            </a:extLst>
          </p:cNvPr>
          <p:cNvSpPr txBox="1"/>
          <p:nvPr/>
        </p:nvSpPr>
        <p:spPr>
          <a:xfrm>
            <a:off x="448965" y="2113635"/>
            <a:ext cx="3577128" cy="2308324"/>
          </a:xfrm>
          <a:prstGeom prst="rect">
            <a:avLst/>
          </a:prstGeom>
          <a:noFill/>
        </p:spPr>
        <p:txBody>
          <a:bodyPr wrap="square">
            <a:spAutoFit/>
          </a:bodyPr>
          <a:lstStyle/>
          <a:p>
            <a:pPr algn="just"/>
            <a:r>
              <a:rPr lang="en-US" sz="1600" b="0" i="0" dirty="0">
                <a:solidFill>
                  <a:srgbClr val="000000"/>
                </a:solidFill>
                <a:effectLst/>
                <a:latin typeface="Arial" panose="020B0604020202020204" pitchFamily="34" charset="0"/>
              </a:rPr>
              <a:t>Goal-based approach is more flexible than reflex agent since the knowledge supporting a decision is explicitly modeled, thereby allowing for modifications.</a:t>
            </a:r>
          </a:p>
          <a:p>
            <a:pPr algn="just"/>
            <a:endParaRPr lang="en-US" sz="1600" dirty="0">
              <a:solidFill>
                <a:srgbClr val="000000"/>
              </a:solidFill>
              <a:latin typeface="Arial" panose="020B0604020202020204" pitchFamily="34" charset="0"/>
            </a:endParaRPr>
          </a:p>
          <a:p>
            <a:pPr algn="just"/>
            <a:endParaRPr lang="en-US" sz="1600" b="0" i="0" dirty="0">
              <a:solidFill>
                <a:srgbClr val="000000"/>
              </a:solidFill>
              <a:effectLst/>
              <a:latin typeface="Arial" panose="020B0604020202020204" pitchFamily="34" charset="0"/>
            </a:endParaRPr>
          </a:p>
          <a:p>
            <a:pPr algn="just"/>
            <a:r>
              <a:rPr lang="en-US" sz="1600" b="1" i="0" dirty="0">
                <a:solidFill>
                  <a:srgbClr val="000000"/>
                </a:solidFill>
                <a:effectLst/>
                <a:latin typeface="Arial" panose="020B0604020202020204" pitchFamily="34" charset="0"/>
              </a:rPr>
              <a:t>Goal</a:t>
            </a:r>
            <a:r>
              <a:rPr lang="en-US" sz="1600" b="0" i="0" dirty="0">
                <a:solidFill>
                  <a:srgbClr val="000000"/>
                </a:solidFill>
                <a:effectLst/>
                <a:latin typeface="Arial" panose="020B0604020202020204" pitchFamily="34" charset="0"/>
              </a:rPr>
              <a:t> − It is the description of desirable situations.</a:t>
            </a:r>
          </a:p>
        </p:txBody>
      </p:sp>
      <p:sp>
        <p:nvSpPr>
          <p:cNvPr id="9" name="TextBox 8">
            <a:extLst>
              <a:ext uri="{FF2B5EF4-FFF2-40B4-BE49-F238E27FC236}">
                <a16:creationId xmlns:a16="http://schemas.microsoft.com/office/drawing/2014/main" id="{70D0446D-60A2-4E63-8237-8B8C78BCDDB6}"/>
              </a:ext>
            </a:extLst>
          </p:cNvPr>
          <p:cNvSpPr txBox="1"/>
          <p:nvPr/>
        </p:nvSpPr>
        <p:spPr>
          <a:xfrm>
            <a:off x="2281425" y="1166493"/>
            <a:ext cx="6140656" cy="369332"/>
          </a:xfrm>
          <a:prstGeom prst="rect">
            <a:avLst/>
          </a:prstGeom>
          <a:solidFill>
            <a:schemeClr val="bg2"/>
          </a:solidFill>
        </p:spPr>
        <p:txBody>
          <a:bodyPr wrap="square">
            <a:spAutoFit/>
          </a:bodyPr>
          <a:lstStyle/>
          <a:p>
            <a:pPr algn="just"/>
            <a:r>
              <a:rPr lang="en-US" sz="1800" b="0" i="0" dirty="0">
                <a:solidFill>
                  <a:srgbClr val="000000"/>
                </a:solidFill>
                <a:effectLst/>
                <a:latin typeface="Arial" panose="020B0604020202020204" pitchFamily="34" charset="0"/>
              </a:rPr>
              <a:t>They choose their actions in order to achieve goals.</a:t>
            </a:r>
          </a:p>
        </p:txBody>
      </p:sp>
      <p:pic>
        <p:nvPicPr>
          <p:cNvPr id="21506" name="Picture 2" descr="Goal Based Reflex Agents">
            <a:extLst>
              <a:ext uri="{FF2B5EF4-FFF2-40B4-BE49-F238E27FC236}">
                <a16:creationId xmlns:a16="http://schemas.microsoft.com/office/drawing/2014/main" id="{D4AB521E-44B6-4527-A23F-58A4AFD97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885" y="1975217"/>
            <a:ext cx="4689961"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72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Utility Based Reflex Agents </a:t>
            </a:r>
          </a:p>
        </p:txBody>
      </p:sp>
      <p:sp>
        <p:nvSpPr>
          <p:cNvPr id="6" name="TextBox 5">
            <a:extLst>
              <a:ext uri="{FF2B5EF4-FFF2-40B4-BE49-F238E27FC236}">
                <a16:creationId xmlns:a16="http://schemas.microsoft.com/office/drawing/2014/main" id="{9FD3F6C9-2B15-4856-9599-3B9D3AD19B28}"/>
              </a:ext>
            </a:extLst>
          </p:cNvPr>
          <p:cNvSpPr txBox="1"/>
          <p:nvPr/>
        </p:nvSpPr>
        <p:spPr>
          <a:xfrm>
            <a:off x="448965" y="2113635"/>
            <a:ext cx="3577128" cy="2800767"/>
          </a:xfrm>
          <a:prstGeom prst="rect">
            <a:avLst/>
          </a:prstGeom>
          <a:noFill/>
        </p:spPr>
        <p:txBody>
          <a:bodyPr wrap="square">
            <a:spAutoFit/>
          </a:bodyPr>
          <a:lstStyle/>
          <a:p>
            <a:pPr algn="just"/>
            <a:r>
              <a:rPr lang="en-US" sz="1600" b="0" i="0" dirty="0">
                <a:solidFill>
                  <a:srgbClr val="000000"/>
                </a:solidFill>
                <a:effectLst/>
                <a:latin typeface="Arial" panose="020B0604020202020204" pitchFamily="34" charset="0"/>
              </a:rPr>
              <a:t>Goals are inadequate when:</a:t>
            </a:r>
          </a:p>
          <a:p>
            <a:pPr algn="just"/>
            <a:endParaRPr lang="en-US" sz="16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There are conflicting goals, out of which only few can be achieved.</a:t>
            </a:r>
          </a:p>
          <a:p>
            <a:pPr algn="just"/>
            <a:endParaRPr lang="en-US" sz="16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Goals have some uncertainty of being achieved and you need to weigh likelihood of success against the importance of a goal.</a:t>
            </a:r>
          </a:p>
          <a:p>
            <a:br>
              <a:rPr lang="en-US" sz="1600" dirty="0"/>
            </a:br>
            <a:endParaRPr lang="en-US" sz="1600" b="0" i="0" dirty="0">
              <a:solidFill>
                <a:srgbClr val="000000"/>
              </a:solidFill>
              <a:effectLst/>
              <a:latin typeface="Arial" panose="020B0604020202020204" pitchFamily="34" charset="0"/>
            </a:endParaRPr>
          </a:p>
        </p:txBody>
      </p:sp>
      <p:sp>
        <p:nvSpPr>
          <p:cNvPr id="9" name="TextBox 8">
            <a:extLst>
              <a:ext uri="{FF2B5EF4-FFF2-40B4-BE49-F238E27FC236}">
                <a16:creationId xmlns:a16="http://schemas.microsoft.com/office/drawing/2014/main" id="{70D0446D-60A2-4E63-8237-8B8C78BCDDB6}"/>
              </a:ext>
            </a:extLst>
          </p:cNvPr>
          <p:cNvSpPr txBox="1"/>
          <p:nvPr/>
        </p:nvSpPr>
        <p:spPr>
          <a:xfrm>
            <a:off x="2281425" y="1166493"/>
            <a:ext cx="6140656" cy="646331"/>
          </a:xfrm>
          <a:prstGeom prst="rect">
            <a:avLst/>
          </a:prstGeom>
          <a:solidFill>
            <a:schemeClr val="bg2"/>
          </a:solidFill>
        </p:spPr>
        <p:txBody>
          <a:bodyPr wrap="square">
            <a:spAutoFit/>
          </a:bodyPr>
          <a:lstStyle/>
          <a:p>
            <a:pPr algn="just"/>
            <a:r>
              <a:rPr lang="en-US" b="0" i="0" dirty="0">
                <a:solidFill>
                  <a:srgbClr val="000000"/>
                </a:solidFill>
                <a:effectLst/>
                <a:latin typeface="Arial" panose="020B0604020202020204" pitchFamily="34" charset="0"/>
              </a:rPr>
              <a:t>They choose actions based on a preference (utility) for each state.</a:t>
            </a:r>
            <a:endParaRPr lang="en-US" sz="1800" b="0" i="0" dirty="0">
              <a:solidFill>
                <a:srgbClr val="000000"/>
              </a:solidFill>
              <a:effectLst/>
              <a:latin typeface="Arial" panose="020B0604020202020204" pitchFamily="34" charset="0"/>
            </a:endParaRPr>
          </a:p>
        </p:txBody>
      </p:sp>
      <p:pic>
        <p:nvPicPr>
          <p:cNvPr id="24578" name="Picture 2" descr="Utility Based Agents">
            <a:extLst>
              <a:ext uri="{FF2B5EF4-FFF2-40B4-BE49-F238E27FC236}">
                <a16:creationId xmlns:a16="http://schemas.microsoft.com/office/drawing/2014/main" id="{FA9A2129-2A7B-476D-863E-6CC7E626B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885" y="2113635"/>
            <a:ext cx="4611083" cy="265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42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Learning Agents </a:t>
            </a:r>
          </a:p>
        </p:txBody>
      </p:sp>
      <p:sp>
        <p:nvSpPr>
          <p:cNvPr id="6" name="TextBox 5">
            <a:extLst>
              <a:ext uri="{FF2B5EF4-FFF2-40B4-BE49-F238E27FC236}">
                <a16:creationId xmlns:a16="http://schemas.microsoft.com/office/drawing/2014/main" id="{9FD3F6C9-2B15-4856-9599-3B9D3AD19B28}"/>
              </a:ext>
            </a:extLst>
          </p:cNvPr>
          <p:cNvSpPr txBox="1"/>
          <p:nvPr/>
        </p:nvSpPr>
        <p:spPr>
          <a:xfrm>
            <a:off x="588181" y="1808225"/>
            <a:ext cx="3817625" cy="2834622"/>
          </a:xfrm>
          <a:prstGeom prst="rect">
            <a:avLst/>
          </a:prstGeom>
          <a:noFill/>
        </p:spPr>
        <p:txBody>
          <a:bodyPr wrap="square">
            <a:spAutoFit/>
          </a:bodyPr>
          <a:lstStyle/>
          <a:p>
            <a:pPr algn="just" eaLnBrk="1" hangingPunct="1">
              <a:lnSpc>
                <a:spcPct val="90000"/>
              </a:lnSpc>
            </a:pPr>
            <a:r>
              <a:rPr lang="en-US" altLang="en-US" sz="1800" dirty="0"/>
              <a:t>All previous agent-programs describe methods for selecting </a:t>
            </a:r>
            <a:r>
              <a:rPr lang="en-US" altLang="en-US" sz="1800" i="1" dirty="0"/>
              <a:t>actions</a:t>
            </a:r>
            <a:r>
              <a:rPr lang="en-US" altLang="en-US" sz="1800" dirty="0"/>
              <a:t>.</a:t>
            </a:r>
          </a:p>
          <a:p>
            <a:pPr algn="just" eaLnBrk="1" hangingPunct="1">
              <a:lnSpc>
                <a:spcPct val="90000"/>
              </a:lnSpc>
            </a:pPr>
            <a:endParaRPr lang="en-US" altLang="en-US" sz="1800" dirty="0"/>
          </a:p>
          <a:p>
            <a:pPr marL="742950" lvl="1" indent="-285750" eaLnBrk="1" hangingPunct="1">
              <a:lnSpc>
                <a:spcPct val="90000"/>
              </a:lnSpc>
              <a:buFont typeface="Arial" panose="020B0604020202020204" pitchFamily="34" charset="0"/>
              <a:buChar char="•"/>
            </a:pPr>
            <a:r>
              <a:rPr lang="en-US" altLang="en-US" sz="1600" dirty="0"/>
              <a:t>Yet it does not explain the origin of these programs. </a:t>
            </a:r>
          </a:p>
          <a:p>
            <a:pPr marL="742950" lvl="1" indent="-285750" eaLnBrk="1" hangingPunct="1">
              <a:lnSpc>
                <a:spcPct val="90000"/>
              </a:lnSpc>
              <a:buFont typeface="Arial" panose="020B0604020202020204" pitchFamily="34" charset="0"/>
              <a:buChar char="•"/>
            </a:pPr>
            <a:r>
              <a:rPr lang="en-US" altLang="en-US" sz="1600" dirty="0"/>
              <a:t>Learning mechanisms can be used to perform this task.</a:t>
            </a:r>
          </a:p>
          <a:p>
            <a:pPr marL="742950" lvl="1" indent="-285750" eaLnBrk="1" hangingPunct="1">
              <a:lnSpc>
                <a:spcPct val="90000"/>
              </a:lnSpc>
              <a:buFont typeface="Arial" panose="020B0604020202020204" pitchFamily="34" charset="0"/>
              <a:buChar char="•"/>
            </a:pPr>
            <a:r>
              <a:rPr lang="en-US" altLang="en-US" sz="1600" dirty="0"/>
              <a:t>Teach them instead of instructing them.</a:t>
            </a:r>
          </a:p>
          <a:p>
            <a:pPr marL="742950" lvl="1" indent="-285750" eaLnBrk="1" hangingPunct="1">
              <a:lnSpc>
                <a:spcPct val="90000"/>
              </a:lnSpc>
              <a:buFont typeface="Arial" panose="020B0604020202020204" pitchFamily="34" charset="0"/>
              <a:buChar char="•"/>
            </a:pPr>
            <a:r>
              <a:rPr lang="en-US" altLang="en-US" sz="1600" dirty="0"/>
              <a:t>Advantage is the robustness of the program toward initially unknown environments.</a:t>
            </a:r>
          </a:p>
        </p:txBody>
      </p:sp>
      <p:pic>
        <p:nvPicPr>
          <p:cNvPr id="7" name="Picture 9" descr="learning-agent">
            <a:extLst>
              <a:ext uri="{FF2B5EF4-FFF2-40B4-BE49-F238E27FC236}">
                <a16:creationId xmlns:a16="http://schemas.microsoft.com/office/drawing/2014/main" id="{ED16CF7B-969A-41AC-B5BF-3F27D0C732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724705" y="1350110"/>
            <a:ext cx="4175070" cy="3238478"/>
          </a:xfrm>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63104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Examples: Shopping Agent</a:t>
            </a:r>
          </a:p>
        </p:txBody>
      </p:sp>
      <p:pic>
        <p:nvPicPr>
          <p:cNvPr id="6" name="Picture 5">
            <a:extLst>
              <a:ext uri="{FF2B5EF4-FFF2-40B4-BE49-F238E27FC236}">
                <a16:creationId xmlns:a16="http://schemas.microsoft.com/office/drawing/2014/main" id="{9C8E58ED-DBF1-47AD-A899-1413835FAF5B}"/>
              </a:ext>
            </a:extLst>
          </p:cNvPr>
          <p:cNvPicPr>
            <a:picLocks noChangeAspect="1"/>
          </p:cNvPicPr>
          <p:nvPr/>
        </p:nvPicPr>
        <p:blipFill>
          <a:blip r:embed="rId3"/>
          <a:stretch>
            <a:fillRect/>
          </a:stretch>
        </p:blipFill>
        <p:spPr>
          <a:xfrm>
            <a:off x="2221075" y="1197405"/>
            <a:ext cx="6443028" cy="3817625"/>
          </a:xfrm>
          <a:prstGeom prst="rect">
            <a:avLst/>
          </a:prstGeom>
        </p:spPr>
      </p:pic>
    </p:spTree>
    <p:extLst>
      <p:ext uri="{BB962C8B-B14F-4D97-AF65-F5344CB8AC3E}">
        <p14:creationId xmlns:p14="http://schemas.microsoft.com/office/powerpoint/2010/main" val="367989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259534" cy="725349"/>
          </a:xfrm>
        </p:spPr>
        <p:txBody>
          <a:bodyPr>
            <a:normAutofit/>
          </a:bodyPr>
          <a:lstStyle/>
          <a:p>
            <a:r>
              <a:rPr lang="en-US" dirty="0"/>
              <a:t>Learning Agents </a:t>
            </a:r>
          </a:p>
        </p:txBody>
      </p:sp>
      <p:pic>
        <p:nvPicPr>
          <p:cNvPr id="11" name="Picture 10">
            <a:extLst>
              <a:ext uri="{FF2B5EF4-FFF2-40B4-BE49-F238E27FC236}">
                <a16:creationId xmlns:a16="http://schemas.microsoft.com/office/drawing/2014/main" id="{C3C98005-7E52-4B23-98E6-6E273B0012CE}"/>
              </a:ext>
            </a:extLst>
          </p:cNvPr>
          <p:cNvPicPr>
            <a:picLocks noChangeAspect="1"/>
          </p:cNvPicPr>
          <p:nvPr/>
        </p:nvPicPr>
        <p:blipFill>
          <a:blip r:embed="rId3"/>
          <a:stretch>
            <a:fillRect/>
          </a:stretch>
        </p:blipFill>
        <p:spPr>
          <a:xfrm>
            <a:off x="2128720" y="1142858"/>
            <a:ext cx="6016221" cy="4000642"/>
          </a:xfrm>
          <a:prstGeom prst="rect">
            <a:avLst/>
          </a:prstGeom>
        </p:spPr>
      </p:pic>
    </p:spTree>
    <p:extLst>
      <p:ext uri="{BB962C8B-B14F-4D97-AF65-F5344CB8AC3E}">
        <p14:creationId xmlns:p14="http://schemas.microsoft.com/office/powerpoint/2010/main" val="3959709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69234" y="32493"/>
            <a:ext cx="7329840" cy="725349"/>
          </a:xfrm>
        </p:spPr>
        <p:txBody>
          <a:bodyPr>
            <a:normAutofit fontScale="90000"/>
          </a:bodyPr>
          <a:lstStyle/>
          <a:p>
            <a:r>
              <a:rPr lang="en-US" dirty="0"/>
              <a:t>Good Behavior: The Concept of Rationality</a:t>
            </a:r>
          </a:p>
        </p:txBody>
      </p:sp>
      <p:sp>
        <p:nvSpPr>
          <p:cNvPr id="8" name="TextBox 7">
            <a:extLst>
              <a:ext uri="{FF2B5EF4-FFF2-40B4-BE49-F238E27FC236}">
                <a16:creationId xmlns:a16="http://schemas.microsoft.com/office/drawing/2014/main" id="{140F5198-83B1-4E61-B7B2-77E72A3D3102}"/>
              </a:ext>
            </a:extLst>
          </p:cNvPr>
          <p:cNvSpPr txBox="1"/>
          <p:nvPr/>
        </p:nvSpPr>
        <p:spPr>
          <a:xfrm>
            <a:off x="1365195" y="2113635"/>
            <a:ext cx="6719020" cy="1569660"/>
          </a:xfrm>
          <a:prstGeom prst="rect">
            <a:avLst/>
          </a:prstGeom>
          <a:solidFill>
            <a:schemeClr val="bg2"/>
          </a:solidFill>
          <a:ln>
            <a:solidFill>
              <a:schemeClr val="accent1"/>
            </a:solidFill>
          </a:ln>
        </p:spPr>
        <p:txBody>
          <a:bodyPr wrap="square">
            <a:spAutoFit/>
          </a:bodyPr>
          <a:lstStyle/>
          <a:p>
            <a:pPr algn="ctr"/>
            <a:r>
              <a:rPr lang="en-US" sz="2400" b="0" i="1" u="none" strike="noStrike" baseline="0" dirty="0">
                <a:latin typeface="Times-Italic"/>
              </a:rPr>
              <a:t>As a general rule, it is better to design performance measures according to what one actually wants in the environment, rather than according to how one thinks the agent should behave.</a:t>
            </a:r>
            <a:endParaRPr lang="en-US" sz="2400" dirty="0"/>
          </a:p>
        </p:txBody>
      </p:sp>
    </p:spTree>
    <p:extLst>
      <p:ext uri="{BB962C8B-B14F-4D97-AF65-F5344CB8AC3E}">
        <p14:creationId xmlns:p14="http://schemas.microsoft.com/office/powerpoint/2010/main" val="52956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32493"/>
            <a:ext cx="6564944" cy="725349"/>
          </a:xfrm>
        </p:spPr>
        <p:txBody>
          <a:bodyPr>
            <a:normAutofit/>
          </a:bodyPr>
          <a:lstStyle/>
          <a:p>
            <a:r>
              <a:rPr lang="en-US" dirty="0"/>
              <a:t>Agent Terminologies</a:t>
            </a:r>
          </a:p>
        </p:txBody>
      </p:sp>
      <p:sp>
        <p:nvSpPr>
          <p:cNvPr id="5" name="TextBox 4">
            <a:extLst>
              <a:ext uri="{FF2B5EF4-FFF2-40B4-BE49-F238E27FC236}">
                <a16:creationId xmlns:a16="http://schemas.microsoft.com/office/drawing/2014/main" id="{4E176431-C2A8-48B9-BAB2-424F6CEFDF31}"/>
              </a:ext>
            </a:extLst>
          </p:cNvPr>
          <p:cNvSpPr txBox="1"/>
          <p:nvPr/>
        </p:nvSpPr>
        <p:spPr>
          <a:xfrm>
            <a:off x="2281425" y="1044700"/>
            <a:ext cx="6335886" cy="3693319"/>
          </a:xfrm>
          <a:prstGeom prst="rect">
            <a:avLst/>
          </a:prstGeom>
          <a:noFill/>
        </p:spPr>
        <p:txBody>
          <a:bodyPr wrap="square" rtlCol="0">
            <a:spAutoFit/>
          </a:bodyPr>
          <a:lstStyle/>
          <a:p>
            <a:pPr algn="just"/>
            <a:r>
              <a:rPr lang="en-US" b="1" i="0" dirty="0">
                <a:solidFill>
                  <a:srgbClr val="000000"/>
                </a:solidFill>
                <a:effectLst/>
                <a:latin typeface="Arial" panose="020B0604020202020204" pitchFamily="34" charset="0"/>
              </a:rPr>
              <a:t>Performance Measure of Agent</a:t>
            </a:r>
            <a:r>
              <a:rPr lang="en-US" b="0" i="0" dirty="0">
                <a:solidFill>
                  <a:srgbClr val="000000"/>
                </a:solidFill>
                <a:effectLst/>
                <a:latin typeface="Arial" panose="020B0604020202020204" pitchFamily="34" charset="0"/>
              </a:rPr>
              <a:t> − It is the criteria, which determines how successful an agent is.</a:t>
            </a:r>
          </a:p>
          <a:p>
            <a:pPr algn="just"/>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Behavior of Agent</a:t>
            </a:r>
            <a:r>
              <a:rPr lang="en-US" b="0" i="0" dirty="0">
                <a:solidFill>
                  <a:srgbClr val="000000"/>
                </a:solidFill>
                <a:effectLst/>
                <a:latin typeface="Arial" panose="020B0604020202020204" pitchFamily="34" charset="0"/>
              </a:rPr>
              <a:t> − It is the action that agent performs after any given sequence of percepts.</a:t>
            </a:r>
          </a:p>
          <a:p>
            <a:pPr algn="just"/>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Percept</a:t>
            </a:r>
            <a:r>
              <a:rPr lang="en-US" b="0" i="0" dirty="0">
                <a:solidFill>
                  <a:srgbClr val="000000"/>
                </a:solidFill>
                <a:effectLst/>
                <a:latin typeface="Arial" panose="020B0604020202020204" pitchFamily="34" charset="0"/>
              </a:rPr>
              <a:t> − It is agent’s perceptual inputs at a given instance.</a:t>
            </a:r>
          </a:p>
          <a:p>
            <a:pPr algn="just"/>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Percept Sequence</a:t>
            </a:r>
            <a:r>
              <a:rPr lang="en-US" b="0" i="0" dirty="0">
                <a:solidFill>
                  <a:srgbClr val="000000"/>
                </a:solidFill>
                <a:effectLst/>
                <a:latin typeface="Arial" panose="020B0604020202020204" pitchFamily="34" charset="0"/>
              </a:rPr>
              <a:t> − It is the history of all that an agent has perceived till date.</a:t>
            </a:r>
          </a:p>
          <a:p>
            <a:pPr algn="just"/>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Agent Function</a:t>
            </a:r>
            <a:r>
              <a:rPr lang="en-US" b="0" i="0" dirty="0">
                <a:solidFill>
                  <a:srgbClr val="000000"/>
                </a:solidFill>
                <a:effectLst/>
                <a:latin typeface="Arial" panose="020B0604020202020204" pitchFamily="34" charset="0"/>
              </a:rPr>
              <a:t> − It is a map from the precept sequence to an action.</a:t>
            </a:r>
          </a:p>
        </p:txBody>
      </p:sp>
      <p:sp>
        <p:nvSpPr>
          <p:cNvPr id="10" name="TextBox 9">
            <a:extLst>
              <a:ext uri="{FF2B5EF4-FFF2-40B4-BE49-F238E27FC236}">
                <a16:creationId xmlns:a16="http://schemas.microsoft.com/office/drawing/2014/main" id="{4CBE517B-BCE4-4F31-9265-6840C7DB61A9}"/>
              </a:ext>
            </a:extLst>
          </p:cNvPr>
          <p:cNvSpPr txBox="1"/>
          <p:nvPr/>
        </p:nvSpPr>
        <p:spPr>
          <a:xfrm>
            <a:off x="2586835" y="4881890"/>
            <a:ext cx="6719020" cy="261610"/>
          </a:xfrm>
          <a:prstGeom prst="rect">
            <a:avLst/>
          </a:prstGeom>
          <a:noFill/>
        </p:spPr>
        <p:txBody>
          <a:bodyPr wrap="square">
            <a:spAutoFit/>
          </a:bodyPr>
          <a:lstStyle/>
          <a:p>
            <a:r>
              <a:rPr lang="en-US" sz="1100" dirty="0"/>
              <a:t>Credits: https://www.tutorialspoint.com/artificial_intelligence/artificial_intelligence_agents_and_environments</a:t>
            </a:r>
          </a:p>
        </p:txBody>
      </p:sp>
    </p:spTree>
    <p:extLst>
      <p:ext uri="{BB962C8B-B14F-4D97-AF65-F5344CB8AC3E}">
        <p14:creationId xmlns:p14="http://schemas.microsoft.com/office/powerpoint/2010/main" val="334194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564944" cy="725349"/>
          </a:xfrm>
        </p:spPr>
        <p:txBody>
          <a:bodyPr>
            <a:normAutofit/>
          </a:bodyPr>
          <a:lstStyle/>
          <a:p>
            <a:r>
              <a:rPr lang="en-US" dirty="0"/>
              <a:t>The Nature of the Environment</a:t>
            </a:r>
          </a:p>
        </p:txBody>
      </p:sp>
      <p:sp>
        <p:nvSpPr>
          <p:cNvPr id="5" name="TextBox 4">
            <a:extLst>
              <a:ext uri="{FF2B5EF4-FFF2-40B4-BE49-F238E27FC236}">
                <a16:creationId xmlns:a16="http://schemas.microsoft.com/office/drawing/2014/main" id="{ABF1F4AE-9D94-43F0-8ACF-AAE445B0DE74}"/>
              </a:ext>
            </a:extLst>
          </p:cNvPr>
          <p:cNvSpPr txBox="1"/>
          <p:nvPr/>
        </p:nvSpPr>
        <p:spPr>
          <a:xfrm>
            <a:off x="296260" y="3182570"/>
            <a:ext cx="4586285" cy="1569660"/>
          </a:xfrm>
          <a:prstGeom prst="rect">
            <a:avLst/>
          </a:prstGeom>
          <a:solidFill>
            <a:schemeClr val="bg2"/>
          </a:solidFill>
        </p:spPr>
        <p:txBody>
          <a:bodyPr wrap="square">
            <a:spAutoFit/>
          </a:bodyPr>
          <a:lstStyle/>
          <a:p>
            <a:pPr algn="just"/>
            <a:r>
              <a:rPr lang="en-US" sz="1600" b="0" i="0" dirty="0">
                <a:solidFill>
                  <a:srgbClr val="000000"/>
                </a:solidFill>
                <a:effectLst/>
                <a:latin typeface="Arial" panose="020B0604020202020204" pitchFamily="34" charset="0"/>
              </a:rPr>
              <a:t>The most famous </a:t>
            </a:r>
            <a:r>
              <a:rPr lang="en-US" sz="1600" b="1" i="0" dirty="0">
                <a:solidFill>
                  <a:srgbClr val="000000"/>
                </a:solidFill>
                <a:effectLst/>
                <a:latin typeface="Arial" panose="020B0604020202020204" pitchFamily="34" charset="0"/>
              </a:rPr>
              <a:t>artificial environment</a:t>
            </a:r>
            <a:r>
              <a:rPr lang="en-US" sz="1600" b="0" i="0" dirty="0">
                <a:solidFill>
                  <a:srgbClr val="000000"/>
                </a:solidFill>
                <a:effectLst/>
                <a:latin typeface="Arial" panose="020B0604020202020204" pitchFamily="34" charset="0"/>
              </a:rPr>
              <a:t> is the </a:t>
            </a:r>
            <a:r>
              <a:rPr lang="en-US" sz="1600" b="1" i="0" dirty="0">
                <a:solidFill>
                  <a:srgbClr val="000000"/>
                </a:solidFill>
                <a:effectLst/>
                <a:latin typeface="Arial" panose="020B0604020202020204" pitchFamily="34" charset="0"/>
              </a:rPr>
              <a:t>Turing Test environment</a:t>
            </a:r>
            <a:r>
              <a:rPr lang="en-US" sz="1600" b="0" i="0" dirty="0">
                <a:solidFill>
                  <a:srgbClr val="000000"/>
                </a:solidFill>
                <a:effectLst/>
                <a:latin typeface="Arial" panose="020B0604020202020204" pitchFamily="34" charset="0"/>
              </a:rPr>
              <a:t>, in which one real and other artificial agents are tested on equal ground. This is a very challenging environment as it is highly difficult for a software agent to perform as well as a human.</a:t>
            </a:r>
          </a:p>
        </p:txBody>
      </p:sp>
      <p:sp>
        <p:nvSpPr>
          <p:cNvPr id="7" name="TextBox 6">
            <a:extLst>
              <a:ext uri="{FF2B5EF4-FFF2-40B4-BE49-F238E27FC236}">
                <a16:creationId xmlns:a16="http://schemas.microsoft.com/office/drawing/2014/main" id="{29761727-06F7-4C89-8F35-0D95BC78C088}"/>
              </a:ext>
            </a:extLst>
          </p:cNvPr>
          <p:cNvSpPr txBox="1"/>
          <p:nvPr/>
        </p:nvSpPr>
        <p:spPr>
          <a:xfrm>
            <a:off x="1365195" y="1655520"/>
            <a:ext cx="3836989" cy="1323439"/>
          </a:xfrm>
          <a:prstGeom prst="rect">
            <a:avLst/>
          </a:prstGeom>
          <a:solidFill>
            <a:schemeClr val="bg2"/>
          </a:solidFill>
        </p:spPr>
        <p:txBody>
          <a:bodyPr wrap="square">
            <a:spAutoFit/>
          </a:bodyPr>
          <a:lstStyle/>
          <a:p>
            <a:pPr algn="just"/>
            <a:r>
              <a:rPr lang="en-US" sz="1600" b="0" i="0" dirty="0">
                <a:solidFill>
                  <a:srgbClr val="000000"/>
                </a:solidFill>
                <a:effectLst/>
                <a:latin typeface="Arial" panose="020B0604020202020204" pitchFamily="34" charset="0"/>
              </a:rPr>
              <a:t>Some programs operate in the entirely </a:t>
            </a:r>
            <a:r>
              <a:rPr lang="en-US" sz="1600" b="1" i="0" dirty="0">
                <a:solidFill>
                  <a:srgbClr val="000000"/>
                </a:solidFill>
                <a:effectLst/>
                <a:latin typeface="Arial" panose="020B0604020202020204" pitchFamily="34" charset="0"/>
              </a:rPr>
              <a:t>artificial environment</a:t>
            </a:r>
            <a:r>
              <a:rPr lang="en-US" sz="1600" b="0" i="0" dirty="0">
                <a:solidFill>
                  <a:srgbClr val="000000"/>
                </a:solidFill>
                <a:effectLst/>
                <a:latin typeface="Arial" panose="020B0604020202020204" pitchFamily="34" charset="0"/>
              </a:rPr>
              <a:t> confined to keyboard input, database, computer file systems and character output on a screen.</a:t>
            </a:r>
          </a:p>
        </p:txBody>
      </p:sp>
      <p:sp>
        <p:nvSpPr>
          <p:cNvPr id="9" name="TextBox 8">
            <a:extLst>
              <a:ext uri="{FF2B5EF4-FFF2-40B4-BE49-F238E27FC236}">
                <a16:creationId xmlns:a16="http://schemas.microsoft.com/office/drawing/2014/main" id="{B553CC19-D955-41A6-8D5B-AE4979E85214}"/>
              </a:ext>
            </a:extLst>
          </p:cNvPr>
          <p:cNvSpPr txBox="1"/>
          <p:nvPr/>
        </p:nvSpPr>
        <p:spPr>
          <a:xfrm>
            <a:off x="5563897" y="1332354"/>
            <a:ext cx="3376366" cy="3293209"/>
          </a:xfrm>
          <a:prstGeom prst="rect">
            <a:avLst/>
          </a:prstGeom>
          <a:solidFill>
            <a:schemeClr val="bg2"/>
          </a:solidFill>
        </p:spPr>
        <p:txBody>
          <a:bodyPr wrap="square">
            <a:spAutoFit/>
          </a:bodyPr>
          <a:lstStyle/>
          <a:p>
            <a:pPr algn="just"/>
            <a:r>
              <a:rPr lang="en-US" sz="1600" b="0" i="0" dirty="0">
                <a:solidFill>
                  <a:srgbClr val="000000"/>
                </a:solidFill>
                <a:effectLst/>
                <a:latin typeface="Arial" panose="020B0604020202020204" pitchFamily="34" charset="0"/>
              </a:rPr>
              <a:t>In contrast, some software agents (software robots or softbots) exist in rich, unlimited softbots domains. The simulator has a </a:t>
            </a:r>
            <a:r>
              <a:rPr lang="en-US" sz="1600" b="1" i="0" dirty="0">
                <a:solidFill>
                  <a:srgbClr val="000000"/>
                </a:solidFill>
                <a:effectLst/>
                <a:latin typeface="Arial" panose="020B0604020202020204" pitchFamily="34" charset="0"/>
              </a:rPr>
              <a:t>very detailed, complex environment</a:t>
            </a:r>
            <a:r>
              <a:rPr lang="en-US" sz="1600" b="0" i="0" dirty="0">
                <a:solidFill>
                  <a:srgbClr val="000000"/>
                </a:solidFill>
                <a:effectLst/>
                <a:latin typeface="Arial" panose="020B0604020202020204" pitchFamily="34" charset="0"/>
              </a:rPr>
              <a:t>. The software agent needs to choose from a long array of actions in real time. A softbot designed to scan the online preferences of the customer and show interesting items to the customer works in the </a:t>
            </a:r>
            <a:r>
              <a:rPr lang="en-US" sz="1600" b="1" i="0" dirty="0">
                <a:solidFill>
                  <a:srgbClr val="000000"/>
                </a:solidFill>
                <a:effectLst/>
                <a:latin typeface="Arial" panose="020B0604020202020204" pitchFamily="34" charset="0"/>
              </a:rPr>
              <a:t>real</a:t>
            </a:r>
            <a:r>
              <a:rPr lang="en-US" sz="1600" b="0" i="0" dirty="0">
                <a:solidFill>
                  <a:srgbClr val="000000"/>
                </a:solidFill>
                <a:effectLst/>
                <a:latin typeface="Arial" panose="020B0604020202020204" pitchFamily="34" charset="0"/>
              </a:rPr>
              <a:t> as well as an </a:t>
            </a:r>
            <a:r>
              <a:rPr lang="en-US" sz="1600" b="1" i="0" dirty="0">
                <a:solidFill>
                  <a:srgbClr val="000000"/>
                </a:solidFill>
                <a:effectLst/>
                <a:latin typeface="Arial" panose="020B0604020202020204" pitchFamily="34" charset="0"/>
              </a:rPr>
              <a:t>artificial</a:t>
            </a:r>
            <a:r>
              <a:rPr lang="en-US" sz="1600" b="0" i="0" dirty="0">
                <a:solidFill>
                  <a:srgbClr val="000000"/>
                </a:solidFill>
                <a:effectLst/>
                <a:latin typeface="Arial" panose="020B0604020202020204" pitchFamily="34" charset="0"/>
              </a:rPr>
              <a:t> environment.</a:t>
            </a:r>
          </a:p>
        </p:txBody>
      </p:sp>
    </p:spTree>
    <p:extLst>
      <p:ext uri="{BB962C8B-B14F-4D97-AF65-F5344CB8AC3E}">
        <p14:creationId xmlns:p14="http://schemas.microsoft.com/office/powerpoint/2010/main" val="128023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564944" cy="725349"/>
          </a:xfrm>
        </p:spPr>
        <p:txBody>
          <a:bodyPr>
            <a:normAutofit/>
          </a:bodyPr>
          <a:lstStyle/>
          <a:p>
            <a:r>
              <a:rPr lang="en-US" dirty="0"/>
              <a:t>Properties of the Environment</a:t>
            </a:r>
          </a:p>
        </p:txBody>
      </p:sp>
      <p:sp>
        <p:nvSpPr>
          <p:cNvPr id="8" name="TextBox 7">
            <a:extLst>
              <a:ext uri="{FF2B5EF4-FFF2-40B4-BE49-F238E27FC236}">
                <a16:creationId xmlns:a16="http://schemas.microsoft.com/office/drawing/2014/main" id="{7B32A2FA-4022-4E3F-8B90-10D8652D6DE7}"/>
              </a:ext>
            </a:extLst>
          </p:cNvPr>
          <p:cNvSpPr txBox="1"/>
          <p:nvPr/>
        </p:nvSpPr>
        <p:spPr>
          <a:xfrm>
            <a:off x="2078258" y="1112620"/>
            <a:ext cx="6719020" cy="830997"/>
          </a:xfrm>
          <a:prstGeom prst="rect">
            <a:avLst/>
          </a:prstGeom>
          <a:solidFill>
            <a:schemeClr val="bg2"/>
          </a:solidFill>
        </p:spPr>
        <p:txBody>
          <a:bodyPr wrap="square">
            <a:spAutoFit/>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Discrete / Continuous</a:t>
            </a:r>
            <a:r>
              <a:rPr lang="en-US" sz="1600" b="0" i="0" dirty="0">
                <a:solidFill>
                  <a:srgbClr val="000000"/>
                </a:solidFill>
                <a:effectLst/>
                <a:latin typeface="Arial" panose="020B0604020202020204" pitchFamily="34" charset="0"/>
              </a:rPr>
              <a:t> − If there are a limited number of distinct, clearly defined, states of the environment, the environment is discrete (For example, chess); otherwise it is continuous (For example, driving).</a:t>
            </a:r>
          </a:p>
        </p:txBody>
      </p:sp>
      <p:sp>
        <p:nvSpPr>
          <p:cNvPr id="10" name="TextBox 9">
            <a:extLst>
              <a:ext uri="{FF2B5EF4-FFF2-40B4-BE49-F238E27FC236}">
                <a16:creationId xmlns:a16="http://schemas.microsoft.com/office/drawing/2014/main" id="{492A9CD9-BCE5-4A61-BAC1-8C936D9F24A9}"/>
              </a:ext>
            </a:extLst>
          </p:cNvPr>
          <p:cNvSpPr txBox="1"/>
          <p:nvPr/>
        </p:nvSpPr>
        <p:spPr>
          <a:xfrm>
            <a:off x="2086256" y="2003546"/>
            <a:ext cx="6719019" cy="830997"/>
          </a:xfrm>
          <a:prstGeom prst="rect">
            <a:avLst/>
          </a:prstGeom>
          <a:solidFill>
            <a:schemeClr val="bg2"/>
          </a:solidFill>
        </p:spPr>
        <p:txBody>
          <a:bodyPr wrap="square">
            <a:spAutoFit/>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Observable / Partially Observable</a:t>
            </a:r>
            <a:r>
              <a:rPr lang="en-US" sz="1600" b="0" i="0" dirty="0">
                <a:solidFill>
                  <a:srgbClr val="000000"/>
                </a:solidFill>
                <a:effectLst/>
                <a:latin typeface="Arial" panose="020B0604020202020204" pitchFamily="34" charset="0"/>
              </a:rPr>
              <a:t> − If it is possible to determine the complete state of the environment at each time point from the percepts it is observable; otherwise it is only partially observable.</a:t>
            </a:r>
          </a:p>
        </p:txBody>
      </p:sp>
      <p:sp>
        <p:nvSpPr>
          <p:cNvPr id="11" name="TextBox 10">
            <a:extLst>
              <a:ext uri="{FF2B5EF4-FFF2-40B4-BE49-F238E27FC236}">
                <a16:creationId xmlns:a16="http://schemas.microsoft.com/office/drawing/2014/main" id="{96344872-1DA3-4B76-BE85-04FEF2609551}"/>
              </a:ext>
            </a:extLst>
          </p:cNvPr>
          <p:cNvSpPr txBox="1"/>
          <p:nvPr/>
        </p:nvSpPr>
        <p:spPr>
          <a:xfrm>
            <a:off x="2086258" y="2894472"/>
            <a:ext cx="6703019" cy="584775"/>
          </a:xfrm>
          <a:prstGeom prst="rect">
            <a:avLst/>
          </a:prstGeom>
          <a:solidFill>
            <a:schemeClr val="bg2"/>
          </a:solidFill>
        </p:spPr>
        <p:txBody>
          <a:bodyPr wrap="square">
            <a:spAutoFit/>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Static / Dynamic</a:t>
            </a:r>
            <a:r>
              <a:rPr lang="en-US" sz="1600" b="0" i="0" dirty="0">
                <a:solidFill>
                  <a:srgbClr val="000000"/>
                </a:solidFill>
                <a:effectLst/>
                <a:latin typeface="Arial" panose="020B0604020202020204" pitchFamily="34" charset="0"/>
              </a:rPr>
              <a:t> − If the environment does not change while an agent is acting, then it is static; otherwise it is dynamic.</a:t>
            </a:r>
          </a:p>
        </p:txBody>
      </p:sp>
      <p:sp>
        <p:nvSpPr>
          <p:cNvPr id="13" name="TextBox 12">
            <a:extLst>
              <a:ext uri="{FF2B5EF4-FFF2-40B4-BE49-F238E27FC236}">
                <a16:creationId xmlns:a16="http://schemas.microsoft.com/office/drawing/2014/main" id="{291CDD20-C929-4BE2-A8E9-7E45437110AC}"/>
              </a:ext>
            </a:extLst>
          </p:cNvPr>
          <p:cNvSpPr txBox="1"/>
          <p:nvPr/>
        </p:nvSpPr>
        <p:spPr>
          <a:xfrm>
            <a:off x="2086255" y="3640685"/>
            <a:ext cx="6703019" cy="830997"/>
          </a:xfrm>
          <a:prstGeom prst="rect">
            <a:avLst/>
          </a:prstGeom>
          <a:solidFill>
            <a:schemeClr val="bg2"/>
          </a:solidFill>
        </p:spPr>
        <p:txBody>
          <a:bodyPr wrap="square">
            <a:spAutoFit/>
          </a:bodyPr>
          <a:lstStyle/>
          <a:p>
            <a:pPr marL="285750" indent="-285750">
              <a:buFont typeface="Arial" panose="020B0604020202020204" pitchFamily="34" charset="0"/>
              <a:buChar char="•"/>
            </a:pPr>
            <a:r>
              <a:rPr lang="en-US" sz="1600" b="1" i="0" dirty="0">
                <a:solidFill>
                  <a:srgbClr val="000000"/>
                </a:solidFill>
                <a:effectLst/>
                <a:latin typeface="Arial" panose="020B0604020202020204" pitchFamily="34" charset="0"/>
              </a:rPr>
              <a:t>Single agent / Multiple agents</a:t>
            </a:r>
            <a:r>
              <a:rPr lang="en-US" sz="1600" b="0" i="0" dirty="0">
                <a:solidFill>
                  <a:srgbClr val="000000"/>
                </a:solidFill>
                <a:effectLst/>
                <a:latin typeface="Arial" panose="020B0604020202020204" pitchFamily="34" charset="0"/>
              </a:rPr>
              <a:t> − The environment may contain other agents which may be of the same or different kind as that of the agent.</a:t>
            </a:r>
          </a:p>
        </p:txBody>
      </p:sp>
    </p:spTree>
    <p:extLst>
      <p:ext uri="{BB962C8B-B14F-4D97-AF65-F5344CB8AC3E}">
        <p14:creationId xmlns:p14="http://schemas.microsoft.com/office/powerpoint/2010/main" val="1600966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564944" cy="725349"/>
          </a:xfrm>
        </p:spPr>
        <p:txBody>
          <a:bodyPr>
            <a:normAutofit/>
          </a:bodyPr>
          <a:lstStyle/>
          <a:p>
            <a:r>
              <a:rPr lang="en-US" dirty="0"/>
              <a:t>Properties of the Environment</a:t>
            </a:r>
          </a:p>
        </p:txBody>
      </p:sp>
      <p:sp>
        <p:nvSpPr>
          <p:cNvPr id="8" name="TextBox 7">
            <a:extLst>
              <a:ext uri="{FF2B5EF4-FFF2-40B4-BE49-F238E27FC236}">
                <a16:creationId xmlns:a16="http://schemas.microsoft.com/office/drawing/2014/main" id="{7B32A2FA-4022-4E3F-8B90-10D8652D6DE7}"/>
              </a:ext>
            </a:extLst>
          </p:cNvPr>
          <p:cNvSpPr txBox="1"/>
          <p:nvPr/>
        </p:nvSpPr>
        <p:spPr>
          <a:xfrm>
            <a:off x="2128718" y="2113635"/>
            <a:ext cx="6413610" cy="1077218"/>
          </a:xfrm>
          <a:prstGeom prst="rect">
            <a:avLst/>
          </a:prstGeom>
          <a:solidFill>
            <a:schemeClr val="bg2"/>
          </a:solidFill>
        </p:spPr>
        <p:txBody>
          <a:bodyPr wrap="square">
            <a:spAutoFit/>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Deterministic / Non-deterministic</a:t>
            </a:r>
            <a:r>
              <a:rPr lang="en-US" sz="1600" b="0" i="0" dirty="0">
                <a:solidFill>
                  <a:srgbClr val="000000"/>
                </a:solidFill>
                <a:effectLst/>
                <a:latin typeface="Arial" panose="020B0604020202020204" pitchFamily="34" charset="0"/>
              </a:rPr>
              <a:t> − If the next state of the environment is completely determined by the current state and the actions of the agent, then the environment is deterministic; otherwise it is non-deterministic.</a:t>
            </a:r>
          </a:p>
        </p:txBody>
      </p:sp>
      <p:sp>
        <p:nvSpPr>
          <p:cNvPr id="5" name="TextBox 4">
            <a:extLst>
              <a:ext uri="{FF2B5EF4-FFF2-40B4-BE49-F238E27FC236}">
                <a16:creationId xmlns:a16="http://schemas.microsoft.com/office/drawing/2014/main" id="{F03337B2-5AAF-4832-8908-AE0CCCBD3786}"/>
              </a:ext>
            </a:extLst>
          </p:cNvPr>
          <p:cNvSpPr txBox="1"/>
          <p:nvPr/>
        </p:nvSpPr>
        <p:spPr>
          <a:xfrm>
            <a:off x="2128719" y="1208067"/>
            <a:ext cx="6413609" cy="830997"/>
          </a:xfrm>
          <a:prstGeom prst="rect">
            <a:avLst/>
          </a:prstGeom>
          <a:solidFill>
            <a:schemeClr val="bg2"/>
          </a:solidFill>
        </p:spPr>
        <p:txBody>
          <a:bodyPr wrap="square">
            <a:spAutoFit/>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Accessible / Inaccessible</a:t>
            </a:r>
            <a:r>
              <a:rPr lang="en-US" sz="1600" b="0" i="0" dirty="0">
                <a:solidFill>
                  <a:srgbClr val="000000"/>
                </a:solidFill>
                <a:effectLst/>
                <a:latin typeface="Arial" panose="020B0604020202020204" pitchFamily="34" charset="0"/>
              </a:rPr>
              <a:t> − If the agent’s sensory apparatus can have access to the complete state of the environment, then the environment is accessible to that agent.</a:t>
            </a:r>
          </a:p>
        </p:txBody>
      </p:sp>
      <p:sp>
        <p:nvSpPr>
          <p:cNvPr id="7" name="TextBox 6">
            <a:extLst>
              <a:ext uri="{FF2B5EF4-FFF2-40B4-BE49-F238E27FC236}">
                <a16:creationId xmlns:a16="http://schemas.microsoft.com/office/drawing/2014/main" id="{8586F4BC-0CE3-4108-9FF9-8930ADD6BDB3}"/>
              </a:ext>
            </a:extLst>
          </p:cNvPr>
          <p:cNvSpPr txBox="1"/>
          <p:nvPr/>
        </p:nvSpPr>
        <p:spPr>
          <a:xfrm>
            <a:off x="2128720" y="3266807"/>
            <a:ext cx="6413611" cy="1569660"/>
          </a:xfrm>
          <a:prstGeom prst="rect">
            <a:avLst/>
          </a:prstGeom>
          <a:solidFill>
            <a:schemeClr val="bg2"/>
          </a:solidFill>
        </p:spPr>
        <p:txBody>
          <a:bodyPr wrap="square">
            <a:spAutoFit/>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Episodic / Non-episodic</a:t>
            </a:r>
            <a:r>
              <a:rPr lang="en-US" sz="1600" b="0" i="0" dirty="0">
                <a:solidFill>
                  <a:srgbClr val="000000"/>
                </a:solidFill>
                <a:effectLst/>
                <a:latin typeface="Arial" panose="020B0604020202020204" pitchFamily="34" charset="0"/>
              </a:rPr>
              <a:t> − In an episodic environment, each episode consists of the agent perceiving and then acting. The quality of its action depends just on the episode itself. Subsequent episodes do not depend on the actions in the previous episodes. Episodic environments are much simpler because the agent does not need to think ahead.</a:t>
            </a:r>
          </a:p>
        </p:txBody>
      </p:sp>
    </p:spTree>
    <p:extLst>
      <p:ext uri="{BB962C8B-B14F-4D97-AF65-F5344CB8AC3E}">
        <p14:creationId xmlns:p14="http://schemas.microsoft.com/office/powerpoint/2010/main" val="2563646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564944" cy="725349"/>
          </a:xfrm>
        </p:spPr>
        <p:txBody>
          <a:bodyPr>
            <a:normAutofit/>
          </a:bodyPr>
          <a:lstStyle/>
          <a:p>
            <a:r>
              <a:rPr lang="en-US" dirty="0"/>
              <a:t>Examples of Environments</a:t>
            </a:r>
          </a:p>
        </p:txBody>
      </p:sp>
      <p:sp>
        <p:nvSpPr>
          <p:cNvPr id="5" name="TextBox 4">
            <a:extLst>
              <a:ext uri="{FF2B5EF4-FFF2-40B4-BE49-F238E27FC236}">
                <a16:creationId xmlns:a16="http://schemas.microsoft.com/office/drawing/2014/main" id="{F03337B2-5AAF-4832-8908-AE0CCCBD3786}"/>
              </a:ext>
            </a:extLst>
          </p:cNvPr>
          <p:cNvSpPr txBox="1"/>
          <p:nvPr/>
        </p:nvSpPr>
        <p:spPr>
          <a:xfrm>
            <a:off x="2417094" y="1084209"/>
            <a:ext cx="6108198" cy="646331"/>
          </a:xfrm>
          <a:prstGeom prst="rect">
            <a:avLst/>
          </a:prstGeom>
          <a:solidFill>
            <a:schemeClr val="accent5">
              <a:lumMod val="20000"/>
              <a:lumOff val="80000"/>
            </a:schemeClr>
          </a:solidFill>
        </p:spPr>
        <p:txBody>
          <a:bodyPr wrap="square">
            <a:spAutoFit/>
          </a:bodyPr>
          <a:lstStyle/>
          <a:p>
            <a:pPr algn="just"/>
            <a:r>
              <a:rPr lang="en-US" b="1" dirty="0"/>
              <a:t>Solitaire is fully observable, automated taxi driving is partially because it cannot see what other drivers are thinking.</a:t>
            </a:r>
          </a:p>
        </p:txBody>
      </p:sp>
      <p:sp>
        <p:nvSpPr>
          <p:cNvPr id="6" name="TextBox 5">
            <a:extLst>
              <a:ext uri="{FF2B5EF4-FFF2-40B4-BE49-F238E27FC236}">
                <a16:creationId xmlns:a16="http://schemas.microsoft.com/office/drawing/2014/main" id="{F462196F-B1AD-458C-AD35-52390200D56E}"/>
              </a:ext>
            </a:extLst>
          </p:cNvPr>
          <p:cNvSpPr txBox="1"/>
          <p:nvPr/>
        </p:nvSpPr>
        <p:spPr>
          <a:xfrm>
            <a:off x="2417094" y="1802268"/>
            <a:ext cx="6108198" cy="830997"/>
          </a:xfrm>
          <a:prstGeom prst="rect">
            <a:avLst/>
          </a:prstGeom>
          <a:solidFill>
            <a:schemeClr val="accent5">
              <a:lumMod val="20000"/>
              <a:lumOff val="80000"/>
            </a:schemeClr>
          </a:solidFill>
        </p:spPr>
        <p:txBody>
          <a:bodyPr wrap="square">
            <a:spAutoFit/>
          </a:bodyPr>
          <a:lstStyle/>
          <a:p>
            <a:pPr algn="just"/>
            <a:r>
              <a:rPr lang="en-US" sz="1600" b="1" dirty="0">
                <a:latin typeface="Arial" charset="0"/>
              </a:rPr>
              <a:t>Vacuum world is deterministic, Taxi driving is non-deterministic (stochastic) i.e. </a:t>
            </a:r>
            <a:r>
              <a:rPr lang="en-US" sz="1600" b="1" dirty="0" err="1">
                <a:latin typeface="Arial" charset="0"/>
              </a:rPr>
              <a:t>Tyres</a:t>
            </a:r>
            <a:r>
              <a:rPr lang="en-US" sz="1600" b="1" dirty="0">
                <a:latin typeface="Arial" charset="0"/>
              </a:rPr>
              <a:t> blow out or engine seizes.</a:t>
            </a:r>
            <a:endParaRPr lang="en-US" sz="1600" b="1" dirty="0"/>
          </a:p>
        </p:txBody>
      </p:sp>
      <p:sp>
        <p:nvSpPr>
          <p:cNvPr id="9" name="TextBox 8">
            <a:extLst>
              <a:ext uri="{FF2B5EF4-FFF2-40B4-BE49-F238E27FC236}">
                <a16:creationId xmlns:a16="http://schemas.microsoft.com/office/drawing/2014/main" id="{B7AC9F09-B1BE-415A-BE67-E4709EF17EA5}"/>
              </a:ext>
            </a:extLst>
          </p:cNvPr>
          <p:cNvSpPr txBox="1"/>
          <p:nvPr/>
        </p:nvSpPr>
        <p:spPr>
          <a:xfrm>
            <a:off x="2423323" y="2704993"/>
            <a:ext cx="6091163" cy="338554"/>
          </a:xfrm>
          <a:prstGeom prst="rect">
            <a:avLst/>
          </a:prstGeom>
          <a:solidFill>
            <a:schemeClr val="accent5">
              <a:lumMod val="20000"/>
              <a:lumOff val="80000"/>
            </a:schemeClr>
          </a:solidFill>
        </p:spPr>
        <p:txBody>
          <a:bodyPr wrap="square">
            <a:spAutoFit/>
          </a:bodyPr>
          <a:lstStyle/>
          <a:p>
            <a:r>
              <a:rPr lang="en-US" sz="1600" b="1" dirty="0">
                <a:latin typeface="Arial" charset="0"/>
              </a:rPr>
              <a:t>Chess and taxi driving are non-episodic (Sequential).</a:t>
            </a:r>
            <a:endParaRPr lang="en-US" sz="1600" b="1" dirty="0"/>
          </a:p>
        </p:txBody>
      </p:sp>
      <p:sp>
        <p:nvSpPr>
          <p:cNvPr id="10" name="TextBox 9">
            <a:extLst>
              <a:ext uri="{FF2B5EF4-FFF2-40B4-BE49-F238E27FC236}">
                <a16:creationId xmlns:a16="http://schemas.microsoft.com/office/drawing/2014/main" id="{EEA0D8DB-A4C4-460C-AA0A-0E74F0167B9B}"/>
              </a:ext>
            </a:extLst>
          </p:cNvPr>
          <p:cNvSpPr txBox="1"/>
          <p:nvPr/>
        </p:nvSpPr>
        <p:spPr>
          <a:xfrm>
            <a:off x="2417094" y="3126721"/>
            <a:ext cx="6091163" cy="369332"/>
          </a:xfrm>
          <a:prstGeom prst="rect">
            <a:avLst/>
          </a:prstGeom>
          <a:solidFill>
            <a:schemeClr val="accent5">
              <a:lumMod val="20000"/>
              <a:lumOff val="80000"/>
            </a:schemeClr>
          </a:solidFill>
        </p:spPr>
        <p:txBody>
          <a:bodyPr wrap="square">
            <a:spAutoFit/>
          </a:bodyPr>
          <a:lstStyle/>
          <a:p>
            <a:r>
              <a:rPr lang="en-US" b="1" dirty="0"/>
              <a:t>Taxi driving is dynamic, </a:t>
            </a:r>
            <a:r>
              <a:rPr lang="en-US" b="1" dirty="0" err="1">
                <a:latin typeface="Arial" charset="0"/>
              </a:rPr>
              <a:t>Crossworld</a:t>
            </a:r>
            <a:r>
              <a:rPr lang="en-US" b="1" dirty="0">
                <a:latin typeface="Arial" charset="0"/>
              </a:rPr>
              <a:t> puzzle is static. </a:t>
            </a:r>
            <a:endParaRPr lang="en-US" b="1" dirty="0"/>
          </a:p>
        </p:txBody>
      </p:sp>
      <p:sp>
        <p:nvSpPr>
          <p:cNvPr id="12" name="TextBox 11">
            <a:extLst>
              <a:ext uri="{FF2B5EF4-FFF2-40B4-BE49-F238E27FC236}">
                <a16:creationId xmlns:a16="http://schemas.microsoft.com/office/drawing/2014/main" id="{84B291EA-C54E-4AB4-949B-90557B593EDF}"/>
              </a:ext>
            </a:extLst>
          </p:cNvPr>
          <p:cNvSpPr txBox="1"/>
          <p:nvPr/>
        </p:nvSpPr>
        <p:spPr>
          <a:xfrm>
            <a:off x="2417095" y="3560405"/>
            <a:ext cx="6108197" cy="830997"/>
          </a:xfrm>
          <a:prstGeom prst="rect">
            <a:avLst/>
          </a:prstGeom>
          <a:solidFill>
            <a:schemeClr val="accent5">
              <a:lumMod val="20000"/>
              <a:lumOff val="80000"/>
            </a:schemeClr>
          </a:solidFill>
        </p:spPr>
        <p:txBody>
          <a:bodyPr wrap="square">
            <a:spAutoFit/>
          </a:bodyPr>
          <a:lstStyle/>
          <a:p>
            <a:pPr algn="just">
              <a:defRPr/>
            </a:pPr>
            <a:r>
              <a:rPr lang="en-US" sz="1600" b="1" dirty="0">
                <a:latin typeface="Arial" charset="0"/>
              </a:rPr>
              <a:t>Chess environment has finite number of states, percepts and actions whereas Continuous environment is taxi driving i.e. its speed, location etc.</a:t>
            </a:r>
          </a:p>
        </p:txBody>
      </p:sp>
      <p:sp>
        <p:nvSpPr>
          <p:cNvPr id="13" name="TextBox 12">
            <a:extLst>
              <a:ext uri="{FF2B5EF4-FFF2-40B4-BE49-F238E27FC236}">
                <a16:creationId xmlns:a16="http://schemas.microsoft.com/office/drawing/2014/main" id="{A9E2D102-83D6-436D-9961-B11FF44B1C3A}"/>
              </a:ext>
            </a:extLst>
          </p:cNvPr>
          <p:cNvSpPr txBox="1"/>
          <p:nvPr/>
        </p:nvSpPr>
        <p:spPr>
          <a:xfrm>
            <a:off x="2417093" y="4455754"/>
            <a:ext cx="6091163" cy="338554"/>
          </a:xfrm>
          <a:prstGeom prst="rect">
            <a:avLst/>
          </a:prstGeom>
          <a:solidFill>
            <a:schemeClr val="accent5">
              <a:lumMod val="20000"/>
              <a:lumOff val="80000"/>
            </a:schemeClr>
          </a:solidFill>
        </p:spPr>
        <p:txBody>
          <a:bodyPr wrap="square">
            <a:spAutoFit/>
          </a:bodyPr>
          <a:lstStyle/>
          <a:p>
            <a:pPr algn="just"/>
            <a:r>
              <a:rPr lang="en-US" sz="1600" b="1" dirty="0" err="1">
                <a:latin typeface="Arial" charset="0"/>
              </a:rPr>
              <a:t>Crossworld</a:t>
            </a:r>
            <a:r>
              <a:rPr lang="en-US" sz="1600" b="1" dirty="0">
                <a:latin typeface="Arial" charset="0"/>
              </a:rPr>
              <a:t> puzzle is single agent, Chess is multiagent. </a:t>
            </a:r>
            <a:endParaRPr lang="en-US" sz="1600" b="1" dirty="0"/>
          </a:p>
        </p:txBody>
      </p:sp>
    </p:spTree>
    <p:extLst>
      <p:ext uri="{BB962C8B-B14F-4D97-AF65-F5344CB8AC3E}">
        <p14:creationId xmlns:p14="http://schemas.microsoft.com/office/powerpoint/2010/main" val="1307836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Environment Types</a:t>
            </a:r>
          </a:p>
        </p:txBody>
      </p:sp>
      <p:pic>
        <p:nvPicPr>
          <p:cNvPr id="3" name="Picture 2">
            <a:extLst>
              <a:ext uri="{FF2B5EF4-FFF2-40B4-BE49-F238E27FC236}">
                <a16:creationId xmlns:a16="http://schemas.microsoft.com/office/drawing/2014/main" id="{1457487B-41BB-427D-8A48-36DD6364D416}"/>
              </a:ext>
            </a:extLst>
          </p:cNvPr>
          <p:cNvPicPr>
            <a:picLocks noChangeAspect="1"/>
          </p:cNvPicPr>
          <p:nvPr/>
        </p:nvPicPr>
        <p:blipFill>
          <a:blip r:embed="rId2"/>
          <a:stretch>
            <a:fillRect/>
          </a:stretch>
        </p:blipFill>
        <p:spPr>
          <a:xfrm>
            <a:off x="2022654" y="1197405"/>
            <a:ext cx="6519675" cy="3891247"/>
          </a:xfrm>
          <a:prstGeom prst="rect">
            <a:avLst/>
          </a:prstGeom>
        </p:spPr>
      </p:pic>
    </p:spTree>
    <p:extLst>
      <p:ext uri="{BB962C8B-B14F-4D97-AF65-F5344CB8AC3E}">
        <p14:creationId xmlns:p14="http://schemas.microsoft.com/office/powerpoint/2010/main" val="2276175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Environment Types</a:t>
            </a:r>
          </a:p>
        </p:txBody>
      </p:sp>
      <p:pic>
        <p:nvPicPr>
          <p:cNvPr id="4" name="Picture 3">
            <a:extLst>
              <a:ext uri="{FF2B5EF4-FFF2-40B4-BE49-F238E27FC236}">
                <a16:creationId xmlns:a16="http://schemas.microsoft.com/office/drawing/2014/main" id="{8F4360E5-483A-4310-8E22-7F709440C77C}"/>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1163499"/>
            <a:ext cx="7490519" cy="381335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161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lstStyle/>
          <a:p>
            <a:r>
              <a:rPr lang="en-US" dirty="0"/>
              <a:t>Task Environment</a:t>
            </a:r>
          </a:p>
        </p:txBody>
      </p:sp>
      <p:sp>
        <p:nvSpPr>
          <p:cNvPr id="4" name="Rectangle 3">
            <a:extLst>
              <a:ext uri="{FF2B5EF4-FFF2-40B4-BE49-F238E27FC236}">
                <a16:creationId xmlns:a16="http://schemas.microsoft.com/office/drawing/2014/main" id="{7B011A36-9CA0-4E6B-BF86-EF5C3DD678C8}"/>
              </a:ext>
            </a:extLst>
          </p:cNvPr>
          <p:cNvSpPr txBox="1">
            <a:spLocks noChangeArrowheads="1"/>
          </p:cNvSpPr>
          <p:nvPr/>
        </p:nvSpPr>
        <p:spPr>
          <a:xfrm>
            <a:off x="754375" y="1752905"/>
            <a:ext cx="8229600" cy="3109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000" dirty="0"/>
              <a:t>To design a rational agent we need to specify a </a:t>
            </a:r>
            <a:r>
              <a:rPr lang="en-US" altLang="en-US" sz="2000" i="1" dirty="0"/>
              <a:t>task environment </a:t>
            </a:r>
          </a:p>
          <a:p>
            <a:pPr lvl="1">
              <a:lnSpc>
                <a:spcPct val="90000"/>
              </a:lnSpc>
            </a:pPr>
            <a:r>
              <a:rPr lang="en-US" altLang="en-US" sz="1800" dirty="0"/>
              <a:t>a problem specification for which the agent is a solution</a:t>
            </a:r>
          </a:p>
          <a:p>
            <a:pPr lvl="1">
              <a:lnSpc>
                <a:spcPct val="90000"/>
              </a:lnSpc>
            </a:pPr>
            <a:endParaRPr lang="en-US" altLang="en-US" sz="1800" dirty="0"/>
          </a:p>
          <a:p>
            <a:pPr>
              <a:lnSpc>
                <a:spcPct val="90000"/>
              </a:lnSpc>
            </a:pPr>
            <a:r>
              <a:rPr lang="en-US" altLang="en-US" sz="2000" i="1" dirty="0"/>
              <a:t>PEAS</a:t>
            </a:r>
            <a:r>
              <a:rPr lang="en-US" altLang="en-US" sz="1800" i="1" dirty="0"/>
              <a:t>: </a:t>
            </a:r>
            <a:r>
              <a:rPr lang="en-US" altLang="en-US" sz="2000" b="1" i="1" dirty="0"/>
              <a:t> to </a:t>
            </a:r>
            <a:r>
              <a:rPr lang="en-US" altLang="en-US" sz="2000" b="1" dirty="0"/>
              <a:t>specify a task environment</a:t>
            </a:r>
            <a:r>
              <a:rPr lang="en-US" altLang="en-US" sz="2000" dirty="0"/>
              <a:t>	</a:t>
            </a:r>
          </a:p>
          <a:p>
            <a:pPr lvl="1">
              <a:lnSpc>
                <a:spcPct val="90000"/>
              </a:lnSpc>
            </a:pPr>
            <a:r>
              <a:rPr lang="en-US" altLang="en-US" sz="2000" b="1" i="1" dirty="0">
                <a:solidFill>
                  <a:schemeClr val="accent2"/>
                </a:solidFill>
              </a:rPr>
              <a:t>P</a:t>
            </a:r>
            <a:r>
              <a:rPr lang="en-US" altLang="en-US" sz="1800" dirty="0"/>
              <a:t>erformance measure</a:t>
            </a:r>
          </a:p>
          <a:p>
            <a:pPr lvl="1">
              <a:lnSpc>
                <a:spcPct val="90000"/>
              </a:lnSpc>
            </a:pPr>
            <a:r>
              <a:rPr lang="en-US" altLang="en-US" sz="2000" b="1" i="1" dirty="0">
                <a:solidFill>
                  <a:schemeClr val="accent2"/>
                </a:solidFill>
              </a:rPr>
              <a:t>E</a:t>
            </a:r>
            <a:r>
              <a:rPr lang="en-US" altLang="en-US" sz="1800" dirty="0"/>
              <a:t>nvironment</a:t>
            </a:r>
          </a:p>
          <a:p>
            <a:pPr lvl="1">
              <a:lnSpc>
                <a:spcPct val="90000"/>
              </a:lnSpc>
            </a:pPr>
            <a:r>
              <a:rPr lang="en-US" altLang="en-US" sz="2000" b="1" i="1" dirty="0">
                <a:solidFill>
                  <a:schemeClr val="accent2"/>
                </a:solidFill>
              </a:rPr>
              <a:t>A</a:t>
            </a:r>
            <a:r>
              <a:rPr lang="en-US" altLang="en-US" sz="1800" dirty="0"/>
              <a:t>ctuators</a:t>
            </a:r>
          </a:p>
          <a:p>
            <a:pPr lvl="1">
              <a:lnSpc>
                <a:spcPct val="90000"/>
              </a:lnSpc>
            </a:pPr>
            <a:r>
              <a:rPr lang="en-US" altLang="en-US" sz="2000" b="1" i="1" dirty="0">
                <a:solidFill>
                  <a:schemeClr val="accent2"/>
                </a:solidFill>
              </a:rPr>
              <a:t>S</a:t>
            </a:r>
            <a:r>
              <a:rPr lang="en-US" altLang="en-US" sz="1800" dirty="0"/>
              <a:t>ensors</a:t>
            </a:r>
          </a:p>
          <a:p>
            <a:pPr>
              <a:lnSpc>
                <a:spcPct val="90000"/>
              </a:lnSpc>
            </a:pPr>
            <a:endParaRPr lang="en-US" altLang="en-US" dirty="0"/>
          </a:p>
        </p:txBody>
      </p:sp>
      <p:pic>
        <p:nvPicPr>
          <p:cNvPr id="5" name="Picture 4">
            <a:extLst>
              <a:ext uri="{FF2B5EF4-FFF2-40B4-BE49-F238E27FC236}">
                <a16:creationId xmlns:a16="http://schemas.microsoft.com/office/drawing/2014/main" id="{E83B4275-EC0E-4165-858C-ED439008E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45" y="2419045"/>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25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An Automated Taxi Driver</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1976014" y="1600200"/>
            <a:ext cx="6710785" cy="326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a:lnSpc>
                <a:spcPct val="90000"/>
              </a:lnSpc>
              <a:buFont typeface="Wingdings" panose="05000000000000000000" pitchFamily="2" charset="2"/>
              <a:buNone/>
            </a:pPr>
            <a:r>
              <a:rPr lang="en-US" altLang="en-US" sz="2000" i="1" dirty="0"/>
              <a:t>P</a:t>
            </a:r>
            <a:r>
              <a:rPr lang="en-US" altLang="en-US" sz="2000" b="1" dirty="0"/>
              <a:t>erformance measure</a:t>
            </a:r>
            <a:r>
              <a:rPr lang="en-US" altLang="en-US" sz="2000" dirty="0"/>
              <a:t>: </a:t>
            </a:r>
          </a:p>
          <a:p>
            <a:pPr lvl="1">
              <a:lnSpc>
                <a:spcPct val="90000"/>
              </a:lnSpc>
            </a:pPr>
            <a:r>
              <a:rPr lang="en-US" altLang="en-US" sz="1800" dirty="0"/>
              <a:t>?</a:t>
            </a:r>
          </a:p>
          <a:p>
            <a:pPr>
              <a:lnSpc>
                <a:spcPct val="90000"/>
              </a:lnSpc>
              <a:buFont typeface="Wingdings" panose="05000000000000000000" pitchFamily="2" charset="2"/>
              <a:buNone/>
            </a:pPr>
            <a:r>
              <a:rPr lang="en-US" altLang="en-US" sz="2000" i="1" dirty="0"/>
              <a:t>E</a:t>
            </a:r>
            <a:r>
              <a:rPr lang="en-US" altLang="en-US" sz="2000" b="1" dirty="0"/>
              <a:t>nvironment</a:t>
            </a:r>
            <a:r>
              <a:rPr lang="en-US" altLang="en-US" sz="2000" dirty="0"/>
              <a:t>: </a:t>
            </a:r>
          </a:p>
          <a:p>
            <a:pPr lvl="1">
              <a:lnSpc>
                <a:spcPct val="90000"/>
              </a:lnSpc>
            </a:pPr>
            <a:r>
              <a:rPr lang="en-US" altLang="en-US" sz="1800" dirty="0"/>
              <a:t>?</a:t>
            </a:r>
          </a:p>
          <a:p>
            <a:pPr>
              <a:lnSpc>
                <a:spcPct val="90000"/>
              </a:lnSpc>
              <a:buFont typeface="Wingdings" panose="05000000000000000000" pitchFamily="2" charset="2"/>
              <a:buNone/>
            </a:pPr>
            <a:r>
              <a:rPr lang="en-US" altLang="en-US" sz="2000" i="1" dirty="0"/>
              <a:t>A</a:t>
            </a:r>
            <a:r>
              <a:rPr lang="en-US" altLang="en-US" sz="2000" b="1" dirty="0"/>
              <a:t>ctuators</a:t>
            </a:r>
            <a:r>
              <a:rPr lang="en-US" altLang="en-US" sz="2000" dirty="0"/>
              <a:t>: </a:t>
            </a:r>
          </a:p>
          <a:p>
            <a:pPr lvl="1">
              <a:lnSpc>
                <a:spcPct val="90000"/>
              </a:lnSpc>
            </a:pPr>
            <a:r>
              <a:rPr lang="en-US" altLang="en-US" sz="1800" dirty="0"/>
              <a:t>?</a:t>
            </a:r>
          </a:p>
          <a:p>
            <a:pPr>
              <a:lnSpc>
                <a:spcPct val="90000"/>
              </a:lnSpc>
              <a:buFont typeface="Wingdings" panose="05000000000000000000" pitchFamily="2" charset="2"/>
              <a:buNone/>
            </a:pPr>
            <a:r>
              <a:rPr lang="en-US" altLang="en-US" sz="2000" i="1" dirty="0"/>
              <a:t>S</a:t>
            </a:r>
            <a:r>
              <a:rPr lang="en-US" altLang="en-US" sz="2000" b="1" dirty="0"/>
              <a:t>ensors</a:t>
            </a:r>
            <a:r>
              <a:rPr lang="en-US" altLang="en-US" sz="2000" dirty="0"/>
              <a:t>: </a:t>
            </a:r>
          </a:p>
          <a:p>
            <a:pPr lvl="1">
              <a:lnSpc>
                <a:spcPct val="90000"/>
              </a:lnSpc>
            </a:pPr>
            <a:r>
              <a:rPr lang="en-US" altLang="en-US" sz="1800" dirty="0"/>
              <a:t>?</a:t>
            </a:r>
            <a:endParaRPr lang="en-US" altLang="en-US" sz="1800" b="1" i="1" dirty="0"/>
          </a:p>
        </p:txBody>
      </p:sp>
      <p:pic>
        <p:nvPicPr>
          <p:cNvPr id="7" name="Picture 4" descr="MCBD05688_0000[1]">
            <a:extLst>
              <a:ext uri="{FF2B5EF4-FFF2-40B4-BE49-F238E27FC236}">
                <a16:creationId xmlns:a16="http://schemas.microsoft.com/office/drawing/2014/main" id="{21349FE5-2F2F-443A-874C-B19BD8ACA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115" y="1808225"/>
            <a:ext cx="2819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16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An Automated Taxi Driver</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907080" y="1600200"/>
            <a:ext cx="7779719" cy="326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a:lnSpc>
                <a:spcPct val="90000"/>
              </a:lnSpc>
              <a:buFont typeface="Wingdings" panose="05000000000000000000" pitchFamily="2" charset="2"/>
              <a:buNone/>
            </a:pPr>
            <a:r>
              <a:rPr lang="en-US" altLang="en-US" sz="2000" i="1" dirty="0"/>
              <a:t>P</a:t>
            </a:r>
            <a:r>
              <a:rPr lang="en-US" altLang="en-US" sz="2000" b="1" dirty="0"/>
              <a:t>erformance measure</a:t>
            </a:r>
            <a:r>
              <a:rPr lang="en-US" altLang="en-US" sz="2000" dirty="0"/>
              <a:t>: </a:t>
            </a:r>
          </a:p>
          <a:p>
            <a:pPr lvl="1">
              <a:lnSpc>
                <a:spcPct val="90000"/>
              </a:lnSpc>
            </a:pPr>
            <a:r>
              <a:rPr lang="en-US" altLang="en-US" sz="1800" dirty="0"/>
              <a:t>safety, speed, legal, comfortable, maximize profits</a:t>
            </a:r>
          </a:p>
          <a:p>
            <a:pPr>
              <a:lnSpc>
                <a:spcPct val="90000"/>
              </a:lnSpc>
              <a:buFont typeface="Wingdings" panose="05000000000000000000" pitchFamily="2" charset="2"/>
              <a:buNone/>
            </a:pPr>
            <a:r>
              <a:rPr lang="en-US" altLang="en-US" sz="2000" i="1" dirty="0"/>
              <a:t>E</a:t>
            </a:r>
            <a:r>
              <a:rPr lang="en-US" altLang="en-US" sz="2000" b="1" dirty="0"/>
              <a:t>nvironment</a:t>
            </a:r>
            <a:r>
              <a:rPr lang="en-US" altLang="en-US" sz="2000" dirty="0"/>
              <a:t>: </a:t>
            </a:r>
          </a:p>
          <a:p>
            <a:pPr lvl="1">
              <a:lnSpc>
                <a:spcPct val="90000"/>
              </a:lnSpc>
            </a:pPr>
            <a:r>
              <a:rPr lang="en-US" altLang="en-US" sz="1800" dirty="0"/>
              <a:t>?</a:t>
            </a:r>
          </a:p>
          <a:p>
            <a:pPr>
              <a:lnSpc>
                <a:spcPct val="90000"/>
              </a:lnSpc>
              <a:buFont typeface="Wingdings" panose="05000000000000000000" pitchFamily="2" charset="2"/>
              <a:buNone/>
            </a:pPr>
            <a:r>
              <a:rPr lang="en-US" altLang="en-US" sz="2000" i="1" dirty="0"/>
              <a:t>A</a:t>
            </a:r>
            <a:r>
              <a:rPr lang="en-US" altLang="en-US" sz="2000" b="1" dirty="0"/>
              <a:t>ctuators</a:t>
            </a:r>
            <a:r>
              <a:rPr lang="en-US" altLang="en-US" sz="2000" dirty="0"/>
              <a:t>: </a:t>
            </a:r>
          </a:p>
          <a:p>
            <a:pPr lvl="1">
              <a:lnSpc>
                <a:spcPct val="90000"/>
              </a:lnSpc>
            </a:pPr>
            <a:r>
              <a:rPr lang="en-US" altLang="en-US" sz="1800" dirty="0"/>
              <a:t>?</a:t>
            </a:r>
          </a:p>
          <a:p>
            <a:pPr>
              <a:lnSpc>
                <a:spcPct val="90000"/>
              </a:lnSpc>
              <a:buFont typeface="Wingdings" panose="05000000000000000000" pitchFamily="2" charset="2"/>
              <a:buNone/>
            </a:pPr>
            <a:r>
              <a:rPr lang="en-US" altLang="en-US" sz="2000" i="1" dirty="0"/>
              <a:t>S</a:t>
            </a:r>
            <a:r>
              <a:rPr lang="en-US" altLang="en-US" sz="2000" b="1" dirty="0"/>
              <a:t>ensors</a:t>
            </a:r>
            <a:r>
              <a:rPr lang="en-US" altLang="en-US" sz="2000" dirty="0"/>
              <a:t>: </a:t>
            </a:r>
          </a:p>
          <a:p>
            <a:pPr lvl="1">
              <a:lnSpc>
                <a:spcPct val="90000"/>
              </a:lnSpc>
            </a:pPr>
            <a:r>
              <a:rPr lang="en-US" altLang="en-US" sz="1800" dirty="0"/>
              <a:t>?</a:t>
            </a:r>
            <a:endParaRPr lang="en-US" altLang="en-US" sz="1800" b="1" i="1" dirty="0"/>
          </a:p>
        </p:txBody>
      </p:sp>
      <p:pic>
        <p:nvPicPr>
          <p:cNvPr id="7" name="Picture 4" descr="MCBD05688_0000[1]">
            <a:extLst>
              <a:ext uri="{FF2B5EF4-FFF2-40B4-BE49-F238E27FC236}">
                <a16:creationId xmlns:a16="http://schemas.microsoft.com/office/drawing/2014/main" id="{21349FE5-2F2F-443A-874C-B19BD8ACA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209" y="2419045"/>
            <a:ext cx="2819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74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An Automated Taxi Driver</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907080" y="1600200"/>
            <a:ext cx="7779719" cy="326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a:lnSpc>
                <a:spcPct val="90000"/>
              </a:lnSpc>
              <a:buFont typeface="Wingdings" panose="05000000000000000000" pitchFamily="2" charset="2"/>
              <a:buNone/>
            </a:pPr>
            <a:r>
              <a:rPr lang="en-US" altLang="en-US" sz="2000" i="1" dirty="0"/>
              <a:t>P</a:t>
            </a:r>
            <a:r>
              <a:rPr lang="en-US" altLang="en-US" sz="2000" b="1" dirty="0"/>
              <a:t>erformance measure</a:t>
            </a:r>
            <a:r>
              <a:rPr lang="en-US" altLang="en-US" sz="2000" dirty="0"/>
              <a:t>: </a:t>
            </a:r>
          </a:p>
          <a:p>
            <a:pPr lvl="1">
              <a:lnSpc>
                <a:spcPct val="90000"/>
              </a:lnSpc>
            </a:pPr>
            <a:r>
              <a:rPr lang="en-US" altLang="en-US" sz="1800" dirty="0"/>
              <a:t>safety, speed, legal, comfortable, maximize profits</a:t>
            </a:r>
          </a:p>
          <a:p>
            <a:pPr>
              <a:lnSpc>
                <a:spcPct val="90000"/>
              </a:lnSpc>
              <a:buFont typeface="Wingdings" panose="05000000000000000000" pitchFamily="2" charset="2"/>
              <a:buNone/>
            </a:pPr>
            <a:r>
              <a:rPr lang="en-US" altLang="en-US" sz="2000" i="1" dirty="0"/>
              <a:t>E</a:t>
            </a:r>
            <a:r>
              <a:rPr lang="en-US" altLang="en-US" sz="2000" b="1" dirty="0"/>
              <a:t>nvironment</a:t>
            </a:r>
            <a:r>
              <a:rPr lang="en-US" altLang="en-US" sz="2000" dirty="0"/>
              <a:t>: </a:t>
            </a:r>
          </a:p>
          <a:p>
            <a:pPr lvl="1">
              <a:lnSpc>
                <a:spcPct val="90000"/>
              </a:lnSpc>
            </a:pPr>
            <a:r>
              <a:rPr lang="en-US" altLang="en-US" sz="1800" dirty="0"/>
              <a:t>roads, other traffic, pedestrians, customers</a:t>
            </a:r>
          </a:p>
          <a:p>
            <a:pPr>
              <a:lnSpc>
                <a:spcPct val="90000"/>
              </a:lnSpc>
              <a:buFont typeface="Wingdings" panose="05000000000000000000" pitchFamily="2" charset="2"/>
              <a:buNone/>
            </a:pPr>
            <a:r>
              <a:rPr lang="en-US" altLang="en-US" sz="2000" i="1" dirty="0"/>
              <a:t>A</a:t>
            </a:r>
            <a:r>
              <a:rPr lang="en-US" altLang="en-US" sz="2000" b="1" dirty="0"/>
              <a:t>ctuators</a:t>
            </a:r>
            <a:r>
              <a:rPr lang="en-US" altLang="en-US" sz="2000" dirty="0"/>
              <a:t>: </a:t>
            </a:r>
          </a:p>
          <a:p>
            <a:pPr lvl="1">
              <a:lnSpc>
                <a:spcPct val="90000"/>
              </a:lnSpc>
            </a:pPr>
            <a:r>
              <a:rPr lang="en-US" altLang="en-US" sz="1800" dirty="0"/>
              <a:t>?</a:t>
            </a:r>
          </a:p>
          <a:p>
            <a:pPr>
              <a:lnSpc>
                <a:spcPct val="90000"/>
              </a:lnSpc>
              <a:buFont typeface="Wingdings" panose="05000000000000000000" pitchFamily="2" charset="2"/>
              <a:buNone/>
            </a:pPr>
            <a:r>
              <a:rPr lang="en-US" altLang="en-US" sz="2000" i="1" dirty="0"/>
              <a:t>S</a:t>
            </a:r>
            <a:r>
              <a:rPr lang="en-US" altLang="en-US" sz="2000" b="1" dirty="0"/>
              <a:t>ensors</a:t>
            </a:r>
            <a:r>
              <a:rPr lang="en-US" altLang="en-US" sz="2000" dirty="0"/>
              <a:t>: </a:t>
            </a:r>
          </a:p>
          <a:p>
            <a:pPr lvl="1">
              <a:lnSpc>
                <a:spcPct val="90000"/>
              </a:lnSpc>
            </a:pPr>
            <a:r>
              <a:rPr lang="en-US" altLang="en-US" sz="1800" dirty="0"/>
              <a:t>?</a:t>
            </a:r>
            <a:endParaRPr lang="en-US" altLang="en-US" sz="1800" b="1" i="1" dirty="0"/>
          </a:p>
        </p:txBody>
      </p:sp>
      <p:pic>
        <p:nvPicPr>
          <p:cNvPr id="7" name="Picture 4" descr="MCBD05688_0000[1]">
            <a:extLst>
              <a:ext uri="{FF2B5EF4-FFF2-40B4-BE49-F238E27FC236}">
                <a16:creationId xmlns:a16="http://schemas.microsoft.com/office/drawing/2014/main" id="{21349FE5-2F2F-443A-874C-B19BD8ACA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209" y="2419045"/>
            <a:ext cx="2819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758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Agents and Environments</a:t>
            </a:r>
          </a:p>
        </p:txBody>
      </p:sp>
      <p:pic>
        <p:nvPicPr>
          <p:cNvPr id="9" name="Picture 8">
            <a:extLst>
              <a:ext uri="{FF2B5EF4-FFF2-40B4-BE49-F238E27FC236}">
                <a16:creationId xmlns:a16="http://schemas.microsoft.com/office/drawing/2014/main" id="{6BD5570F-B426-4BAD-85ED-7D906A366676}"/>
              </a:ext>
            </a:extLst>
          </p:cNvPr>
          <p:cNvPicPr>
            <a:picLocks noChangeAspect="1"/>
          </p:cNvPicPr>
          <p:nvPr/>
        </p:nvPicPr>
        <p:blipFill>
          <a:blip r:embed="rId3"/>
          <a:stretch>
            <a:fillRect/>
          </a:stretch>
        </p:blipFill>
        <p:spPr>
          <a:xfrm>
            <a:off x="3305666" y="1874152"/>
            <a:ext cx="5344675" cy="2290575"/>
          </a:xfrm>
          <a:prstGeom prst="rect">
            <a:avLst/>
          </a:prstGeom>
        </p:spPr>
      </p:pic>
      <p:sp>
        <p:nvSpPr>
          <p:cNvPr id="8" name="TextBox 7">
            <a:extLst>
              <a:ext uri="{FF2B5EF4-FFF2-40B4-BE49-F238E27FC236}">
                <a16:creationId xmlns:a16="http://schemas.microsoft.com/office/drawing/2014/main" id="{3F8233D0-B257-402E-BEDA-AF2D4907E9C0}"/>
              </a:ext>
            </a:extLst>
          </p:cNvPr>
          <p:cNvSpPr txBox="1"/>
          <p:nvPr/>
        </p:nvSpPr>
        <p:spPr>
          <a:xfrm>
            <a:off x="2892246" y="1117172"/>
            <a:ext cx="5650084" cy="646331"/>
          </a:xfrm>
          <a:prstGeom prst="rect">
            <a:avLst/>
          </a:prstGeom>
          <a:solidFill>
            <a:schemeClr val="bg2"/>
          </a:solidFill>
        </p:spPr>
        <p:txBody>
          <a:bodyPr wrap="square">
            <a:spAutoFit/>
          </a:bodyPr>
          <a:lstStyle/>
          <a:p>
            <a:pPr eaLnBrk="1" hangingPunct="1">
              <a:spcBef>
                <a:spcPct val="50000"/>
              </a:spcBef>
              <a:buClrTx/>
              <a:buFontTx/>
              <a:buNone/>
            </a:pPr>
            <a:r>
              <a:rPr lang="en-US" altLang="en-US" sz="1800" i="1" dirty="0">
                <a:solidFill>
                  <a:schemeClr val="tx1"/>
                </a:solidFill>
              </a:rPr>
              <a:t>Always think of the environment as a black box, completely external to the agent – even if it’s simulated by local code.</a:t>
            </a:r>
          </a:p>
        </p:txBody>
      </p:sp>
      <p:sp>
        <p:nvSpPr>
          <p:cNvPr id="10" name="Text Box 6">
            <a:extLst>
              <a:ext uri="{FF2B5EF4-FFF2-40B4-BE49-F238E27FC236}">
                <a16:creationId xmlns:a16="http://schemas.microsoft.com/office/drawing/2014/main" id="{7D40FB30-7994-445B-B7AF-B4818F740C2A}"/>
              </a:ext>
            </a:extLst>
          </p:cNvPr>
          <p:cNvSpPr txBox="1">
            <a:spLocks noChangeArrowheads="1"/>
          </p:cNvSpPr>
          <p:nvPr/>
        </p:nvSpPr>
        <p:spPr bwMode="auto">
          <a:xfrm>
            <a:off x="2892246" y="4263223"/>
            <a:ext cx="5650083" cy="584775"/>
          </a:xfrm>
          <a:prstGeom prst="rect">
            <a:avLst/>
          </a:prstGeom>
          <a:solidFill>
            <a:schemeClr val="bg2"/>
          </a:solidFill>
          <a:ln>
            <a:noFill/>
          </a:ln>
          <a:effectLst/>
        </p:spPr>
        <p:txBody>
          <a:bodyPr wrap="square">
            <a:spAutoFit/>
          </a:bodyPr>
          <a:lstStyle>
            <a:lvl1pPr>
              <a:spcBef>
                <a:spcPct val="20000"/>
              </a:spcBef>
              <a:buClr>
                <a:schemeClr val="accent2"/>
              </a:buClr>
              <a:buFont typeface="Wingdings" panose="05000000000000000000" pitchFamily="2" charset="2"/>
              <a:buChar char="§"/>
              <a:defRPr sz="3200">
                <a:solidFill>
                  <a:schemeClr val="accent2"/>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US" sz="1600" i="1" dirty="0">
                <a:solidFill>
                  <a:schemeClr val="tx1"/>
                </a:solidFill>
              </a:rPr>
              <a:t>The line between agent and environment depends on the level of abstraction.</a:t>
            </a:r>
          </a:p>
        </p:txBody>
      </p:sp>
      <p:sp>
        <p:nvSpPr>
          <p:cNvPr id="11" name="TextBox 10">
            <a:extLst>
              <a:ext uri="{FF2B5EF4-FFF2-40B4-BE49-F238E27FC236}">
                <a16:creationId xmlns:a16="http://schemas.microsoft.com/office/drawing/2014/main" id="{3B171013-B6A0-4B95-8DDD-5F9016CF3820}"/>
              </a:ext>
            </a:extLst>
          </p:cNvPr>
          <p:cNvSpPr txBox="1"/>
          <p:nvPr/>
        </p:nvSpPr>
        <p:spPr>
          <a:xfrm>
            <a:off x="6471660" y="4862325"/>
            <a:ext cx="2672340" cy="261610"/>
          </a:xfrm>
          <a:prstGeom prst="rect">
            <a:avLst/>
          </a:prstGeom>
          <a:noFill/>
        </p:spPr>
        <p:txBody>
          <a:bodyPr wrap="square">
            <a:spAutoFit/>
          </a:bodyPr>
          <a:lstStyle/>
          <a:p>
            <a:r>
              <a:rPr lang="en-US" sz="1100" dirty="0"/>
              <a:t>Image Credits: http://aima.cs.berkeley.edu/</a:t>
            </a:r>
          </a:p>
        </p:txBody>
      </p:sp>
      <p:sp>
        <p:nvSpPr>
          <p:cNvPr id="13" name="TextBox 12">
            <a:extLst>
              <a:ext uri="{FF2B5EF4-FFF2-40B4-BE49-F238E27FC236}">
                <a16:creationId xmlns:a16="http://schemas.microsoft.com/office/drawing/2014/main" id="{F70D34C2-F459-4FB5-8539-C3C5FD4A5CC2}"/>
              </a:ext>
            </a:extLst>
          </p:cNvPr>
          <p:cNvSpPr txBox="1"/>
          <p:nvPr/>
        </p:nvSpPr>
        <p:spPr>
          <a:xfrm>
            <a:off x="493659" y="1898072"/>
            <a:ext cx="2812007" cy="2535438"/>
          </a:xfrm>
          <a:prstGeom prst="rect">
            <a:avLst/>
          </a:prstGeom>
          <a:noFill/>
        </p:spPr>
        <p:txBody>
          <a:bodyPr wrap="square">
            <a:spAutoFit/>
          </a:bodyPr>
          <a:lstStyle/>
          <a:p>
            <a:pPr eaLnBrk="1" hangingPunct="1">
              <a:lnSpc>
                <a:spcPct val="80000"/>
              </a:lnSpc>
            </a:pPr>
            <a:r>
              <a:rPr lang="en-US" altLang="en-US" sz="1800" dirty="0"/>
              <a:t>The agent function maps from percept histories to actions:</a:t>
            </a:r>
          </a:p>
          <a:p>
            <a:pPr eaLnBrk="1" hangingPunct="1">
              <a:lnSpc>
                <a:spcPct val="80000"/>
              </a:lnSpc>
            </a:pPr>
            <a:endParaRPr lang="en-US" altLang="en-US" sz="1800" dirty="0"/>
          </a:p>
          <a:p>
            <a:pPr eaLnBrk="1" hangingPunct="1">
              <a:lnSpc>
                <a:spcPct val="80000"/>
              </a:lnSpc>
            </a:pPr>
            <a:endParaRPr lang="en-US" altLang="en-US" sz="1800" dirty="0"/>
          </a:p>
          <a:p>
            <a:pPr eaLnBrk="1" hangingPunct="1">
              <a:lnSpc>
                <a:spcPct val="80000"/>
              </a:lnSpc>
            </a:pPr>
            <a:endParaRPr lang="en-US" altLang="en-US" sz="1800" dirty="0"/>
          </a:p>
          <a:p>
            <a:pPr eaLnBrk="1" hangingPunct="1">
              <a:lnSpc>
                <a:spcPct val="80000"/>
              </a:lnSpc>
            </a:pPr>
            <a:endParaRPr lang="en-US" altLang="en-US" sz="1800" dirty="0"/>
          </a:p>
          <a:p>
            <a:pPr eaLnBrk="1" hangingPunct="1">
              <a:lnSpc>
                <a:spcPct val="80000"/>
              </a:lnSpc>
            </a:pPr>
            <a:r>
              <a:rPr lang="en-US" altLang="en-US" sz="1800" dirty="0"/>
              <a:t>An </a:t>
            </a:r>
            <a:r>
              <a:rPr lang="en-US" altLang="en-US" sz="1800" dirty="0">
                <a:solidFill>
                  <a:srgbClr val="008000"/>
                </a:solidFill>
              </a:rPr>
              <a:t>agent program</a:t>
            </a:r>
            <a:r>
              <a:rPr lang="en-US" altLang="en-US" sz="1800" dirty="0"/>
              <a:t> running on the physical architecture to produce the agent function.</a:t>
            </a:r>
          </a:p>
        </p:txBody>
      </p:sp>
      <p:pic>
        <p:nvPicPr>
          <p:cNvPr id="14" name="Picture 4" descr="txp_fig">
            <a:extLst>
              <a:ext uri="{FF2B5EF4-FFF2-40B4-BE49-F238E27FC236}">
                <a16:creationId xmlns:a16="http://schemas.microsoft.com/office/drawing/2014/main" id="{D4E15392-EA18-44E0-9237-0D03ADC28381}"/>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59785" y="2731910"/>
            <a:ext cx="16256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775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An Automated Taxi Driver</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907080" y="1600200"/>
            <a:ext cx="7779719" cy="326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a:lnSpc>
                <a:spcPct val="90000"/>
              </a:lnSpc>
              <a:buFont typeface="Wingdings" panose="05000000000000000000" pitchFamily="2" charset="2"/>
              <a:buNone/>
            </a:pPr>
            <a:r>
              <a:rPr lang="en-US" altLang="en-US" sz="2000" i="1" dirty="0"/>
              <a:t>P</a:t>
            </a:r>
            <a:r>
              <a:rPr lang="en-US" altLang="en-US" sz="2000" b="1" dirty="0"/>
              <a:t>erformance measure</a:t>
            </a:r>
            <a:r>
              <a:rPr lang="en-US" altLang="en-US" sz="2000" dirty="0"/>
              <a:t>: </a:t>
            </a:r>
          </a:p>
          <a:p>
            <a:pPr lvl="1">
              <a:lnSpc>
                <a:spcPct val="90000"/>
              </a:lnSpc>
            </a:pPr>
            <a:r>
              <a:rPr lang="en-US" altLang="en-US" sz="1800" dirty="0"/>
              <a:t>safety, speed, legal, comfortable, maximize profits</a:t>
            </a:r>
          </a:p>
          <a:p>
            <a:pPr>
              <a:lnSpc>
                <a:spcPct val="90000"/>
              </a:lnSpc>
              <a:buFont typeface="Wingdings" panose="05000000000000000000" pitchFamily="2" charset="2"/>
              <a:buNone/>
            </a:pPr>
            <a:r>
              <a:rPr lang="en-US" altLang="en-US" sz="2000" i="1" dirty="0"/>
              <a:t>E</a:t>
            </a:r>
            <a:r>
              <a:rPr lang="en-US" altLang="en-US" sz="2000" b="1" dirty="0"/>
              <a:t>nvironment</a:t>
            </a:r>
            <a:r>
              <a:rPr lang="en-US" altLang="en-US" sz="2000" dirty="0"/>
              <a:t>: </a:t>
            </a:r>
          </a:p>
          <a:p>
            <a:pPr lvl="1">
              <a:lnSpc>
                <a:spcPct val="90000"/>
              </a:lnSpc>
            </a:pPr>
            <a:r>
              <a:rPr lang="en-US" altLang="en-US" sz="1800" dirty="0"/>
              <a:t>roads, other traffic, pedestrians, customers</a:t>
            </a:r>
          </a:p>
          <a:p>
            <a:pPr>
              <a:lnSpc>
                <a:spcPct val="90000"/>
              </a:lnSpc>
              <a:buFont typeface="Wingdings" panose="05000000000000000000" pitchFamily="2" charset="2"/>
              <a:buNone/>
            </a:pPr>
            <a:r>
              <a:rPr lang="en-US" altLang="en-US" sz="2000" i="1" dirty="0"/>
              <a:t>A</a:t>
            </a:r>
            <a:r>
              <a:rPr lang="en-US" altLang="en-US" sz="2000" b="1" dirty="0"/>
              <a:t>ctuators</a:t>
            </a:r>
            <a:r>
              <a:rPr lang="en-US" altLang="en-US" sz="2000" dirty="0"/>
              <a:t>: </a:t>
            </a:r>
          </a:p>
          <a:p>
            <a:pPr lvl="1">
              <a:lnSpc>
                <a:spcPct val="90000"/>
              </a:lnSpc>
            </a:pPr>
            <a:r>
              <a:rPr lang="en-US" altLang="en-US" sz="1800" dirty="0"/>
              <a:t>steering, accelerator, brake, signal, horn</a:t>
            </a:r>
          </a:p>
          <a:p>
            <a:pPr>
              <a:lnSpc>
                <a:spcPct val="90000"/>
              </a:lnSpc>
              <a:buFont typeface="Wingdings" panose="05000000000000000000" pitchFamily="2" charset="2"/>
              <a:buNone/>
            </a:pPr>
            <a:r>
              <a:rPr lang="en-US" altLang="en-US" sz="2000" i="1" dirty="0"/>
              <a:t>S</a:t>
            </a:r>
            <a:r>
              <a:rPr lang="en-US" altLang="en-US" sz="2000" b="1" dirty="0"/>
              <a:t>ensors</a:t>
            </a:r>
            <a:r>
              <a:rPr lang="en-US" altLang="en-US" sz="2000" dirty="0"/>
              <a:t>: </a:t>
            </a:r>
          </a:p>
          <a:p>
            <a:pPr lvl="1">
              <a:lnSpc>
                <a:spcPct val="90000"/>
              </a:lnSpc>
            </a:pPr>
            <a:r>
              <a:rPr lang="en-US" altLang="en-US" sz="1800" dirty="0"/>
              <a:t>?</a:t>
            </a:r>
            <a:endParaRPr lang="en-US" altLang="en-US" sz="1800" b="1" i="1" dirty="0"/>
          </a:p>
        </p:txBody>
      </p:sp>
      <p:pic>
        <p:nvPicPr>
          <p:cNvPr id="7" name="Picture 4" descr="MCBD05688_0000[1]">
            <a:extLst>
              <a:ext uri="{FF2B5EF4-FFF2-40B4-BE49-F238E27FC236}">
                <a16:creationId xmlns:a16="http://schemas.microsoft.com/office/drawing/2014/main" id="{21349FE5-2F2F-443A-874C-B19BD8ACA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209" y="2419045"/>
            <a:ext cx="2819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925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An Automated Taxi Driver</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907080" y="1600200"/>
            <a:ext cx="7779719" cy="326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a:lnSpc>
                <a:spcPct val="90000"/>
              </a:lnSpc>
              <a:buFont typeface="Wingdings" panose="05000000000000000000" pitchFamily="2" charset="2"/>
              <a:buNone/>
            </a:pPr>
            <a:r>
              <a:rPr lang="en-US" altLang="en-US" sz="2000" i="1" dirty="0"/>
              <a:t>P</a:t>
            </a:r>
            <a:r>
              <a:rPr lang="en-US" altLang="en-US" sz="2000" b="1" dirty="0"/>
              <a:t>erformance measure</a:t>
            </a:r>
            <a:r>
              <a:rPr lang="en-US" altLang="en-US" sz="2000" dirty="0"/>
              <a:t>: </a:t>
            </a:r>
          </a:p>
          <a:p>
            <a:pPr lvl="1">
              <a:lnSpc>
                <a:spcPct val="90000"/>
              </a:lnSpc>
            </a:pPr>
            <a:r>
              <a:rPr lang="en-US" altLang="en-US" sz="1800" dirty="0"/>
              <a:t>safety, speed, legal, comfortable, maximize profits</a:t>
            </a:r>
          </a:p>
          <a:p>
            <a:pPr>
              <a:lnSpc>
                <a:spcPct val="90000"/>
              </a:lnSpc>
              <a:buFont typeface="Wingdings" panose="05000000000000000000" pitchFamily="2" charset="2"/>
              <a:buNone/>
            </a:pPr>
            <a:r>
              <a:rPr lang="en-US" altLang="en-US" sz="2000" i="1" dirty="0"/>
              <a:t>E</a:t>
            </a:r>
            <a:r>
              <a:rPr lang="en-US" altLang="en-US" sz="2000" b="1" dirty="0"/>
              <a:t>nvironment</a:t>
            </a:r>
            <a:r>
              <a:rPr lang="en-US" altLang="en-US" sz="2000" dirty="0"/>
              <a:t>: </a:t>
            </a:r>
          </a:p>
          <a:p>
            <a:pPr lvl="1">
              <a:lnSpc>
                <a:spcPct val="90000"/>
              </a:lnSpc>
            </a:pPr>
            <a:r>
              <a:rPr lang="en-US" altLang="en-US" sz="1800" dirty="0"/>
              <a:t>roads, other traffic, pedestrians, customers</a:t>
            </a:r>
          </a:p>
          <a:p>
            <a:pPr>
              <a:lnSpc>
                <a:spcPct val="90000"/>
              </a:lnSpc>
              <a:buFont typeface="Wingdings" panose="05000000000000000000" pitchFamily="2" charset="2"/>
              <a:buNone/>
            </a:pPr>
            <a:r>
              <a:rPr lang="en-US" altLang="en-US" sz="2000" i="1" dirty="0"/>
              <a:t>A</a:t>
            </a:r>
            <a:r>
              <a:rPr lang="en-US" altLang="en-US" sz="2000" b="1" dirty="0"/>
              <a:t>ctuators</a:t>
            </a:r>
            <a:r>
              <a:rPr lang="en-US" altLang="en-US" sz="2000" dirty="0"/>
              <a:t>: </a:t>
            </a:r>
          </a:p>
          <a:p>
            <a:pPr lvl="1">
              <a:lnSpc>
                <a:spcPct val="90000"/>
              </a:lnSpc>
            </a:pPr>
            <a:r>
              <a:rPr lang="en-US" altLang="en-US" sz="1800" dirty="0"/>
              <a:t>steering, accelerator, brake, signal, horn</a:t>
            </a:r>
          </a:p>
          <a:p>
            <a:pPr>
              <a:lnSpc>
                <a:spcPct val="90000"/>
              </a:lnSpc>
              <a:buFont typeface="Wingdings" panose="05000000000000000000" pitchFamily="2" charset="2"/>
              <a:buNone/>
            </a:pPr>
            <a:r>
              <a:rPr lang="en-US" altLang="en-US" sz="2000" i="1" dirty="0"/>
              <a:t>S</a:t>
            </a:r>
            <a:r>
              <a:rPr lang="en-US" altLang="en-US" sz="2000" b="1" dirty="0"/>
              <a:t>ensors</a:t>
            </a:r>
            <a:r>
              <a:rPr lang="en-US" altLang="en-US" sz="2000" dirty="0"/>
              <a:t>: </a:t>
            </a:r>
          </a:p>
          <a:p>
            <a:pPr lvl="1">
              <a:lnSpc>
                <a:spcPct val="90000"/>
              </a:lnSpc>
            </a:pPr>
            <a:r>
              <a:rPr lang="en-US" altLang="en-US" sz="1800" dirty="0"/>
              <a:t>cameras, sonar, speedometer, GPS</a:t>
            </a:r>
            <a:endParaRPr lang="en-US" altLang="en-US" sz="1800" b="1" i="1" dirty="0"/>
          </a:p>
          <a:p>
            <a:pPr marL="457200" lvl="1" indent="0">
              <a:lnSpc>
                <a:spcPct val="90000"/>
              </a:lnSpc>
              <a:buNone/>
            </a:pPr>
            <a:endParaRPr lang="en-US" altLang="en-US" sz="1800" b="1" i="1" dirty="0"/>
          </a:p>
        </p:txBody>
      </p:sp>
      <p:pic>
        <p:nvPicPr>
          <p:cNvPr id="7" name="Picture 4" descr="MCBD05688_0000[1]">
            <a:extLst>
              <a:ext uri="{FF2B5EF4-FFF2-40B4-BE49-F238E27FC236}">
                <a16:creationId xmlns:a16="http://schemas.microsoft.com/office/drawing/2014/main" id="{21349FE5-2F2F-443A-874C-B19BD8ACA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209" y="2419045"/>
            <a:ext cx="2819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597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Internet Shopping Agent</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907080" y="1600200"/>
            <a:ext cx="7779719" cy="32621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eaLnBrk="1" hangingPunct="1">
              <a:lnSpc>
                <a:spcPct val="80000"/>
              </a:lnSpc>
            </a:pPr>
            <a:r>
              <a:rPr lang="en-US" altLang="en-US" sz="2800" dirty="0"/>
              <a:t>Specifications:</a:t>
            </a:r>
          </a:p>
          <a:p>
            <a:pPr eaLnBrk="1" hangingPunct="1">
              <a:lnSpc>
                <a:spcPct val="80000"/>
              </a:lnSpc>
            </a:pPr>
            <a:endParaRPr lang="en-US" altLang="en-US" sz="2800" dirty="0"/>
          </a:p>
          <a:p>
            <a:pPr lvl="1" eaLnBrk="1" hangingPunct="1">
              <a:lnSpc>
                <a:spcPct val="80000"/>
              </a:lnSpc>
            </a:pPr>
            <a:r>
              <a:rPr lang="en-US" altLang="en-US" sz="2400" dirty="0">
                <a:solidFill>
                  <a:srgbClr val="FF3300"/>
                </a:solidFill>
              </a:rPr>
              <a:t>Performance measure:</a:t>
            </a:r>
            <a:r>
              <a:rPr lang="en-US" altLang="en-US" sz="2400" dirty="0"/>
              <a:t> price, quality, appropriateness, efficiency</a:t>
            </a:r>
          </a:p>
          <a:p>
            <a:pPr eaLnBrk="1" hangingPunct="1">
              <a:lnSpc>
                <a:spcPct val="80000"/>
              </a:lnSpc>
            </a:pPr>
            <a:endParaRPr lang="en-US" altLang="en-US" sz="2800" dirty="0"/>
          </a:p>
          <a:p>
            <a:pPr lvl="1" eaLnBrk="1" hangingPunct="1">
              <a:lnSpc>
                <a:spcPct val="80000"/>
              </a:lnSpc>
            </a:pPr>
            <a:r>
              <a:rPr lang="en-US" altLang="en-US" sz="2400" dirty="0">
                <a:solidFill>
                  <a:srgbClr val="FF3300"/>
                </a:solidFill>
              </a:rPr>
              <a:t>Environment:</a:t>
            </a:r>
            <a:r>
              <a:rPr lang="en-US" altLang="en-US" sz="2400" dirty="0"/>
              <a:t> current and future WWW sites, vendors, shippers</a:t>
            </a:r>
          </a:p>
          <a:p>
            <a:pPr eaLnBrk="1" hangingPunct="1">
              <a:lnSpc>
                <a:spcPct val="80000"/>
              </a:lnSpc>
            </a:pPr>
            <a:endParaRPr lang="en-US" altLang="en-US" sz="2800" dirty="0"/>
          </a:p>
          <a:p>
            <a:pPr lvl="1" eaLnBrk="1" hangingPunct="1">
              <a:lnSpc>
                <a:spcPct val="80000"/>
              </a:lnSpc>
            </a:pPr>
            <a:r>
              <a:rPr lang="en-US" altLang="en-US" sz="2400" dirty="0">
                <a:solidFill>
                  <a:srgbClr val="FF3300"/>
                </a:solidFill>
              </a:rPr>
              <a:t>Actuators:</a:t>
            </a:r>
            <a:r>
              <a:rPr lang="en-US" altLang="en-US" sz="2400" dirty="0"/>
              <a:t> display to user, follow URL, fill in form</a:t>
            </a:r>
          </a:p>
          <a:p>
            <a:pPr eaLnBrk="1" hangingPunct="1">
              <a:lnSpc>
                <a:spcPct val="80000"/>
              </a:lnSpc>
            </a:pPr>
            <a:endParaRPr lang="en-US" altLang="en-US" sz="2800" dirty="0"/>
          </a:p>
          <a:p>
            <a:pPr lvl="1" eaLnBrk="1" hangingPunct="1">
              <a:lnSpc>
                <a:spcPct val="80000"/>
              </a:lnSpc>
            </a:pPr>
            <a:r>
              <a:rPr lang="en-US" altLang="en-US" sz="2400" dirty="0">
                <a:solidFill>
                  <a:srgbClr val="FF3300"/>
                </a:solidFill>
              </a:rPr>
              <a:t>Sensors:</a:t>
            </a:r>
            <a:r>
              <a:rPr lang="en-US" altLang="en-US" sz="2400" dirty="0"/>
              <a:t> HTML pages (text, graphics, scripts)</a:t>
            </a:r>
          </a:p>
          <a:p>
            <a:pPr marL="457200" lvl="1" indent="0">
              <a:lnSpc>
                <a:spcPct val="90000"/>
              </a:lnSpc>
              <a:buNone/>
            </a:pPr>
            <a:endParaRPr lang="en-US" altLang="en-US" sz="1800" b="1" i="1" dirty="0"/>
          </a:p>
        </p:txBody>
      </p:sp>
    </p:spTree>
    <p:extLst>
      <p:ext uri="{BB962C8B-B14F-4D97-AF65-F5344CB8AC3E}">
        <p14:creationId xmlns:p14="http://schemas.microsoft.com/office/powerpoint/2010/main" val="3534542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oAutofit/>
          </a:bodyPr>
          <a:lstStyle/>
          <a:p>
            <a:r>
              <a:rPr lang="en-US" sz="2800" dirty="0"/>
              <a:t>PEAS: Specifying Spam Filtering Agent</a:t>
            </a:r>
          </a:p>
        </p:txBody>
      </p:sp>
      <p:sp>
        <p:nvSpPr>
          <p:cNvPr id="6" name="Rectangle 3">
            <a:extLst>
              <a:ext uri="{FF2B5EF4-FFF2-40B4-BE49-F238E27FC236}">
                <a16:creationId xmlns:a16="http://schemas.microsoft.com/office/drawing/2014/main" id="{5E88DEB3-1221-43CC-A2AE-7FB0C2C2C647}"/>
              </a:ext>
            </a:extLst>
          </p:cNvPr>
          <p:cNvSpPr txBox="1">
            <a:spLocks noChangeArrowheads="1"/>
          </p:cNvSpPr>
          <p:nvPr/>
        </p:nvSpPr>
        <p:spPr>
          <a:xfrm>
            <a:off x="907080" y="1600200"/>
            <a:ext cx="7779719" cy="326212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altLang="en-US" dirty="0"/>
          </a:p>
          <a:p>
            <a:pPr eaLnBrk="1" hangingPunct="1">
              <a:lnSpc>
                <a:spcPct val="90000"/>
              </a:lnSpc>
            </a:pPr>
            <a:r>
              <a:rPr lang="en-US" altLang="en-US" sz="2800" dirty="0"/>
              <a:t>Specifications:</a:t>
            </a:r>
          </a:p>
          <a:p>
            <a:pPr eaLnBrk="1" hangingPunct="1">
              <a:lnSpc>
                <a:spcPct val="90000"/>
              </a:lnSpc>
            </a:pPr>
            <a:endParaRPr lang="en-US" altLang="en-US" sz="2800" dirty="0"/>
          </a:p>
          <a:p>
            <a:pPr lvl="1" eaLnBrk="1" hangingPunct="1">
              <a:lnSpc>
                <a:spcPct val="90000"/>
              </a:lnSpc>
            </a:pPr>
            <a:r>
              <a:rPr lang="en-US" altLang="en-US" sz="2400" dirty="0">
                <a:solidFill>
                  <a:srgbClr val="FF3300"/>
                </a:solidFill>
              </a:rPr>
              <a:t>Performance measure:</a:t>
            </a:r>
            <a:r>
              <a:rPr lang="en-US" altLang="en-US" sz="2400" dirty="0"/>
              <a:t> spam block, false positives, false negatives</a:t>
            </a:r>
          </a:p>
          <a:p>
            <a:pPr eaLnBrk="1" hangingPunct="1">
              <a:lnSpc>
                <a:spcPct val="90000"/>
              </a:lnSpc>
            </a:pPr>
            <a:endParaRPr lang="en-US" altLang="en-US" sz="2800" dirty="0"/>
          </a:p>
          <a:p>
            <a:pPr lvl="1" eaLnBrk="1" hangingPunct="1">
              <a:lnSpc>
                <a:spcPct val="90000"/>
              </a:lnSpc>
            </a:pPr>
            <a:r>
              <a:rPr lang="en-US" altLang="en-US" sz="2400" dirty="0">
                <a:solidFill>
                  <a:srgbClr val="FF3300"/>
                </a:solidFill>
              </a:rPr>
              <a:t>Environment:</a:t>
            </a:r>
            <a:r>
              <a:rPr lang="en-US" altLang="en-US" sz="2400" dirty="0"/>
              <a:t> email client or server</a:t>
            </a:r>
          </a:p>
          <a:p>
            <a:pPr eaLnBrk="1" hangingPunct="1">
              <a:lnSpc>
                <a:spcPct val="90000"/>
              </a:lnSpc>
            </a:pPr>
            <a:endParaRPr lang="en-US" altLang="en-US" sz="2800" dirty="0"/>
          </a:p>
          <a:p>
            <a:pPr lvl="1" eaLnBrk="1" hangingPunct="1">
              <a:lnSpc>
                <a:spcPct val="90000"/>
              </a:lnSpc>
            </a:pPr>
            <a:r>
              <a:rPr lang="en-US" altLang="en-US" sz="2400" dirty="0">
                <a:solidFill>
                  <a:srgbClr val="FF3300"/>
                </a:solidFill>
              </a:rPr>
              <a:t>Actuators:</a:t>
            </a:r>
            <a:r>
              <a:rPr lang="en-US" altLang="en-US" sz="2400" dirty="0"/>
              <a:t> mark as spam, transfer messages</a:t>
            </a:r>
          </a:p>
          <a:p>
            <a:pPr eaLnBrk="1" hangingPunct="1">
              <a:lnSpc>
                <a:spcPct val="90000"/>
              </a:lnSpc>
            </a:pPr>
            <a:endParaRPr lang="en-US" altLang="en-US" sz="2800" dirty="0"/>
          </a:p>
          <a:p>
            <a:pPr lvl="1" eaLnBrk="1" hangingPunct="1">
              <a:lnSpc>
                <a:spcPct val="90000"/>
              </a:lnSpc>
            </a:pPr>
            <a:r>
              <a:rPr lang="en-US" altLang="en-US" sz="2400" dirty="0">
                <a:solidFill>
                  <a:srgbClr val="FF3300"/>
                </a:solidFill>
              </a:rPr>
              <a:t>Sensors:</a:t>
            </a:r>
            <a:r>
              <a:rPr lang="en-US" altLang="en-US" sz="2400" dirty="0"/>
              <a:t> emails (possibly across users), traffic, etc.</a:t>
            </a:r>
          </a:p>
          <a:p>
            <a:pPr marL="457200" lvl="1" indent="0">
              <a:lnSpc>
                <a:spcPct val="90000"/>
              </a:lnSpc>
              <a:buNone/>
            </a:pPr>
            <a:endParaRPr lang="en-US" altLang="en-US" sz="1800" b="1" i="1" dirty="0"/>
          </a:p>
        </p:txBody>
      </p:sp>
    </p:spTree>
    <p:extLst>
      <p:ext uri="{BB962C8B-B14F-4D97-AF65-F5344CB8AC3E}">
        <p14:creationId xmlns:p14="http://schemas.microsoft.com/office/powerpoint/2010/main" val="1810211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chor="ctr">
            <a:noAutofit/>
          </a:bodyPr>
          <a:lstStyle/>
          <a:p>
            <a:r>
              <a:rPr lang="en-US" sz="2800" dirty="0"/>
              <a:t>PEAS: Specifying </a:t>
            </a:r>
            <a:r>
              <a:rPr lang="en-US" altLang="en-US" sz="2800" dirty="0"/>
              <a:t>Medical diagnosis system</a:t>
            </a:r>
          </a:p>
        </p:txBody>
      </p:sp>
      <p:sp>
        <p:nvSpPr>
          <p:cNvPr id="4" name="Rectangle 3">
            <a:extLst>
              <a:ext uri="{FF2B5EF4-FFF2-40B4-BE49-F238E27FC236}">
                <a16:creationId xmlns:a16="http://schemas.microsoft.com/office/drawing/2014/main" id="{C0088637-16BB-4C19-8991-2E849D246A1B}"/>
              </a:ext>
            </a:extLst>
          </p:cNvPr>
          <p:cNvSpPr txBox="1">
            <a:spLocks noChangeArrowheads="1"/>
          </p:cNvSpPr>
          <p:nvPr/>
        </p:nvSpPr>
        <p:spPr>
          <a:xfrm>
            <a:off x="1212489" y="1655522"/>
            <a:ext cx="7787955" cy="320680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Specifications:</a:t>
            </a:r>
          </a:p>
          <a:p>
            <a:pPr lvl="1"/>
            <a:r>
              <a:rPr lang="en-US" altLang="en-US" b="1" dirty="0">
                <a:solidFill>
                  <a:srgbClr val="FF0000"/>
                </a:solidFill>
              </a:rPr>
              <a:t>Performance measure: </a:t>
            </a:r>
            <a:r>
              <a:rPr lang="en-US" altLang="en-US" dirty="0"/>
              <a:t>Healthy patient, minimize costs, lawsuits</a:t>
            </a:r>
            <a:endParaRPr lang="el-GR" altLang="en-US" dirty="0"/>
          </a:p>
          <a:p>
            <a:pPr lvl="1"/>
            <a:r>
              <a:rPr lang="en-US" altLang="en-US" b="1" dirty="0">
                <a:solidFill>
                  <a:srgbClr val="FF0000"/>
                </a:solidFill>
              </a:rPr>
              <a:t>Environment: </a:t>
            </a:r>
            <a:r>
              <a:rPr lang="en-US" altLang="en-US" dirty="0"/>
              <a:t>Patient, hospital, staff</a:t>
            </a:r>
            <a:endParaRPr lang="el-GR" altLang="en-US" dirty="0"/>
          </a:p>
          <a:p>
            <a:pPr lvl="1"/>
            <a:r>
              <a:rPr lang="en-US" altLang="en-US" b="1" dirty="0">
                <a:solidFill>
                  <a:srgbClr val="FF0000"/>
                </a:solidFill>
              </a:rPr>
              <a:t>Actuators: </a:t>
            </a:r>
            <a:r>
              <a:rPr lang="en-US" altLang="en-US" dirty="0"/>
              <a:t>Screen display (questions, tests, diagnoses, treatments, referrals)</a:t>
            </a:r>
            <a:endParaRPr lang="el-GR" altLang="en-US" dirty="0"/>
          </a:p>
          <a:p>
            <a:pPr lvl="1"/>
            <a:r>
              <a:rPr lang="en-US" altLang="en-US" b="1" dirty="0">
                <a:solidFill>
                  <a:srgbClr val="FF0000"/>
                </a:solidFill>
              </a:rPr>
              <a:t>Sensors: </a:t>
            </a:r>
            <a:r>
              <a:rPr lang="en-US" altLang="en-US" dirty="0"/>
              <a:t>Keyboard (entry of symptoms, findings, patient's answers)</a:t>
            </a:r>
          </a:p>
        </p:txBody>
      </p:sp>
    </p:spTree>
    <p:extLst>
      <p:ext uri="{BB962C8B-B14F-4D97-AF65-F5344CB8AC3E}">
        <p14:creationId xmlns:p14="http://schemas.microsoft.com/office/powerpoint/2010/main" val="3169293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chor="ctr">
            <a:normAutofit fontScale="90000"/>
          </a:bodyPr>
          <a:lstStyle/>
          <a:p>
            <a:r>
              <a:rPr lang="en-US" sz="3600" dirty="0"/>
              <a:t>PEAS: Specifying </a:t>
            </a:r>
            <a:r>
              <a:rPr lang="en-US" altLang="en-US" dirty="0"/>
              <a:t>Part-picking robot</a:t>
            </a:r>
          </a:p>
        </p:txBody>
      </p:sp>
      <p:sp>
        <p:nvSpPr>
          <p:cNvPr id="4" name="Rectangle 3">
            <a:extLst>
              <a:ext uri="{FF2B5EF4-FFF2-40B4-BE49-F238E27FC236}">
                <a16:creationId xmlns:a16="http://schemas.microsoft.com/office/drawing/2014/main" id="{C0088637-16BB-4C19-8991-2E849D246A1B}"/>
              </a:ext>
            </a:extLst>
          </p:cNvPr>
          <p:cNvSpPr txBox="1">
            <a:spLocks noChangeArrowheads="1"/>
          </p:cNvSpPr>
          <p:nvPr/>
        </p:nvSpPr>
        <p:spPr>
          <a:xfrm>
            <a:off x="1212489" y="1655522"/>
            <a:ext cx="7787955" cy="32068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Specifications:</a:t>
            </a:r>
          </a:p>
          <a:p>
            <a:pPr lvl="1"/>
            <a:r>
              <a:rPr lang="en-US" altLang="en-US" b="1" dirty="0">
                <a:solidFill>
                  <a:srgbClr val="FF0000"/>
                </a:solidFill>
              </a:rPr>
              <a:t>Performance measure: </a:t>
            </a:r>
            <a:r>
              <a:rPr lang="en-US" altLang="en-US" dirty="0"/>
              <a:t>Percentage of parts in correct bins</a:t>
            </a:r>
            <a:endParaRPr lang="el-GR" altLang="en-US" dirty="0"/>
          </a:p>
          <a:p>
            <a:pPr lvl="1"/>
            <a:r>
              <a:rPr lang="en-US" altLang="en-US" b="1" dirty="0">
                <a:solidFill>
                  <a:srgbClr val="FF0000"/>
                </a:solidFill>
              </a:rPr>
              <a:t>Environment: </a:t>
            </a:r>
            <a:r>
              <a:rPr lang="en-US" altLang="en-US" dirty="0"/>
              <a:t>Conveyor belt with parts, bins</a:t>
            </a:r>
            <a:endParaRPr lang="el-GR" altLang="en-US" dirty="0"/>
          </a:p>
          <a:p>
            <a:pPr lvl="1"/>
            <a:r>
              <a:rPr lang="en-US" altLang="en-US" b="1" dirty="0">
                <a:solidFill>
                  <a:srgbClr val="FF0000"/>
                </a:solidFill>
              </a:rPr>
              <a:t>Actuators:</a:t>
            </a:r>
            <a:r>
              <a:rPr lang="en-US" altLang="en-US" dirty="0"/>
              <a:t> Jointed arm and hand</a:t>
            </a:r>
            <a:endParaRPr lang="el-GR" altLang="en-US" dirty="0"/>
          </a:p>
          <a:p>
            <a:pPr lvl="1"/>
            <a:r>
              <a:rPr lang="en-US" altLang="en-US" b="1" dirty="0">
                <a:solidFill>
                  <a:srgbClr val="FF0000"/>
                </a:solidFill>
              </a:rPr>
              <a:t>Sensors: </a:t>
            </a:r>
            <a:r>
              <a:rPr lang="en-US" altLang="en-US" dirty="0"/>
              <a:t>Camera, joint angle sensors</a:t>
            </a:r>
          </a:p>
        </p:txBody>
      </p:sp>
    </p:spTree>
    <p:extLst>
      <p:ext uri="{BB962C8B-B14F-4D97-AF65-F5344CB8AC3E}">
        <p14:creationId xmlns:p14="http://schemas.microsoft.com/office/powerpoint/2010/main" val="342030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chor="ctr">
            <a:noAutofit/>
          </a:bodyPr>
          <a:lstStyle/>
          <a:p>
            <a:r>
              <a:rPr lang="en-US" sz="2800" dirty="0"/>
              <a:t>PEAS: Specifying </a:t>
            </a:r>
            <a:r>
              <a:rPr lang="en-US" altLang="en-US" sz="2800" dirty="0"/>
              <a:t>Interactive English tutor</a:t>
            </a:r>
          </a:p>
        </p:txBody>
      </p:sp>
      <p:sp>
        <p:nvSpPr>
          <p:cNvPr id="4" name="Rectangle 3">
            <a:extLst>
              <a:ext uri="{FF2B5EF4-FFF2-40B4-BE49-F238E27FC236}">
                <a16:creationId xmlns:a16="http://schemas.microsoft.com/office/drawing/2014/main" id="{C0088637-16BB-4C19-8991-2E849D246A1B}"/>
              </a:ext>
            </a:extLst>
          </p:cNvPr>
          <p:cNvSpPr txBox="1">
            <a:spLocks noChangeArrowheads="1"/>
          </p:cNvSpPr>
          <p:nvPr/>
        </p:nvSpPr>
        <p:spPr>
          <a:xfrm>
            <a:off x="1212489" y="1655522"/>
            <a:ext cx="7787955" cy="320680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Specifications:</a:t>
            </a:r>
          </a:p>
          <a:p>
            <a:pPr lvl="1"/>
            <a:r>
              <a:rPr lang="en-US" altLang="en-US" b="1" dirty="0">
                <a:solidFill>
                  <a:srgbClr val="FF0000"/>
                </a:solidFill>
              </a:rPr>
              <a:t>Performance measure: </a:t>
            </a:r>
            <a:r>
              <a:rPr lang="en-US" altLang="en-US" dirty="0"/>
              <a:t>Maximize student's score on test</a:t>
            </a:r>
            <a:endParaRPr lang="el-GR" altLang="en-US" dirty="0"/>
          </a:p>
          <a:p>
            <a:pPr lvl="1"/>
            <a:r>
              <a:rPr lang="en-US" altLang="en-US" b="1" dirty="0">
                <a:solidFill>
                  <a:srgbClr val="FF0000"/>
                </a:solidFill>
              </a:rPr>
              <a:t>Environment: </a:t>
            </a:r>
            <a:r>
              <a:rPr lang="en-US" altLang="en-US" dirty="0"/>
              <a:t>Set of students</a:t>
            </a:r>
            <a:endParaRPr lang="el-GR" altLang="en-US" dirty="0"/>
          </a:p>
          <a:p>
            <a:pPr lvl="1"/>
            <a:r>
              <a:rPr lang="en-US" altLang="en-US" b="1" dirty="0">
                <a:solidFill>
                  <a:srgbClr val="FF0000"/>
                </a:solidFill>
              </a:rPr>
              <a:t>Actuators:</a:t>
            </a:r>
            <a:r>
              <a:rPr lang="en-US" altLang="en-US" dirty="0"/>
              <a:t> Screen display (exercises, suggestions, corrections) </a:t>
            </a:r>
            <a:endParaRPr lang="el-GR" altLang="en-US" dirty="0"/>
          </a:p>
          <a:p>
            <a:pPr lvl="1"/>
            <a:r>
              <a:rPr lang="en-US" altLang="en-US" b="1" dirty="0">
                <a:solidFill>
                  <a:srgbClr val="FF0000"/>
                </a:solidFill>
              </a:rPr>
              <a:t>Sensors: </a:t>
            </a:r>
            <a:r>
              <a:rPr lang="en-US" altLang="en-US" dirty="0"/>
              <a:t>Keyboard entry</a:t>
            </a:r>
          </a:p>
        </p:txBody>
      </p:sp>
    </p:spTree>
    <p:extLst>
      <p:ext uri="{BB962C8B-B14F-4D97-AF65-F5344CB8AC3E}">
        <p14:creationId xmlns:p14="http://schemas.microsoft.com/office/powerpoint/2010/main" val="1177415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chor="ctr">
            <a:normAutofit/>
          </a:bodyPr>
          <a:lstStyle/>
          <a:p>
            <a:r>
              <a:rPr lang="en-US" dirty="0"/>
              <a:t>Self-Exercise</a:t>
            </a:r>
          </a:p>
        </p:txBody>
      </p:sp>
      <p:pic>
        <p:nvPicPr>
          <p:cNvPr id="4" name="Picture 4">
            <a:extLst>
              <a:ext uri="{FF2B5EF4-FFF2-40B4-BE49-F238E27FC236}">
                <a16:creationId xmlns:a16="http://schemas.microsoft.com/office/drawing/2014/main" id="{6E94D0B7-B563-4FD6-AF7E-0B77464381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5424" y="1350110"/>
            <a:ext cx="6413609" cy="27738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9F338C6-45FE-4FD3-88E7-DDA54D5B0916}"/>
              </a:ext>
            </a:extLst>
          </p:cNvPr>
          <p:cNvSpPr txBox="1"/>
          <p:nvPr/>
        </p:nvSpPr>
        <p:spPr>
          <a:xfrm>
            <a:off x="3655770" y="4298446"/>
            <a:ext cx="4572000" cy="584775"/>
          </a:xfrm>
          <a:prstGeom prst="rect">
            <a:avLst/>
          </a:prstGeom>
          <a:noFill/>
        </p:spPr>
        <p:txBody>
          <a:bodyPr wrap="square">
            <a:spAutoFit/>
          </a:bodyPr>
          <a:lstStyle/>
          <a:p>
            <a:pPr>
              <a:spcAft>
                <a:spcPts val="600"/>
              </a:spcAft>
            </a:pPr>
            <a:r>
              <a:rPr lang="en-US" altLang="en-US" sz="3200" dirty="0"/>
              <a:t>PEAS for Pacman</a:t>
            </a:r>
          </a:p>
        </p:txBody>
      </p:sp>
    </p:spTree>
    <p:extLst>
      <p:ext uri="{BB962C8B-B14F-4D97-AF65-F5344CB8AC3E}">
        <p14:creationId xmlns:p14="http://schemas.microsoft.com/office/powerpoint/2010/main" val="2236285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nchor="ctr">
            <a:normAutofit/>
          </a:bodyPr>
          <a:lstStyle/>
          <a:p>
            <a:r>
              <a:rPr lang="en-US" dirty="0"/>
              <a:t>Summary</a:t>
            </a:r>
          </a:p>
        </p:txBody>
      </p:sp>
      <p:sp>
        <p:nvSpPr>
          <p:cNvPr id="4" name="Rectangle 3">
            <a:extLst>
              <a:ext uri="{FF2B5EF4-FFF2-40B4-BE49-F238E27FC236}">
                <a16:creationId xmlns:a16="http://schemas.microsoft.com/office/drawing/2014/main" id="{50A6B344-58B8-4F84-9D50-2E1887AE1695}"/>
              </a:ext>
            </a:extLst>
          </p:cNvPr>
          <p:cNvSpPr txBox="1">
            <a:spLocks noChangeArrowheads="1"/>
          </p:cNvSpPr>
          <p:nvPr/>
        </p:nvSpPr>
        <p:spPr>
          <a:xfrm>
            <a:off x="1059785" y="1502815"/>
            <a:ext cx="7635250" cy="326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defRPr/>
            </a:pPr>
            <a:r>
              <a:rPr lang="en-US" altLang="en-US" sz="2000"/>
              <a:t>Agents interact with environments through actuators and sensors</a:t>
            </a:r>
          </a:p>
          <a:p>
            <a:pPr lvl="1">
              <a:lnSpc>
                <a:spcPct val="80000"/>
              </a:lnSpc>
              <a:defRPr/>
            </a:pPr>
            <a:r>
              <a:rPr lang="en-US" altLang="en-US" sz="1800"/>
              <a:t>The agent function describes what the agent does in all circumstances</a:t>
            </a:r>
          </a:p>
          <a:p>
            <a:pPr lvl="1">
              <a:lnSpc>
                <a:spcPct val="80000"/>
              </a:lnSpc>
              <a:defRPr/>
            </a:pPr>
            <a:r>
              <a:rPr lang="en-US" altLang="en-US" sz="1800"/>
              <a:t>The agent program calculates the agent function</a:t>
            </a:r>
          </a:p>
          <a:p>
            <a:pPr lvl="1">
              <a:lnSpc>
                <a:spcPct val="80000"/>
              </a:lnSpc>
              <a:defRPr/>
            </a:pPr>
            <a:r>
              <a:rPr lang="en-US" altLang="en-US" sz="1800"/>
              <a:t>The performance measure evaluates the environment sequence</a:t>
            </a:r>
          </a:p>
          <a:p>
            <a:pPr>
              <a:lnSpc>
                <a:spcPct val="80000"/>
              </a:lnSpc>
              <a:defRPr/>
            </a:pPr>
            <a:endParaRPr lang="en-US" altLang="en-US" sz="2000"/>
          </a:p>
          <a:p>
            <a:pPr>
              <a:lnSpc>
                <a:spcPct val="80000"/>
              </a:lnSpc>
              <a:defRPr/>
            </a:pPr>
            <a:r>
              <a:rPr lang="en-US" altLang="en-US" sz="2000"/>
              <a:t>A perfectly rational agent maximizes expected performance </a:t>
            </a:r>
          </a:p>
          <a:p>
            <a:pPr>
              <a:lnSpc>
                <a:spcPct val="80000"/>
              </a:lnSpc>
              <a:defRPr/>
            </a:pPr>
            <a:endParaRPr lang="en-US" altLang="en-US" sz="2000"/>
          </a:p>
          <a:p>
            <a:pPr>
              <a:lnSpc>
                <a:spcPct val="80000"/>
              </a:lnSpc>
              <a:defRPr/>
            </a:pPr>
            <a:r>
              <a:rPr lang="en-US" altLang="en-US" sz="2000"/>
              <a:t>PEAS descriptions define task environments</a:t>
            </a:r>
          </a:p>
          <a:p>
            <a:pPr>
              <a:lnSpc>
                <a:spcPct val="80000"/>
              </a:lnSpc>
              <a:defRPr/>
            </a:pPr>
            <a:endParaRPr lang="en-US" altLang="en-US" sz="2000"/>
          </a:p>
          <a:p>
            <a:pPr>
              <a:lnSpc>
                <a:spcPct val="80000"/>
              </a:lnSpc>
              <a:defRPr/>
            </a:pPr>
            <a:r>
              <a:rPr lang="en-US" altLang="en-US" sz="2000"/>
              <a:t>Environments are categorized along several dimensions:</a:t>
            </a:r>
          </a:p>
          <a:p>
            <a:pPr lvl="1">
              <a:lnSpc>
                <a:spcPct val="80000"/>
              </a:lnSpc>
              <a:defRPr/>
            </a:pPr>
            <a:r>
              <a:rPr lang="en-US" altLang="en-US" sz="1800"/>
              <a:t>Observable?  Deterministic?  Episodic?  Static?  Discrete? Single-agent?</a:t>
            </a:r>
          </a:p>
          <a:p>
            <a:pPr marL="0" indent="0">
              <a:lnSpc>
                <a:spcPct val="80000"/>
              </a:lnSpc>
              <a:buFont typeface="Wingdings" panose="05000000000000000000" pitchFamily="2" charset="2"/>
              <a:buNone/>
              <a:defRPr/>
            </a:pPr>
            <a:endParaRPr lang="en-US" altLang="en-US" sz="2000" dirty="0"/>
          </a:p>
        </p:txBody>
      </p:sp>
    </p:spTree>
    <p:extLst>
      <p:ext uri="{BB962C8B-B14F-4D97-AF65-F5344CB8AC3E}">
        <p14:creationId xmlns:p14="http://schemas.microsoft.com/office/powerpoint/2010/main" val="227778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CFAEC59-65C3-4D4E-9AB8-4AB5EF6C7F1C}"/>
              </a:ext>
            </a:extLst>
          </p:cNvPr>
          <p:cNvSpPr>
            <a:spLocks noGrp="1"/>
          </p:cNvSpPr>
          <p:nvPr>
            <p:ph type="title"/>
          </p:nvPr>
        </p:nvSpPr>
        <p:spPr>
          <a:xfrm>
            <a:off x="2128720" y="281175"/>
            <a:ext cx="6413609" cy="725349"/>
          </a:xfrm>
        </p:spPr>
        <p:txBody>
          <a:bodyPr/>
          <a:lstStyle/>
          <a:p>
            <a:r>
              <a:rPr lang="en-US" dirty="0"/>
              <a:t>Reading Reference</a:t>
            </a:r>
          </a:p>
        </p:txBody>
      </p:sp>
      <p:sp>
        <p:nvSpPr>
          <p:cNvPr id="7" name="TextBox 6">
            <a:extLst>
              <a:ext uri="{FF2B5EF4-FFF2-40B4-BE49-F238E27FC236}">
                <a16:creationId xmlns:a16="http://schemas.microsoft.com/office/drawing/2014/main" id="{849BA381-4AB0-4F2F-8E88-0717166C1AAB}"/>
              </a:ext>
            </a:extLst>
          </p:cNvPr>
          <p:cNvSpPr txBox="1"/>
          <p:nvPr/>
        </p:nvSpPr>
        <p:spPr>
          <a:xfrm>
            <a:off x="1212490" y="2266340"/>
            <a:ext cx="7024429" cy="3046988"/>
          </a:xfrm>
          <a:prstGeom prst="rect">
            <a:avLst/>
          </a:prstGeom>
          <a:noFill/>
        </p:spPr>
        <p:txBody>
          <a:bodyPr wrap="square">
            <a:spAutoFit/>
          </a:bodyPr>
          <a:lstStyle/>
          <a:p>
            <a:pPr algn="l"/>
            <a:endParaRPr lang="en-US" dirty="0">
              <a:latin typeface="Times-Roman"/>
            </a:endParaRPr>
          </a:p>
          <a:p>
            <a:pPr algn="just"/>
            <a:r>
              <a:rPr lang="en-US" sz="2800" b="0" i="0" u="none" strike="noStrike" baseline="0" dirty="0">
                <a:latin typeface="Times-Roman"/>
              </a:rPr>
              <a:t>The content of this lecture comprise of material from Chapter 2 and Chapter 27 of the course book. </a:t>
            </a:r>
          </a:p>
          <a:p>
            <a:pPr marL="285750" indent="-285750">
              <a:buFont typeface="Arial" panose="020B0604020202020204" pitchFamily="34" charset="0"/>
              <a:buChar char="•"/>
            </a:pPr>
            <a:endParaRPr lang="en-US" sz="1800" b="0" i="0" u="none" strike="noStrike" baseline="0" dirty="0">
              <a:latin typeface="Times-Roman"/>
            </a:endParaRPr>
          </a:p>
          <a:p>
            <a:pPr marL="285750" indent="-285750">
              <a:buFont typeface="Arial" panose="020B0604020202020204" pitchFamily="34" charset="0"/>
              <a:buChar char="•"/>
            </a:pPr>
            <a:endParaRPr lang="en-US" sz="1800" b="0" i="0" u="none" strike="noStrike" baseline="0" dirty="0">
              <a:latin typeface="Times-Roman"/>
            </a:endParaRPr>
          </a:p>
          <a:p>
            <a:pPr marL="285750" indent="-285750">
              <a:buFont typeface="Arial" panose="020B0604020202020204" pitchFamily="34" charset="0"/>
              <a:buChar char="•"/>
            </a:pPr>
            <a:endParaRPr lang="en-US" sz="1800" b="0" i="0" u="none" strike="noStrike" baseline="0" dirty="0">
              <a:latin typeface="Times-Roman"/>
            </a:endParaRPr>
          </a:p>
          <a:p>
            <a:pPr marL="285750" indent="-285750">
              <a:buFont typeface="Arial" panose="020B0604020202020204" pitchFamily="34" charset="0"/>
              <a:buChar char="•"/>
            </a:pPr>
            <a:endParaRPr lang="en-US" sz="1800" b="0" i="0" u="none" strike="noStrike" baseline="0" dirty="0">
              <a:latin typeface="Times-Roman"/>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56961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An Intelligent Agent</a:t>
            </a:r>
          </a:p>
        </p:txBody>
      </p:sp>
      <p:sp>
        <p:nvSpPr>
          <p:cNvPr id="9" name="TextBox 8">
            <a:extLst>
              <a:ext uri="{FF2B5EF4-FFF2-40B4-BE49-F238E27FC236}">
                <a16:creationId xmlns:a16="http://schemas.microsoft.com/office/drawing/2014/main" id="{06018755-991B-47A5-810A-B8D6BA8E8858}"/>
              </a:ext>
            </a:extLst>
          </p:cNvPr>
          <p:cNvSpPr txBox="1"/>
          <p:nvPr/>
        </p:nvSpPr>
        <p:spPr>
          <a:xfrm>
            <a:off x="1365195" y="1655520"/>
            <a:ext cx="6956504" cy="1292662"/>
          </a:xfrm>
          <a:prstGeom prst="rect">
            <a:avLst/>
          </a:prstGeom>
          <a:noFill/>
        </p:spPr>
        <p:txBody>
          <a:bodyPr wrap="square">
            <a:spAutoFit/>
          </a:bodyPr>
          <a:lstStyle/>
          <a:p>
            <a:pPr algn="ctr">
              <a:defRPr/>
            </a:pPr>
            <a:r>
              <a:rPr lang="en-US" altLang="en-US" sz="2600" i="1" kern="0" dirty="0">
                <a:solidFill>
                  <a:srgbClr val="003399"/>
                </a:solidFill>
              </a:rPr>
              <a:t>An</a:t>
            </a:r>
            <a:r>
              <a:rPr lang="en-US" altLang="en-US" sz="2600" kern="0" dirty="0">
                <a:solidFill>
                  <a:srgbClr val="003399"/>
                </a:solidFill>
              </a:rPr>
              <a:t> intelligent agent </a:t>
            </a:r>
            <a:r>
              <a:rPr lang="en-US" altLang="en-US" sz="2600" i="1" kern="0" dirty="0">
                <a:solidFill>
                  <a:srgbClr val="003399"/>
                </a:solidFill>
              </a:rPr>
              <a:t>is a computer system capable of </a:t>
            </a:r>
            <a:r>
              <a:rPr lang="en-US" altLang="en-US" sz="2600" b="1" kern="0" dirty="0">
                <a:solidFill>
                  <a:srgbClr val="003399"/>
                </a:solidFill>
              </a:rPr>
              <a:t>flexible</a:t>
            </a:r>
            <a:r>
              <a:rPr lang="en-US" altLang="en-US" sz="2600" i="1" kern="0" dirty="0">
                <a:solidFill>
                  <a:srgbClr val="003399"/>
                </a:solidFill>
              </a:rPr>
              <a:t> autonomous action in some environment</a:t>
            </a:r>
            <a:endParaRPr lang="en-US" altLang="en-US" sz="2600" i="1" kern="0" dirty="0"/>
          </a:p>
        </p:txBody>
      </p:sp>
      <p:sp>
        <p:nvSpPr>
          <p:cNvPr id="12" name="TextBox 11">
            <a:extLst>
              <a:ext uri="{FF2B5EF4-FFF2-40B4-BE49-F238E27FC236}">
                <a16:creationId xmlns:a16="http://schemas.microsoft.com/office/drawing/2014/main" id="{1C0DEFE0-AE08-449A-8976-44305CD53B00}"/>
              </a:ext>
            </a:extLst>
          </p:cNvPr>
          <p:cNvSpPr txBox="1"/>
          <p:nvPr/>
        </p:nvSpPr>
        <p:spPr>
          <a:xfrm>
            <a:off x="3197655" y="3029865"/>
            <a:ext cx="3193432" cy="1508105"/>
          </a:xfrm>
          <a:prstGeom prst="rect">
            <a:avLst/>
          </a:prstGeom>
          <a:solidFill>
            <a:schemeClr val="bg2"/>
          </a:solidFill>
        </p:spPr>
        <p:txBody>
          <a:bodyPr wrap="square">
            <a:spAutoFit/>
          </a:bodyPr>
          <a:lstStyle/>
          <a:p>
            <a:pPr>
              <a:defRPr/>
            </a:pPr>
            <a:r>
              <a:rPr lang="en-US" altLang="en-US" sz="2600" kern="0" dirty="0"/>
              <a:t>By </a:t>
            </a:r>
            <a:r>
              <a:rPr lang="en-US" altLang="en-US" sz="2600" i="1" kern="0" dirty="0">
                <a:solidFill>
                  <a:srgbClr val="003399"/>
                </a:solidFill>
              </a:rPr>
              <a:t>flexible</a:t>
            </a:r>
            <a:r>
              <a:rPr lang="en-US" altLang="en-US" sz="2600" kern="0" dirty="0"/>
              <a:t>, we mean:</a:t>
            </a:r>
          </a:p>
          <a:p>
            <a:pPr marL="800100" lvl="1" indent="-342900">
              <a:buFont typeface="Arial" panose="020B0604020202020204" pitchFamily="34" charset="0"/>
              <a:buChar char="•"/>
              <a:defRPr/>
            </a:pPr>
            <a:r>
              <a:rPr lang="en-US" altLang="en-US" sz="2200" i="1" kern="0" dirty="0">
                <a:solidFill>
                  <a:srgbClr val="003399"/>
                </a:solidFill>
              </a:rPr>
              <a:t>reactive</a:t>
            </a:r>
            <a:endParaRPr lang="en-US" altLang="en-US" sz="2200" i="1" kern="0" dirty="0"/>
          </a:p>
          <a:p>
            <a:pPr marL="800100" lvl="1" indent="-342900">
              <a:buFont typeface="Arial" panose="020B0604020202020204" pitchFamily="34" charset="0"/>
              <a:buChar char="•"/>
              <a:defRPr/>
            </a:pPr>
            <a:r>
              <a:rPr lang="en-US" altLang="en-US" sz="2200" i="1" kern="0" dirty="0">
                <a:solidFill>
                  <a:srgbClr val="003399"/>
                </a:solidFill>
              </a:rPr>
              <a:t>pro-active</a:t>
            </a:r>
            <a:endParaRPr lang="en-US" altLang="en-US" sz="2200" i="1" kern="0" dirty="0"/>
          </a:p>
          <a:p>
            <a:pPr marL="800100" lvl="1" indent="-342900">
              <a:buFont typeface="Arial" panose="020B0604020202020204" pitchFamily="34" charset="0"/>
              <a:buChar char="•"/>
              <a:defRPr/>
            </a:pPr>
            <a:r>
              <a:rPr lang="en-US" altLang="en-US" sz="2200" i="1" kern="0" dirty="0">
                <a:solidFill>
                  <a:srgbClr val="003399"/>
                </a:solidFill>
              </a:rPr>
              <a:t>social</a:t>
            </a:r>
            <a:endParaRPr lang="en-US" altLang="en-US" sz="2200" i="1" kern="0" dirty="0"/>
          </a:p>
        </p:txBody>
      </p:sp>
    </p:spTree>
    <p:extLst>
      <p:ext uri="{BB962C8B-B14F-4D97-AF65-F5344CB8AC3E}">
        <p14:creationId xmlns:p14="http://schemas.microsoft.com/office/powerpoint/2010/main" val="76039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Reactivity</a:t>
            </a:r>
          </a:p>
        </p:txBody>
      </p:sp>
      <p:sp>
        <p:nvSpPr>
          <p:cNvPr id="6" name="TextBox 5">
            <a:extLst>
              <a:ext uri="{FF2B5EF4-FFF2-40B4-BE49-F238E27FC236}">
                <a16:creationId xmlns:a16="http://schemas.microsoft.com/office/drawing/2014/main" id="{3B5DEB28-4FFC-476D-BD22-3BDFCB691636}"/>
              </a:ext>
            </a:extLst>
          </p:cNvPr>
          <p:cNvSpPr txBox="1"/>
          <p:nvPr/>
        </p:nvSpPr>
        <p:spPr>
          <a:xfrm>
            <a:off x="1568679" y="1120329"/>
            <a:ext cx="7015280" cy="1169551"/>
          </a:xfrm>
          <a:prstGeom prst="rect">
            <a:avLst/>
          </a:prstGeom>
          <a:solidFill>
            <a:schemeClr val="bg2"/>
          </a:solidFill>
        </p:spPr>
        <p:txBody>
          <a:bodyPr wrap="square">
            <a:spAutoFit/>
          </a:bodyPr>
          <a:lstStyle/>
          <a:p>
            <a:pPr eaLnBrk="1" hangingPunct="1"/>
            <a:r>
              <a:rPr lang="en-US" altLang="en-US" dirty="0"/>
              <a:t>If a program’s environment is guaranteed to be fixed, the program need never worry about its own success or failure – program just executes blindly</a:t>
            </a:r>
          </a:p>
          <a:p>
            <a:pPr lvl="1" eaLnBrk="1" hangingPunct="1"/>
            <a:r>
              <a:rPr lang="en-US" altLang="en-US" sz="1600" b="1" dirty="0"/>
              <a:t>Example of fixed environment: compiler</a:t>
            </a:r>
          </a:p>
        </p:txBody>
      </p:sp>
      <p:sp>
        <p:nvSpPr>
          <p:cNvPr id="7" name="TextBox 6">
            <a:extLst>
              <a:ext uri="{FF2B5EF4-FFF2-40B4-BE49-F238E27FC236}">
                <a16:creationId xmlns:a16="http://schemas.microsoft.com/office/drawing/2014/main" id="{6BA39184-9E43-4BCE-9B64-EEFC4EDF2EB9}"/>
              </a:ext>
            </a:extLst>
          </p:cNvPr>
          <p:cNvSpPr txBox="1"/>
          <p:nvPr/>
        </p:nvSpPr>
        <p:spPr>
          <a:xfrm>
            <a:off x="1568679" y="2457979"/>
            <a:ext cx="7015280" cy="877163"/>
          </a:xfrm>
          <a:prstGeom prst="rect">
            <a:avLst/>
          </a:prstGeom>
          <a:solidFill>
            <a:schemeClr val="bg2"/>
          </a:solidFill>
        </p:spPr>
        <p:txBody>
          <a:bodyPr wrap="square">
            <a:spAutoFit/>
          </a:bodyPr>
          <a:lstStyle/>
          <a:p>
            <a:pPr eaLnBrk="1" hangingPunct="1"/>
            <a:r>
              <a:rPr lang="en-US" altLang="en-US" sz="1600" dirty="0"/>
              <a:t>Th</a:t>
            </a:r>
            <a:r>
              <a:rPr lang="en-US" altLang="en-US" dirty="0"/>
              <a:t>e real world is not like that: things change, information is incomplete. Many (most?) interesting environments are </a:t>
            </a:r>
            <a:r>
              <a:rPr lang="en-US" altLang="en-US" i="1" dirty="0">
                <a:solidFill>
                  <a:srgbClr val="003399"/>
                </a:solidFill>
              </a:rPr>
              <a:t>dynamic</a:t>
            </a:r>
          </a:p>
          <a:p>
            <a:pPr eaLnBrk="1" hangingPunct="1"/>
            <a:endParaRPr lang="en-US" altLang="en-US" sz="1500" dirty="0"/>
          </a:p>
        </p:txBody>
      </p:sp>
      <p:sp>
        <p:nvSpPr>
          <p:cNvPr id="8" name="TextBox 7">
            <a:extLst>
              <a:ext uri="{FF2B5EF4-FFF2-40B4-BE49-F238E27FC236}">
                <a16:creationId xmlns:a16="http://schemas.microsoft.com/office/drawing/2014/main" id="{D523C3D4-E3BB-4DE7-9068-B60C0975139E}"/>
              </a:ext>
            </a:extLst>
          </p:cNvPr>
          <p:cNvSpPr txBox="1"/>
          <p:nvPr/>
        </p:nvSpPr>
        <p:spPr>
          <a:xfrm>
            <a:off x="1568679" y="3438505"/>
            <a:ext cx="7040669" cy="1477328"/>
          </a:xfrm>
          <a:prstGeom prst="rect">
            <a:avLst/>
          </a:prstGeom>
          <a:solidFill>
            <a:schemeClr val="bg2"/>
          </a:solidFill>
        </p:spPr>
        <p:txBody>
          <a:bodyPr wrap="square">
            <a:spAutoFit/>
          </a:bodyPr>
          <a:lstStyle/>
          <a:p>
            <a:pPr eaLnBrk="1" hangingPunct="1"/>
            <a:r>
              <a:rPr lang="en-US" altLang="en-US" dirty="0"/>
              <a:t>Software is hard to build for dynamic domains: program must take into account possibility of failure – ask itself whether it is worth executing!</a:t>
            </a:r>
          </a:p>
          <a:p>
            <a:pPr eaLnBrk="1" hangingPunct="1"/>
            <a:r>
              <a:rPr lang="en-US" altLang="en-US" dirty="0"/>
              <a:t>A </a:t>
            </a:r>
            <a:r>
              <a:rPr lang="en-US" altLang="en-US" i="1" dirty="0">
                <a:solidFill>
                  <a:srgbClr val="003399"/>
                </a:solidFill>
              </a:rPr>
              <a:t>reactive</a:t>
            </a:r>
            <a:r>
              <a:rPr lang="en-US" altLang="en-US" i="1" dirty="0"/>
              <a:t> </a:t>
            </a:r>
            <a:r>
              <a:rPr lang="en-US" altLang="en-US" dirty="0"/>
              <a:t>system is one that maintains an ongoing interaction with its environment, and responds to changes that occur in it (in time for the response to be useful)</a:t>
            </a:r>
          </a:p>
        </p:txBody>
      </p:sp>
    </p:spTree>
    <p:extLst>
      <p:ext uri="{BB962C8B-B14F-4D97-AF65-F5344CB8AC3E}">
        <p14:creationId xmlns:p14="http://schemas.microsoft.com/office/powerpoint/2010/main" val="38399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Proactiveness</a:t>
            </a:r>
          </a:p>
        </p:txBody>
      </p:sp>
      <p:sp>
        <p:nvSpPr>
          <p:cNvPr id="6" name="TextBox 5">
            <a:extLst>
              <a:ext uri="{FF2B5EF4-FFF2-40B4-BE49-F238E27FC236}">
                <a16:creationId xmlns:a16="http://schemas.microsoft.com/office/drawing/2014/main" id="{3B5DEB28-4FFC-476D-BD22-3BDFCB691636}"/>
              </a:ext>
            </a:extLst>
          </p:cNvPr>
          <p:cNvSpPr txBox="1"/>
          <p:nvPr/>
        </p:nvSpPr>
        <p:spPr>
          <a:xfrm>
            <a:off x="1594068" y="1547585"/>
            <a:ext cx="7015280" cy="707886"/>
          </a:xfrm>
          <a:prstGeom prst="rect">
            <a:avLst/>
          </a:prstGeom>
          <a:solidFill>
            <a:schemeClr val="bg2"/>
          </a:solidFill>
        </p:spPr>
        <p:txBody>
          <a:bodyPr wrap="square">
            <a:spAutoFit/>
          </a:bodyPr>
          <a:lstStyle/>
          <a:p>
            <a:pPr eaLnBrk="1" hangingPunct="1">
              <a:defRPr/>
            </a:pPr>
            <a:r>
              <a:rPr lang="en-US" altLang="en-US" sz="2000" dirty="0"/>
              <a:t>Reacting to an environment is easy (e.g., stimulus </a:t>
            </a:r>
            <a:r>
              <a:rPr lang="en-US" altLang="en-US" sz="2000" dirty="0">
                <a:sym typeface="Symbol" panose="05050102010706020507" pitchFamily="18" charset="2"/>
              </a:rPr>
              <a:t> </a:t>
            </a:r>
            <a:r>
              <a:rPr lang="en-US" altLang="en-US" sz="2000" dirty="0"/>
              <a:t>response rules)</a:t>
            </a:r>
          </a:p>
        </p:txBody>
      </p:sp>
      <p:sp>
        <p:nvSpPr>
          <p:cNvPr id="7" name="TextBox 6">
            <a:extLst>
              <a:ext uri="{FF2B5EF4-FFF2-40B4-BE49-F238E27FC236}">
                <a16:creationId xmlns:a16="http://schemas.microsoft.com/office/drawing/2014/main" id="{6BA39184-9E43-4BCE-9B64-EEFC4EDF2EB9}"/>
              </a:ext>
            </a:extLst>
          </p:cNvPr>
          <p:cNvSpPr txBox="1"/>
          <p:nvPr/>
        </p:nvSpPr>
        <p:spPr>
          <a:xfrm>
            <a:off x="1600869" y="2388728"/>
            <a:ext cx="7015280" cy="938719"/>
          </a:xfrm>
          <a:prstGeom prst="rect">
            <a:avLst/>
          </a:prstGeom>
          <a:solidFill>
            <a:schemeClr val="bg2"/>
          </a:solidFill>
        </p:spPr>
        <p:txBody>
          <a:bodyPr wrap="square">
            <a:spAutoFit/>
          </a:bodyPr>
          <a:lstStyle/>
          <a:p>
            <a:pPr eaLnBrk="1" hangingPunct="1">
              <a:defRPr/>
            </a:pPr>
            <a:r>
              <a:rPr lang="en-US" altLang="en-US" sz="2000" dirty="0"/>
              <a:t>But we generally want agents to </a:t>
            </a:r>
            <a:r>
              <a:rPr lang="en-US" altLang="en-US" sz="2000" i="1" dirty="0">
                <a:solidFill>
                  <a:srgbClr val="003399"/>
                </a:solidFill>
              </a:rPr>
              <a:t>do things for us, </a:t>
            </a:r>
            <a:r>
              <a:rPr lang="en-US" altLang="en-US" sz="2000" dirty="0"/>
              <a:t>Hence </a:t>
            </a:r>
            <a:r>
              <a:rPr lang="en-US" altLang="en-US" sz="2000" i="1" dirty="0">
                <a:solidFill>
                  <a:srgbClr val="003399"/>
                </a:solidFill>
              </a:rPr>
              <a:t>goal directed behavior</a:t>
            </a:r>
            <a:endParaRPr lang="en-US" altLang="en-US" sz="2000" dirty="0"/>
          </a:p>
          <a:p>
            <a:pPr eaLnBrk="1" hangingPunct="1"/>
            <a:endParaRPr lang="en-US" altLang="en-US" sz="1500" dirty="0"/>
          </a:p>
        </p:txBody>
      </p:sp>
      <p:sp>
        <p:nvSpPr>
          <p:cNvPr id="8" name="TextBox 7">
            <a:extLst>
              <a:ext uri="{FF2B5EF4-FFF2-40B4-BE49-F238E27FC236}">
                <a16:creationId xmlns:a16="http://schemas.microsoft.com/office/drawing/2014/main" id="{D523C3D4-E3BB-4DE7-9068-B60C0975139E}"/>
              </a:ext>
            </a:extLst>
          </p:cNvPr>
          <p:cNvSpPr txBox="1"/>
          <p:nvPr/>
        </p:nvSpPr>
        <p:spPr>
          <a:xfrm>
            <a:off x="1600869" y="3438505"/>
            <a:ext cx="7008479" cy="1292662"/>
          </a:xfrm>
          <a:prstGeom prst="rect">
            <a:avLst/>
          </a:prstGeom>
          <a:solidFill>
            <a:schemeClr val="bg2"/>
          </a:solidFill>
        </p:spPr>
        <p:txBody>
          <a:bodyPr wrap="square">
            <a:spAutoFit/>
          </a:bodyPr>
          <a:lstStyle/>
          <a:p>
            <a:pPr eaLnBrk="1" hangingPunct="1">
              <a:defRPr/>
            </a:pPr>
            <a:r>
              <a:rPr lang="en-US" altLang="en-US" sz="2000" dirty="0"/>
              <a:t>Pro-activeness = generating and attempting to achieve goals; not driven solely by events; taking the initiative; </a:t>
            </a:r>
          </a:p>
          <a:p>
            <a:pPr eaLnBrk="1" hangingPunct="1">
              <a:defRPr/>
            </a:pPr>
            <a:r>
              <a:rPr lang="en-US" altLang="en-US" sz="2000" dirty="0"/>
              <a:t>Recognizing opportunities</a:t>
            </a:r>
          </a:p>
          <a:p>
            <a:pPr eaLnBrk="1" hangingPunct="1"/>
            <a:endParaRPr lang="en-US" altLang="en-US" dirty="0"/>
          </a:p>
        </p:txBody>
      </p:sp>
    </p:spTree>
    <p:extLst>
      <p:ext uri="{BB962C8B-B14F-4D97-AF65-F5344CB8AC3E}">
        <p14:creationId xmlns:p14="http://schemas.microsoft.com/office/powerpoint/2010/main" val="257436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Reactive vs. Goal-Oriented Behavior</a:t>
            </a:r>
          </a:p>
        </p:txBody>
      </p:sp>
      <p:sp>
        <p:nvSpPr>
          <p:cNvPr id="6" name="TextBox 5">
            <a:extLst>
              <a:ext uri="{FF2B5EF4-FFF2-40B4-BE49-F238E27FC236}">
                <a16:creationId xmlns:a16="http://schemas.microsoft.com/office/drawing/2014/main" id="{3B5DEB28-4FFC-476D-BD22-3BDFCB691636}"/>
              </a:ext>
            </a:extLst>
          </p:cNvPr>
          <p:cNvSpPr txBox="1"/>
          <p:nvPr/>
        </p:nvSpPr>
        <p:spPr>
          <a:xfrm>
            <a:off x="1594068" y="1547585"/>
            <a:ext cx="7015280" cy="707886"/>
          </a:xfrm>
          <a:prstGeom prst="rect">
            <a:avLst/>
          </a:prstGeom>
          <a:solidFill>
            <a:schemeClr val="bg2"/>
          </a:solidFill>
        </p:spPr>
        <p:txBody>
          <a:bodyPr wrap="square">
            <a:spAutoFit/>
          </a:bodyPr>
          <a:lstStyle/>
          <a:p>
            <a:pPr eaLnBrk="1" hangingPunct="1"/>
            <a:r>
              <a:rPr lang="en-US" altLang="en-US" sz="2000" dirty="0"/>
              <a:t>We want our agents to be reactive, responding to changing conditions in an appropriate (timely) fashion</a:t>
            </a:r>
          </a:p>
        </p:txBody>
      </p:sp>
      <p:sp>
        <p:nvSpPr>
          <p:cNvPr id="7" name="TextBox 6">
            <a:extLst>
              <a:ext uri="{FF2B5EF4-FFF2-40B4-BE49-F238E27FC236}">
                <a16:creationId xmlns:a16="http://schemas.microsoft.com/office/drawing/2014/main" id="{6BA39184-9E43-4BCE-9B64-EEFC4EDF2EB9}"/>
              </a:ext>
            </a:extLst>
          </p:cNvPr>
          <p:cNvSpPr txBox="1"/>
          <p:nvPr/>
        </p:nvSpPr>
        <p:spPr>
          <a:xfrm>
            <a:off x="1600869" y="2493045"/>
            <a:ext cx="7015280" cy="707886"/>
          </a:xfrm>
          <a:prstGeom prst="rect">
            <a:avLst/>
          </a:prstGeom>
          <a:solidFill>
            <a:schemeClr val="bg2"/>
          </a:solidFill>
        </p:spPr>
        <p:txBody>
          <a:bodyPr wrap="square">
            <a:spAutoFit/>
          </a:bodyPr>
          <a:lstStyle/>
          <a:p>
            <a:pPr eaLnBrk="1" hangingPunct="1"/>
            <a:r>
              <a:rPr lang="en-US" altLang="en-US" sz="2000" dirty="0"/>
              <a:t>We want our agents to systematically work towards long-term goals</a:t>
            </a:r>
          </a:p>
        </p:txBody>
      </p:sp>
      <p:sp>
        <p:nvSpPr>
          <p:cNvPr id="8" name="TextBox 7">
            <a:extLst>
              <a:ext uri="{FF2B5EF4-FFF2-40B4-BE49-F238E27FC236}">
                <a16:creationId xmlns:a16="http://schemas.microsoft.com/office/drawing/2014/main" id="{D523C3D4-E3BB-4DE7-9068-B60C0975139E}"/>
              </a:ext>
            </a:extLst>
          </p:cNvPr>
          <p:cNvSpPr txBox="1"/>
          <p:nvPr/>
        </p:nvSpPr>
        <p:spPr>
          <a:xfrm>
            <a:off x="1600869" y="3438505"/>
            <a:ext cx="7008479" cy="1015663"/>
          </a:xfrm>
          <a:prstGeom prst="rect">
            <a:avLst/>
          </a:prstGeom>
          <a:solidFill>
            <a:schemeClr val="bg2"/>
          </a:solidFill>
        </p:spPr>
        <p:txBody>
          <a:bodyPr wrap="square">
            <a:spAutoFit/>
          </a:bodyPr>
          <a:lstStyle/>
          <a:p>
            <a:pPr eaLnBrk="1" hangingPunct="1"/>
            <a:r>
              <a:rPr lang="en-US" altLang="en-US" sz="2000" dirty="0"/>
              <a:t>These two considerations can be at odds with one another</a:t>
            </a:r>
          </a:p>
          <a:p>
            <a:pPr eaLnBrk="1" hangingPunct="1"/>
            <a:r>
              <a:rPr lang="en-US" altLang="en-US" sz="2000" dirty="0"/>
              <a:t>Designing an agent that can balance the two remains an open research problem</a:t>
            </a:r>
          </a:p>
        </p:txBody>
      </p:sp>
    </p:spTree>
    <p:extLst>
      <p:ext uri="{BB962C8B-B14F-4D97-AF65-F5344CB8AC3E}">
        <p14:creationId xmlns:p14="http://schemas.microsoft.com/office/powerpoint/2010/main" val="258343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Social Ability</a:t>
            </a:r>
          </a:p>
        </p:txBody>
      </p:sp>
      <p:sp>
        <p:nvSpPr>
          <p:cNvPr id="6" name="TextBox 5">
            <a:extLst>
              <a:ext uri="{FF2B5EF4-FFF2-40B4-BE49-F238E27FC236}">
                <a16:creationId xmlns:a16="http://schemas.microsoft.com/office/drawing/2014/main" id="{3B5DEB28-4FFC-476D-BD22-3BDFCB691636}"/>
              </a:ext>
            </a:extLst>
          </p:cNvPr>
          <p:cNvSpPr txBox="1"/>
          <p:nvPr/>
        </p:nvSpPr>
        <p:spPr>
          <a:xfrm>
            <a:off x="1594068" y="1547585"/>
            <a:ext cx="7015280" cy="707886"/>
          </a:xfrm>
          <a:prstGeom prst="rect">
            <a:avLst/>
          </a:prstGeom>
          <a:solidFill>
            <a:schemeClr val="bg2"/>
          </a:solidFill>
        </p:spPr>
        <p:txBody>
          <a:bodyPr wrap="square">
            <a:spAutoFit/>
          </a:bodyPr>
          <a:lstStyle/>
          <a:p>
            <a:pPr eaLnBrk="1" hangingPunct="1"/>
            <a:r>
              <a:rPr lang="en-US" altLang="en-US" sz="2000" dirty="0"/>
              <a:t>The real world is a </a:t>
            </a:r>
            <a:r>
              <a:rPr lang="en-US" altLang="en-US" sz="2000" i="1" dirty="0">
                <a:solidFill>
                  <a:srgbClr val="003399"/>
                </a:solidFill>
              </a:rPr>
              <a:t>multi</a:t>
            </a:r>
            <a:r>
              <a:rPr lang="en-US" altLang="en-US" sz="2000" dirty="0"/>
              <a:t>-agent environment: we cannot go around attempting to achieve goals without taking others into account</a:t>
            </a:r>
          </a:p>
        </p:txBody>
      </p:sp>
      <p:sp>
        <p:nvSpPr>
          <p:cNvPr id="7" name="TextBox 6">
            <a:extLst>
              <a:ext uri="{FF2B5EF4-FFF2-40B4-BE49-F238E27FC236}">
                <a16:creationId xmlns:a16="http://schemas.microsoft.com/office/drawing/2014/main" id="{6BA39184-9E43-4BCE-9B64-EEFC4EDF2EB9}"/>
              </a:ext>
            </a:extLst>
          </p:cNvPr>
          <p:cNvSpPr txBox="1"/>
          <p:nvPr/>
        </p:nvSpPr>
        <p:spPr>
          <a:xfrm>
            <a:off x="1594068" y="2361345"/>
            <a:ext cx="7015280" cy="400110"/>
          </a:xfrm>
          <a:prstGeom prst="rect">
            <a:avLst/>
          </a:prstGeom>
          <a:solidFill>
            <a:schemeClr val="bg2"/>
          </a:solidFill>
        </p:spPr>
        <p:txBody>
          <a:bodyPr wrap="square">
            <a:spAutoFit/>
          </a:bodyPr>
          <a:lstStyle/>
          <a:p>
            <a:pPr eaLnBrk="1" hangingPunct="1"/>
            <a:r>
              <a:rPr lang="en-US" altLang="en-US" sz="2000" dirty="0"/>
              <a:t>Some goals can only be achieved with the cooperation of others</a:t>
            </a:r>
          </a:p>
        </p:txBody>
      </p:sp>
      <p:sp>
        <p:nvSpPr>
          <p:cNvPr id="8" name="TextBox 7">
            <a:extLst>
              <a:ext uri="{FF2B5EF4-FFF2-40B4-BE49-F238E27FC236}">
                <a16:creationId xmlns:a16="http://schemas.microsoft.com/office/drawing/2014/main" id="{D523C3D4-E3BB-4DE7-9068-B60C0975139E}"/>
              </a:ext>
            </a:extLst>
          </p:cNvPr>
          <p:cNvSpPr txBox="1"/>
          <p:nvPr/>
        </p:nvSpPr>
        <p:spPr>
          <a:xfrm>
            <a:off x="1594067" y="2873257"/>
            <a:ext cx="7008479" cy="400110"/>
          </a:xfrm>
          <a:prstGeom prst="rect">
            <a:avLst/>
          </a:prstGeom>
          <a:solidFill>
            <a:schemeClr val="bg2"/>
          </a:solidFill>
        </p:spPr>
        <p:txBody>
          <a:bodyPr wrap="square">
            <a:spAutoFit/>
          </a:bodyPr>
          <a:lstStyle/>
          <a:p>
            <a:pPr eaLnBrk="1" hangingPunct="1"/>
            <a:r>
              <a:rPr lang="en-US" altLang="en-US" sz="2000" dirty="0"/>
              <a:t>Similarly for many computer environments: witness the Internet</a:t>
            </a:r>
          </a:p>
        </p:txBody>
      </p:sp>
      <p:sp>
        <p:nvSpPr>
          <p:cNvPr id="9" name="TextBox 8">
            <a:extLst>
              <a:ext uri="{FF2B5EF4-FFF2-40B4-BE49-F238E27FC236}">
                <a16:creationId xmlns:a16="http://schemas.microsoft.com/office/drawing/2014/main" id="{94FCD0FB-00DD-4CA6-B1B2-0E44E3CC5054}"/>
              </a:ext>
            </a:extLst>
          </p:cNvPr>
          <p:cNvSpPr txBox="1"/>
          <p:nvPr/>
        </p:nvSpPr>
        <p:spPr>
          <a:xfrm>
            <a:off x="1594067" y="3389190"/>
            <a:ext cx="7008479" cy="1015663"/>
          </a:xfrm>
          <a:prstGeom prst="rect">
            <a:avLst/>
          </a:prstGeom>
          <a:solidFill>
            <a:schemeClr val="bg2"/>
          </a:solidFill>
        </p:spPr>
        <p:txBody>
          <a:bodyPr wrap="square">
            <a:spAutoFit/>
          </a:bodyPr>
          <a:lstStyle/>
          <a:p>
            <a:pPr eaLnBrk="1" hangingPunct="1"/>
            <a:r>
              <a:rPr lang="en-US" altLang="en-US" sz="2000" i="1" dirty="0">
                <a:solidFill>
                  <a:srgbClr val="003399"/>
                </a:solidFill>
              </a:rPr>
              <a:t>Social ability</a:t>
            </a:r>
            <a:r>
              <a:rPr lang="en-US" altLang="en-US" sz="2000" dirty="0"/>
              <a:t> in agents is the ability to interact with other agents (and possibly humans) via some kind of </a:t>
            </a:r>
            <a:r>
              <a:rPr lang="en-US" altLang="en-US" sz="2000" i="1" dirty="0">
                <a:solidFill>
                  <a:srgbClr val="003399"/>
                </a:solidFill>
              </a:rPr>
              <a:t>agent-communication language</a:t>
            </a:r>
            <a:r>
              <a:rPr lang="en-US" altLang="en-US" sz="2000" dirty="0"/>
              <a:t>, and perhaps cooperate with others</a:t>
            </a:r>
            <a:endParaRPr lang="en-US" altLang="en-US" sz="2000" i="1" dirty="0"/>
          </a:p>
        </p:txBody>
      </p:sp>
      <p:sp>
        <p:nvSpPr>
          <p:cNvPr id="10" name="TextBox 9">
            <a:extLst>
              <a:ext uri="{FF2B5EF4-FFF2-40B4-BE49-F238E27FC236}">
                <a16:creationId xmlns:a16="http://schemas.microsoft.com/office/drawing/2014/main" id="{148B9C29-CDB7-4D3A-97C8-619ABD77CD39}"/>
              </a:ext>
            </a:extLst>
          </p:cNvPr>
          <p:cNvSpPr txBox="1"/>
          <p:nvPr/>
        </p:nvSpPr>
        <p:spPr>
          <a:xfrm>
            <a:off x="4419295" y="4731520"/>
            <a:ext cx="4572000" cy="261610"/>
          </a:xfrm>
          <a:prstGeom prst="rect">
            <a:avLst/>
          </a:prstGeom>
          <a:noFill/>
        </p:spPr>
        <p:txBody>
          <a:bodyPr wrap="square">
            <a:spAutoFit/>
          </a:bodyPr>
          <a:lstStyle/>
          <a:p>
            <a:r>
              <a:rPr lang="en-US" sz="1100" dirty="0"/>
              <a:t>Reading Recommendation: https://www.intechopen.com/chapters/58390</a:t>
            </a:r>
          </a:p>
        </p:txBody>
      </p:sp>
    </p:spTree>
    <p:extLst>
      <p:ext uri="{BB962C8B-B14F-4D97-AF65-F5344CB8AC3E}">
        <p14:creationId xmlns:p14="http://schemas.microsoft.com/office/powerpoint/2010/main" val="1381953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cal P}^* \rightarrow {\cal A}$$&#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76"/>
  <p:tag name="PICTUREFILESIZE" val="31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2873</Words>
  <Application>Microsoft Office PowerPoint</Application>
  <PresentationFormat>On-screen Show (16:9)</PresentationFormat>
  <Paragraphs>343</Paragraphs>
  <Slides>49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Times-Bold</vt:lpstr>
      <vt:lpstr>Times-Italic</vt:lpstr>
      <vt:lpstr>Times-Roman</vt:lpstr>
      <vt:lpstr>Verdana</vt:lpstr>
      <vt:lpstr>Wingdings</vt:lpstr>
      <vt:lpstr>Office Theme</vt:lpstr>
      <vt:lpstr>ARTIFICIAL  INTELLIGENCE Week 1</vt:lpstr>
      <vt:lpstr>What is an Agent?</vt:lpstr>
      <vt:lpstr>Agent Terminologies</vt:lpstr>
      <vt:lpstr>Agents and Environments</vt:lpstr>
      <vt:lpstr>An Intelligent Agent</vt:lpstr>
      <vt:lpstr>Reactivity</vt:lpstr>
      <vt:lpstr>Proactiveness</vt:lpstr>
      <vt:lpstr>Reactive vs. Goal-Oriented Behavior</vt:lpstr>
      <vt:lpstr>Social Ability</vt:lpstr>
      <vt:lpstr>Other Desirable Properties</vt:lpstr>
      <vt:lpstr>An Intelligent Agent</vt:lpstr>
      <vt:lpstr>Example: A Vacuum Cleaner Agent</vt:lpstr>
      <vt:lpstr>A Table-Driven Agent</vt:lpstr>
      <vt:lpstr>Rationality</vt:lpstr>
      <vt:lpstr>Rationality</vt:lpstr>
      <vt:lpstr>Structure of Intelligent Agents </vt:lpstr>
      <vt:lpstr>Types of Agents</vt:lpstr>
      <vt:lpstr>Simple Reflex Agents </vt:lpstr>
      <vt:lpstr>Simple Reflex Agents </vt:lpstr>
      <vt:lpstr>A Reflex Vacuum Cleaner Agent</vt:lpstr>
      <vt:lpstr>Python Code Example</vt:lpstr>
      <vt:lpstr>Model Based Reflex Agents </vt:lpstr>
      <vt:lpstr>Model Based Reflex Agents </vt:lpstr>
      <vt:lpstr>Goal Based Reflex Agents </vt:lpstr>
      <vt:lpstr>Utility Based Reflex Agents </vt:lpstr>
      <vt:lpstr>Learning Agents </vt:lpstr>
      <vt:lpstr>Examples: Shopping Agent</vt:lpstr>
      <vt:lpstr>Learning Agents </vt:lpstr>
      <vt:lpstr>Good Behavior: The Concept of Rationality</vt:lpstr>
      <vt:lpstr>The Nature of the Environment</vt:lpstr>
      <vt:lpstr>Properties of the Environment</vt:lpstr>
      <vt:lpstr>Properties of the Environment</vt:lpstr>
      <vt:lpstr>Examples of Environments</vt:lpstr>
      <vt:lpstr>Environment Types</vt:lpstr>
      <vt:lpstr>Environment Types</vt:lpstr>
      <vt:lpstr>Task Environment</vt:lpstr>
      <vt:lpstr>PEAS: Specifying An Automated Taxi Driver</vt:lpstr>
      <vt:lpstr>PEAS: Specifying An Automated Taxi Driver</vt:lpstr>
      <vt:lpstr>PEAS: Specifying An Automated Taxi Driver</vt:lpstr>
      <vt:lpstr>PEAS: Specifying An Automated Taxi Driver</vt:lpstr>
      <vt:lpstr>PEAS: Specifying An Automated Taxi Driver</vt:lpstr>
      <vt:lpstr>PEAS: Specifying Internet Shopping Agent</vt:lpstr>
      <vt:lpstr>PEAS: Specifying Spam Filtering Agent</vt:lpstr>
      <vt:lpstr>PEAS: Specifying Medical diagnosis system</vt:lpstr>
      <vt:lpstr>PEAS: Specifying Part-picking robot</vt:lpstr>
      <vt:lpstr>PEAS: Specifying Interactive English tutor</vt:lpstr>
      <vt:lpstr>Self-Exercise</vt:lpstr>
      <vt:lpstr>Summary</vt:lpstr>
      <vt:lpstr>Reading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2021-10-17T18:33:38Z</dcterms:modified>
</cp:coreProperties>
</file>