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281" r:id="rId4"/>
    <p:sldId id="1089" r:id="rId5"/>
    <p:sldId id="1044" r:id="rId6"/>
    <p:sldId id="1045" r:id="rId7"/>
    <p:sldId id="1048" r:id="rId8"/>
    <p:sldId id="1049" r:id="rId9"/>
    <p:sldId id="1050" r:id="rId10"/>
    <p:sldId id="1051" r:id="rId11"/>
    <p:sldId id="1052" r:id="rId12"/>
    <p:sldId id="1047" r:id="rId13"/>
    <p:sldId id="1090" r:id="rId14"/>
    <p:sldId id="1091" r:id="rId15"/>
    <p:sldId id="1092" r:id="rId16"/>
    <p:sldId id="1093" r:id="rId17"/>
    <p:sldId id="1094" r:id="rId18"/>
    <p:sldId id="1096" r:id="rId19"/>
    <p:sldId id="1095" r:id="rId20"/>
    <p:sldId id="1097" r:id="rId21"/>
    <p:sldId id="1098" r:id="rId22"/>
    <p:sldId id="1099" r:id="rId23"/>
    <p:sldId id="1100" r:id="rId24"/>
    <p:sldId id="1101" r:id="rId25"/>
    <p:sldId id="1102" r:id="rId26"/>
    <p:sldId id="1103" r:id="rId27"/>
    <p:sldId id="1053" r:id="rId28"/>
    <p:sldId id="1054" r:id="rId29"/>
    <p:sldId id="1055" r:id="rId30"/>
    <p:sldId id="1083" r:id="rId31"/>
    <p:sldId id="1084" r:id="rId32"/>
    <p:sldId id="1085" r:id="rId33"/>
    <p:sldId id="1086" r:id="rId34"/>
    <p:sldId id="1087" r:id="rId35"/>
    <p:sldId id="280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01FF"/>
    <a:srgbClr val="6C1A00"/>
    <a:srgbClr val="C79E37"/>
    <a:srgbClr val="202E54"/>
    <a:srgbClr val="FF2549"/>
    <a:srgbClr val="1D3A00"/>
    <a:srgbClr val="007033"/>
    <a:srgbClr val="5EEC3C"/>
    <a:srgbClr val="9900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5226" autoAdjust="0"/>
  </p:normalViewPr>
  <p:slideViewPr>
    <p:cSldViewPr>
      <p:cViewPr varScale="1">
        <p:scale>
          <a:sx n="113" d="100"/>
          <a:sy n="113" d="100"/>
        </p:scale>
        <p:origin x="63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0:25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20840 10793 0,'17'0'405,"1"0"-396,18 0 11,-18 0-2,-1 0-6,1-17-3,-1 17-1,1 0 5,0 0-6,-1 0 4,1 0-1,18 0 12,-18 0 5,-1 0-14,1 0 6,17 0 0,-17-18 3,-1 18-13,1 0 0,0 0 0,0 0 1,0 0 3,-1 0 7,1 0-3,-1 0-3,1 0 12,0 0-4,-1 0-4,1 0 55,0 0-53,0 0 30,0 0-29,-1 0-1,1 0 60,-1 0-3</inkml:trace>
  <inkml:trace contextRef="#ctx0" brushRef="#br0" timeOffset="1">28309 6740 0,'89'0'252,"53"0"-237,17 0-8,-53 0 0,0 0 6,-70 0-5,16 0 5,-34 0-7,0 0 4,0 0 1,0 0-2,-1 0 12,1 0-10,0 0 8,-1 0 22,1 0-11,-1 0 50,1 0-40,0 0 11</inkml:trace>
  <inkml:trace contextRef="#ctx0" brushRef="#br0" timeOffset="2">28416 10776 0,'35'17'292,"36"-17"-280,-18 0-1,-18 18-2,0-18 1,19 0 0,-36 0 0,-1 0 0,19 0-2,-19 0 1,1 0 4,-1 0-4,1 0 12,0 0-12,0 0 2,0 0-4,-1 0 4,1 0-1,0 0 0,-1 0-1,1 0 3,17 0 9,-17 0-2,0 0 13,0 0-26,-1 0 26,1 0-12,0 0-9,-1 0 28,1 0-19,-18-18-9,17 18 29,1 0-2,0 0 54,-18-17-11,18 17-42,-18-18 21,0 1 58</inkml:trace>
  <inkml:trace contextRef="#ctx0" brushRef="#br0" timeOffset="3">24504 6668 0,'0'18'414,"17"-18"-384,1 0-22,0 0 4,-1 0 18,1 0-9,0 0 18,0 0-29,0 0 9,17-18 2,0 18 1,-17 0-5,-1 0-8,1 0 3,0 0-3,0 0-1,0 0 2,-1 0 2,18 0-1,-17 0 8,0 0-8,-1 0 9,1 0-1,0 0-11,-18-17 4,18 17 7,0 0 2,-1 0-11,1 0 11,-1 0-12,1 0 2,0 0-2,-1 0 2,1 0 7,0 0 4,0 0-4,0 0-8,-1-18 11,1 18-2,-1 0-7,1 0 8,0 0 20,-1 0-12,1 0 602</inkml:trace>
  <inkml:trace contextRef="#ctx0" brushRef="#br0" timeOffset="4">27194 6757 0,'53'0'325,"71"0"-316,18 0 1,-18-17 0,-18 17 0,-53-18 1,0 18-5,-17 0 4,-19 0 2,1 0-3,17 0 4,-17 0 16,0 0-9,0 0 10,-1 0-10,1 0 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113635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487979"/>
            <a:ext cx="8231372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E701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20"/>
            <a:ext cx="8246070" cy="3206803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281175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89199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customXml" Target="../ink/ink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ARTIFICIAL </a:t>
            </a:r>
            <a:br>
              <a:rPr lang="en-US" dirty="0"/>
            </a:br>
            <a:r>
              <a:rPr lang="en-US" dirty="0"/>
              <a:t>INTELLIGENCE</a:t>
            </a:r>
            <a:br>
              <a:rPr lang="en-US" dirty="0"/>
            </a:br>
            <a:r>
              <a:rPr lang="en-US" sz="2200" dirty="0"/>
              <a:t>Week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Dr. Momina Moetesum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World Problems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27929-D86E-4CE9-832E-109BA5EC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311" y="1808225"/>
            <a:ext cx="6245350" cy="2290575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altLang="en-US" b="1" dirty="0"/>
              <a:t>VLSI layout problem </a:t>
            </a:r>
            <a:r>
              <a:rPr lang="en-US" altLang="en-US" dirty="0"/>
              <a:t>requires positioning millions of components and connections on a chip to minimize area, minimize circuit delays, minimize stray capacitances, and maximize manufacturing yield.</a:t>
            </a:r>
          </a:p>
          <a:p>
            <a:r>
              <a:rPr lang="en-US" altLang="en-US" b="1" dirty="0"/>
              <a:t>(solution: cell layout </a:t>
            </a:r>
            <a:r>
              <a:rPr lang="en-US" altLang="en-US" dirty="0"/>
              <a:t>and </a:t>
            </a:r>
            <a:r>
              <a:rPr lang="en-US" altLang="en-US" b="1" dirty="0"/>
              <a:t>channel routing)</a:t>
            </a:r>
            <a:endParaRPr lang="en-US" altLang="en-US" dirty="0"/>
          </a:p>
          <a:p>
            <a:pPr marL="0" indent="0" algn="ctr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7488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World Problems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27929-D86E-4CE9-832E-109BA5EC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311" y="1808225"/>
            <a:ext cx="6245350" cy="2290575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r>
              <a:rPr lang="en-US" altLang="en-US" b="1" dirty="0"/>
              <a:t>Robot navigation </a:t>
            </a:r>
            <a:r>
              <a:rPr lang="en-US" altLang="en-US" dirty="0"/>
              <a:t>is a generalization of the route-finding problem</a:t>
            </a:r>
          </a:p>
          <a:p>
            <a:r>
              <a:rPr lang="en-US" altLang="en-US" b="1" dirty="0"/>
              <a:t>Internet searching, </a:t>
            </a:r>
            <a:r>
              <a:rPr lang="en-US" altLang="en-US" dirty="0"/>
              <a:t>looking for answers to questions, for related information, or for shopping deals .</a:t>
            </a:r>
          </a:p>
          <a:p>
            <a:r>
              <a:rPr lang="en-US" altLang="en-US" dirty="0"/>
              <a:t>Conceptualize the Internet as a </a:t>
            </a:r>
            <a:r>
              <a:rPr lang="en-US" altLang="en-US" b="1" dirty="0"/>
              <a:t>graph</a:t>
            </a:r>
            <a:r>
              <a:rPr lang="en-US" altLang="en-US" dirty="0"/>
              <a:t> of nodes (pages) connected by links.</a:t>
            </a:r>
          </a:p>
          <a:p>
            <a:endParaRPr lang="en-US" altLang="en-US" dirty="0"/>
          </a:p>
          <a:p>
            <a:pPr marL="0" indent="0" algn="ctr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509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Algorithm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27929-D86E-4CE9-832E-109BA5EC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080" y="1960930"/>
            <a:ext cx="7772400" cy="2290575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US" altLang="en-US" dirty="0"/>
              <a:t>A </a:t>
            </a:r>
            <a:r>
              <a:rPr lang="en-US" altLang="en-US" b="1" dirty="0"/>
              <a:t>search algorithm </a:t>
            </a:r>
            <a:r>
              <a:rPr lang="en-US" altLang="en-US" dirty="0"/>
              <a:t>takes a problem as input and returns a solution in the form of an action sequence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Once a solution is found, the actions it recommends can be carried out. This is called the </a:t>
            </a:r>
            <a:r>
              <a:rPr lang="en-US" altLang="en-US" b="1" dirty="0"/>
              <a:t>execution phase</a:t>
            </a:r>
            <a:r>
              <a:rPr lang="en-US" altLang="en-US" dirty="0"/>
              <a:t>.</a:t>
            </a:r>
          </a:p>
          <a:p>
            <a:pPr marL="0" indent="0" algn="ctr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86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Space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A5B8EB2-C72A-4386-9E30-EE8243DB68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65195" y="1655520"/>
            <a:ext cx="6719020" cy="335950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A </a:t>
            </a:r>
            <a:r>
              <a:rPr lang="en-US" altLang="en-US" sz="2800" dirty="0">
                <a:solidFill>
                  <a:srgbClr val="FF0000"/>
                </a:solidFill>
              </a:rPr>
              <a:t>search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problem</a:t>
            </a:r>
            <a:r>
              <a:rPr lang="en-US" altLang="en-US" sz="2800" dirty="0"/>
              <a:t> consists of:</a:t>
            </a:r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A state space</a:t>
            </a:r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A successor function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(with actions, costs)</a:t>
            </a:r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A start state and a goal test</a:t>
            </a:r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A </a:t>
            </a:r>
            <a:r>
              <a:rPr lang="en-US" altLang="en-US" sz="2800" dirty="0">
                <a:solidFill>
                  <a:srgbClr val="FF0000"/>
                </a:solidFill>
              </a:rPr>
              <a:t>solution</a:t>
            </a:r>
            <a:r>
              <a:rPr lang="en-US" altLang="en-US" sz="2800" dirty="0"/>
              <a:t> is a sequence of actions (a plan) which transforms the start state to a goal state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07AFEEFA-350F-4F80-9E67-D89940941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75" y="1960930"/>
            <a:ext cx="56038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4B6F6BC8-388E-4923-920B-11FC736EB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825" y="1960930"/>
            <a:ext cx="55245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124A5DC9-D37B-4785-89B6-9D10A963C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75" y="1960930"/>
            <a:ext cx="544513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F2FAD076-774A-414D-A642-04C85E2B0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75" y="1960930"/>
            <a:ext cx="55245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8629F991-BC68-4FA4-9D92-14AB09E6F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425" y="1960930"/>
            <a:ext cx="552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>
            <a:extLst>
              <a:ext uri="{FF2B5EF4-FFF2-40B4-BE49-F238E27FC236}">
                <a16:creationId xmlns:a16="http://schemas.microsoft.com/office/drawing/2014/main" id="{9DEE4856-6765-41D8-BE49-DB5029CAE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88" y="1960930"/>
            <a:ext cx="560387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E9C686EC-2AF2-4008-9683-11484C0EB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75" y="1960930"/>
            <a:ext cx="544513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>
            <a:extLst>
              <a:ext uri="{FF2B5EF4-FFF2-40B4-BE49-F238E27FC236}">
                <a16:creationId xmlns:a16="http://schemas.microsoft.com/office/drawing/2014/main" id="{4A0D273B-F80A-46C6-A8C7-81E22B436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798" y="3094666"/>
            <a:ext cx="56038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DBB2C05B-77F0-426B-BAEE-C95BD54D7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948" y="2748591"/>
            <a:ext cx="55245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3">
            <a:extLst>
              <a:ext uri="{FF2B5EF4-FFF2-40B4-BE49-F238E27FC236}">
                <a16:creationId xmlns:a16="http://schemas.microsoft.com/office/drawing/2014/main" id="{80DCC5D6-ECA5-42D9-88AD-7B948E3EC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998" y="3510591"/>
            <a:ext cx="55245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Line 14">
            <a:extLst>
              <a:ext uri="{FF2B5EF4-FFF2-40B4-BE49-F238E27FC236}">
                <a16:creationId xmlns:a16="http://schemas.microsoft.com/office/drawing/2014/main" id="{67335F7A-B08D-4968-AE2D-4A4AC8AA05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75648" y="3004178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B3FB480E-28DA-4F63-A1A4-492A7C303C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5648" y="3537578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7C52FF19-DE13-49EE-8964-E87A2B036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7048" y="2623178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Calibri" panose="020F0502020204030204" pitchFamily="34" charset="0"/>
              </a:rPr>
              <a:t>“N”, 1.0</a:t>
            </a: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4778FCD4-36E3-4653-A296-8614E414A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7048" y="3842378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Calibri" panose="020F0502020204030204" pitchFamily="34" charset="0"/>
              </a:rPr>
              <a:t>“E”, 1.0</a:t>
            </a:r>
          </a:p>
        </p:txBody>
      </p:sp>
    </p:spTree>
    <p:extLst>
      <p:ext uri="{BB962C8B-B14F-4D97-AF65-F5344CB8AC3E}">
        <p14:creationId xmlns:p14="http://schemas.microsoft.com/office/powerpoint/2010/main" val="3826935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Algorithm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27929-D86E-4CE9-832E-109BA5EC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490" y="1044700"/>
            <a:ext cx="7772400" cy="2290575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US" altLang="en-US" dirty="0"/>
              <a:t>A </a:t>
            </a:r>
            <a:r>
              <a:rPr lang="en-US" altLang="en-US" b="1" dirty="0"/>
              <a:t>search algorithm </a:t>
            </a:r>
            <a:r>
              <a:rPr lang="en-US" altLang="en-US" dirty="0"/>
              <a:t>takes a problem as input and returns a solution in the form of an action sequence</a:t>
            </a:r>
          </a:p>
          <a:p>
            <a:r>
              <a:rPr lang="en-US" altLang="en-US" dirty="0"/>
              <a:t>Once a solution is found, the actions it recommends can be carried out. This is called the </a:t>
            </a:r>
            <a:r>
              <a:rPr lang="en-US" altLang="en-US" b="1" dirty="0"/>
              <a:t>execution phase</a:t>
            </a:r>
            <a:r>
              <a:rPr lang="en-US" altLang="en-US" dirty="0"/>
              <a:t>.</a:t>
            </a:r>
            <a:endParaRPr lang="el-GR" altLang="en-US" dirty="0"/>
          </a:p>
          <a:p>
            <a:r>
              <a:rPr lang="en-US" altLang="en-US" dirty="0"/>
              <a:t>Search Problems are models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1A23D49F-6B90-45D6-B92D-B6B0ED595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50" y="3373451"/>
            <a:ext cx="4394509" cy="177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84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Example: Traveling in Romania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BC62647-D714-4F07-8A65-6F6C9990106B}"/>
              </a:ext>
            </a:extLst>
          </p:cNvPr>
          <p:cNvSpPr txBox="1">
            <a:spLocks noChangeArrowheads="1"/>
          </p:cNvSpPr>
          <p:nvPr/>
        </p:nvSpPr>
        <p:spPr>
          <a:xfrm>
            <a:off x="621143" y="115717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8746C76-F908-4008-AE54-F3F3C30B3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58528" y="1522476"/>
            <a:ext cx="3371850" cy="3394472"/>
          </a:xfrm>
        </p:spPr>
        <p:txBody>
          <a:bodyPr/>
          <a:lstStyle/>
          <a:p>
            <a:r>
              <a:rPr lang="en-US" altLang="en-US" sz="1800"/>
              <a:t>State space:</a:t>
            </a:r>
          </a:p>
          <a:p>
            <a:pPr lvl="1"/>
            <a:r>
              <a:rPr lang="en-US" altLang="en-US" sz="1500"/>
              <a:t>Cities</a:t>
            </a:r>
          </a:p>
          <a:p>
            <a:r>
              <a:rPr lang="en-US" altLang="en-US" sz="1800"/>
              <a:t>Successor function:</a:t>
            </a:r>
          </a:p>
          <a:p>
            <a:pPr lvl="1"/>
            <a:r>
              <a:rPr lang="en-US" altLang="en-US" sz="1500"/>
              <a:t>Roads: Go to adjacent city with cost = distance</a:t>
            </a:r>
          </a:p>
          <a:p>
            <a:r>
              <a:rPr lang="en-US" altLang="en-US" sz="1800"/>
              <a:t>Start state:</a:t>
            </a:r>
          </a:p>
          <a:p>
            <a:pPr lvl="1"/>
            <a:r>
              <a:rPr lang="en-US" altLang="en-US" sz="1500"/>
              <a:t>Arad</a:t>
            </a:r>
          </a:p>
          <a:p>
            <a:r>
              <a:rPr lang="en-US" altLang="en-US" sz="1800"/>
              <a:t>Goal test:</a:t>
            </a:r>
          </a:p>
          <a:p>
            <a:pPr lvl="1"/>
            <a:r>
              <a:rPr lang="en-US" altLang="en-US" sz="1500"/>
              <a:t>Is state == Bucharest?</a:t>
            </a:r>
          </a:p>
          <a:p>
            <a:pPr lvl="3"/>
            <a:endParaRPr lang="en-US" altLang="en-US" sz="900"/>
          </a:p>
          <a:p>
            <a:r>
              <a:rPr lang="en-US" altLang="en-US" sz="1800"/>
              <a:t>Solution?</a:t>
            </a:r>
          </a:p>
          <a:p>
            <a:endParaRPr lang="en-US" altLang="en-US" sz="1800"/>
          </a:p>
          <a:p>
            <a:endParaRPr lang="en-US" altLang="en-US" sz="180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243D624B-A1AD-46BB-9FB2-D47BD52D1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28" y="1808225"/>
            <a:ext cx="4168379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210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What’s in a State Space?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BC62647-D714-4F07-8A65-6F6C9990106B}"/>
              </a:ext>
            </a:extLst>
          </p:cNvPr>
          <p:cNvSpPr txBox="1">
            <a:spLocks noChangeArrowheads="1"/>
          </p:cNvSpPr>
          <p:nvPr/>
        </p:nvSpPr>
        <p:spPr>
          <a:xfrm>
            <a:off x="621143" y="115717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altLang="en-US" dirty="0"/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6F1E1F65-B2BA-4A92-9797-CB743E13626A}"/>
              </a:ext>
            </a:extLst>
          </p:cNvPr>
          <p:cNvSpPr/>
          <p:nvPr/>
        </p:nvSpPr>
        <p:spPr>
          <a:xfrm>
            <a:off x="914400" y="954882"/>
            <a:ext cx="7372350" cy="1502569"/>
          </a:xfrm>
          <a:prstGeom prst="roundRect">
            <a:avLst/>
          </a:prstGeom>
          <a:solidFill>
            <a:srgbClr val="D5DFFF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anchor="ctr"/>
          <a:lstStyle/>
          <a:p>
            <a:pPr algn="ctr" eaLnBrk="1" hangingPunct="1">
              <a:defRPr/>
            </a:pPr>
            <a:endParaRPr lang="en-US" sz="1350">
              <a:latin typeface="Calibri" pitchFamily="34" charset="0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1F863D57-0D78-4354-BC1C-6F1523D9C5D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200150" y="3064669"/>
            <a:ext cx="3028950" cy="1809750"/>
          </a:xfrm>
        </p:spPr>
        <p:txBody>
          <a:bodyPr>
            <a:normAutofit/>
          </a:bodyPr>
          <a:lstStyle/>
          <a:p>
            <a:r>
              <a:rPr lang="en-US" altLang="en-US" sz="1800"/>
              <a:t>Problem: Path Finding</a:t>
            </a:r>
          </a:p>
          <a:p>
            <a:pPr lvl="1"/>
            <a:r>
              <a:rPr lang="en-US" altLang="en-US" sz="1500"/>
              <a:t>States: (x,y) location</a:t>
            </a:r>
          </a:p>
          <a:p>
            <a:pPr lvl="1"/>
            <a:r>
              <a:rPr lang="en-US" altLang="en-US" sz="1500"/>
              <a:t>Actions: NSEW</a:t>
            </a:r>
          </a:p>
          <a:p>
            <a:pPr lvl="1"/>
            <a:r>
              <a:rPr lang="en-US" altLang="en-US" sz="1500"/>
              <a:t>Successor: update location only</a:t>
            </a:r>
          </a:p>
          <a:p>
            <a:pPr lvl="1"/>
            <a:r>
              <a:rPr lang="en-US" altLang="en-US" sz="1500"/>
              <a:t>Goal test: is (x,y)=END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97953350-E4F8-45F8-A5C1-7B7EB580EABE}"/>
              </a:ext>
            </a:extLst>
          </p:cNvPr>
          <p:cNvSpPr txBox="1">
            <a:spLocks noChangeArrowheads="1"/>
          </p:cNvSpPr>
          <p:nvPr/>
        </p:nvSpPr>
        <p:spPr>
          <a:xfrm>
            <a:off x="4857750" y="3070622"/>
            <a:ext cx="2971800" cy="180379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/>
              <a:t>Problem: Eat-All-Dots</a:t>
            </a:r>
          </a:p>
          <a:p>
            <a:pPr lvl="1"/>
            <a:r>
              <a:rPr lang="en-US" altLang="en-US" sz="1500"/>
              <a:t>States: {(x,y), dot booleans}</a:t>
            </a:r>
          </a:p>
          <a:p>
            <a:pPr lvl="1"/>
            <a:r>
              <a:rPr lang="en-US" altLang="en-US" sz="1500"/>
              <a:t>Actions: NSEW</a:t>
            </a:r>
          </a:p>
          <a:p>
            <a:pPr lvl="1"/>
            <a:r>
              <a:rPr lang="en-US" altLang="en-US" sz="1500"/>
              <a:t>Successor: update location and possibly a dot boolean</a:t>
            </a:r>
          </a:p>
          <a:p>
            <a:pPr lvl="1"/>
            <a:r>
              <a:rPr lang="en-US" altLang="en-US" sz="1500"/>
              <a:t>Goal test: dots all false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7AA10C56-1409-47A4-BE5F-25EA64612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14413"/>
            <a:ext cx="7315200" cy="30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9" rIns="68574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500">
                <a:latin typeface="Calibri" panose="020F0502020204030204" pitchFamily="34" charset="0"/>
              </a:rPr>
              <a:t>The </a:t>
            </a:r>
            <a:r>
              <a:rPr lang="en-US" altLang="en-US" sz="1500">
                <a:solidFill>
                  <a:srgbClr val="FF0000"/>
                </a:solidFill>
                <a:latin typeface="Calibri" panose="020F0502020204030204" pitchFamily="34" charset="0"/>
              </a:rPr>
              <a:t>world state</a:t>
            </a:r>
            <a:r>
              <a:rPr lang="en-US" altLang="en-US" sz="1500">
                <a:latin typeface="Calibri" panose="020F0502020204030204" pitchFamily="34" charset="0"/>
              </a:rPr>
              <a:t> includes every last detail of the environment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FAF6E3-ECA7-482B-903F-48205B1FE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84860"/>
            <a:ext cx="9144000" cy="30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9" rIns="68574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500">
                <a:latin typeface="Calibri" panose="020F0502020204030204" pitchFamily="34" charset="0"/>
              </a:rPr>
              <a:t>A </a:t>
            </a:r>
            <a:r>
              <a:rPr lang="en-US" altLang="en-US" sz="1500">
                <a:solidFill>
                  <a:srgbClr val="FF0000"/>
                </a:solidFill>
                <a:latin typeface="Calibri" panose="020F0502020204030204" pitchFamily="34" charset="0"/>
              </a:rPr>
              <a:t>search state</a:t>
            </a:r>
            <a:r>
              <a:rPr lang="en-US" altLang="en-US" sz="1500">
                <a:latin typeface="Calibri" panose="020F0502020204030204" pitchFamily="34" charset="0"/>
              </a:rPr>
              <a:t> keeps only the details needed for planning (abstraction)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42C672D9-9A9C-42D9-B5EF-D9034CBB4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1314451"/>
            <a:ext cx="2647950" cy="109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39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State Space Sizes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D93EA07-C265-4E6D-8D52-866BD5F336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9785" y="1513791"/>
            <a:ext cx="4457700" cy="3394472"/>
          </a:xfrm>
        </p:spPr>
        <p:txBody>
          <a:bodyPr>
            <a:normAutofit lnSpcReduction="10000"/>
          </a:bodyPr>
          <a:lstStyle/>
          <a:p>
            <a:r>
              <a:rPr lang="en-US" altLang="en-US" sz="1800" dirty="0"/>
              <a:t>World state:</a:t>
            </a:r>
          </a:p>
          <a:p>
            <a:pPr lvl="1"/>
            <a:r>
              <a:rPr lang="en-US" altLang="en-US" sz="1500" dirty="0"/>
              <a:t>Agent positions: 120</a:t>
            </a:r>
          </a:p>
          <a:p>
            <a:pPr lvl="1"/>
            <a:r>
              <a:rPr lang="en-US" altLang="en-US" sz="1500" dirty="0"/>
              <a:t>Food count: 30</a:t>
            </a:r>
          </a:p>
          <a:p>
            <a:pPr lvl="1"/>
            <a:r>
              <a:rPr lang="en-US" altLang="en-US" sz="1500" dirty="0"/>
              <a:t>Ghost positions: 12</a:t>
            </a:r>
          </a:p>
          <a:p>
            <a:pPr lvl="1"/>
            <a:r>
              <a:rPr lang="en-US" altLang="en-US" sz="1500" dirty="0"/>
              <a:t>Agent facing: NSEW</a:t>
            </a:r>
            <a:br>
              <a:rPr lang="en-US" altLang="en-US" sz="1500" dirty="0"/>
            </a:br>
            <a:endParaRPr lang="en-US" altLang="en-US" sz="1500" dirty="0"/>
          </a:p>
          <a:p>
            <a:r>
              <a:rPr lang="en-US" altLang="en-US" sz="1800" dirty="0"/>
              <a:t>How many</a:t>
            </a:r>
          </a:p>
          <a:p>
            <a:pPr lvl="1"/>
            <a:r>
              <a:rPr lang="en-US" altLang="en-US" sz="1500" dirty="0"/>
              <a:t>World states?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500" dirty="0"/>
              <a:t>	120x(2</a:t>
            </a:r>
            <a:r>
              <a:rPr lang="en-US" altLang="en-US" sz="1500" baseline="30000" dirty="0"/>
              <a:t>30</a:t>
            </a:r>
            <a:r>
              <a:rPr lang="en-US" altLang="en-US" sz="1500" dirty="0"/>
              <a:t>)x(12</a:t>
            </a:r>
            <a:r>
              <a:rPr lang="en-US" altLang="en-US" sz="1500" baseline="30000" dirty="0"/>
              <a:t>2</a:t>
            </a:r>
            <a:r>
              <a:rPr lang="en-US" altLang="en-US" sz="1500" dirty="0"/>
              <a:t>)x4</a:t>
            </a:r>
          </a:p>
          <a:p>
            <a:pPr lvl="1"/>
            <a:r>
              <a:rPr lang="en-US" altLang="en-US" sz="1500" dirty="0"/>
              <a:t>States for pathing?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500" dirty="0"/>
              <a:t>	120</a:t>
            </a:r>
          </a:p>
          <a:p>
            <a:pPr lvl="1"/>
            <a:r>
              <a:rPr lang="en-US" altLang="en-US" sz="1500" dirty="0"/>
              <a:t>States for eat-all-dots?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500" dirty="0"/>
              <a:t>	120x(2</a:t>
            </a:r>
            <a:r>
              <a:rPr lang="en-US" altLang="en-US" sz="1500" baseline="30000" dirty="0"/>
              <a:t>30</a:t>
            </a:r>
            <a:r>
              <a:rPr lang="en-US" altLang="en-US" sz="1500" dirty="0"/>
              <a:t>)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1500" dirty="0"/>
          </a:p>
        </p:txBody>
      </p:sp>
      <p:pic>
        <p:nvPicPr>
          <p:cNvPr id="11" name="Picture 3" descr="Z:\Shared with PC\boxSearch.png">
            <a:extLst>
              <a:ext uri="{FF2B5EF4-FFF2-40B4-BE49-F238E27FC236}">
                <a16:creationId xmlns:a16="http://schemas.microsoft.com/office/drawing/2014/main" id="{BE266DB7-AB53-4F3A-8F54-F5282B5D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1" y="1428750"/>
            <a:ext cx="3022997" cy="3073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434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State Space Graphs &amp; Search Trees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8DB221B-A473-4D5A-B079-D6FD6117E2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1670" y="1706913"/>
            <a:ext cx="5145330" cy="3394472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State space graph: A mathematical representation of a search problem</a:t>
            </a:r>
          </a:p>
          <a:p>
            <a:pPr lvl="1"/>
            <a:r>
              <a:rPr lang="en-US" altLang="en-US" sz="1425" dirty="0"/>
              <a:t>Nodes are (abstracted) world configurations</a:t>
            </a:r>
          </a:p>
          <a:p>
            <a:pPr lvl="1"/>
            <a:r>
              <a:rPr lang="en-US" altLang="en-US" sz="1425" dirty="0"/>
              <a:t>Arcs represent successors (action results)</a:t>
            </a:r>
          </a:p>
          <a:p>
            <a:pPr lvl="1"/>
            <a:r>
              <a:rPr lang="en-US" altLang="en-US" sz="1425" dirty="0"/>
              <a:t>The goal test is a set of goal nodes (maybe only one)</a:t>
            </a:r>
          </a:p>
          <a:p>
            <a:pPr lvl="1"/>
            <a:endParaRPr lang="en-US" altLang="en-US" sz="1500" dirty="0"/>
          </a:p>
          <a:p>
            <a:r>
              <a:rPr lang="en-US" altLang="en-US" sz="1800" dirty="0"/>
              <a:t>In a state space graph, each state occurs only once!</a:t>
            </a:r>
          </a:p>
          <a:p>
            <a:pPr lvl="1"/>
            <a:endParaRPr lang="en-US" altLang="en-US" sz="1500" dirty="0"/>
          </a:p>
          <a:p>
            <a:r>
              <a:rPr lang="en-US" altLang="en-US" sz="1800" dirty="0"/>
              <a:t>We can rarely build this full graph in memory (it’s too big), but it’s a useful idea</a:t>
            </a:r>
          </a:p>
          <a:p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9D6F55-DDEE-40A4-9739-BA9EA8FD5E49}"/>
              </a:ext>
            </a:extLst>
          </p:cNvPr>
          <p:cNvGrpSpPr>
            <a:grpSpLocks/>
          </p:cNvGrpSpPr>
          <p:nvPr/>
        </p:nvGrpSpPr>
        <p:grpSpPr bwMode="auto">
          <a:xfrm>
            <a:off x="5543550" y="971550"/>
            <a:ext cx="3371850" cy="3943350"/>
            <a:chOff x="7086600" y="1219200"/>
            <a:chExt cx="4876800" cy="5410200"/>
          </a:xfrm>
        </p:grpSpPr>
        <p:pic>
          <p:nvPicPr>
            <p:cNvPr id="9" name="Picture 11">
              <a:extLst>
                <a:ext uri="{FF2B5EF4-FFF2-40B4-BE49-F238E27FC236}">
                  <a16:creationId xmlns:a16="http://schemas.microsoft.com/office/drawing/2014/main" id="{70EC0132-99B6-4A39-9E76-121CDECE9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3622676"/>
              <a:ext cx="560388" cy="56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2">
              <a:extLst>
                <a:ext uri="{FF2B5EF4-FFF2-40B4-BE49-F238E27FC236}">
                  <a16:creationId xmlns:a16="http://schemas.microsoft.com/office/drawing/2014/main" id="{23DE0A40-CA3D-4EE8-845F-0AE9BC649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2922589"/>
              <a:ext cx="552451" cy="5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0E7BE706-9563-409A-A593-0E6616E8E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1048" y="4378326"/>
              <a:ext cx="552451" cy="5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1CB3DA35-0758-4AF4-ADAC-E4FE1BFBB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72401" y="3227388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D98F7F3A-C61E-4201-899B-046EC03A7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2400" y="4294188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grpSp>
          <p:nvGrpSpPr>
            <p:cNvPr id="16" name="Group 49">
              <a:extLst>
                <a:ext uri="{FF2B5EF4-FFF2-40B4-BE49-F238E27FC236}">
                  <a16:creationId xmlns:a16="http://schemas.microsoft.com/office/drawing/2014/main" id="{CFF17561-D55D-467C-9C67-FA24280B84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39122" y="2922588"/>
              <a:ext cx="566928" cy="560388"/>
              <a:chOff x="10634472" y="3581400"/>
              <a:chExt cx="566928" cy="560388"/>
            </a:xfrm>
          </p:grpSpPr>
          <p:pic>
            <p:nvPicPr>
              <p:cNvPr id="70" name="Picture 11">
                <a:extLst>
                  <a:ext uri="{FF2B5EF4-FFF2-40B4-BE49-F238E27FC236}">
                    <a16:creationId xmlns:a16="http://schemas.microsoft.com/office/drawing/2014/main" id="{9B65FA35-CE8B-4DEE-A5DF-EEB04EEED53B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 flipV="1">
                <a:off x="10637742" y="3578130"/>
                <a:ext cx="560388" cy="566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7FDBB2A-776E-4B2C-B04B-A33E3A2B6937}"/>
                  </a:ext>
                </a:extLst>
              </p:cNvPr>
              <p:cNvSpPr/>
              <p:nvPr/>
            </p:nvSpPr>
            <p:spPr>
              <a:xfrm>
                <a:off x="10787143" y="3810461"/>
                <a:ext cx="75769" cy="7677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1350"/>
              </a:p>
            </p:txBody>
          </p:sp>
        </p:grpSp>
        <p:grpSp>
          <p:nvGrpSpPr>
            <p:cNvPr id="17" name="Group 47">
              <a:extLst>
                <a:ext uri="{FF2B5EF4-FFF2-40B4-BE49-F238E27FC236}">
                  <a16:creationId xmlns:a16="http://schemas.microsoft.com/office/drawing/2014/main" id="{8F28200A-E249-4896-BEF6-57440480D8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72650" y="4370388"/>
              <a:ext cx="560388" cy="568325"/>
              <a:chOff x="8534400" y="4918075"/>
              <a:chExt cx="560388" cy="568325"/>
            </a:xfrm>
          </p:grpSpPr>
          <p:pic>
            <p:nvPicPr>
              <p:cNvPr id="68" name="Picture 11">
                <a:extLst>
                  <a:ext uri="{FF2B5EF4-FFF2-40B4-BE49-F238E27FC236}">
                    <a16:creationId xmlns:a16="http://schemas.microsoft.com/office/drawing/2014/main" id="{A053E5BF-E0A9-42A8-BA4D-42573B7A70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4400" y="4918075"/>
                <a:ext cx="560388" cy="568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A0E39F5-36B1-441A-B9ED-0CAC9353E491}"/>
                  </a:ext>
                </a:extLst>
              </p:cNvPr>
              <p:cNvSpPr/>
              <p:nvPr/>
            </p:nvSpPr>
            <p:spPr>
              <a:xfrm>
                <a:off x="8763754" y="5257708"/>
                <a:ext cx="75769" cy="7677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1350"/>
              </a:p>
            </p:txBody>
          </p:sp>
        </p:grpSp>
        <p:grpSp>
          <p:nvGrpSpPr>
            <p:cNvPr id="18" name="Group 48">
              <a:extLst>
                <a:ext uri="{FF2B5EF4-FFF2-40B4-BE49-F238E27FC236}">
                  <a16:creationId xmlns:a16="http://schemas.microsoft.com/office/drawing/2014/main" id="{174EF1CE-CE61-43E5-BB3A-D5015B0715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9000" y="3684588"/>
              <a:ext cx="552451" cy="560387"/>
              <a:chOff x="10572749" y="4849813"/>
              <a:chExt cx="552451" cy="560387"/>
            </a:xfrm>
          </p:grpSpPr>
          <p:pic>
            <p:nvPicPr>
              <p:cNvPr id="66" name="Picture 12">
                <a:extLst>
                  <a:ext uri="{FF2B5EF4-FFF2-40B4-BE49-F238E27FC236}">
                    <a16:creationId xmlns:a16="http://schemas.microsoft.com/office/drawing/2014/main" id="{DACB867F-0736-4727-9851-D48AE54F4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72749" y="4849813"/>
                <a:ext cx="552451" cy="560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7576742-3D38-447A-A13A-1E3F677B986F}"/>
                  </a:ext>
                </a:extLst>
              </p:cNvPr>
              <p:cNvSpPr/>
              <p:nvPr/>
            </p:nvSpPr>
            <p:spPr>
              <a:xfrm>
                <a:off x="10820722" y="5181003"/>
                <a:ext cx="75769" cy="767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1350"/>
              </a:p>
            </p:txBody>
          </p:sp>
        </p:grp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C4895C5D-5121-47C9-ACD6-B46B3245C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67801" y="3227388"/>
              <a:ext cx="533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3493CD3C-4B3B-45F6-B79C-CAC5B034A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67800" y="4675188"/>
              <a:ext cx="533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68534461-8102-4E37-AE86-FB813DC5F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15600" y="4294188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78542C2D-4AB8-4C13-9C97-78C52AB20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39400" y="3303588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23" name="Line 14">
              <a:extLst>
                <a:ext uri="{FF2B5EF4-FFF2-40B4-BE49-F238E27FC236}">
                  <a16:creationId xmlns:a16="http://schemas.microsoft.com/office/drawing/2014/main" id="{42E123DE-6E6A-47D9-822D-5EF4593036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86800" y="231298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grpSp>
          <p:nvGrpSpPr>
            <p:cNvPr id="24" name="Group 69">
              <a:extLst>
                <a:ext uri="{FF2B5EF4-FFF2-40B4-BE49-F238E27FC236}">
                  <a16:creationId xmlns:a16="http://schemas.microsoft.com/office/drawing/2014/main" id="{8CFAC396-2A79-40FD-AB92-90056D2A6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82000" y="1676400"/>
              <a:ext cx="3233928" cy="560388"/>
              <a:chOff x="8534400" y="1573212"/>
              <a:chExt cx="3233928" cy="560388"/>
            </a:xfrm>
          </p:grpSpPr>
          <p:grpSp>
            <p:nvGrpSpPr>
              <p:cNvPr id="53" name="Group 56">
                <a:extLst>
                  <a:ext uri="{FF2B5EF4-FFF2-40B4-BE49-F238E27FC236}">
                    <a16:creationId xmlns:a16="http://schemas.microsoft.com/office/drawing/2014/main" id="{396AA1B9-A5A9-4ABF-9E26-06E836E1EA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29800" y="1573213"/>
                <a:ext cx="552451" cy="560387"/>
                <a:chOff x="9201149" y="1447800"/>
                <a:chExt cx="552451" cy="560387"/>
              </a:xfrm>
            </p:grpSpPr>
            <p:pic>
              <p:nvPicPr>
                <p:cNvPr id="64" name="Picture 12">
                  <a:extLst>
                    <a:ext uri="{FF2B5EF4-FFF2-40B4-BE49-F238E27FC236}">
                      <a16:creationId xmlns:a16="http://schemas.microsoft.com/office/drawing/2014/main" id="{414D6CC4-0E5B-46DB-90D6-1F1995E736C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01149" y="1447800"/>
                  <a:ext cx="552451" cy="5603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094CE06-8340-4695-9B55-CB60AA63CA03}"/>
                    </a:ext>
                  </a:extLst>
                </p:cNvPr>
                <p:cNvSpPr/>
                <p:nvPr/>
              </p:nvSpPr>
              <p:spPr>
                <a:xfrm>
                  <a:off x="9295000" y="1599901"/>
                  <a:ext cx="153260" cy="7677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 sz="1350"/>
                </a:p>
              </p:txBody>
            </p:sp>
          </p:grpSp>
          <p:grpSp>
            <p:nvGrpSpPr>
              <p:cNvPr id="54" name="Group 57">
                <a:extLst>
                  <a:ext uri="{FF2B5EF4-FFF2-40B4-BE49-F238E27FC236}">
                    <a16:creationId xmlns:a16="http://schemas.microsoft.com/office/drawing/2014/main" id="{5E3DB70F-05E8-4DB9-9056-A535B15D6F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201400" y="1573212"/>
                <a:ext cx="566928" cy="560388"/>
                <a:chOff x="10634472" y="3581400"/>
                <a:chExt cx="566928" cy="560388"/>
              </a:xfrm>
            </p:grpSpPr>
            <p:pic>
              <p:nvPicPr>
                <p:cNvPr id="62" name="Picture 11">
                  <a:extLst>
                    <a:ext uri="{FF2B5EF4-FFF2-40B4-BE49-F238E27FC236}">
                      <a16:creationId xmlns:a16="http://schemas.microsoft.com/office/drawing/2014/main" id="{CAEB085E-E48B-40EC-8AC1-5CBD6EA28E9F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 flipV="1">
                  <a:off x="10637742" y="3578130"/>
                  <a:ext cx="560388" cy="5669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8755BBE6-D108-4DA6-B162-0532C0828D32}"/>
                    </a:ext>
                  </a:extLst>
                </p:cNvPr>
                <p:cNvSpPr/>
                <p:nvPr/>
              </p:nvSpPr>
              <p:spPr>
                <a:xfrm>
                  <a:off x="10744683" y="3684496"/>
                  <a:ext cx="75769" cy="20255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 sz="1350"/>
                </a:p>
              </p:txBody>
            </p:sp>
          </p:grpSp>
          <p:grpSp>
            <p:nvGrpSpPr>
              <p:cNvPr id="55" name="Group 60">
                <a:extLst>
                  <a:ext uri="{FF2B5EF4-FFF2-40B4-BE49-F238E27FC236}">
                    <a16:creationId xmlns:a16="http://schemas.microsoft.com/office/drawing/2014/main" id="{A92D6628-8D2A-4300-BB45-A7198E540F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8534400" y="1575816"/>
                <a:ext cx="566928" cy="557784"/>
                <a:chOff x="10634472" y="3581400"/>
                <a:chExt cx="566928" cy="560388"/>
              </a:xfrm>
            </p:grpSpPr>
            <p:pic>
              <p:nvPicPr>
                <p:cNvPr id="60" name="Picture 11">
                  <a:extLst>
                    <a:ext uri="{FF2B5EF4-FFF2-40B4-BE49-F238E27FC236}">
                      <a16:creationId xmlns:a16="http://schemas.microsoft.com/office/drawing/2014/main" id="{C0848AB8-B941-45BD-865D-F25F7EA8BD0B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 flipV="1">
                  <a:off x="10637742" y="3578130"/>
                  <a:ext cx="560388" cy="5669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FBB071E-84A6-4A51-B2FC-B7F32A4355CC}"/>
                    </a:ext>
                  </a:extLst>
                </p:cNvPr>
                <p:cNvSpPr/>
                <p:nvPr/>
              </p:nvSpPr>
              <p:spPr>
                <a:xfrm>
                  <a:off x="10744251" y="3684699"/>
                  <a:ext cx="75769" cy="2002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 sz="1350"/>
                </a:p>
              </p:txBody>
            </p:sp>
          </p:grpSp>
          <p:sp>
            <p:nvSpPr>
              <p:cNvPr id="56" name="Line 14">
                <a:extLst>
                  <a:ext uri="{FF2B5EF4-FFF2-40B4-BE49-F238E27FC236}">
                    <a16:creationId xmlns:a16="http://schemas.microsoft.com/office/drawing/2014/main" id="{EA3EB478-9390-472B-90E5-8D22BD3F3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2964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77" tIns="34289" rIns="68577" bIns="34289"/>
              <a:lstStyle/>
              <a:p>
                <a:endParaRPr lang="en-US" sz="1350"/>
              </a:p>
            </p:txBody>
          </p:sp>
          <p:sp>
            <p:nvSpPr>
              <p:cNvPr id="57" name="Line 14">
                <a:extLst>
                  <a:ext uri="{FF2B5EF4-FFF2-40B4-BE49-F238E27FC236}">
                    <a16:creationId xmlns:a16="http://schemas.microsoft.com/office/drawing/2014/main" id="{A9630271-39BA-4243-B109-1D82D9FF2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2964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77" tIns="34289" rIns="68577" bIns="34289"/>
              <a:lstStyle/>
              <a:p>
                <a:endParaRPr lang="en-US" sz="1350"/>
              </a:p>
            </p:txBody>
          </p:sp>
          <p:sp>
            <p:nvSpPr>
              <p:cNvPr id="58" name="Line 14">
                <a:extLst>
                  <a:ext uri="{FF2B5EF4-FFF2-40B4-BE49-F238E27FC236}">
                    <a16:creationId xmlns:a16="http://schemas.microsoft.com/office/drawing/2014/main" id="{98DD33F6-0B76-4A97-9527-A83B8F82E0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918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77" tIns="34289" rIns="68577" bIns="34289"/>
              <a:lstStyle/>
              <a:p>
                <a:endParaRPr lang="en-US" sz="1350"/>
              </a:p>
            </p:txBody>
          </p:sp>
          <p:sp>
            <p:nvSpPr>
              <p:cNvPr id="59" name="Line 14">
                <a:extLst>
                  <a:ext uri="{FF2B5EF4-FFF2-40B4-BE49-F238E27FC236}">
                    <a16:creationId xmlns:a16="http://schemas.microsoft.com/office/drawing/2014/main" id="{77D6219E-8FF7-4DC8-9ED8-30AB603C3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5918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77" tIns="34289" rIns="68577" bIns="34289"/>
              <a:lstStyle/>
              <a:p>
                <a:endParaRPr lang="en-US" sz="1350"/>
              </a:p>
            </p:txBody>
          </p:sp>
        </p:grpSp>
        <p:grpSp>
          <p:nvGrpSpPr>
            <p:cNvPr id="25" name="Group 70">
              <a:extLst>
                <a:ext uri="{FF2B5EF4-FFF2-40B4-BE49-F238E27FC236}">
                  <a16:creationId xmlns:a16="http://schemas.microsoft.com/office/drawing/2014/main" id="{600234F9-CCDA-447D-B5F9-388A8602E72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8430540" y="5659922"/>
              <a:ext cx="3223488" cy="568223"/>
              <a:chOff x="8540268" y="1568619"/>
              <a:chExt cx="3223488" cy="570876"/>
            </a:xfrm>
          </p:grpSpPr>
          <p:grpSp>
            <p:nvGrpSpPr>
              <p:cNvPr id="40" name="Group 56">
                <a:extLst>
                  <a:ext uri="{FF2B5EF4-FFF2-40B4-BE49-F238E27FC236}">
                    <a16:creationId xmlns:a16="http://schemas.microsoft.com/office/drawing/2014/main" id="{651A233A-ACEB-450C-B0F5-C3CEA6D2E3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27134" y="1575890"/>
                <a:ext cx="557783" cy="555030"/>
                <a:chOff x="9198483" y="1450477"/>
                <a:chExt cx="557783" cy="555030"/>
              </a:xfrm>
            </p:grpSpPr>
            <p:pic>
              <p:nvPicPr>
                <p:cNvPr id="51" name="Picture 12">
                  <a:extLst>
                    <a:ext uri="{FF2B5EF4-FFF2-40B4-BE49-F238E27FC236}">
                      <a16:creationId xmlns:a16="http://schemas.microsoft.com/office/drawing/2014/main" id="{10E4A8F2-504D-4043-9580-87E20D7C1ED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9199860" y="1449100"/>
                  <a:ext cx="555030" cy="5577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AAFC528-94DF-4989-AE44-043A5F0251D9}"/>
                    </a:ext>
                  </a:extLst>
                </p:cNvPr>
                <p:cNvSpPr/>
                <p:nvPr/>
              </p:nvSpPr>
              <p:spPr>
                <a:xfrm>
                  <a:off x="9538185" y="1548832"/>
                  <a:ext cx="153261" cy="152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 sz="1350"/>
                </a:p>
              </p:txBody>
            </p:sp>
          </p:grpSp>
          <p:grpSp>
            <p:nvGrpSpPr>
              <p:cNvPr id="41" name="Group 57">
                <a:extLst>
                  <a:ext uri="{FF2B5EF4-FFF2-40B4-BE49-F238E27FC236}">
                    <a16:creationId xmlns:a16="http://schemas.microsoft.com/office/drawing/2014/main" id="{8DA81F6E-2A9C-42D4-B059-EF048A5271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205972" y="1568619"/>
                <a:ext cx="557784" cy="569575"/>
                <a:chOff x="10639044" y="3576807"/>
                <a:chExt cx="557784" cy="569575"/>
              </a:xfrm>
            </p:grpSpPr>
            <p:pic>
              <p:nvPicPr>
                <p:cNvPr id="49" name="Picture 11">
                  <a:extLst>
                    <a:ext uri="{FF2B5EF4-FFF2-40B4-BE49-F238E27FC236}">
                      <a16:creationId xmlns:a16="http://schemas.microsoft.com/office/drawing/2014/main" id="{CF8AE6BE-AE75-4F49-9682-2B85124D1146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10639044" y="3576807"/>
                  <a:ext cx="557784" cy="569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23AFEEA-D9DC-4E10-9891-8BE6EF198F55}"/>
                    </a:ext>
                  </a:extLst>
                </p:cNvPr>
                <p:cNvSpPr/>
                <p:nvPr/>
              </p:nvSpPr>
              <p:spPr>
                <a:xfrm>
                  <a:off x="10896600" y="3684073"/>
                  <a:ext cx="151539" cy="15098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 sz="1350"/>
                </a:p>
              </p:txBody>
            </p:sp>
          </p:grpSp>
          <p:grpSp>
            <p:nvGrpSpPr>
              <p:cNvPr id="42" name="Group 60">
                <a:extLst>
                  <a:ext uri="{FF2B5EF4-FFF2-40B4-BE49-F238E27FC236}">
                    <a16:creationId xmlns:a16="http://schemas.microsoft.com/office/drawing/2014/main" id="{64A16DF6-63E4-40D1-A22F-818E29FE0F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8540268" y="1569920"/>
                <a:ext cx="555192" cy="569575"/>
                <a:chOff x="10640340" y="3575477"/>
                <a:chExt cx="555192" cy="572234"/>
              </a:xfrm>
            </p:grpSpPr>
            <p:pic>
              <p:nvPicPr>
                <p:cNvPr id="47" name="Picture 11">
                  <a:extLst>
                    <a:ext uri="{FF2B5EF4-FFF2-40B4-BE49-F238E27FC236}">
                      <a16:creationId xmlns:a16="http://schemas.microsoft.com/office/drawing/2014/main" id="{D4981295-5323-4E71-9B63-FA72A4FC92C5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 flipV="1">
                  <a:off x="10640340" y="3575477"/>
                  <a:ext cx="555192" cy="5722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A29E1D12-D652-45B1-A25E-565F80F1A3FF}"/>
                    </a:ext>
                  </a:extLst>
                </p:cNvPr>
                <p:cNvSpPr/>
                <p:nvPr/>
              </p:nvSpPr>
              <p:spPr>
                <a:xfrm>
                  <a:off x="10742908" y="3889561"/>
                  <a:ext cx="229031" cy="15333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 sz="1350"/>
                </a:p>
              </p:txBody>
            </p:sp>
          </p:grpSp>
          <p:sp>
            <p:nvSpPr>
              <p:cNvPr id="43" name="Line 14">
                <a:extLst>
                  <a:ext uri="{FF2B5EF4-FFF2-40B4-BE49-F238E27FC236}">
                    <a16:creationId xmlns:a16="http://schemas.microsoft.com/office/drawing/2014/main" id="{7BC74C9D-5B4E-47FC-BF29-E949E4F09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2964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77" tIns="34289" rIns="68577" bIns="34289"/>
              <a:lstStyle/>
              <a:p>
                <a:endParaRPr lang="en-US" sz="1350"/>
              </a:p>
            </p:txBody>
          </p:sp>
          <p:sp>
            <p:nvSpPr>
              <p:cNvPr id="44" name="Line 14">
                <a:extLst>
                  <a:ext uri="{FF2B5EF4-FFF2-40B4-BE49-F238E27FC236}">
                    <a16:creationId xmlns:a16="http://schemas.microsoft.com/office/drawing/2014/main" id="{5DDDB680-FA66-4F17-9938-74E9F9B3F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2964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77" tIns="34289" rIns="68577" bIns="34289"/>
              <a:lstStyle/>
              <a:p>
                <a:endParaRPr lang="en-US" sz="1350"/>
              </a:p>
            </p:txBody>
          </p:sp>
          <p:sp>
            <p:nvSpPr>
              <p:cNvPr id="45" name="Line 14">
                <a:extLst>
                  <a:ext uri="{FF2B5EF4-FFF2-40B4-BE49-F238E27FC236}">
                    <a16:creationId xmlns:a16="http://schemas.microsoft.com/office/drawing/2014/main" id="{397B58C8-014F-4F16-BB4A-AEA6BE1FF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918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77" tIns="34289" rIns="68577" bIns="34289"/>
              <a:lstStyle/>
              <a:p>
                <a:endParaRPr lang="en-US" sz="1350"/>
              </a:p>
            </p:txBody>
          </p:sp>
          <p:sp>
            <p:nvSpPr>
              <p:cNvPr id="46" name="Line 14">
                <a:extLst>
                  <a:ext uri="{FF2B5EF4-FFF2-40B4-BE49-F238E27FC236}">
                    <a16:creationId xmlns:a16="http://schemas.microsoft.com/office/drawing/2014/main" id="{6434970A-6F68-4ADF-A49E-1A49C6694F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5918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77" tIns="34289" rIns="68577" bIns="34289"/>
              <a:lstStyle/>
              <a:p>
                <a:endParaRPr lang="en-US" sz="1350"/>
              </a:p>
            </p:txBody>
          </p:sp>
        </p:grpSp>
        <p:sp>
          <p:nvSpPr>
            <p:cNvPr id="26" name="Line 14">
              <a:extLst>
                <a:ext uri="{FF2B5EF4-FFF2-40B4-BE49-F238E27FC236}">
                  <a16:creationId xmlns:a16="http://schemas.microsoft.com/office/drawing/2014/main" id="{B2D438F6-70E3-47EA-A022-53E91E575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6800" y="505618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27" name="Line 14">
              <a:extLst>
                <a:ext uri="{FF2B5EF4-FFF2-40B4-BE49-F238E27FC236}">
                  <a16:creationId xmlns:a16="http://schemas.microsoft.com/office/drawing/2014/main" id="{49D279C3-811C-4A45-84C6-9B3C8D347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53800" y="5132388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28" name="Line 14">
              <a:extLst>
                <a:ext uri="{FF2B5EF4-FFF2-40B4-BE49-F238E27FC236}">
                  <a16:creationId xmlns:a16="http://schemas.microsoft.com/office/drawing/2014/main" id="{E3077E76-3857-4B15-96F1-A5112AEB3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822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29" name="Line 14">
              <a:extLst>
                <a:ext uri="{FF2B5EF4-FFF2-40B4-BE49-F238E27FC236}">
                  <a16:creationId xmlns:a16="http://schemas.microsoft.com/office/drawing/2014/main" id="{9BB8E0ED-8AC4-4AC2-9110-88AA42892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822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30" name="Line 14">
              <a:extLst>
                <a:ext uri="{FF2B5EF4-FFF2-40B4-BE49-F238E27FC236}">
                  <a16:creationId xmlns:a16="http://schemas.microsoft.com/office/drawing/2014/main" id="{4D05B6A0-D941-4A6A-96B4-9F73874083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868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31" name="Line 14">
              <a:extLst>
                <a:ext uri="{FF2B5EF4-FFF2-40B4-BE49-F238E27FC236}">
                  <a16:creationId xmlns:a16="http://schemas.microsoft.com/office/drawing/2014/main" id="{948376A0-1844-434A-AB95-6FC3C8A15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538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32" name="Line 14">
              <a:extLst>
                <a:ext uri="{FF2B5EF4-FFF2-40B4-BE49-F238E27FC236}">
                  <a16:creationId xmlns:a16="http://schemas.microsoft.com/office/drawing/2014/main" id="{C55D6D40-F03D-4381-8062-760B8B7E8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68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33" name="Line 14">
              <a:extLst>
                <a:ext uri="{FF2B5EF4-FFF2-40B4-BE49-F238E27FC236}">
                  <a16:creationId xmlns:a16="http://schemas.microsoft.com/office/drawing/2014/main" id="{EFA0D3E7-C1BA-44F1-88FB-E053B20752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538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34" name="Line 14">
              <a:extLst>
                <a:ext uri="{FF2B5EF4-FFF2-40B4-BE49-F238E27FC236}">
                  <a16:creationId xmlns:a16="http://schemas.microsoft.com/office/drawing/2014/main" id="{3CCB52D8-14E3-4E9A-9E52-0F0D0A8F36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34800" y="32766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35" name="Line 14">
              <a:extLst>
                <a:ext uri="{FF2B5EF4-FFF2-40B4-BE49-F238E27FC236}">
                  <a16:creationId xmlns:a16="http://schemas.microsoft.com/office/drawing/2014/main" id="{F7298B34-4D7C-4E20-A50B-396080EF2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34800" y="4267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36" name="Line 14">
              <a:extLst>
                <a:ext uri="{FF2B5EF4-FFF2-40B4-BE49-F238E27FC236}">
                  <a16:creationId xmlns:a16="http://schemas.microsoft.com/office/drawing/2014/main" id="{E715092E-C11B-46A5-8596-E22C94973F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39400" y="2743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37" name="Line 14">
              <a:extLst>
                <a:ext uri="{FF2B5EF4-FFF2-40B4-BE49-F238E27FC236}">
                  <a16:creationId xmlns:a16="http://schemas.microsoft.com/office/drawing/2014/main" id="{32050C7A-F034-4D2F-80C7-6952B99CC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15600" y="48768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38" name="Line 14">
              <a:extLst>
                <a:ext uri="{FF2B5EF4-FFF2-40B4-BE49-F238E27FC236}">
                  <a16:creationId xmlns:a16="http://schemas.microsoft.com/office/drawing/2014/main" id="{9BD1E90B-D4D3-4C14-987F-DFF709B781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4800" y="50292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39" name="Line 14">
              <a:extLst>
                <a:ext uri="{FF2B5EF4-FFF2-40B4-BE49-F238E27FC236}">
                  <a16:creationId xmlns:a16="http://schemas.microsoft.com/office/drawing/2014/main" id="{B4D937D4-4091-4992-9537-EC1ED06F83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96200" y="2667000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77" tIns="34289" rIns="68577" bIns="34289"/>
            <a:lstStyle/>
            <a:p>
              <a:endParaRPr lang="en-US" sz="135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5602147-7FC3-4F49-8EE0-7A189DAA164B}"/>
                  </a:ext>
                </a:extLst>
              </p14:cNvPr>
              <p14:cNvContentPartPr/>
              <p14:nvPr/>
            </p14:nvContentPartPr>
            <p14:xfrm>
              <a:off x="5626800" y="1790910"/>
              <a:ext cx="3020490" cy="15044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5602147-7FC3-4F49-8EE0-7A189DAA16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17441" y="1781550"/>
                <a:ext cx="3038848" cy="152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6338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Search Trees</a:t>
            </a:r>
          </a:p>
        </p:txBody>
      </p:sp>
      <p:sp>
        <p:nvSpPr>
          <p:cNvPr id="106" name="Rectangle 3">
            <a:extLst>
              <a:ext uri="{FF2B5EF4-FFF2-40B4-BE49-F238E27FC236}">
                <a16:creationId xmlns:a16="http://schemas.microsoft.com/office/drawing/2014/main" id="{12A69037-631F-4626-BE1B-B5B395C304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3086100"/>
            <a:ext cx="7143750" cy="1771650"/>
          </a:xfrm>
        </p:spPr>
        <p:txBody>
          <a:bodyPr/>
          <a:lstStyle/>
          <a:p>
            <a:r>
              <a:rPr lang="en-US" altLang="en-US" sz="1800"/>
              <a:t>A search tree:</a:t>
            </a:r>
          </a:p>
          <a:p>
            <a:pPr lvl="1"/>
            <a:r>
              <a:rPr lang="en-US" altLang="en-US" sz="1500"/>
              <a:t>A “what if” tree of plans and their outcomes</a:t>
            </a:r>
          </a:p>
          <a:p>
            <a:pPr lvl="1"/>
            <a:r>
              <a:rPr lang="en-US" altLang="en-US" sz="1500"/>
              <a:t>The start state is the root node</a:t>
            </a:r>
          </a:p>
          <a:p>
            <a:pPr lvl="1"/>
            <a:r>
              <a:rPr lang="en-US" altLang="en-US" sz="1500"/>
              <a:t>Children correspond to successors</a:t>
            </a:r>
          </a:p>
          <a:p>
            <a:pPr lvl="1"/>
            <a:r>
              <a:rPr lang="en-US" altLang="en-US" sz="1500"/>
              <a:t>Nodes show states, but correspond to PLANS that achieve those states</a:t>
            </a:r>
          </a:p>
          <a:p>
            <a:pPr lvl="1"/>
            <a:r>
              <a:rPr lang="en-US" altLang="en-US" sz="1500">
                <a:solidFill>
                  <a:srgbClr val="CC0000"/>
                </a:solidFill>
              </a:rPr>
              <a:t>For most problems, we can never actually build the whole tree</a:t>
            </a:r>
          </a:p>
        </p:txBody>
      </p:sp>
      <p:pic>
        <p:nvPicPr>
          <p:cNvPr id="107" name="Picture 4">
            <a:extLst>
              <a:ext uri="{FF2B5EF4-FFF2-40B4-BE49-F238E27FC236}">
                <a16:creationId xmlns:a16="http://schemas.microsoft.com/office/drawing/2014/main" id="{C05261CB-58B1-49F0-9B00-65A8E9FBD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43000"/>
            <a:ext cx="420291" cy="42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5">
            <a:extLst>
              <a:ext uri="{FF2B5EF4-FFF2-40B4-BE49-F238E27FC236}">
                <a16:creationId xmlns:a16="http://schemas.microsoft.com/office/drawing/2014/main" id="{EBE8B017-A502-4B3C-AC27-BF42A50A1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943100"/>
            <a:ext cx="414338" cy="4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6">
            <a:extLst>
              <a:ext uri="{FF2B5EF4-FFF2-40B4-BE49-F238E27FC236}">
                <a16:creationId xmlns:a16="http://schemas.microsoft.com/office/drawing/2014/main" id="{C4F0491F-40D0-42E2-94BD-F4E5BFAD2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943100"/>
            <a:ext cx="414338" cy="4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Line 7">
            <a:extLst>
              <a:ext uri="{FF2B5EF4-FFF2-40B4-BE49-F238E27FC236}">
                <a16:creationId xmlns:a16="http://schemas.microsoft.com/office/drawing/2014/main" id="{361FB366-A92F-4952-87CD-1661A1EAF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657350"/>
            <a:ext cx="8572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4" tIns="34289" rIns="68574" bIns="34289"/>
          <a:lstStyle/>
          <a:p>
            <a:endParaRPr lang="en-US" sz="1350"/>
          </a:p>
        </p:txBody>
      </p:sp>
      <p:sp>
        <p:nvSpPr>
          <p:cNvPr id="111" name="Line 8">
            <a:extLst>
              <a:ext uri="{FF2B5EF4-FFF2-40B4-BE49-F238E27FC236}">
                <a16:creationId xmlns:a16="http://schemas.microsoft.com/office/drawing/2014/main" id="{A49B09CB-FA94-4B2D-AE3A-C8A19CDB03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3150" y="1657350"/>
            <a:ext cx="8001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4" tIns="34289" rIns="68574" bIns="34289"/>
          <a:lstStyle/>
          <a:p>
            <a:endParaRPr lang="en-US" sz="1350"/>
          </a:p>
        </p:txBody>
      </p:sp>
      <p:sp>
        <p:nvSpPr>
          <p:cNvPr id="112" name="Text Box 9">
            <a:extLst>
              <a:ext uri="{FF2B5EF4-FFF2-40B4-BE49-F238E27FC236}">
                <a16:creationId xmlns:a16="http://schemas.microsoft.com/office/drawing/2014/main" id="{2A069850-8EC1-442E-8212-D3708DDED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1538287"/>
            <a:ext cx="742950" cy="27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9" rIns="68574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350">
                <a:latin typeface="Calibri" panose="020F0502020204030204" pitchFamily="34" charset="0"/>
              </a:rPr>
              <a:t>“E”, 1.0</a:t>
            </a:r>
          </a:p>
        </p:txBody>
      </p:sp>
      <p:sp>
        <p:nvSpPr>
          <p:cNvPr id="113" name="Text Box 10">
            <a:extLst>
              <a:ext uri="{FF2B5EF4-FFF2-40B4-BE49-F238E27FC236}">
                <a16:creationId xmlns:a16="http://schemas.microsoft.com/office/drawing/2014/main" id="{A717992E-64AF-40B3-A459-8D48C310C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116" y="1538287"/>
            <a:ext cx="857250" cy="27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9" rIns="68574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350">
                <a:latin typeface="Calibri" panose="020F0502020204030204" pitchFamily="34" charset="0"/>
              </a:rPr>
              <a:t>“N”, 1.0</a:t>
            </a:r>
          </a:p>
        </p:txBody>
      </p:sp>
      <p:sp>
        <p:nvSpPr>
          <p:cNvPr id="114" name="Line 11">
            <a:extLst>
              <a:ext uri="{FF2B5EF4-FFF2-40B4-BE49-F238E27FC236}">
                <a16:creationId xmlns:a16="http://schemas.microsoft.com/office/drawing/2014/main" id="{4867E348-10F4-4FB0-8131-B6B35F7DB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3150" y="245745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4" tIns="34289" rIns="68574" bIns="34289"/>
          <a:lstStyle/>
          <a:p>
            <a:endParaRPr lang="en-US" sz="1350"/>
          </a:p>
        </p:txBody>
      </p:sp>
      <p:sp>
        <p:nvSpPr>
          <p:cNvPr id="115" name="Line 12">
            <a:extLst>
              <a:ext uri="{FF2B5EF4-FFF2-40B4-BE49-F238E27FC236}">
                <a16:creationId xmlns:a16="http://schemas.microsoft.com/office/drawing/2014/main" id="{B078222A-5787-4C4C-87FF-FB48C445D5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71650" y="245745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4" tIns="34289" rIns="68574" bIns="34289"/>
          <a:lstStyle/>
          <a:p>
            <a:endParaRPr lang="en-US" sz="1350"/>
          </a:p>
        </p:txBody>
      </p:sp>
      <p:sp>
        <p:nvSpPr>
          <p:cNvPr id="116" name="Line 13">
            <a:extLst>
              <a:ext uri="{FF2B5EF4-FFF2-40B4-BE49-F238E27FC236}">
                <a16:creationId xmlns:a16="http://schemas.microsoft.com/office/drawing/2014/main" id="{60AFC7C9-5441-4E5A-8285-4EF80E471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457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4" tIns="34289" rIns="68574" bIns="34289"/>
          <a:lstStyle/>
          <a:p>
            <a:endParaRPr lang="en-US" sz="1350"/>
          </a:p>
        </p:txBody>
      </p:sp>
      <p:sp>
        <p:nvSpPr>
          <p:cNvPr id="117" name="Line 14">
            <a:extLst>
              <a:ext uri="{FF2B5EF4-FFF2-40B4-BE49-F238E27FC236}">
                <a16:creationId xmlns:a16="http://schemas.microsoft.com/office/drawing/2014/main" id="{7C1C8DDC-A00E-44ED-840B-D6A64ECE0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45745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4" tIns="34289" rIns="68574" bIns="34289"/>
          <a:lstStyle/>
          <a:p>
            <a:endParaRPr lang="en-US" sz="1350"/>
          </a:p>
        </p:txBody>
      </p:sp>
      <p:sp>
        <p:nvSpPr>
          <p:cNvPr id="118" name="Line 15">
            <a:extLst>
              <a:ext uri="{FF2B5EF4-FFF2-40B4-BE49-F238E27FC236}">
                <a16:creationId xmlns:a16="http://schemas.microsoft.com/office/drawing/2014/main" id="{3FFC85E9-4541-4019-B18B-F02EC3B75D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3300" y="245745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4" tIns="34289" rIns="68574" bIns="34289"/>
          <a:lstStyle/>
          <a:p>
            <a:endParaRPr lang="en-US" sz="1350"/>
          </a:p>
        </p:txBody>
      </p:sp>
      <p:sp>
        <p:nvSpPr>
          <p:cNvPr id="119" name="Line 16">
            <a:extLst>
              <a:ext uri="{FF2B5EF4-FFF2-40B4-BE49-F238E27FC236}">
                <a16:creationId xmlns:a16="http://schemas.microsoft.com/office/drawing/2014/main" id="{DF08CEEA-1469-4B32-B827-49AF908C7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2457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4" tIns="34289" rIns="68574" bIns="34289"/>
          <a:lstStyle/>
          <a:p>
            <a:endParaRPr lang="en-US" sz="1350"/>
          </a:p>
        </p:txBody>
      </p:sp>
      <p:sp>
        <p:nvSpPr>
          <p:cNvPr id="120" name="Right Arrow 16">
            <a:extLst>
              <a:ext uri="{FF2B5EF4-FFF2-40B4-BE49-F238E27FC236}">
                <a16:creationId xmlns:a16="http://schemas.microsoft.com/office/drawing/2014/main" id="{5AF7C85B-593C-41D4-B4FE-D5601F85AF88}"/>
              </a:ext>
            </a:extLst>
          </p:cNvPr>
          <p:cNvSpPr/>
          <p:nvPr/>
        </p:nvSpPr>
        <p:spPr>
          <a:xfrm rot="10800000">
            <a:off x="4800600" y="1200150"/>
            <a:ext cx="1028700" cy="28575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DEAC8A5-538D-41F4-B0D5-9903DEC95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1151335"/>
            <a:ext cx="2286000" cy="30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Calibri" panose="020F0502020204030204" pitchFamily="34" charset="0"/>
              </a:rPr>
              <a:t>This is now / start</a:t>
            </a:r>
          </a:p>
        </p:txBody>
      </p:sp>
      <p:sp>
        <p:nvSpPr>
          <p:cNvPr id="122" name="Right Arrow 18">
            <a:extLst>
              <a:ext uri="{FF2B5EF4-FFF2-40B4-BE49-F238E27FC236}">
                <a16:creationId xmlns:a16="http://schemas.microsoft.com/office/drawing/2014/main" id="{15F4EEEC-2A57-43D6-8D83-E651FB17048A}"/>
              </a:ext>
            </a:extLst>
          </p:cNvPr>
          <p:cNvSpPr/>
          <p:nvPr/>
        </p:nvSpPr>
        <p:spPr>
          <a:xfrm rot="10800000">
            <a:off x="4800600" y="2000250"/>
            <a:ext cx="1028700" cy="28575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1EF3D1-95BD-42B0-8783-86C23CC2A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1951435"/>
            <a:ext cx="2286000" cy="30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Calibri" panose="020F0502020204030204" pitchFamily="34" charset="0"/>
              </a:rPr>
              <a:t>Possible futures</a:t>
            </a:r>
          </a:p>
        </p:txBody>
      </p:sp>
    </p:spTree>
    <p:extLst>
      <p:ext uri="{BB962C8B-B14F-4D97-AF65-F5344CB8AC3E}">
        <p14:creationId xmlns:p14="http://schemas.microsoft.com/office/powerpoint/2010/main" val="84910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2" grpId="1"/>
      <p:bldP spid="113" grpId="0"/>
      <p:bldP spid="113" grpId="1"/>
      <p:bldP spid="120" grpId="0" animBg="1"/>
      <p:bldP spid="121" grpId="0"/>
      <p:bldP spid="122" grpId="0" animBg="1"/>
      <p:bldP spid="1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Solving Agents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D49073A-4F75-4201-A32B-B9407220E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0360" y="1513034"/>
            <a:ext cx="5574230" cy="295732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b="1" dirty="0"/>
              <a:t>Goal based agents </a:t>
            </a:r>
            <a:r>
              <a:rPr lang="en-US" altLang="en-US" dirty="0"/>
              <a:t>succeed by considering future actions and desirability</a:t>
            </a:r>
          </a:p>
          <a:p>
            <a:r>
              <a:rPr lang="en-US" altLang="en-US" dirty="0"/>
              <a:t>Goal based agents are also called </a:t>
            </a:r>
            <a:r>
              <a:rPr lang="en-US" altLang="en-US" b="1" dirty="0"/>
              <a:t>problem solving agents.</a:t>
            </a:r>
          </a:p>
          <a:p>
            <a:r>
              <a:rPr lang="en-US" altLang="en-US" dirty="0"/>
              <a:t>Problem-solving agents decide what to do by finding sequences of actions that lead to desirable states </a:t>
            </a:r>
            <a:r>
              <a:rPr lang="en-US" altLang="en-US" b="1" dirty="0"/>
              <a:t>(goals).</a:t>
            </a:r>
          </a:p>
          <a:p>
            <a:endParaRPr lang="en-US" altLang="en-US" b="1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01944269-A7F3-4EAE-91FA-F9960B0CD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" y="1808225"/>
            <a:ext cx="3092763" cy="266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State Space Graphs vs Search Trees</a:t>
            </a:r>
          </a:p>
        </p:txBody>
      </p:sp>
      <p:sp>
        <p:nvSpPr>
          <p:cNvPr id="7" name="Rounded Rectangle 97">
            <a:extLst>
              <a:ext uri="{FF2B5EF4-FFF2-40B4-BE49-F238E27FC236}">
                <a16:creationId xmlns:a16="http://schemas.microsoft.com/office/drawing/2014/main" id="{81AA13AA-EA75-47D3-95AE-FBC479812500}"/>
              </a:ext>
            </a:extLst>
          </p:cNvPr>
          <p:cNvSpPr/>
          <p:nvPr/>
        </p:nvSpPr>
        <p:spPr>
          <a:xfrm>
            <a:off x="5143500" y="1319212"/>
            <a:ext cx="3667125" cy="2909888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eaLnBrk="1" hangingPunct="1">
              <a:defRPr/>
            </a:pPr>
            <a:endParaRPr lang="en-US" sz="1200" dirty="0"/>
          </a:p>
        </p:txBody>
      </p:sp>
      <p:sp>
        <p:nvSpPr>
          <p:cNvPr id="8" name="Rounded Rectangle 96">
            <a:extLst>
              <a:ext uri="{FF2B5EF4-FFF2-40B4-BE49-F238E27FC236}">
                <a16:creationId xmlns:a16="http://schemas.microsoft.com/office/drawing/2014/main" id="{159133AD-15F8-4D8A-8B53-9B6B5AEB8C01}"/>
              </a:ext>
            </a:extLst>
          </p:cNvPr>
          <p:cNvSpPr/>
          <p:nvPr/>
        </p:nvSpPr>
        <p:spPr>
          <a:xfrm>
            <a:off x="285750" y="1314450"/>
            <a:ext cx="2914650" cy="2914650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B9C48E76-94A9-41A1-885A-3B7E92CD0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675" y="2019300"/>
            <a:ext cx="619125" cy="24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125"/>
              <a:t>S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DAC2B14E-B8F4-48D0-874F-9C498B06C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982517"/>
            <a:ext cx="238125" cy="25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i="1"/>
              <a:t>a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7F13D29B-AEF5-42B1-A739-BA2B4DF4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662238"/>
            <a:ext cx="238125" cy="25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i="1"/>
              <a:t>b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B31FB8B3-F4A9-443F-B28B-FFAC4E817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5" y="2375298"/>
            <a:ext cx="238125" cy="25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i="1"/>
              <a:t>d</a:t>
            </a: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E91D9164-E790-4170-8E35-863F2B72D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675" y="2336007"/>
            <a:ext cx="238125" cy="25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i="1"/>
              <a:t>p</a:t>
            </a: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D0FE14EC-C7DB-4545-8E82-3C7E31C39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6425" y="2982517"/>
            <a:ext cx="238125" cy="25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i="1"/>
              <a:t>a</a:t>
            </a: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1909D936-491C-49F9-9778-F0116F9D3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6425" y="2662238"/>
            <a:ext cx="238125" cy="25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i="1"/>
              <a:t>c</a:t>
            </a:r>
          </a:p>
        </p:txBody>
      </p:sp>
      <p:cxnSp>
        <p:nvCxnSpPr>
          <p:cNvPr id="19" name="AutoShape 11">
            <a:extLst>
              <a:ext uri="{FF2B5EF4-FFF2-40B4-BE49-F238E27FC236}">
                <a16:creationId xmlns:a16="http://schemas.microsoft.com/office/drawing/2014/main" id="{91073ACA-1C98-4D80-8760-95EF805E5B33}"/>
              </a:ext>
            </a:extLst>
          </p:cNvPr>
          <p:cNvCxnSpPr>
            <a:cxnSpLocks noChangeShapeType="1"/>
            <a:stCxn id="15" idx="2"/>
            <a:endCxn id="14" idx="0"/>
          </p:cNvCxnSpPr>
          <p:nvPr/>
        </p:nvCxnSpPr>
        <p:spPr bwMode="auto">
          <a:xfrm flipH="1">
            <a:off x="5376863" y="2629212"/>
            <a:ext cx="333375" cy="3302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2">
            <a:extLst>
              <a:ext uri="{FF2B5EF4-FFF2-40B4-BE49-F238E27FC236}">
                <a16:creationId xmlns:a16="http://schemas.microsoft.com/office/drawing/2014/main" id="{858B7BA5-FAAA-4F73-A557-47512AE43ECC}"/>
              </a:ext>
            </a:extLst>
          </p:cNvPr>
          <p:cNvCxnSpPr>
            <a:cxnSpLocks noChangeShapeType="1"/>
            <a:stCxn id="15" idx="2"/>
            <a:endCxn id="18" idx="0"/>
          </p:cNvCxnSpPr>
          <p:nvPr/>
        </p:nvCxnSpPr>
        <p:spPr bwMode="auto">
          <a:xfrm>
            <a:off x="5710238" y="2629212"/>
            <a:ext cx="95250" cy="3302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3">
            <a:extLst>
              <a:ext uri="{FF2B5EF4-FFF2-40B4-BE49-F238E27FC236}">
                <a16:creationId xmlns:a16="http://schemas.microsoft.com/office/drawing/2014/main" id="{B0A36BEE-38CA-432C-9CDC-ECE06E63BD94}"/>
              </a:ext>
            </a:extLst>
          </p:cNvPr>
          <p:cNvCxnSpPr>
            <a:cxnSpLocks noChangeShapeType="1"/>
            <a:stCxn id="14" idx="2"/>
            <a:endCxn id="13" idx="0"/>
          </p:cNvCxnSpPr>
          <p:nvPr/>
        </p:nvCxnSpPr>
        <p:spPr bwMode="auto">
          <a:xfrm>
            <a:off x="5376863" y="2916152"/>
            <a:ext cx="0" cy="6636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4">
            <a:extLst>
              <a:ext uri="{FF2B5EF4-FFF2-40B4-BE49-F238E27FC236}">
                <a16:creationId xmlns:a16="http://schemas.microsoft.com/office/drawing/2014/main" id="{5AE48108-754E-48EE-A45A-92E3FB1E15F5}"/>
              </a:ext>
            </a:extLst>
          </p:cNvPr>
          <p:cNvCxnSpPr>
            <a:cxnSpLocks noChangeShapeType="1"/>
            <a:stCxn id="18" idx="2"/>
            <a:endCxn id="17" idx="0"/>
          </p:cNvCxnSpPr>
          <p:nvPr/>
        </p:nvCxnSpPr>
        <p:spPr bwMode="auto">
          <a:xfrm>
            <a:off x="5805488" y="2916152"/>
            <a:ext cx="0" cy="6636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16">
            <a:extLst>
              <a:ext uri="{FF2B5EF4-FFF2-40B4-BE49-F238E27FC236}">
                <a16:creationId xmlns:a16="http://schemas.microsoft.com/office/drawing/2014/main" id="{962A5250-7108-48C0-9479-B34B83B7F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336007"/>
            <a:ext cx="238125" cy="25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i="1"/>
              <a:t>e</a:t>
            </a:r>
          </a:p>
        </p:txBody>
      </p:sp>
      <p:sp>
        <p:nvSpPr>
          <p:cNvPr id="24" name="Text Box 17">
            <a:extLst>
              <a:ext uri="{FF2B5EF4-FFF2-40B4-BE49-F238E27FC236}">
                <a16:creationId xmlns:a16="http://schemas.microsoft.com/office/drawing/2014/main" id="{180CB125-FDF2-4DAA-8C4B-C7C86A8D8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2974182"/>
            <a:ext cx="238125" cy="25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i="1"/>
              <a:t>p</a:t>
            </a: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01E7F55E-FA24-48A5-88C9-3DF8BF21A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175" y="2655094"/>
            <a:ext cx="238125" cy="25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i="1"/>
              <a:t>h</a:t>
            </a:r>
          </a:p>
        </p:txBody>
      </p:sp>
      <p:sp>
        <p:nvSpPr>
          <p:cNvPr id="26" name="Text Box 19">
            <a:extLst>
              <a:ext uri="{FF2B5EF4-FFF2-40B4-BE49-F238E27FC236}">
                <a16:creationId xmlns:a16="http://schemas.microsoft.com/office/drawing/2014/main" id="{6B8C4E57-00A1-4AFE-83B5-6F20DDE8C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974182"/>
            <a:ext cx="238125" cy="25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i="1"/>
              <a:t>f</a:t>
            </a:r>
          </a:p>
        </p:txBody>
      </p:sp>
      <p:sp>
        <p:nvSpPr>
          <p:cNvPr id="27" name="Text Box 20">
            <a:extLst>
              <a:ext uri="{FF2B5EF4-FFF2-40B4-BE49-F238E27FC236}">
                <a16:creationId xmlns:a16="http://schemas.microsoft.com/office/drawing/2014/main" id="{1B9E4F5C-5CF1-4528-8084-D93B8C386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655094"/>
            <a:ext cx="238125" cy="25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i="1"/>
              <a:t>r</a:t>
            </a:r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AE077FB9-49F9-4F65-B2EE-6C5DCBD88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2974182"/>
            <a:ext cx="238125" cy="25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i="1"/>
              <a:t>q</a:t>
            </a: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EEBCC983-FF13-4603-84CB-A0E66EEE4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3262313"/>
            <a:ext cx="238125" cy="25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i="1"/>
              <a:t>q</a:t>
            </a:r>
          </a:p>
        </p:txBody>
      </p:sp>
      <p:sp>
        <p:nvSpPr>
          <p:cNvPr id="30" name="Text Box 23">
            <a:extLst>
              <a:ext uri="{FF2B5EF4-FFF2-40B4-BE49-F238E27FC236}">
                <a16:creationId xmlns:a16="http://schemas.microsoft.com/office/drawing/2014/main" id="{FA360E04-2B91-4AD9-862A-5DBDFAA84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0925" y="3262313"/>
            <a:ext cx="238125" cy="25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i="1"/>
              <a:t>c</a:t>
            </a:r>
          </a:p>
        </p:txBody>
      </p:sp>
      <p:sp>
        <p:nvSpPr>
          <p:cNvPr id="31" name="Text Box 24">
            <a:extLst>
              <a:ext uri="{FF2B5EF4-FFF2-40B4-BE49-F238E27FC236}">
                <a16:creationId xmlns:a16="http://schemas.microsoft.com/office/drawing/2014/main" id="{D7D1447D-34A6-4299-A068-0014224BA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425" y="3294460"/>
            <a:ext cx="476250" cy="24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125"/>
              <a:t>G</a:t>
            </a:r>
          </a:p>
        </p:txBody>
      </p:sp>
      <p:sp>
        <p:nvSpPr>
          <p:cNvPr id="32" name="Text Box 25">
            <a:extLst>
              <a:ext uri="{FF2B5EF4-FFF2-40B4-BE49-F238E27FC236}">
                <a16:creationId xmlns:a16="http://schemas.microsoft.com/office/drawing/2014/main" id="{4F4940E7-D1B8-4A31-82CC-A563C7189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0925" y="3540919"/>
            <a:ext cx="238125" cy="25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i="1"/>
              <a:t>a</a:t>
            </a:r>
          </a:p>
        </p:txBody>
      </p:sp>
      <p:cxnSp>
        <p:nvCxnSpPr>
          <p:cNvPr id="33" name="AutoShape 26">
            <a:extLst>
              <a:ext uri="{FF2B5EF4-FFF2-40B4-BE49-F238E27FC236}">
                <a16:creationId xmlns:a16="http://schemas.microsoft.com/office/drawing/2014/main" id="{9034725F-4EB1-4243-8A53-EEE91EA7F456}"/>
              </a:ext>
            </a:extLst>
          </p:cNvPr>
          <p:cNvCxnSpPr>
            <a:cxnSpLocks noChangeShapeType="1"/>
            <a:stCxn id="23" idx="2"/>
            <a:endCxn id="25" idx="0"/>
          </p:cNvCxnSpPr>
          <p:nvPr/>
        </p:nvCxnSpPr>
        <p:spPr bwMode="auto">
          <a:xfrm flipH="1">
            <a:off x="7234238" y="2589921"/>
            <a:ext cx="200025" cy="6517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27">
            <a:extLst>
              <a:ext uri="{FF2B5EF4-FFF2-40B4-BE49-F238E27FC236}">
                <a16:creationId xmlns:a16="http://schemas.microsoft.com/office/drawing/2014/main" id="{99A14503-26ED-4988-8BD3-44D20DAE5835}"/>
              </a:ext>
            </a:extLst>
          </p:cNvPr>
          <p:cNvCxnSpPr>
            <a:cxnSpLocks noChangeShapeType="1"/>
            <a:stCxn id="23" idx="2"/>
            <a:endCxn id="27" idx="0"/>
          </p:cNvCxnSpPr>
          <p:nvPr/>
        </p:nvCxnSpPr>
        <p:spPr bwMode="auto">
          <a:xfrm>
            <a:off x="7434263" y="2589921"/>
            <a:ext cx="228600" cy="6517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28">
            <a:extLst>
              <a:ext uri="{FF2B5EF4-FFF2-40B4-BE49-F238E27FC236}">
                <a16:creationId xmlns:a16="http://schemas.microsoft.com/office/drawing/2014/main" id="{7F0AD6AD-5C92-445B-99DC-EC49AF925C6D}"/>
              </a:ext>
            </a:extLst>
          </p:cNvPr>
          <p:cNvCxnSpPr>
            <a:cxnSpLocks noChangeShapeType="1"/>
            <a:stCxn id="25" idx="2"/>
            <a:endCxn id="24" idx="0"/>
          </p:cNvCxnSpPr>
          <p:nvPr/>
        </p:nvCxnSpPr>
        <p:spPr bwMode="auto">
          <a:xfrm flipH="1">
            <a:off x="7091363" y="2909008"/>
            <a:ext cx="142875" cy="6517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29">
            <a:extLst>
              <a:ext uri="{FF2B5EF4-FFF2-40B4-BE49-F238E27FC236}">
                <a16:creationId xmlns:a16="http://schemas.microsoft.com/office/drawing/2014/main" id="{26E9661C-AF03-4510-9FFF-C9EEA628D691}"/>
              </a:ext>
            </a:extLst>
          </p:cNvPr>
          <p:cNvCxnSpPr>
            <a:cxnSpLocks noChangeShapeType="1"/>
            <a:stCxn id="25" idx="2"/>
            <a:endCxn id="28" idx="0"/>
          </p:cNvCxnSpPr>
          <p:nvPr/>
        </p:nvCxnSpPr>
        <p:spPr bwMode="auto">
          <a:xfrm>
            <a:off x="7234238" y="2909008"/>
            <a:ext cx="142875" cy="6517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0">
            <a:extLst>
              <a:ext uri="{FF2B5EF4-FFF2-40B4-BE49-F238E27FC236}">
                <a16:creationId xmlns:a16="http://schemas.microsoft.com/office/drawing/2014/main" id="{B281B695-62A3-485A-A47D-8F903284D3A5}"/>
              </a:ext>
            </a:extLst>
          </p:cNvPr>
          <p:cNvCxnSpPr>
            <a:cxnSpLocks noChangeShapeType="1"/>
            <a:stCxn id="27" idx="2"/>
            <a:endCxn id="26" idx="0"/>
          </p:cNvCxnSpPr>
          <p:nvPr/>
        </p:nvCxnSpPr>
        <p:spPr bwMode="auto">
          <a:xfrm>
            <a:off x="7662863" y="2909008"/>
            <a:ext cx="0" cy="6517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1">
            <a:extLst>
              <a:ext uri="{FF2B5EF4-FFF2-40B4-BE49-F238E27FC236}">
                <a16:creationId xmlns:a16="http://schemas.microsoft.com/office/drawing/2014/main" id="{74F7E1F9-C0BB-4CED-96CA-CA5F30B82AE3}"/>
              </a:ext>
            </a:extLst>
          </p:cNvPr>
          <p:cNvCxnSpPr>
            <a:cxnSpLocks noChangeShapeType="1"/>
            <a:stCxn id="24" idx="2"/>
            <a:endCxn id="29" idx="0"/>
          </p:cNvCxnSpPr>
          <p:nvPr/>
        </p:nvCxnSpPr>
        <p:spPr bwMode="auto">
          <a:xfrm>
            <a:off x="7091363" y="3228096"/>
            <a:ext cx="0" cy="3421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2">
            <a:extLst>
              <a:ext uri="{FF2B5EF4-FFF2-40B4-BE49-F238E27FC236}">
                <a16:creationId xmlns:a16="http://schemas.microsoft.com/office/drawing/2014/main" id="{574AA3F0-DF45-4AE2-AE3C-813DE7A3E0A9}"/>
              </a:ext>
            </a:extLst>
          </p:cNvPr>
          <p:cNvCxnSpPr>
            <a:cxnSpLocks noChangeShapeType="1"/>
            <a:stCxn id="26" idx="2"/>
            <a:endCxn id="30" idx="0"/>
          </p:cNvCxnSpPr>
          <p:nvPr/>
        </p:nvCxnSpPr>
        <p:spPr bwMode="auto">
          <a:xfrm flipH="1">
            <a:off x="7519988" y="3228096"/>
            <a:ext cx="142875" cy="3421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3">
            <a:extLst>
              <a:ext uri="{FF2B5EF4-FFF2-40B4-BE49-F238E27FC236}">
                <a16:creationId xmlns:a16="http://schemas.microsoft.com/office/drawing/2014/main" id="{360821F9-430B-4970-A526-75F1AF5C66A6}"/>
              </a:ext>
            </a:extLst>
          </p:cNvPr>
          <p:cNvCxnSpPr>
            <a:cxnSpLocks noChangeShapeType="1"/>
            <a:stCxn id="26" idx="2"/>
            <a:endCxn id="31" idx="0"/>
          </p:cNvCxnSpPr>
          <p:nvPr/>
        </p:nvCxnSpPr>
        <p:spPr bwMode="auto">
          <a:xfrm>
            <a:off x="7662863" y="3228096"/>
            <a:ext cx="166687" cy="6636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34">
            <a:extLst>
              <a:ext uri="{FF2B5EF4-FFF2-40B4-BE49-F238E27FC236}">
                <a16:creationId xmlns:a16="http://schemas.microsoft.com/office/drawing/2014/main" id="{F3E3EFFC-1BE2-4CF9-BA1C-6B8727551E05}"/>
              </a:ext>
            </a:extLst>
          </p:cNvPr>
          <p:cNvCxnSpPr>
            <a:cxnSpLocks noChangeShapeType="1"/>
            <a:stCxn id="30" idx="2"/>
            <a:endCxn id="32" idx="0"/>
          </p:cNvCxnSpPr>
          <p:nvPr/>
        </p:nvCxnSpPr>
        <p:spPr bwMode="auto">
          <a:xfrm>
            <a:off x="7519988" y="3516227"/>
            <a:ext cx="0" cy="2469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35">
            <a:extLst>
              <a:ext uri="{FF2B5EF4-FFF2-40B4-BE49-F238E27FC236}">
                <a16:creationId xmlns:a16="http://schemas.microsoft.com/office/drawing/2014/main" id="{1664E2FE-AF28-4D61-AE1F-9A58C87D5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675" y="2630092"/>
            <a:ext cx="238125" cy="25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i="1"/>
              <a:t>q</a:t>
            </a:r>
          </a:p>
        </p:txBody>
      </p:sp>
      <p:cxnSp>
        <p:nvCxnSpPr>
          <p:cNvPr id="43" name="AutoShape 36">
            <a:extLst>
              <a:ext uri="{FF2B5EF4-FFF2-40B4-BE49-F238E27FC236}">
                <a16:creationId xmlns:a16="http://schemas.microsoft.com/office/drawing/2014/main" id="{2D809784-C987-415C-B67F-92B0299FAD1D}"/>
              </a:ext>
            </a:extLst>
          </p:cNvPr>
          <p:cNvCxnSpPr>
            <a:cxnSpLocks noChangeShapeType="1"/>
            <a:stCxn id="16" idx="2"/>
            <a:endCxn id="42" idx="0"/>
          </p:cNvCxnSpPr>
          <p:nvPr/>
        </p:nvCxnSpPr>
        <p:spPr bwMode="auto">
          <a:xfrm>
            <a:off x="8567738" y="2589921"/>
            <a:ext cx="0" cy="4017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 Box 38">
            <a:extLst>
              <a:ext uri="{FF2B5EF4-FFF2-40B4-BE49-F238E27FC236}">
                <a16:creationId xmlns:a16="http://schemas.microsoft.com/office/drawing/2014/main" id="{26AF159A-3BD6-446F-AB26-6BA2DA16E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300" y="2655094"/>
            <a:ext cx="238125" cy="25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i="1"/>
              <a:t>e</a:t>
            </a:r>
          </a:p>
        </p:txBody>
      </p:sp>
      <p:sp>
        <p:nvSpPr>
          <p:cNvPr id="45" name="Text Box 39">
            <a:extLst>
              <a:ext uri="{FF2B5EF4-FFF2-40B4-BE49-F238E27FC236}">
                <a16:creationId xmlns:a16="http://schemas.microsoft.com/office/drawing/2014/main" id="{0E9CADE6-1EB0-4BA7-9567-52BFBE71F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3294460"/>
            <a:ext cx="238125" cy="25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i="1"/>
              <a:t>p</a:t>
            </a:r>
          </a:p>
        </p:txBody>
      </p:sp>
      <p:sp>
        <p:nvSpPr>
          <p:cNvPr id="46" name="Text Box 40">
            <a:extLst>
              <a:ext uri="{FF2B5EF4-FFF2-40B4-BE49-F238E27FC236}">
                <a16:creationId xmlns:a16="http://schemas.microsoft.com/office/drawing/2014/main" id="{9233C24D-E337-48F4-8010-02C6B27DB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175" y="2974182"/>
            <a:ext cx="238125" cy="25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i="1"/>
              <a:t>h</a:t>
            </a:r>
          </a:p>
        </p:txBody>
      </p:sp>
      <p:sp>
        <p:nvSpPr>
          <p:cNvPr id="47" name="Text Box 41">
            <a:extLst>
              <a:ext uri="{FF2B5EF4-FFF2-40B4-BE49-F238E27FC236}">
                <a16:creationId xmlns:a16="http://schemas.microsoft.com/office/drawing/2014/main" id="{7FF49F1C-C0CF-459B-AD9B-767598E89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294460"/>
            <a:ext cx="238125" cy="25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i="1"/>
              <a:t>f</a:t>
            </a:r>
          </a:p>
        </p:txBody>
      </p:sp>
      <p:sp>
        <p:nvSpPr>
          <p:cNvPr id="48" name="Text Box 42">
            <a:extLst>
              <a:ext uri="{FF2B5EF4-FFF2-40B4-BE49-F238E27FC236}">
                <a16:creationId xmlns:a16="http://schemas.microsoft.com/office/drawing/2014/main" id="{25DC6126-D100-48CC-9312-7CCA7B504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974182"/>
            <a:ext cx="238125" cy="25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i="1"/>
              <a:t>r</a:t>
            </a:r>
          </a:p>
        </p:txBody>
      </p:sp>
      <p:sp>
        <p:nvSpPr>
          <p:cNvPr id="49" name="Text Box 43">
            <a:extLst>
              <a:ext uri="{FF2B5EF4-FFF2-40B4-BE49-F238E27FC236}">
                <a16:creationId xmlns:a16="http://schemas.microsoft.com/office/drawing/2014/main" id="{4B7FFF36-2BB0-402F-830B-DABDC6189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3294460"/>
            <a:ext cx="238125" cy="25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i="1"/>
              <a:t>q</a:t>
            </a:r>
          </a:p>
        </p:txBody>
      </p:sp>
      <p:sp>
        <p:nvSpPr>
          <p:cNvPr id="50" name="Text Box 44">
            <a:extLst>
              <a:ext uri="{FF2B5EF4-FFF2-40B4-BE49-F238E27FC236}">
                <a16:creationId xmlns:a16="http://schemas.microsoft.com/office/drawing/2014/main" id="{3CB0BCE5-39BB-4114-81CF-1BD2784E4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3581401"/>
            <a:ext cx="238125" cy="25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i="1"/>
              <a:t>q</a:t>
            </a:r>
          </a:p>
        </p:txBody>
      </p:sp>
      <p:sp>
        <p:nvSpPr>
          <p:cNvPr id="51" name="Text Box 45">
            <a:extLst>
              <a:ext uri="{FF2B5EF4-FFF2-40B4-BE49-F238E27FC236}">
                <a16:creationId xmlns:a16="http://schemas.microsoft.com/office/drawing/2014/main" id="{13850AD4-BC0F-40EB-8732-3FFEFFE60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925" y="3581401"/>
            <a:ext cx="238125" cy="25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i="1"/>
              <a:t>c</a:t>
            </a:r>
          </a:p>
        </p:txBody>
      </p:sp>
      <p:sp>
        <p:nvSpPr>
          <p:cNvPr id="52" name="Text Box 46">
            <a:extLst>
              <a:ext uri="{FF2B5EF4-FFF2-40B4-BE49-F238E27FC236}">
                <a16:creationId xmlns:a16="http://schemas.microsoft.com/office/drawing/2014/main" id="{1F8FDF9F-C2C9-446B-8E45-8B1A6E7C7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425" y="3613548"/>
            <a:ext cx="476250" cy="25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CC0000"/>
                </a:solidFill>
              </a:rPr>
              <a:t>G</a:t>
            </a:r>
          </a:p>
        </p:txBody>
      </p:sp>
      <p:sp>
        <p:nvSpPr>
          <p:cNvPr id="53" name="Text Box 47">
            <a:extLst>
              <a:ext uri="{FF2B5EF4-FFF2-40B4-BE49-F238E27FC236}">
                <a16:creationId xmlns:a16="http://schemas.microsoft.com/office/drawing/2014/main" id="{31113D64-E644-4692-AB5B-8BF908849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925" y="3861198"/>
            <a:ext cx="238125" cy="25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i="1"/>
              <a:t>a</a:t>
            </a:r>
          </a:p>
        </p:txBody>
      </p:sp>
      <p:cxnSp>
        <p:nvCxnSpPr>
          <p:cNvPr id="54" name="AutoShape 48">
            <a:extLst>
              <a:ext uri="{FF2B5EF4-FFF2-40B4-BE49-F238E27FC236}">
                <a16:creationId xmlns:a16="http://schemas.microsoft.com/office/drawing/2014/main" id="{57A83935-44C1-4551-B02C-77D23F9886A2}"/>
              </a:ext>
            </a:extLst>
          </p:cNvPr>
          <p:cNvCxnSpPr>
            <a:cxnSpLocks noChangeShapeType="1"/>
            <a:stCxn id="44" idx="2"/>
            <a:endCxn id="46" idx="0"/>
          </p:cNvCxnSpPr>
          <p:nvPr/>
        </p:nvCxnSpPr>
        <p:spPr bwMode="auto">
          <a:xfrm flipH="1">
            <a:off x="6091238" y="2909008"/>
            <a:ext cx="238125" cy="6517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49">
            <a:extLst>
              <a:ext uri="{FF2B5EF4-FFF2-40B4-BE49-F238E27FC236}">
                <a16:creationId xmlns:a16="http://schemas.microsoft.com/office/drawing/2014/main" id="{4044CE37-29BB-4C8C-A342-156B5BB1ADD9}"/>
              </a:ext>
            </a:extLst>
          </p:cNvPr>
          <p:cNvCxnSpPr>
            <a:cxnSpLocks noChangeShapeType="1"/>
            <a:stCxn id="44" idx="2"/>
            <a:endCxn id="48" idx="0"/>
          </p:cNvCxnSpPr>
          <p:nvPr/>
        </p:nvCxnSpPr>
        <p:spPr bwMode="auto">
          <a:xfrm>
            <a:off x="6329363" y="2909008"/>
            <a:ext cx="190500" cy="6517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50">
            <a:extLst>
              <a:ext uri="{FF2B5EF4-FFF2-40B4-BE49-F238E27FC236}">
                <a16:creationId xmlns:a16="http://schemas.microsoft.com/office/drawing/2014/main" id="{99EDF067-4399-4712-B44A-C1DB023323C1}"/>
              </a:ext>
            </a:extLst>
          </p:cNvPr>
          <p:cNvCxnSpPr>
            <a:cxnSpLocks noChangeShapeType="1"/>
            <a:stCxn id="46" idx="2"/>
            <a:endCxn id="45" idx="0"/>
          </p:cNvCxnSpPr>
          <p:nvPr/>
        </p:nvCxnSpPr>
        <p:spPr bwMode="auto">
          <a:xfrm flipH="1">
            <a:off x="5948363" y="3228096"/>
            <a:ext cx="142875" cy="6636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51">
            <a:extLst>
              <a:ext uri="{FF2B5EF4-FFF2-40B4-BE49-F238E27FC236}">
                <a16:creationId xmlns:a16="http://schemas.microsoft.com/office/drawing/2014/main" id="{2ED523D3-4684-475C-982C-01AC8A9ABAAC}"/>
              </a:ext>
            </a:extLst>
          </p:cNvPr>
          <p:cNvCxnSpPr>
            <a:cxnSpLocks noChangeShapeType="1"/>
            <a:stCxn id="46" idx="2"/>
            <a:endCxn id="49" idx="0"/>
          </p:cNvCxnSpPr>
          <p:nvPr/>
        </p:nvCxnSpPr>
        <p:spPr bwMode="auto">
          <a:xfrm>
            <a:off x="6091238" y="3228096"/>
            <a:ext cx="142875" cy="6636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52">
            <a:extLst>
              <a:ext uri="{FF2B5EF4-FFF2-40B4-BE49-F238E27FC236}">
                <a16:creationId xmlns:a16="http://schemas.microsoft.com/office/drawing/2014/main" id="{F3F1450F-3C42-4BDD-B44C-3D4424C07B87}"/>
              </a:ext>
            </a:extLst>
          </p:cNvPr>
          <p:cNvCxnSpPr>
            <a:cxnSpLocks noChangeShapeType="1"/>
            <a:stCxn id="48" idx="2"/>
            <a:endCxn id="47" idx="0"/>
          </p:cNvCxnSpPr>
          <p:nvPr/>
        </p:nvCxnSpPr>
        <p:spPr bwMode="auto">
          <a:xfrm>
            <a:off x="6519863" y="3228096"/>
            <a:ext cx="0" cy="6636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53">
            <a:extLst>
              <a:ext uri="{FF2B5EF4-FFF2-40B4-BE49-F238E27FC236}">
                <a16:creationId xmlns:a16="http://schemas.microsoft.com/office/drawing/2014/main" id="{E4021E89-8DAB-47F4-B502-587D6E47B5E3}"/>
              </a:ext>
            </a:extLst>
          </p:cNvPr>
          <p:cNvCxnSpPr>
            <a:cxnSpLocks noChangeShapeType="1"/>
            <a:stCxn id="45" idx="2"/>
            <a:endCxn id="50" idx="0"/>
          </p:cNvCxnSpPr>
          <p:nvPr/>
        </p:nvCxnSpPr>
        <p:spPr bwMode="auto">
          <a:xfrm>
            <a:off x="5948363" y="3548374"/>
            <a:ext cx="0" cy="3302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54">
            <a:extLst>
              <a:ext uri="{FF2B5EF4-FFF2-40B4-BE49-F238E27FC236}">
                <a16:creationId xmlns:a16="http://schemas.microsoft.com/office/drawing/2014/main" id="{9169ABAD-F1E2-4949-9461-42B789800D30}"/>
              </a:ext>
            </a:extLst>
          </p:cNvPr>
          <p:cNvCxnSpPr>
            <a:cxnSpLocks noChangeShapeType="1"/>
            <a:stCxn id="47" idx="2"/>
            <a:endCxn id="51" idx="0"/>
          </p:cNvCxnSpPr>
          <p:nvPr/>
        </p:nvCxnSpPr>
        <p:spPr bwMode="auto">
          <a:xfrm flipH="1">
            <a:off x="6376988" y="3548374"/>
            <a:ext cx="142875" cy="3302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55">
            <a:extLst>
              <a:ext uri="{FF2B5EF4-FFF2-40B4-BE49-F238E27FC236}">
                <a16:creationId xmlns:a16="http://schemas.microsoft.com/office/drawing/2014/main" id="{AE0F3A1E-32FC-4352-B2D4-B25806B2F31B}"/>
              </a:ext>
            </a:extLst>
          </p:cNvPr>
          <p:cNvCxnSpPr>
            <a:cxnSpLocks noChangeShapeType="1"/>
            <a:stCxn id="47" idx="2"/>
            <a:endCxn id="52" idx="0"/>
          </p:cNvCxnSpPr>
          <p:nvPr/>
        </p:nvCxnSpPr>
        <p:spPr bwMode="auto">
          <a:xfrm>
            <a:off x="6519863" y="3548374"/>
            <a:ext cx="166687" cy="6517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56">
            <a:extLst>
              <a:ext uri="{FF2B5EF4-FFF2-40B4-BE49-F238E27FC236}">
                <a16:creationId xmlns:a16="http://schemas.microsoft.com/office/drawing/2014/main" id="{900798BA-2C50-4D3F-9A87-5B4F7210F5CB}"/>
              </a:ext>
            </a:extLst>
          </p:cNvPr>
          <p:cNvCxnSpPr>
            <a:cxnSpLocks noChangeShapeType="1"/>
            <a:stCxn id="51" idx="2"/>
            <a:endCxn id="53" idx="0"/>
          </p:cNvCxnSpPr>
          <p:nvPr/>
        </p:nvCxnSpPr>
        <p:spPr bwMode="auto">
          <a:xfrm>
            <a:off x="6376988" y="3835315"/>
            <a:ext cx="0" cy="2588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57">
            <a:extLst>
              <a:ext uri="{FF2B5EF4-FFF2-40B4-BE49-F238E27FC236}">
                <a16:creationId xmlns:a16="http://schemas.microsoft.com/office/drawing/2014/main" id="{E8BB15F8-9259-4CFF-9A9C-EF28586AD8EC}"/>
              </a:ext>
            </a:extLst>
          </p:cNvPr>
          <p:cNvCxnSpPr>
            <a:cxnSpLocks noChangeShapeType="1"/>
            <a:stCxn id="15" idx="2"/>
            <a:endCxn id="44" idx="0"/>
          </p:cNvCxnSpPr>
          <p:nvPr/>
        </p:nvCxnSpPr>
        <p:spPr bwMode="auto">
          <a:xfrm>
            <a:off x="5710238" y="2629212"/>
            <a:ext cx="619125" cy="2588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58">
            <a:extLst>
              <a:ext uri="{FF2B5EF4-FFF2-40B4-BE49-F238E27FC236}">
                <a16:creationId xmlns:a16="http://schemas.microsoft.com/office/drawing/2014/main" id="{FBCC80F1-1698-416D-B4A7-75379A38B5CF}"/>
              </a:ext>
            </a:extLst>
          </p:cNvPr>
          <p:cNvCxnSpPr>
            <a:cxnSpLocks noChangeShapeType="1"/>
            <a:stCxn id="12" idx="2"/>
            <a:endCxn id="15" idx="0"/>
          </p:cNvCxnSpPr>
          <p:nvPr/>
        </p:nvCxnSpPr>
        <p:spPr bwMode="auto">
          <a:xfrm flipH="1">
            <a:off x="5710238" y="2261672"/>
            <a:ext cx="1524000" cy="11362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59">
            <a:extLst>
              <a:ext uri="{FF2B5EF4-FFF2-40B4-BE49-F238E27FC236}">
                <a16:creationId xmlns:a16="http://schemas.microsoft.com/office/drawing/2014/main" id="{6A336F78-FC27-4136-82B7-2241C94CEE96}"/>
              </a:ext>
            </a:extLst>
          </p:cNvPr>
          <p:cNvCxnSpPr>
            <a:cxnSpLocks noChangeShapeType="1"/>
            <a:stCxn id="12" idx="2"/>
            <a:endCxn id="23" idx="0"/>
          </p:cNvCxnSpPr>
          <p:nvPr/>
        </p:nvCxnSpPr>
        <p:spPr bwMode="auto">
          <a:xfrm>
            <a:off x="7234238" y="2261672"/>
            <a:ext cx="200025" cy="7433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60">
            <a:extLst>
              <a:ext uri="{FF2B5EF4-FFF2-40B4-BE49-F238E27FC236}">
                <a16:creationId xmlns:a16="http://schemas.microsoft.com/office/drawing/2014/main" id="{4750FCD2-CCAD-4A74-B6B0-B84B474DC31D}"/>
              </a:ext>
            </a:extLst>
          </p:cNvPr>
          <p:cNvCxnSpPr>
            <a:cxnSpLocks noChangeShapeType="1"/>
            <a:stCxn id="12" idx="2"/>
            <a:endCxn id="16" idx="0"/>
          </p:cNvCxnSpPr>
          <p:nvPr/>
        </p:nvCxnSpPr>
        <p:spPr bwMode="auto">
          <a:xfrm>
            <a:off x="7234238" y="2261672"/>
            <a:ext cx="1333500" cy="7433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7" name="Group 62">
            <a:extLst>
              <a:ext uri="{FF2B5EF4-FFF2-40B4-BE49-F238E27FC236}">
                <a16:creationId xmlns:a16="http://schemas.microsoft.com/office/drawing/2014/main" id="{72FAA15C-EDA1-49B6-955D-A127EF1970D0}"/>
              </a:ext>
            </a:extLst>
          </p:cNvPr>
          <p:cNvGrpSpPr>
            <a:grpSpLocks/>
          </p:cNvGrpSpPr>
          <p:nvPr/>
        </p:nvGrpSpPr>
        <p:grpSpPr bwMode="auto">
          <a:xfrm>
            <a:off x="510778" y="2343151"/>
            <a:ext cx="2403872" cy="1326356"/>
            <a:chOff x="336" y="576"/>
            <a:chExt cx="4848" cy="2784"/>
          </a:xfrm>
        </p:grpSpPr>
        <p:sp>
          <p:nvSpPr>
            <p:cNvPr id="68" name="AutoShape 63">
              <a:extLst>
                <a:ext uri="{FF2B5EF4-FFF2-40B4-BE49-F238E27FC236}">
                  <a16:creationId xmlns:a16="http://schemas.microsoft.com/office/drawing/2014/main" id="{A64161D3-568D-4AF3-BDB7-2BE32DD72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208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350"/>
                <a:t>S</a:t>
              </a:r>
            </a:p>
          </p:txBody>
        </p:sp>
        <p:sp>
          <p:nvSpPr>
            <p:cNvPr id="69" name="AutoShape 64">
              <a:extLst>
                <a:ext uri="{FF2B5EF4-FFF2-40B4-BE49-F238E27FC236}">
                  <a16:creationId xmlns:a16="http://schemas.microsoft.com/office/drawing/2014/main" id="{A5287716-F4A2-4018-9FB9-72B925355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57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350"/>
                <a:t>G</a:t>
              </a:r>
            </a:p>
          </p:txBody>
        </p:sp>
        <p:sp>
          <p:nvSpPr>
            <p:cNvPr id="70" name="AutoShape 65">
              <a:extLst>
                <a:ext uri="{FF2B5EF4-FFF2-40B4-BE49-F238E27FC236}">
                  <a16:creationId xmlns:a16="http://schemas.microsoft.com/office/drawing/2014/main" id="{9EB4D473-3F71-46A2-9A4C-378F34531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77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25" i="1"/>
                <a:t>d</a:t>
              </a:r>
            </a:p>
          </p:txBody>
        </p:sp>
        <p:sp>
          <p:nvSpPr>
            <p:cNvPr id="71" name="AutoShape 66">
              <a:extLst>
                <a:ext uri="{FF2B5EF4-FFF2-40B4-BE49-F238E27FC236}">
                  <a16:creationId xmlns:a16="http://schemas.microsoft.com/office/drawing/2014/main" id="{D7EDBA77-AF40-445E-9B2F-14FDDC89D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05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25" i="1"/>
                <a:t>b</a:t>
              </a:r>
            </a:p>
          </p:txBody>
        </p:sp>
        <p:sp>
          <p:nvSpPr>
            <p:cNvPr id="72" name="AutoShape 67">
              <a:extLst>
                <a:ext uri="{FF2B5EF4-FFF2-40B4-BE49-F238E27FC236}">
                  <a16:creationId xmlns:a16="http://schemas.microsoft.com/office/drawing/2014/main" id="{06B16D8C-F732-4460-9823-5EA10335C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73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25" i="1"/>
                <a:t>p</a:t>
              </a:r>
            </a:p>
          </p:txBody>
        </p:sp>
        <p:sp>
          <p:nvSpPr>
            <p:cNvPr id="73" name="AutoShape 68">
              <a:extLst>
                <a:ext uri="{FF2B5EF4-FFF2-40B4-BE49-F238E27FC236}">
                  <a16:creationId xmlns:a16="http://schemas.microsoft.com/office/drawing/2014/main" id="{306BBC52-7202-4997-AD01-BA18E83B8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880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25" i="1"/>
                <a:t>q</a:t>
              </a:r>
            </a:p>
          </p:txBody>
        </p:sp>
        <p:sp>
          <p:nvSpPr>
            <p:cNvPr id="74" name="AutoShape 69">
              <a:extLst>
                <a:ext uri="{FF2B5EF4-FFF2-40B4-BE49-F238E27FC236}">
                  <a16:creationId xmlns:a16="http://schemas.microsoft.com/office/drawing/2014/main" id="{110205DB-A5D7-487B-92CD-3F6288C4C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008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25" i="1"/>
                <a:t>c</a:t>
              </a:r>
            </a:p>
          </p:txBody>
        </p:sp>
        <p:sp>
          <p:nvSpPr>
            <p:cNvPr id="75" name="AutoShape 70">
              <a:extLst>
                <a:ext uri="{FF2B5EF4-FFF2-40B4-BE49-F238E27FC236}">
                  <a16:creationId xmlns:a16="http://schemas.microsoft.com/office/drawing/2014/main" id="{0C778E65-6114-4E0C-85C9-8D01D57E4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584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25" i="1"/>
                <a:t>e</a:t>
              </a:r>
            </a:p>
          </p:txBody>
        </p:sp>
        <p:sp>
          <p:nvSpPr>
            <p:cNvPr id="76" name="AutoShape 71">
              <a:extLst>
                <a:ext uri="{FF2B5EF4-FFF2-40B4-BE49-F238E27FC236}">
                  <a16:creationId xmlns:a16="http://schemas.microsoft.com/office/drawing/2014/main" id="{E87B63BA-7E71-4629-8624-D54300E2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25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25" i="1"/>
                <a:t>h</a:t>
              </a:r>
            </a:p>
          </p:txBody>
        </p:sp>
        <p:sp>
          <p:nvSpPr>
            <p:cNvPr id="77" name="AutoShape 72">
              <a:extLst>
                <a:ext uri="{FF2B5EF4-FFF2-40B4-BE49-F238E27FC236}">
                  <a16:creationId xmlns:a16="http://schemas.microsoft.com/office/drawing/2014/main" id="{004CF298-1EF1-4E19-811D-0EFF0635F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624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25" i="1"/>
                <a:t>a</a:t>
              </a:r>
            </a:p>
          </p:txBody>
        </p:sp>
        <p:sp>
          <p:nvSpPr>
            <p:cNvPr id="78" name="AutoShape 73">
              <a:extLst>
                <a:ext uri="{FF2B5EF4-FFF2-40B4-BE49-F238E27FC236}">
                  <a16:creationId xmlns:a16="http://schemas.microsoft.com/office/drawing/2014/main" id="{49DCA451-FA48-4D1B-9C11-D8BA41188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872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25" i="1"/>
                <a:t>f</a:t>
              </a:r>
            </a:p>
          </p:txBody>
        </p:sp>
        <p:sp>
          <p:nvSpPr>
            <p:cNvPr id="79" name="AutoShape 74">
              <a:extLst>
                <a:ext uri="{FF2B5EF4-FFF2-40B4-BE49-F238E27FC236}">
                  <a16:creationId xmlns:a16="http://schemas.microsoft.com/office/drawing/2014/main" id="{446F2115-C48A-4AA2-87F2-097D04054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73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25" i="1"/>
                <a:t>r</a:t>
              </a:r>
            </a:p>
          </p:txBody>
        </p:sp>
        <p:cxnSp>
          <p:nvCxnSpPr>
            <p:cNvPr id="80" name="AutoShape 75">
              <a:extLst>
                <a:ext uri="{FF2B5EF4-FFF2-40B4-BE49-F238E27FC236}">
                  <a16:creationId xmlns:a16="http://schemas.microsoft.com/office/drawing/2014/main" id="{C90BC446-79BA-4656-BAFD-7B06180FDA03}"/>
                </a:ext>
              </a:extLst>
            </p:cNvPr>
            <p:cNvCxnSpPr>
              <a:cxnSpLocks noChangeShapeType="1"/>
              <a:stCxn id="68" idx="5"/>
              <a:endCxn id="72" idx="2"/>
            </p:cNvCxnSpPr>
            <p:nvPr/>
          </p:nvCxnSpPr>
          <p:spPr bwMode="auto">
            <a:xfrm>
              <a:off x="746" y="2618"/>
              <a:ext cx="454" cy="3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AutoShape 76">
              <a:extLst>
                <a:ext uri="{FF2B5EF4-FFF2-40B4-BE49-F238E27FC236}">
                  <a16:creationId xmlns:a16="http://schemas.microsoft.com/office/drawing/2014/main" id="{04BB82CF-D635-43A5-84AA-8123ABFD6EDD}"/>
                </a:ext>
              </a:extLst>
            </p:cNvPr>
            <p:cNvCxnSpPr>
              <a:cxnSpLocks noChangeShapeType="1"/>
              <a:stCxn id="72" idx="5"/>
              <a:endCxn id="73" idx="2"/>
            </p:cNvCxnSpPr>
            <p:nvPr/>
          </p:nvCxnSpPr>
          <p:spPr bwMode="auto">
            <a:xfrm flipV="1">
              <a:off x="1610" y="3120"/>
              <a:ext cx="742" cy="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AutoShape 77">
              <a:extLst>
                <a:ext uri="{FF2B5EF4-FFF2-40B4-BE49-F238E27FC236}">
                  <a16:creationId xmlns:a16="http://schemas.microsoft.com/office/drawing/2014/main" id="{FD35190C-D357-4D25-96B4-08A09F020319}"/>
                </a:ext>
              </a:extLst>
            </p:cNvPr>
            <p:cNvCxnSpPr>
              <a:cxnSpLocks noChangeShapeType="1"/>
              <a:stCxn id="76" idx="3"/>
              <a:endCxn id="73" idx="7"/>
            </p:cNvCxnSpPr>
            <p:nvPr/>
          </p:nvCxnSpPr>
          <p:spPr bwMode="auto">
            <a:xfrm flipH="1">
              <a:off x="2762" y="2666"/>
              <a:ext cx="476" cy="2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78">
              <a:extLst>
                <a:ext uri="{FF2B5EF4-FFF2-40B4-BE49-F238E27FC236}">
                  <a16:creationId xmlns:a16="http://schemas.microsoft.com/office/drawing/2014/main" id="{BB0EEEED-D1BF-42A6-9838-DF97DB077485}"/>
                </a:ext>
              </a:extLst>
            </p:cNvPr>
            <p:cNvCxnSpPr>
              <a:cxnSpLocks noChangeShapeType="1"/>
              <a:stCxn id="76" idx="2"/>
              <a:endCxn id="72" idx="6"/>
            </p:cNvCxnSpPr>
            <p:nvPr/>
          </p:nvCxnSpPr>
          <p:spPr bwMode="auto">
            <a:xfrm flipH="1">
              <a:off x="1680" y="2496"/>
              <a:ext cx="1488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AutoShape 79">
              <a:extLst>
                <a:ext uri="{FF2B5EF4-FFF2-40B4-BE49-F238E27FC236}">
                  <a16:creationId xmlns:a16="http://schemas.microsoft.com/office/drawing/2014/main" id="{BBC0A70D-ED4D-4FB0-BC3D-3A576A34CACD}"/>
                </a:ext>
              </a:extLst>
            </p:cNvPr>
            <p:cNvCxnSpPr>
              <a:cxnSpLocks noChangeShapeType="1"/>
              <a:stCxn id="75" idx="4"/>
              <a:endCxn id="76" idx="7"/>
            </p:cNvCxnSpPr>
            <p:nvPr/>
          </p:nvCxnSpPr>
          <p:spPr bwMode="auto">
            <a:xfrm flipH="1">
              <a:off x="3578" y="2064"/>
              <a:ext cx="214" cy="2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AutoShape 80">
              <a:extLst>
                <a:ext uri="{FF2B5EF4-FFF2-40B4-BE49-F238E27FC236}">
                  <a16:creationId xmlns:a16="http://schemas.microsoft.com/office/drawing/2014/main" id="{82F9A60E-06E6-493C-A60B-3D448A1BE5F1}"/>
                </a:ext>
              </a:extLst>
            </p:cNvPr>
            <p:cNvCxnSpPr>
              <a:cxnSpLocks noChangeShapeType="1"/>
              <a:stCxn id="75" idx="5"/>
              <a:endCxn id="79" idx="1"/>
            </p:cNvCxnSpPr>
            <p:nvPr/>
          </p:nvCxnSpPr>
          <p:spPr bwMode="auto">
            <a:xfrm>
              <a:off x="3962" y="1994"/>
              <a:ext cx="476" cy="81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AutoShape 81">
              <a:extLst>
                <a:ext uri="{FF2B5EF4-FFF2-40B4-BE49-F238E27FC236}">
                  <a16:creationId xmlns:a16="http://schemas.microsoft.com/office/drawing/2014/main" id="{EA3E0FE4-16C1-4654-B340-4C0945819FD1}"/>
                </a:ext>
              </a:extLst>
            </p:cNvPr>
            <p:cNvCxnSpPr>
              <a:cxnSpLocks noChangeShapeType="1"/>
              <a:stCxn id="79" idx="0"/>
              <a:endCxn id="78" idx="4"/>
            </p:cNvCxnSpPr>
            <p:nvPr/>
          </p:nvCxnSpPr>
          <p:spPr bwMode="auto">
            <a:xfrm flipV="1">
              <a:off x="4608" y="2352"/>
              <a:ext cx="192" cy="384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AutoShape 82">
              <a:extLst>
                <a:ext uri="{FF2B5EF4-FFF2-40B4-BE49-F238E27FC236}">
                  <a16:creationId xmlns:a16="http://schemas.microsoft.com/office/drawing/2014/main" id="{CBC2F920-8E18-4EAC-8B75-441708513BCE}"/>
                </a:ext>
              </a:extLst>
            </p:cNvPr>
            <p:cNvCxnSpPr>
              <a:cxnSpLocks noChangeShapeType="1"/>
              <a:stCxn id="78" idx="0"/>
              <a:endCxn id="69" idx="4"/>
            </p:cNvCxnSpPr>
            <p:nvPr/>
          </p:nvCxnSpPr>
          <p:spPr bwMode="auto">
            <a:xfrm flipV="1">
              <a:off x="4800" y="1056"/>
              <a:ext cx="144" cy="816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AutoShape 83">
              <a:extLst>
                <a:ext uri="{FF2B5EF4-FFF2-40B4-BE49-F238E27FC236}">
                  <a16:creationId xmlns:a16="http://schemas.microsoft.com/office/drawing/2014/main" id="{D9F15127-A83F-4DC7-837F-E66E55C88EF0}"/>
                </a:ext>
              </a:extLst>
            </p:cNvPr>
            <p:cNvCxnSpPr>
              <a:cxnSpLocks noChangeShapeType="1"/>
              <a:stCxn id="68" idx="7"/>
            </p:cNvCxnSpPr>
            <p:nvPr/>
          </p:nvCxnSpPr>
          <p:spPr bwMode="auto">
            <a:xfrm flipV="1">
              <a:off x="746" y="2016"/>
              <a:ext cx="982" cy="26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AutoShape 84">
              <a:extLst>
                <a:ext uri="{FF2B5EF4-FFF2-40B4-BE49-F238E27FC236}">
                  <a16:creationId xmlns:a16="http://schemas.microsoft.com/office/drawing/2014/main" id="{D63F59B9-0263-442A-8BC5-3D6BD6D4CBA2}"/>
                </a:ext>
              </a:extLst>
            </p:cNvPr>
            <p:cNvCxnSpPr>
              <a:cxnSpLocks noChangeShapeType="1"/>
              <a:stCxn id="70" idx="1"/>
              <a:endCxn id="71" idx="5"/>
            </p:cNvCxnSpPr>
            <p:nvPr/>
          </p:nvCxnSpPr>
          <p:spPr bwMode="auto">
            <a:xfrm flipH="1" flipV="1">
              <a:off x="1130" y="1466"/>
              <a:ext cx="668" cy="3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AutoShape 85">
              <a:extLst>
                <a:ext uri="{FF2B5EF4-FFF2-40B4-BE49-F238E27FC236}">
                  <a16:creationId xmlns:a16="http://schemas.microsoft.com/office/drawing/2014/main" id="{33CD2759-2846-444E-AFAB-2290ECC91D5E}"/>
                </a:ext>
              </a:extLst>
            </p:cNvPr>
            <p:cNvCxnSpPr>
              <a:cxnSpLocks noChangeShapeType="1"/>
              <a:endCxn id="77" idx="2"/>
            </p:cNvCxnSpPr>
            <p:nvPr/>
          </p:nvCxnSpPr>
          <p:spPr bwMode="auto">
            <a:xfrm flipV="1">
              <a:off x="1152" y="864"/>
              <a:ext cx="432" cy="2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AutoShape 86">
              <a:extLst>
                <a:ext uri="{FF2B5EF4-FFF2-40B4-BE49-F238E27FC236}">
                  <a16:creationId xmlns:a16="http://schemas.microsoft.com/office/drawing/2014/main" id="{69856FB2-C194-4DDA-8D70-9658DB79E5DE}"/>
                </a:ext>
              </a:extLst>
            </p:cNvPr>
            <p:cNvCxnSpPr>
              <a:cxnSpLocks noChangeShapeType="1"/>
              <a:stCxn id="74" idx="2"/>
              <a:endCxn id="77" idx="6"/>
            </p:cNvCxnSpPr>
            <p:nvPr/>
          </p:nvCxnSpPr>
          <p:spPr bwMode="auto">
            <a:xfrm flipH="1" flipV="1">
              <a:off x="2064" y="864"/>
              <a:ext cx="816" cy="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87">
              <a:extLst>
                <a:ext uri="{FF2B5EF4-FFF2-40B4-BE49-F238E27FC236}">
                  <a16:creationId xmlns:a16="http://schemas.microsoft.com/office/drawing/2014/main" id="{68D3088A-7F72-4336-BF66-250351DBF255}"/>
                </a:ext>
              </a:extLst>
            </p:cNvPr>
            <p:cNvCxnSpPr>
              <a:cxnSpLocks noChangeShapeType="1"/>
              <a:stCxn id="70" idx="7"/>
              <a:endCxn id="74" idx="3"/>
            </p:cNvCxnSpPr>
            <p:nvPr/>
          </p:nvCxnSpPr>
          <p:spPr bwMode="auto">
            <a:xfrm flipV="1">
              <a:off x="2138" y="1418"/>
              <a:ext cx="812" cy="4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AutoShape 88">
              <a:extLst>
                <a:ext uri="{FF2B5EF4-FFF2-40B4-BE49-F238E27FC236}">
                  <a16:creationId xmlns:a16="http://schemas.microsoft.com/office/drawing/2014/main" id="{EED0AAEE-4E3D-4A8F-A9EE-ABF5917C6883}"/>
                </a:ext>
              </a:extLst>
            </p:cNvPr>
            <p:cNvCxnSpPr>
              <a:cxnSpLocks noChangeShapeType="1"/>
              <a:stCxn id="70" idx="6"/>
              <a:endCxn id="75" idx="2"/>
            </p:cNvCxnSpPr>
            <p:nvPr/>
          </p:nvCxnSpPr>
          <p:spPr bwMode="auto">
            <a:xfrm flipV="1">
              <a:off x="2208" y="1824"/>
              <a:ext cx="1344" cy="19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AutoShape 89">
              <a:extLst>
                <a:ext uri="{FF2B5EF4-FFF2-40B4-BE49-F238E27FC236}">
                  <a16:creationId xmlns:a16="http://schemas.microsoft.com/office/drawing/2014/main" id="{BA959910-080F-4E13-9FB8-C9EAB45D53CC}"/>
                </a:ext>
              </a:extLst>
            </p:cNvPr>
            <p:cNvCxnSpPr>
              <a:cxnSpLocks noChangeShapeType="1"/>
              <a:stCxn id="78" idx="1"/>
              <a:endCxn id="74" idx="6"/>
            </p:cNvCxnSpPr>
            <p:nvPr/>
          </p:nvCxnSpPr>
          <p:spPr bwMode="auto">
            <a:xfrm rot="5400000" flipH="1">
              <a:off x="3648" y="960"/>
              <a:ext cx="694" cy="127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AutoShape 90">
              <a:extLst>
                <a:ext uri="{FF2B5EF4-FFF2-40B4-BE49-F238E27FC236}">
                  <a16:creationId xmlns:a16="http://schemas.microsoft.com/office/drawing/2014/main" id="{182880F1-5190-48B5-93FD-305C8F77E81C}"/>
                </a:ext>
              </a:extLst>
            </p:cNvPr>
            <p:cNvCxnSpPr>
              <a:cxnSpLocks noChangeShapeType="1"/>
              <a:stCxn id="68" idx="6"/>
              <a:endCxn id="75" idx="3"/>
            </p:cNvCxnSpPr>
            <p:nvPr/>
          </p:nvCxnSpPr>
          <p:spPr bwMode="auto">
            <a:xfrm flipV="1">
              <a:off x="816" y="1994"/>
              <a:ext cx="2806" cy="454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6" name="Text Box 92">
            <a:extLst>
              <a:ext uri="{FF2B5EF4-FFF2-40B4-BE49-F238E27FC236}">
                <a16:creationId xmlns:a16="http://schemas.microsoft.com/office/drawing/2014/main" id="{8E1EF762-5C2C-4280-9A2C-8F168A38E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850" y="3100387"/>
            <a:ext cx="1551385" cy="90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9" rIns="68574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350" i="1">
                <a:latin typeface="Calibri" panose="020F0502020204030204" pitchFamily="34" charset="0"/>
              </a:rPr>
              <a:t>We construct both on demand – and we construct as little as possible.</a:t>
            </a:r>
          </a:p>
        </p:txBody>
      </p:sp>
      <p:sp>
        <p:nvSpPr>
          <p:cNvPr id="97" name="Text Box 94">
            <a:extLst>
              <a:ext uri="{FF2B5EF4-FFF2-40B4-BE49-F238E27FC236}">
                <a16:creationId xmlns:a16="http://schemas.microsoft.com/office/drawing/2014/main" id="{566C6C50-C38F-48A7-AA6C-1EDA61D76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428750"/>
            <a:ext cx="1485900" cy="1107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9" rIns="68574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350" i="1">
                <a:latin typeface="Calibri" panose="020F0502020204030204" pitchFamily="34" charset="0"/>
              </a:rPr>
              <a:t>Each NODE in in the search tree is an entire PATH in the state space graph.</a:t>
            </a:r>
          </a:p>
        </p:txBody>
      </p:sp>
      <p:sp>
        <p:nvSpPr>
          <p:cNvPr id="98" name="TextBox 94">
            <a:extLst>
              <a:ext uri="{FF2B5EF4-FFF2-40B4-BE49-F238E27FC236}">
                <a16:creationId xmlns:a16="http://schemas.microsoft.com/office/drawing/2014/main" id="{D519F5C8-46F1-42D1-9306-6FDC77449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025" y="1564481"/>
            <a:ext cx="3657600" cy="3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100">
                <a:latin typeface="Calibri" panose="020F0502020204030204" pitchFamily="34" charset="0"/>
              </a:rPr>
              <a:t>Search Tree</a:t>
            </a:r>
          </a:p>
        </p:txBody>
      </p:sp>
      <p:sp>
        <p:nvSpPr>
          <p:cNvPr id="99" name="TextBox 95">
            <a:extLst>
              <a:ext uri="{FF2B5EF4-FFF2-40B4-BE49-F238E27FC236}">
                <a16:creationId xmlns:a16="http://schemas.microsoft.com/office/drawing/2014/main" id="{AD560842-7801-4FA4-BC08-4F6059FAA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85900"/>
            <a:ext cx="2571750" cy="3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latin typeface="Calibri" panose="020F0502020204030204" pitchFamily="34" charset="0"/>
              </a:rPr>
              <a:t>State Space Graph</a:t>
            </a:r>
          </a:p>
        </p:txBody>
      </p:sp>
    </p:spTree>
    <p:extLst>
      <p:ext uri="{BB962C8B-B14F-4D97-AF65-F5344CB8AC3E}">
        <p14:creationId xmlns:p14="http://schemas.microsoft.com/office/powerpoint/2010/main" val="2309231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Exercise: 8 Puzzle Problem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AF6198-4FFD-42A4-AB52-CAC32CC46B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8965" y="1044700"/>
            <a:ext cx="8246070" cy="320680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                           Initial State                          Goal State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6E64B7A-8464-4B71-AE47-4487CC28B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40" y="1583682"/>
            <a:ext cx="5343525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723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Exercise: 8 Puzzle Problem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3FA969-CB26-4C92-BBDE-0BA090C7B1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17900" y="1655522"/>
            <a:ext cx="6871726" cy="3206803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solidFill>
                  <a:schemeClr val="tx1"/>
                </a:solidFill>
              </a:rPr>
              <a:t>States: Specifies location of each tile in one of nine squares</a:t>
            </a:r>
          </a:p>
          <a:p>
            <a:r>
              <a:rPr lang="en-US" altLang="en-US" sz="2000" dirty="0">
                <a:solidFill>
                  <a:schemeClr val="tx1"/>
                </a:solidFill>
              </a:rPr>
              <a:t>Initial State: Current state of board</a:t>
            </a:r>
          </a:p>
          <a:p>
            <a:r>
              <a:rPr lang="en-US" altLang="en-US" sz="2000" dirty="0">
                <a:solidFill>
                  <a:schemeClr val="tx1"/>
                </a:solidFill>
              </a:rPr>
              <a:t>Operators: Blank moves left, right, up, down</a:t>
            </a:r>
          </a:p>
          <a:p>
            <a:r>
              <a:rPr lang="en-US" altLang="en-US" sz="2000" dirty="0">
                <a:solidFill>
                  <a:schemeClr val="tx1"/>
                </a:solidFill>
              </a:rPr>
              <a:t>Goal Test: State matches goal configuration</a:t>
            </a:r>
          </a:p>
          <a:p>
            <a:r>
              <a:rPr lang="en-US" altLang="en-US" sz="2000" dirty="0">
                <a:solidFill>
                  <a:schemeClr val="tx1"/>
                </a:solidFill>
              </a:rPr>
              <a:t>Successor Function: Swap blank tile with filled tile</a:t>
            </a:r>
          </a:p>
        </p:txBody>
      </p:sp>
    </p:spTree>
    <p:extLst>
      <p:ext uri="{BB962C8B-B14F-4D97-AF65-F5344CB8AC3E}">
        <p14:creationId xmlns:p14="http://schemas.microsoft.com/office/powerpoint/2010/main" val="1501678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Exercise: 8 Queen Problem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776F37D9-152D-4054-86FB-469B0D42FE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705" y="1259760"/>
            <a:ext cx="3552825" cy="3546872"/>
          </a:xfrm>
        </p:spPr>
      </p:pic>
    </p:spTree>
    <p:extLst>
      <p:ext uri="{BB962C8B-B14F-4D97-AF65-F5344CB8AC3E}">
        <p14:creationId xmlns:p14="http://schemas.microsoft.com/office/powerpoint/2010/main" val="2178188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Exercise: 8 Puzzle Problem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3FA969-CB26-4C92-BBDE-0BA090C7B1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17900" y="1655522"/>
            <a:ext cx="6871726" cy="3206803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solidFill>
                  <a:schemeClr val="tx1"/>
                </a:solidFill>
              </a:rPr>
              <a:t>States: Any arrangement of 0 – 8 queens on board in a state</a:t>
            </a:r>
          </a:p>
          <a:p>
            <a:r>
              <a:rPr lang="en-US" altLang="en-US" sz="2000" dirty="0">
                <a:solidFill>
                  <a:schemeClr val="tx1"/>
                </a:solidFill>
              </a:rPr>
              <a:t>Initial State: No queens on board</a:t>
            </a:r>
          </a:p>
          <a:p>
            <a:r>
              <a:rPr lang="en-US" altLang="en-US" sz="2000" dirty="0">
                <a:solidFill>
                  <a:schemeClr val="tx1"/>
                </a:solidFill>
              </a:rPr>
              <a:t>Successor Function: Adds a queen to any empty box on board</a:t>
            </a:r>
          </a:p>
          <a:p>
            <a:r>
              <a:rPr lang="en-US" altLang="en-US" sz="2000" dirty="0">
                <a:solidFill>
                  <a:schemeClr val="tx1"/>
                </a:solidFill>
              </a:rPr>
              <a:t>Goal Test: 8 Queens don’t attack each other</a:t>
            </a:r>
          </a:p>
        </p:txBody>
      </p:sp>
    </p:spTree>
    <p:extLst>
      <p:ext uri="{BB962C8B-B14F-4D97-AF65-F5344CB8AC3E}">
        <p14:creationId xmlns:p14="http://schemas.microsoft.com/office/powerpoint/2010/main" val="760322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Example: Missionaries &amp; Cannibals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0E7F87D-5E1F-4286-80D1-A3E1C4B52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726" y="3464108"/>
            <a:ext cx="3143250" cy="133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2C7E8C-82ED-4A31-909E-B919CAF6989A}"/>
              </a:ext>
            </a:extLst>
          </p:cNvPr>
          <p:cNvSpPr txBox="1"/>
          <p:nvPr/>
        </p:nvSpPr>
        <p:spPr>
          <a:xfrm>
            <a:off x="2265680" y="1233081"/>
            <a:ext cx="4585546" cy="2860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buFont typeface="Wingdings" pitchFamily="2" charset="2"/>
              <a:buNone/>
              <a:defRPr/>
            </a:pPr>
            <a:r>
              <a:rPr lang="en-US" altLang="en-US" sz="1800" kern="0" dirty="0"/>
              <a:t> Three missionaries and three cannibals come to a river. A rowboat that seats two is available. If the cannibals ever outnumber the missionaries on either bank of the river, the missionaries will be eaten.   </a:t>
            </a:r>
          </a:p>
          <a:p>
            <a:pPr>
              <a:lnSpc>
                <a:spcPct val="170000"/>
              </a:lnSpc>
              <a:buFont typeface="Wingdings" pitchFamily="2" charset="2"/>
              <a:buNone/>
              <a:defRPr/>
            </a:pPr>
            <a:r>
              <a:rPr lang="en-US" altLang="en-US" sz="1800" kern="0" dirty="0"/>
              <a:t>How shall they cross the river?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02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Example: Missionaries &amp; Cannibals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3FA969-CB26-4C92-BBDE-0BA090C7B1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17900" y="1655522"/>
            <a:ext cx="6871726" cy="3206803"/>
          </a:xfrm>
        </p:spPr>
        <p:txBody>
          <a:bodyPr>
            <a:normAutofit/>
          </a:bodyPr>
          <a:lstStyle/>
          <a:p>
            <a:pPr lvl="1" algn="just">
              <a:lnSpc>
                <a:spcPct val="90000"/>
              </a:lnSpc>
            </a:pPr>
            <a:r>
              <a:rPr lang="en-US" altLang="en-US" sz="1500" dirty="0"/>
              <a:t>Initial state: all M, all C, and boat on one bank (3,3,1)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500" dirty="0"/>
              <a:t>Goal test: True if all M, all C, and boat on other bank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500" dirty="0"/>
              <a:t>Operators: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500" dirty="0"/>
              <a:t>1 missionary crossing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500" dirty="0"/>
              <a:t>1 cannibal crossing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500" dirty="0"/>
              <a:t>2 missionary crossing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500" dirty="0"/>
              <a:t>2 cannibal crossing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500" dirty="0"/>
              <a:t>1 missionary, 1 cannibal crossing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500" dirty="0"/>
              <a:t>Cost: number of crossing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500" dirty="0"/>
              <a:t>Goal: initial state (0,0,0), goal state (3,3,1)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500" dirty="0"/>
              <a:t>Successor Function: Each crossing leads to a new state</a:t>
            </a:r>
          </a:p>
        </p:txBody>
      </p:sp>
    </p:spTree>
    <p:extLst>
      <p:ext uri="{BB962C8B-B14F-4D97-AF65-F5344CB8AC3E}">
        <p14:creationId xmlns:p14="http://schemas.microsoft.com/office/powerpoint/2010/main" val="680298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Strategies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27929-D86E-4CE9-832E-109BA5EC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310" y="1502816"/>
            <a:ext cx="6245350" cy="3359509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search strategy is defined by picking the 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order of node expansion</a:t>
            </a:r>
          </a:p>
          <a:p>
            <a:pPr>
              <a:lnSpc>
                <a:spcPct val="90000"/>
              </a:lnSpc>
              <a:defRPr/>
            </a:pP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Strategies are </a:t>
            </a:r>
            <a:r>
              <a:rPr lang="en-US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evaluated 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along the following dimensions: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</a:t>
            </a:r>
            <a:r>
              <a:rPr lang="en-US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does it always find a solution if one exists?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Time complexity</a:t>
            </a:r>
            <a:r>
              <a:rPr lang="en-US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number of nodes generated/expanded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space complexity</a:t>
            </a:r>
            <a:r>
              <a:rPr lang="en-US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maximum number of nodes in memory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optimality</a:t>
            </a:r>
            <a:r>
              <a:rPr lang="en-US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does it always find a least-cost/optimal solution?</a:t>
            </a:r>
          </a:p>
          <a:p>
            <a:endParaRPr lang="en-US" altLang="en-US" dirty="0"/>
          </a:p>
          <a:p>
            <a:pPr marL="0" indent="0" algn="ctr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9269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Strategies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27929-D86E-4CE9-832E-109BA5EC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310" y="1502816"/>
            <a:ext cx="6245350" cy="335950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 and space complexity are measured 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 terms of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b:</a:t>
            </a:r>
            <a:r>
              <a:rPr lang="en-US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maximum branching factor of the search tree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d: </a:t>
            </a:r>
            <a:r>
              <a:rPr lang="en-US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depth of the least-cost solution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maximum depth of the state space </a:t>
            </a:r>
          </a:p>
          <a:p>
            <a:endParaRPr lang="en-US" altLang="en-US" dirty="0"/>
          </a:p>
          <a:p>
            <a:pPr marL="0" indent="0" algn="ctr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3295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Search Strategies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27929-D86E-4CE9-832E-109BA5EC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4130" y="1502816"/>
            <a:ext cx="5634530" cy="3359509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342858" indent="-342858">
              <a:lnSpc>
                <a:spcPct val="80000"/>
              </a:lnSpc>
              <a:defRPr/>
            </a:pPr>
            <a:r>
              <a:rPr lang="en-CA" altLang="en-US" sz="2000" b="1" dirty="0">
                <a:solidFill>
                  <a:schemeClr val="tx1"/>
                </a:solidFill>
              </a:rPr>
              <a:t>Uninformed(Blind) search</a:t>
            </a:r>
            <a:r>
              <a:rPr lang="en-CA" altLang="en-US" sz="2000" dirty="0">
                <a:solidFill>
                  <a:schemeClr val="tx1"/>
                </a:solidFill>
              </a:rPr>
              <a:t>:</a:t>
            </a:r>
            <a:endParaRPr lang="en-CA" altLang="en-US" sz="1600" dirty="0">
              <a:solidFill>
                <a:schemeClr val="tx1"/>
              </a:solidFill>
            </a:endParaRPr>
          </a:p>
          <a:p>
            <a:pPr marL="685749" lvl="1" indent="-285750">
              <a:lnSpc>
                <a:spcPct val="80000"/>
              </a:lnSpc>
              <a:defRPr/>
            </a:pPr>
            <a:r>
              <a:rPr lang="en-CA" altLang="en-US" sz="1600" dirty="0"/>
              <a:t>No information of goal is provided</a:t>
            </a:r>
          </a:p>
          <a:p>
            <a:pPr marL="685749" lvl="1" indent="-285750">
              <a:lnSpc>
                <a:spcPct val="80000"/>
              </a:lnSpc>
              <a:defRPr/>
            </a:pPr>
            <a:r>
              <a:rPr lang="en-CA" altLang="en-US" sz="1600" dirty="0"/>
              <a:t>The plans to reach goal state from start state depends on the order and length of actions</a:t>
            </a:r>
          </a:p>
          <a:p>
            <a:pPr marL="685749" lvl="1" indent="-285750">
              <a:lnSpc>
                <a:spcPct val="80000"/>
              </a:lnSpc>
              <a:defRPr/>
            </a:pPr>
            <a:r>
              <a:rPr lang="en-CA" altLang="en-US" sz="1600" dirty="0"/>
              <a:t>Breadth-first, Uniform cost, Depth-first, Depth limited, Iterative deepening, and Bidirectional search</a:t>
            </a:r>
          </a:p>
          <a:p>
            <a:pPr marL="342858" indent="-342858">
              <a:lnSpc>
                <a:spcPct val="80000"/>
              </a:lnSpc>
              <a:defRPr/>
            </a:pPr>
            <a:endParaRPr lang="en-CA" altLang="en-US" sz="2000" b="1" dirty="0">
              <a:solidFill>
                <a:schemeClr val="tx1"/>
              </a:solidFill>
            </a:endParaRPr>
          </a:p>
          <a:p>
            <a:pPr marL="342858" indent="-342858">
              <a:lnSpc>
                <a:spcPct val="80000"/>
              </a:lnSpc>
              <a:defRPr/>
            </a:pPr>
            <a:r>
              <a:rPr lang="en-CA" altLang="en-US" sz="2000" b="1" dirty="0">
                <a:solidFill>
                  <a:schemeClr val="tx1"/>
                </a:solidFill>
              </a:rPr>
              <a:t>Informed (Heuristic) search:</a:t>
            </a:r>
            <a:r>
              <a:rPr lang="en-CA" altLang="en-US" sz="2000" dirty="0">
                <a:solidFill>
                  <a:schemeClr val="tx1"/>
                </a:solidFill>
              </a:rPr>
              <a:t> </a:t>
            </a:r>
          </a:p>
          <a:p>
            <a:pPr marL="742857" lvl="1" indent="-285717">
              <a:lnSpc>
                <a:spcPct val="80000"/>
              </a:lnSpc>
              <a:defRPr/>
            </a:pPr>
            <a:r>
              <a:rPr lang="en-CA" altLang="en-US" sz="1600" dirty="0"/>
              <a:t>Search is guided by an evaluation function</a:t>
            </a:r>
          </a:p>
          <a:p>
            <a:pPr marL="742857" lvl="1" indent="-285717">
              <a:lnSpc>
                <a:spcPct val="80000"/>
              </a:lnSpc>
              <a:defRPr/>
            </a:pPr>
            <a:r>
              <a:rPr lang="en-CA" altLang="en-US" sz="1600" dirty="0"/>
              <a:t>Information about goal state is provided</a:t>
            </a:r>
          </a:p>
          <a:p>
            <a:pPr marL="742857" lvl="1" indent="-285717">
              <a:lnSpc>
                <a:spcPct val="80000"/>
              </a:lnSpc>
              <a:defRPr/>
            </a:pPr>
            <a:r>
              <a:rPr lang="en-CA" altLang="en-US" sz="1600" dirty="0"/>
              <a:t>This information is obtained by function that estimates how close a state is to the goal state</a:t>
            </a:r>
          </a:p>
          <a:p>
            <a:pPr marL="742857" lvl="1" indent="-285717">
              <a:lnSpc>
                <a:spcPct val="80000"/>
              </a:lnSpc>
              <a:defRPr/>
            </a:pPr>
            <a:r>
              <a:rPr lang="en-CA" altLang="en-US" sz="1600" dirty="0"/>
              <a:t>Greedy best-first, A*, IDA*, and beam search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 algn="ctr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604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30" y="128470"/>
            <a:ext cx="6564944" cy="725349"/>
          </a:xfrm>
        </p:spPr>
        <p:txBody>
          <a:bodyPr>
            <a:normAutofit/>
          </a:bodyPr>
          <a:lstStyle/>
          <a:p>
            <a:r>
              <a:rPr lang="en-US" dirty="0"/>
              <a:t>Agents that Plan Ahead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FD818962-39C4-4330-B1A0-55157719E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50" y="1808225"/>
            <a:ext cx="2646885" cy="213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D6CF969-8CAF-4DB8-8BAD-C48310A737A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91" y="1771237"/>
            <a:ext cx="2192280" cy="202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A9D38E9-315C-4546-AB56-96E496A2306B}"/>
              </a:ext>
            </a:extLst>
          </p:cNvPr>
          <p:cNvCxnSpPr/>
          <p:nvPr/>
        </p:nvCxnSpPr>
        <p:spPr>
          <a:xfrm>
            <a:off x="2586835" y="2608165"/>
            <a:ext cx="91623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84FBD4-7AC6-4AE9-AC4C-AEB49FEFF0CA}"/>
              </a:ext>
            </a:extLst>
          </p:cNvPr>
          <p:cNvCxnSpPr/>
          <p:nvPr/>
        </p:nvCxnSpPr>
        <p:spPr>
          <a:xfrm>
            <a:off x="5640935" y="2591663"/>
            <a:ext cx="91623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>
            <a:extLst>
              <a:ext uri="{FF2B5EF4-FFF2-40B4-BE49-F238E27FC236}">
                <a16:creationId xmlns:a16="http://schemas.microsoft.com/office/drawing/2014/main" id="{9C49E9EA-862C-4DB3-9012-BE7549CAE62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871" y="1712868"/>
            <a:ext cx="2137870" cy="213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1940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Criteria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27929-D86E-4CE9-832E-109BA5EC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413" y="1502815"/>
            <a:ext cx="6871725" cy="30541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342858" indent="-342858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latin typeface="+mj-lt"/>
              </a:rPr>
              <a:t>As we are going to consider different techniques to search the problem space, we need to consider what criteria we will use to compare them.</a:t>
            </a:r>
          </a:p>
          <a:p>
            <a:pPr marL="342858" indent="-342858">
              <a:lnSpc>
                <a:spcPct val="80000"/>
              </a:lnSpc>
              <a:defRPr/>
            </a:pPr>
            <a:endParaRPr lang="en-US" altLang="en-US" sz="2000" dirty="0">
              <a:latin typeface="+mj-lt"/>
            </a:endParaRPr>
          </a:p>
          <a:p>
            <a:pPr marL="742857" lvl="1" indent="-285717">
              <a:lnSpc>
                <a:spcPct val="80000"/>
              </a:lnSpc>
              <a:defRPr/>
            </a:pPr>
            <a:r>
              <a:rPr lang="en-US" altLang="en-US" sz="1600" b="1" dirty="0">
                <a:latin typeface="+mj-lt"/>
              </a:rPr>
              <a:t>Completeness</a:t>
            </a:r>
            <a:r>
              <a:rPr lang="en-US" altLang="en-US" sz="1600" dirty="0">
                <a:latin typeface="+mj-lt"/>
              </a:rPr>
              <a:t>: Is the technique guaranteed to find an answer (if there is one). </a:t>
            </a:r>
          </a:p>
          <a:p>
            <a:pPr marL="742857" lvl="1" indent="-285717">
              <a:lnSpc>
                <a:spcPct val="80000"/>
              </a:lnSpc>
              <a:defRPr/>
            </a:pPr>
            <a:endParaRPr lang="en-US" altLang="en-US" sz="1600" dirty="0">
              <a:latin typeface="+mj-lt"/>
            </a:endParaRPr>
          </a:p>
          <a:p>
            <a:pPr marL="742857" lvl="1" indent="-285717">
              <a:lnSpc>
                <a:spcPct val="80000"/>
              </a:lnSpc>
              <a:defRPr/>
            </a:pPr>
            <a:r>
              <a:rPr lang="en-CA" altLang="en-US" sz="1600" b="1" dirty="0">
                <a:latin typeface="+mj-lt"/>
              </a:rPr>
              <a:t>Optimality/Admissibility</a:t>
            </a:r>
            <a:r>
              <a:rPr lang="en-US" altLang="en-US" sz="1600" b="1" dirty="0">
                <a:latin typeface="+mj-lt"/>
              </a:rPr>
              <a:t> </a:t>
            </a:r>
            <a:r>
              <a:rPr lang="en-US" altLang="en-US" sz="1600" dirty="0">
                <a:latin typeface="+mj-lt"/>
              </a:rPr>
              <a:t>: </a:t>
            </a:r>
            <a:r>
              <a:rPr lang="en-CA" altLang="en-US" sz="1600" dirty="0">
                <a:latin typeface="+mj-lt"/>
              </a:rPr>
              <a:t>does it always find a least-cost solution? an admissible algorithm will find a solution with minimum cost</a:t>
            </a:r>
          </a:p>
          <a:p>
            <a:pPr marL="742857" lvl="1" indent="-285717">
              <a:lnSpc>
                <a:spcPct val="80000"/>
              </a:lnSpc>
              <a:defRPr/>
            </a:pPr>
            <a:endParaRPr lang="en-US" altLang="en-US" sz="1600" dirty="0">
              <a:latin typeface="+mj-lt"/>
            </a:endParaRPr>
          </a:p>
          <a:p>
            <a:pPr marL="742857" lvl="1" indent="-285717">
              <a:lnSpc>
                <a:spcPct val="80000"/>
              </a:lnSpc>
              <a:defRPr/>
            </a:pPr>
            <a:r>
              <a:rPr lang="en-US" altLang="en-US" sz="1600" b="1" dirty="0">
                <a:latin typeface="+mj-lt"/>
              </a:rPr>
              <a:t>Time Complexity</a:t>
            </a:r>
            <a:r>
              <a:rPr lang="en-US" altLang="en-US" sz="1600" dirty="0">
                <a:latin typeface="+mj-lt"/>
              </a:rPr>
              <a:t>: How long does it take to find a solution.</a:t>
            </a:r>
          </a:p>
          <a:p>
            <a:pPr marL="742857" lvl="1" indent="-285717">
              <a:lnSpc>
                <a:spcPct val="80000"/>
              </a:lnSpc>
              <a:defRPr/>
            </a:pPr>
            <a:endParaRPr lang="en-US" altLang="en-US" sz="1600" dirty="0">
              <a:latin typeface="+mj-lt"/>
            </a:endParaRPr>
          </a:p>
          <a:p>
            <a:pPr marL="742857" lvl="1" indent="-285717">
              <a:lnSpc>
                <a:spcPct val="80000"/>
              </a:lnSpc>
              <a:defRPr/>
            </a:pPr>
            <a:r>
              <a:rPr lang="en-US" altLang="en-US" sz="1600" b="1" dirty="0">
                <a:latin typeface="+mj-lt"/>
              </a:rPr>
              <a:t>Space Complexity</a:t>
            </a:r>
            <a:r>
              <a:rPr lang="en-US" altLang="en-US" sz="1600" dirty="0">
                <a:latin typeface="+mj-lt"/>
              </a:rPr>
              <a:t>: How much memory does it take to find a solution. </a:t>
            </a:r>
            <a:endParaRPr lang="en-GB" altLang="en-US" sz="1600" dirty="0">
              <a:latin typeface="+mj-lt"/>
            </a:endParaRPr>
          </a:p>
          <a:p>
            <a:pPr marL="0" indent="0">
              <a:buNone/>
            </a:pPr>
            <a:endParaRPr lang="en-US" altLang="en-US" dirty="0"/>
          </a:p>
          <a:p>
            <a:pPr marL="0" indent="0" algn="ctr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2922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and Space Complexity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27929-D86E-4CE9-832E-109BA5EC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413" y="1502815"/>
            <a:ext cx="6871725" cy="30541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381000" indent="-381000">
              <a:lnSpc>
                <a:spcPct val="8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fr-FR" altLang="en-US" sz="2000" dirty="0"/>
              <a:t>Time and </a:t>
            </a:r>
            <a:r>
              <a:rPr lang="fr-FR" altLang="en-US" sz="2000" dirty="0" err="1"/>
              <a:t>space</a:t>
            </a:r>
            <a:r>
              <a:rPr lang="fr-FR" altLang="en-US" sz="2000" dirty="0"/>
              <a:t> </a:t>
            </a:r>
            <a:r>
              <a:rPr lang="fr-FR" altLang="en-US" sz="2000" dirty="0" err="1"/>
              <a:t>complexity</a:t>
            </a:r>
            <a:r>
              <a:rPr lang="fr-FR" altLang="en-US" sz="2000" dirty="0"/>
              <a:t> are </a:t>
            </a:r>
            <a:r>
              <a:rPr lang="fr-FR" altLang="en-US" sz="2000" dirty="0" err="1"/>
              <a:t>measured</a:t>
            </a:r>
            <a:r>
              <a:rPr lang="fr-FR" altLang="en-US" sz="2000" dirty="0"/>
              <a:t> in </a:t>
            </a:r>
            <a:r>
              <a:rPr lang="fr-FR" altLang="en-US" sz="2000" dirty="0" err="1"/>
              <a:t>terms</a:t>
            </a:r>
            <a:r>
              <a:rPr lang="fr-FR" altLang="en-US" sz="2000" dirty="0"/>
              <a:t> of:</a:t>
            </a:r>
          </a:p>
          <a:p>
            <a:pPr marL="381000" indent="-381000">
              <a:lnSpc>
                <a:spcPct val="8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marL="381000" indent="-381000">
              <a:lnSpc>
                <a:spcPct val="8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The average number of new nodes we create when expanding a new node is the (effective) branching factor </a:t>
            </a:r>
            <a:r>
              <a:rPr lang="en-US" altLang="en-US" sz="2000" b="1" dirty="0">
                <a:solidFill>
                  <a:schemeClr val="tx1"/>
                </a:solidFill>
              </a:rPr>
              <a:t>b</a:t>
            </a:r>
            <a:r>
              <a:rPr lang="en-US" altLang="en-US" sz="2000" dirty="0">
                <a:solidFill>
                  <a:schemeClr val="tx1"/>
                </a:solidFill>
              </a:rPr>
              <a:t>.</a:t>
            </a:r>
          </a:p>
          <a:p>
            <a:pPr marL="381000" indent="-381000">
              <a:lnSpc>
                <a:spcPct val="80000"/>
              </a:lnSpc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381000" indent="-381000">
              <a:lnSpc>
                <a:spcPct val="8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The (maximum) branching factor </a:t>
            </a:r>
            <a:r>
              <a:rPr lang="en-US" altLang="en-US" sz="2000" b="1" dirty="0">
                <a:solidFill>
                  <a:schemeClr val="tx1"/>
                </a:solidFill>
              </a:rPr>
              <a:t>b</a:t>
            </a:r>
            <a:r>
              <a:rPr lang="en-US" altLang="en-US" sz="2000" dirty="0">
                <a:solidFill>
                  <a:schemeClr val="tx1"/>
                </a:solidFill>
              </a:rPr>
              <a:t> is defined as the maximum nodes created when a new node is expanded.</a:t>
            </a:r>
          </a:p>
          <a:p>
            <a:pPr marL="381000" indent="-381000">
              <a:lnSpc>
                <a:spcPct val="80000"/>
              </a:lnSpc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381000" indent="-381000">
              <a:lnSpc>
                <a:spcPct val="8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The length of a path to a goal is the depth </a:t>
            </a:r>
            <a:r>
              <a:rPr lang="en-US" altLang="en-US" sz="2000" b="1" dirty="0">
                <a:solidFill>
                  <a:schemeClr val="tx1"/>
                </a:solidFill>
              </a:rPr>
              <a:t>d</a:t>
            </a:r>
            <a:r>
              <a:rPr lang="en-US" altLang="en-US" sz="2000" dirty="0">
                <a:solidFill>
                  <a:schemeClr val="tx1"/>
                </a:solidFill>
              </a:rPr>
              <a:t>.</a:t>
            </a:r>
          </a:p>
          <a:p>
            <a:pPr marL="381000" indent="-381000">
              <a:lnSpc>
                <a:spcPct val="80000"/>
              </a:lnSpc>
            </a:pPr>
            <a:endParaRPr lang="fr-FR" altLang="en-US" sz="2000" dirty="0">
              <a:solidFill>
                <a:schemeClr val="tx1"/>
              </a:solidFill>
            </a:endParaRPr>
          </a:p>
          <a:p>
            <a:pPr marL="381000" indent="-381000">
              <a:lnSpc>
                <a:spcPct val="80000"/>
              </a:lnSpc>
            </a:pPr>
            <a:r>
              <a:rPr lang="fr-FR" altLang="en-US" sz="2000" dirty="0">
                <a:solidFill>
                  <a:schemeClr val="tx1"/>
                </a:solidFill>
              </a:rPr>
              <a:t>The maximum </a:t>
            </a:r>
            <a:r>
              <a:rPr lang="fr-FR" altLang="en-US" sz="2000" dirty="0" err="1">
                <a:solidFill>
                  <a:schemeClr val="tx1"/>
                </a:solidFill>
              </a:rPr>
              <a:t>length</a:t>
            </a:r>
            <a:r>
              <a:rPr lang="fr-FR" altLang="en-US" sz="2000" dirty="0">
                <a:solidFill>
                  <a:schemeClr val="tx1"/>
                </a:solidFill>
              </a:rPr>
              <a:t> of </a:t>
            </a:r>
            <a:r>
              <a:rPr lang="fr-FR" altLang="en-US" sz="2000" dirty="0" err="1">
                <a:solidFill>
                  <a:schemeClr val="tx1"/>
                </a:solidFill>
              </a:rPr>
              <a:t>any</a:t>
            </a:r>
            <a:r>
              <a:rPr lang="fr-FR" altLang="en-US" sz="2000" dirty="0">
                <a:solidFill>
                  <a:schemeClr val="tx1"/>
                </a:solidFill>
              </a:rPr>
              <a:t> </a:t>
            </a:r>
            <a:r>
              <a:rPr lang="fr-FR" altLang="en-US" sz="2000" dirty="0" err="1">
                <a:solidFill>
                  <a:schemeClr val="tx1"/>
                </a:solidFill>
              </a:rPr>
              <a:t>path</a:t>
            </a:r>
            <a:r>
              <a:rPr lang="fr-FR" altLang="en-US" sz="2000" dirty="0">
                <a:solidFill>
                  <a:schemeClr val="tx1"/>
                </a:solidFill>
              </a:rPr>
              <a:t> in the state </a:t>
            </a:r>
            <a:r>
              <a:rPr lang="fr-FR" altLang="en-US" sz="2000" dirty="0" err="1">
                <a:solidFill>
                  <a:schemeClr val="tx1"/>
                </a:solidFill>
              </a:rPr>
              <a:t>space</a:t>
            </a:r>
            <a:r>
              <a:rPr lang="fr-FR" altLang="en-US" sz="2000" dirty="0">
                <a:solidFill>
                  <a:schemeClr val="tx1"/>
                </a:solidFill>
              </a:rPr>
              <a:t> </a:t>
            </a:r>
            <a:r>
              <a:rPr lang="fr-FR" altLang="en-US" sz="2000" b="1" dirty="0">
                <a:solidFill>
                  <a:schemeClr val="tx1"/>
                </a:solidFill>
              </a:rPr>
              <a:t>m</a:t>
            </a:r>
            <a:r>
              <a:rPr lang="fr-FR" altLang="en-US" sz="2000" dirty="0">
                <a:solidFill>
                  <a:schemeClr val="tx1"/>
                </a:solidFill>
              </a:rPr>
              <a:t>.</a:t>
            </a:r>
            <a:r>
              <a:rPr lang="fr-FR" alt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 algn="ctr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227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Branching Factors for Some Problems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27929-D86E-4CE9-832E-109BA5EC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181" y="1655520"/>
            <a:ext cx="5380984" cy="305410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The eight puzzle has a (effective)  branching factor of 2.13, so a search tree at depth 20 has about 3.7 million nodes: O(b</a:t>
            </a:r>
            <a:r>
              <a:rPr lang="en-US" altLang="en-US" sz="2000" baseline="30000" dirty="0"/>
              <a:t>d</a:t>
            </a:r>
            <a:r>
              <a:rPr lang="en-US" altLang="en-US" sz="2000" dirty="0"/>
              <a:t>)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Rubik’s cube has a (effective) branching factor of 13.34. There are 901,083,404,981,813,616 different states. The average depth of a solution is about 18.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 algn="ctr">
              <a:buNone/>
            </a:pPr>
            <a:endParaRPr lang="en-US" altLang="en-US" dirty="0"/>
          </a:p>
        </p:txBody>
      </p:sp>
      <p:pic>
        <p:nvPicPr>
          <p:cNvPr id="5" name="Picture 4" descr="rubik">
            <a:extLst>
              <a:ext uri="{FF2B5EF4-FFF2-40B4-BE49-F238E27FC236}">
                <a16:creationId xmlns:a16="http://schemas.microsoft.com/office/drawing/2014/main" id="{49724D66-D7C4-4190-B2DF-A6013232A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870" y="3029865"/>
            <a:ext cx="1444625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2295B74-815A-4665-86CF-D97FF4ED118E}"/>
              </a:ext>
            </a:extLst>
          </p:cNvPr>
          <p:cNvGrpSpPr>
            <a:grpSpLocks/>
          </p:cNvGrpSpPr>
          <p:nvPr/>
        </p:nvGrpSpPr>
        <p:grpSpPr bwMode="auto">
          <a:xfrm>
            <a:off x="6792420" y="1432840"/>
            <a:ext cx="1279525" cy="1206500"/>
            <a:chOff x="4312" y="828"/>
            <a:chExt cx="1104" cy="101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46E825-795F-4AFD-B3E6-84ECAA857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828"/>
              <a:ext cx="1104" cy="96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AFDFBCD8-6764-463D-8344-F836CB187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" y="876"/>
              <a:ext cx="337" cy="387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b="1">
                  <a:latin typeface="Times New Roman" panose="02020603050405020304" pitchFamily="18" charset="0"/>
                </a:rPr>
                <a:t>2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CF686FCB-3A65-4039-8F95-06229F1CA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7" y="876"/>
              <a:ext cx="334" cy="387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b="1">
                  <a:latin typeface="Times New Roman" panose="02020603050405020304" pitchFamily="18" charset="0"/>
                </a:rPr>
                <a:t>1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8A0586C3-742B-4BBD-8D31-8B38078B2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1" y="876"/>
              <a:ext cx="337" cy="387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b="1">
                  <a:latin typeface="Times New Roman" panose="02020603050405020304" pitchFamily="18" charset="0"/>
                </a:rPr>
                <a:t>3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5F10B984-C0AB-4FFB-8BE5-50582C3CE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" y="1164"/>
              <a:ext cx="337" cy="387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b="1">
                  <a:latin typeface="Times New Roman" panose="02020603050405020304" pitchFamily="18" charset="0"/>
                </a:rPr>
                <a:t>4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81CFB42B-A856-4800-87CC-18AB7E7F6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7" y="1164"/>
              <a:ext cx="334" cy="387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b="1">
                  <a:latin typeface="Times New Roman" panose="02020603050405020304" pitchFamily="18" charset="0"/>
                </a:rPr>
                <a:t>7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3F2B968B-E85B-4177-B369-19CC9CDA9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1" y="1164"/>
              <a:ext cx="337" cy="387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b="1">
                  <a:latin typeface="Times New Roman" panose="02020603050405020304" pitchFamily="18" charset="0"/>
                </a:rPr>
                <a:t>6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CEBA1DDA-0260-4DC5-AACD-13911C1D1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" y="1452"/>
              <a:ext cx="337" cy="387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b="1">
                  <a:latin typeface="Times New Roman" panose="02020603050405020304" pitchFamily="18" charset="0"/>
                </a:rPr>
                <a:t>5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081898A5-C71A-4D8F-9A92-E43AE3270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7" y="1452"/>
              <a:ext cx="334" cy="387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b="1">
                  <a:latin typeface="Times New Roman" panose="02020603050405020304" pitchFamily="18" charset="0"/>
                </a:rPr>
                <a:t>8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592F3064-96F1-4FCB-B101-8692E4AC6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1" y="1452"/>
              <a:ext cx="337" cy="3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6399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Search</a:t>
            </a:r>
          </a:p>
        </p:txBody>
      </p:sp>
      <p:sp>
        <p:nvSpPr>
          <p:cNvPr id="6" name="AutoShape 10">
            <a:extLst>
              <a:ext uri="{FF2B5EF4-FFF2-40B4-BE49-F238E27FC236}">
                <a16:creationId xmlns:a16="http://schemas.microsoft.com/office/drawing/2014/main" id="{608848C9-EF22-4631-9DDB-066E5A8EC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07" y="1197405"/>
            <a:ext cx="8704185" cy="371165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b="1">
                <a:latin typeface="Times New Roman" panose="02020603050405020304" pitchFamily="18" charset="0"/>
              </a:rPr>
              <a:t>Function </a:t>
            </a:r>
            <a:r>
              <a:rPr lang="en-US" altLang="en-US" sz="2000">
                <a:latin typeface="Times New Roman" panose="02020603050405020304" pitchFamily="18" charset="0"/>
              </a:rPr>
              <a:t>GENERAL-SEARCH (</a:t>
            </a:r>
            <a:r>
              <a:rPr lang="en-US" altLang="en-US" sz="2000" i="1">
                <a:latin typeface="Times New Roman" panose="02020603050405020304" pitchFamily="18" charset="0"/>
              </a:rPr>
              <a:t>problem, strategy) </a:t>
            </a:r>
          </a:p>
          <a:p>
            <a:pPr>
              <a:spcBef>
                <a:spcPct val="20000"/>
              </a:spcBef>
            </a:pPr>
            <a:r>
              <a:rPr lang="en-US" altLang="en-US" sz="2000" i="1">
                <a:latin typeface="Times New Roman" panose="02020603050405020304" pitchFamily="18" charset="0"/>
              </a:rPr>
              <a:t>			</a:t>
            </a:r>
            <a:r>
              <a:rPr lang="en-US" altLang="en-US" sz="2000" b="1">
                <a:latin typeface="Times New Roman" panose="02020603050405020304" pitchFamily="18" charset="0"/>
              </a:rPr>
              <a:t>returns </a:t>
            </a:r>
            <a:r>
              <a:rPr lang="en-US" altLang="en-US" sz="2000">
                <a:latin typeface="Times New Roman" panose="02020603050405020304" pitchFamily="18" charset="0"/>
              </a:rPr>
              <a:t>a solution or failure</a:t>
            </a:r>
          </a:p>
          <a:p>
            <a:pPr>
              <a:spcBef>
                <a:spcPct val="2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	Initialize the search tree using the initial state of problem</a:t>
            </a:r>
          </a:p>
          <a:p>
            <a:pPr>
              <a:spcBef>
                <a:spcPct val="2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2000" b="1">
                <a:latin typeface="Times New Roman" panose="02020603050405020304" pitchFamily="18" charset="0"/>
              </a:rPr>
              <a:t>loop do</a:t>
            </a:r>
          </a:p>
          <a:p>
            <a:pPr>
              <a:spcBef>
                <a:spcPct val="20000"/>
              </a:spcBef>
            </a:pPr>
            <a:r>
              <a:rPr lang="en-US" altLang="en-US" sz="2000" b="1">
                <a:latin typeface="Times New Roman" panose="02020603050405020304" pitchFamily="18" charset="0"/>
              </a:rPr>
              <a:t>		if</a:t>
            </a:r>
            <a:r>
              <a:rPr lang="en-US" altLang="en-US" sz="2000">
                <a:latin typeface="Times New Roman" panose="02020603050405020304" pitchFamily="18" charset="0"/>
              </a:rPr>
              <a:t> there are no candidates for expansion, </a:t>
            </a:r>
            <a:r>
              <a:rPr lang="en-US" altLang="en-US" sz="2000" b="1">
                <a:latin typeface="Times New Roman" panose="02020603050405020304" pitchFamily="18" charset="0"/>
              </a:rPr>
              <a:t>then return</a:t>
            </a:r>
            <a:r>
              <a:rPr lang="en-US" altLang="en-US" sz="2000">
                <a:latin typeface="Times New Roman" panose="02020603050405020304" pitchFamily="18" charset="0"/>
              </a:rPr>
              <a:t> failure</a:t>
            </a:r>
          </a:p>
          <a:p>
            <a:pPr>
              <a:spcBef>
                <a:spcPct val="2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		Choose a leaf node for expansion according to </a:t>
            </a:r>
            <a:r>
              <a:rPr lang="en-US" altLang="en-US" sz="2000" i="1">
                <a:latin typeface="Times New Roman" panose="02020603050405020304" pitchFamily="18" charset="0"/>
              </a:rPr>
              <a:t>strategy</a:t>
            </a:r>
          </a:p>
          <a:p>
            <a:pPr>
              <a:spcBef>
                <a:spcPct val="2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		</a:t>
            </a:r>
            <a:r>
              <a:rPr lang="en-US" altLang="en-US" sz="2000" b="1">
                <a:latin typeface="Times New Roman" panose="02020603050405020304" pitchFamily="18" charset="0"/>
              </a:rPr>
              <a:t>if </a:t>
            </a:r>
            <a:r>
              <a:rPr lang="en-US" altLang="en-US" sz="2000">
                <a:latin typeface="Times New Roman" panose="02020603050405020304" pitchFamily="18" charset="0"/>
              </a:rPr>
              <a:t> node contains goal state </a:t>
            </a:r>
            <a:r>
              <a:rPr lang="en-US" altLang="en-US" sz="2000" b="1">
                <a:latin typeface="Times New Roman" panose="02020603050405020304" pitchFamily="18" charset="0"/>
              </a:rPr>
              <a:t> then return </a:t>
            </a:r>
            <a:r>
              <a:rPr lang="en-US" altLang="en-US" sz="2000" i="1">
                <a:latin typeface="Times New Roman" panose="02020603050405020304" pitchFamily="18" charset="0"/>
              </a:rPr>
              <a:t>solution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000" b="1">
                <a:latin typeface="Times New Roman" panose="02020603050405020304" pitchFamily="18" charset="0"/>
              </a:rPr>
              <a:t>		else</a:t>
            </a:r>
            <a:r>
              <a:rPr lang="en-US" altLang="en-US" sz="2000">
                <a:latin typeface="Times New Roman" panose="02020603050405020304" pitchFamily="18" charset="0"/>
              </a:rPr>
              <a:t> expand node and add resulting nodes to search tree.</a:t>
            </a:r>
          </a:p>
          <a:p>
            <a:pPr>
              <a:spcBef>
                <a:spcPct val="2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2000" b="1">
                <a:latin typeface="Times New Roman" panose="02020603050405020304" pitchFamily="18" charset="0"/>
              </a:rPr>
              <a:t>end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889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9" y="306253"/>
            <a:ext cx="6646985" cy="725349"/>
          </a:xfrm>
        </p:spPr>
        <p:txBody>
          <a:bodyPr>
            <a:noAutofit/>
          </a:bodyPr>
          <a:lstStyle/>
          <a:p>
            <a:r>
              <a:rPr lang="en-US" sz="2800" dirty="0"/>
              <a:t>Key Issues of State-Space Search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EF513-EC71-42B5-BACF-494428B73AAA}"/>
              </a:ext>
            </a:extLst>
          </p:cNvPr>
          <p:cNvSpPr txBox="1"/>
          <p:nvPr/>
        </p:nvSpPr>
        <p:spPr>
          <a:xfrm>
            <a:off x="2128720" y="1281614"/>
            <a:ext cx="6123945" cy="3519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Search process constructs a “</a:t>
            </a:r>
            <a:r>
              <a:rPr lang="en-US" altLang="en-US" sz="2000" b="1" dirty="0"/>
              <a:t>search tree”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altLang="en-US" sz="1800" dirty="0"/>
              <a:t>root is the start node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altLang="en-US" sz="1800" dirty="0"/>
              <a:t>leaf nodes are: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unexpanded nodes (in the nodes list)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“dead ends” (nodes that aren’t goals and have no successors because no operators were applicable)</a:t>
            </a:r>
          </a:p>
          <a:p>
            <a:pPr lvl="2"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/>
              <a:t>Loops in a graph may cause a “search tree” to be infinite even if the state space is small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endParaRPr lang="en-US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/>
              <a:t>changing definition of how nodes are added to list leads to a different search strategy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endParaRPr lang="en-US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/>
              <a:t>Solution desired may be: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altLang="en-US" sz="1600" dirty="0"/>
              <a:t>just the goal state 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altLang="en-US" sz="1600" dirty="0"/>
              <a:t>a path from start to goal state (e.g., 8-puzzle)</a:t>
            </a:r>
          </a:p>
        </p:txBody>
      </p:sp>
    </p:spTree>
    <p:extLst>
      <p:ext uri="{BB962C8B-B14F-4D97-AF65-F5344CB8AC3E}">
        <p14:creationId xmlns:p14="http://schemas.microsoft.com/office/powerpoint/2010/main" val="3104764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4CFAEC59-65C3-4D4E-9AB8-4AB5EF6C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720" y="281175"/>
            <a:ext cx="6413609" cy="725349"/>
          </a:xfrm>
        </p:spPr>
        <p:txBody>
          <a:bodyPr/>
          <a:lstStyle/>
          <a:p>
            <a:r>
              <a:rPr lang="en-US" dirty="0"/>
              <a:t>Reading 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BA381-4AB0-4F2F-8E88-0717166C1AAB}"/>
              </a:ext>
            </a:extLst>
          </p:cNvPr>
          <p:cNvSpPr txBox="1"/>
          <p:nvPr/>
        </p:nvSpPr>
        <p:spPr>
          <a:xfrm>
            <a:off x="1212490" y="2266340"/>
            <a:ext cx="7024429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>
              <a:latin typeface="Times-Roman"/>
            </a:endParaRPr>
          </a:p>
          <a:p>
            <a:pPr algn="just"/>
            <a:r>
              <a:rPr lang="en-US" sz="2800" b="0" i="0" u="none" strike="noStrike" baseline="0" dirty="0">
                <a:latin typeface="Times-Roman"/>
              </a:rPr>
              <a:t>The content of this lecture comprise of material from Chapter 3 of the course book.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1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30" y="128470"/>
            <a:ext cx="6564944" cy="725349"/>
          </a:xfrm>
        </p:spPr>
        <p:txBody>
          <a:bodyPr>
            <a:normAutofit/>
          </a:bodyPr>
          <a:lstStyle/>
          <a:p>
            <a:r>
              <a:rPr lang="en-US" dirty="0"/>
              <a:t>Agents that Plan Ahead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FD818962-39C4-4330-B1A0-55157719E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1" y="1655519"/>
            <a:ext cx="3105000" cy="290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74ACC2C7-85BE-4E2C-A142-C763FE8040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3363" y="1960930"/>
            <a:ext cx="4348585" cy="257510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Planning agents: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Ask “what if”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Decisions based on (hypothesized) consequences of actions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Must have a model of how the world evolves in response to actions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Must formulate a goal (test)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Consider how the world WOULD BE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/>
              <a:t>Optimal vs. complete planning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Planning vs. replanning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095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 Formulation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27929-D86E-4CE9-832E-109BA5EC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080" y="2419045"/>
            <a:ext cx="7772400" cy="891996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en-US" dirty="0"/>
              <a:t>Goals help organize behavior by limiting the </a:t>
            </a:r>
            <a:r>
              <a:rPr lang="en-US" altLang="en-US" b="1" dirty="0"/>
              <a:t>objectives</a:t>
            </a:r>
            <a:r>
              <a:rPr lang="en-US" altLang="en-US" dirty="0"/>
              <a:t> that the agent is trying to achieve.</a:t>
            </a:r>
          </a:p>
          <a:p>
            <a:pPr marL="0" indent="0" algn="ctr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913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Formulation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27929-D86E-4CE9-832E-109BA5EC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080" y="1808225"/>
            <a:ext cx="7772400" cy="290139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en-US" i="1" dirty="0"/>
              <a:t>Problem formulation </a:t>
            </a:r>
            <a:r>
              <a:rPr lang="en-US" altLang="en-US" dirty="0"/>
              <a:t>is the process of deciding what actions and states to consider, given a goal.</a:t>
            </a:r>
          </a:p>
          <a:p>
            <a:r>
              <a:rPr lang="en-US" altLang="en-US" dirty="0"/>
              <a:t>The </a:t>
            </a:r>
            <a:r>
              <a:rPr lang="en-US" altLang="en-US" i="1" dirty="0"/>
              <a:t>environment </a:t>
            </a:r>
            <a:r>
              <a:rPr lang="en-US" altLang="en-US" dirty="0"/>
              <a:t>of the problem is represented by a </a:t>
            </a:r>
            <a:r>
              <a:rPr lang="en-US" altLang="en-US" b="1" dirty="0"/>
              <a:t>state space. </a:t>
            </a:r>
          </a:p>
          <a:p>
            <a:r>
              <a:rPr lang="en-US" altLang="en-US" dirty="0"/>
              <a:t>A </a:t>
            </a:r>
            <a:r>
              <a:rPr lang="en-US" altLang="en-US" b="1" dirty="0"/>
              <a:t>path </a:t>
            </a:r>
            <a:r>
              <a:rPr lang="en-US" altLang="en-US" dirty="0"/>
              <a:t>through the state space from the initial state to a goal state is a </a:t>
            </a:r>
            <a:r>
              <a:rPr lang="en-US" altLang="en-US" b="1" dirty="0"/>
              <a:t>solution.</a:t>
            </a:r>
            <a:endParaRPr lang="en-US" altLang="en-US" dirty="0"/>
          </a:p>
          <a:p>
            <a:pPr marL="0" indent="0" algn="ctr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040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Environment Description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27929-D86E-4CE9-832E-109BA5EC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25" y="1808225"/>
            <a:ext cx="5787235" cy="229057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en-US" dirty="0"/>
              <a:t>Environment is static</a:t>
            </a:r>
          </a:p>
          <a:p>
            <a:r>
              <a:rPr lang="en-US" altLang="en-US" dirty="0"/>
              <a:t>Environment is fully observable</a:t>
            </a:r>
          </a:p>
          <a:p>
            <a:r>
              <a:rPr lang="en-US" altLang="en-US" dirty="0"/>
              <a:t>Environment is discrete</a:t>
            </a:r>
          </a:p>
          <a:p>
            <a:r>
              <a:rPr lang="en-US" altLang="en-US" dirty="0"/>
              <a:t>Environment is deterministic</a:t>
            </a:r>
          </a:p>
          <a:p>
            <a:pPr marL="0" indent="0" algn="ctr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447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World Problems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27929-D86E-4CE9-832E-109BA5EC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25" y="1808225"/>
            <a:ext cx="5787235" cy="2290575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altLang="en-US" b="1" dirty="0"/>
              <a:t>Route-finding algorithms </a:t>
            </a:r>
            <a:r>
              <a:rPr lang="en-US" altLang="en-US" dirty="0"/>
              <a:t>are used in a variety of applications, such as routing in computer networks, military operations planning, and airline travel planning systems.</a:t>
            </a:r>
          </a:p>
          <a:p>
            <a:r>
              <a:rPr lang="en-US" altLang="en-US" b="1" dirty="0"/>
              <a:t>Commercial travel advice systems</a:t>
            </a:r>
          </a:p>
          <a:p>
            <a:pPr marL="0" indent="0" algn="ctr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121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World Problems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27929-D86E-4CE9-832E-109BA5EC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311" y="1808225"/>
            <a:ext cx="6245350" cy="2290575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US" altLang="en-US" i="1" dirty="0"/>
              <a:t>Touring problems </a:t>
            </a:r>
            <a:r>
              <a:rPr lang="en-US" altLang="en-US" dirty="0"/>
              <a:t>are closely related to route-finding problems</a:t>
            </a:r>
          </a:p>
          <a:p>
            <a:r>
              <a:rPr lang="en-US" altLang="en-US" b="1" dirty="0"/>
              <a:t>Traveling salesperson problem </a:t>
            </a:r>
            <a:r>
              <a:rPr lang="en-US" altLang="en-US" dirty="0"/>
              <a:t>(TSP) is a touring problem in which each city must be visited exactly once (find shortest tour).</a:t>
            </a:r>
          </a:p>
          <a:p>
            <a:pPr marL="0" indent="0" algn="ctr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401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1798</Words>
  <Application>Microsoft Office PowerPoint</Application>
  <PresentationFormat>On-screen Show (16:9)</PresentationFormat>
  <Paragraphs>284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Tahoma</vt:lpstr>
      <vt:lpstr>Times New Roman</vt:lpstr>
      <vt:lpstr>Times-Roman</vt:lpstr>
      <vt:lpstr>Wingdings</vt:lpstr>
      <vt:lpstr>Office Theme</vt:lpstr>
      <vt:lpstr>ARTIFICIAL  INTELLIGENCE Week 2</vt:lpstr>
      <vt:lpstr>Problem Solving Agents</vt:lpstr>
      <vt:lpstr>Agents that Plan Ahead</vt:lpstr>
      <vt:lpstr>Agents that Plan Ahead</vt:lpstr>
      <vt:lpstr>Goal Formulation</vt:lpstr>
      <vt:lpstr>Problem Formulation</vt:lpstr>
      <vt:lpstr>Environment Description</vt:lpstr>
      <vt:lpstr>Real World Problems</vt:lpstr>
      <vt:lpstr>Real World Problems</vt:lpstr>
      <vt:lpstr>Real World Problems</vt:lpstr>
      <vt:lpstr>Real World Problems</vt:lpstr>
      <vt:lpstr>Search Algorithm</vt:lpstr>
      <vt:lpstr>Search Space</vt:lpstr>
      <vt:lpstr>Search Algorithm</vt:lpstr>
      <vt:lpstr>Example: Traveling in Romania</vt:lpstr>
      <vt:lpstr>What’s in a State Space?</vt:lpstr>
      <vt:lpstr>State Space Sizes</vt:lpstr>
      <vt:lpstr>State Space Graphs &amp; Search Trees</vt:lpstr>
      <vt:lpstr>Search Trees</vt:lpstr>
      <vt:lpstr>State Space Graphs vs Search Trees</vt:lpstr>
      <vt:lpstr>Exercise: 8 Puzzle Problem</vt:lpstr>
      <vt:lpstr>Exercise: 8 Puzzle Problem</vt:lpstr>
      <vt:lpstr>Exercise: 8 Queen Problem</vt:lpstr>
      <vt:lpstr>Exercise: 8 Puzzle Problem</vt:lpstr>
      <vt:lpstr>Example: Missionaries &amp; Cannibals</vt:lpstr>
      <vt:lpstr>Example: Missionaries &amp; Cannibals</vt:lpstr>
      <vt:lpstr>Search Strategies</vt:lpstr>
      <vt:lpstr>Search Strategies</vt:lpstr>
      <vt:lpstr>Types of Search Strategies</vt:lpstr>
      <vt:lpstr>Performance Criteria</vt:lpstr>
      <vt:lpstr>Time and Space Complexity</vt:lpstr>
      <vt:lpstr>Branching Factors for Some Problems</vt:lpstr>
      <vt:lpstr>Generic Search</vt:lpstr>
      <vt:lpstr>Key Issues of State-Space Search Algorithms</vt:lpstr>
      <vt:lpstr>Reading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2021-10-21T01:00:06Z</dcterms:modified>
</cp:coreProperties>
</file>