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8"/>
  </p:notesMasterIdLst>
  <p:sldIdLst>
    <p:sldId id="256" r:id="rId2"/>
    <p:sldId id="1090" r:id="rId3"/>
    <p:sldId id="1091" r:id="rId4"/>
    <p:sldId id="1092" r:id="rId5"/>
    <p:sldId id="1058" r:id="rId6"/>
    <p:sldId id="1104" r:id="rId7"/>
    <p:sldId id="1105" r:id="rId8"/>
    <p:sldId id="1154" r:id="rId9"/>
    <p:sldId id="1155" r:id="rId10"/>
    <p:sldId id="1095" r:id="rId11"/>
    <p:sldId id="1096" r:id="rId12"/>
    <p:sldId id="1063" r:id="rId13"/>
    <p:sldId id="1064" r:id="rId14"/>
    <p:sldId id="1065" r:id="rId15"/>
    <p:sldId id="1066" r:id="rId16"/>
    <p:sldId id="1097" r:id="rId17"/>
    <p:sldId id="1098" r:id="rId18"/>
    <p:sldId id="1099" r:id="rId19"/>
    <p:sldId id="1100" r:id="rId20"/>
    <p:sldId id="1074" r:id="rId21"/>
    <p:sldId id="1101" r:id="rId22"/>
    <p:sldId id="1102" r:id="rId23"/>
    <p:sldId id="1073" r:id="rId24"/>
    <p:sldId id="1106" r:id="rId25"/>
    <p:sldId id="1107" r:id="rId26"/>
    <p:sldId id="1108" r:id="rId27"/>
    <p:sldId id="1109" r:id="rId28"/>
    <p:sldId id="1110" r:id="rId29"/>
    <p:sldId id="1111" r:id="rId30"/>
    <p:sldId id="1112" r:id="rId31"/>
    <p:sldId id="1113" r:id="rId32"/>
    <p:sldId id="1114" r:id="rId33"/>
    <p:sldId id="1115" r:id="rId34"/>
    <p:sldId id="1116" r:id="rId35"/>
    <p:sldId id="1117" r:id="rId36"/>
    <p:sldId id="1118" r:id="rId37"/>
    <p:sldId id="1119" r:id="rId38"/>
    <p:sldId id="1120" r:id="rId39"/>
    <p:sldId id="1121" r:id="rId40"/>
    <p:sldId id="1122" r:id="rId41"/>
    <p:sldId id="1103" r:id="rId42"/>
    <p:sldId id="1123" r:id="rId43"/>
    <p:sldId id="1124" r:id="rId44"/>
    <p:sldId id="1125" r:id="rId45"/>
    <p:sldId id="1126" r:id="rId46"/>
    <p:sldId id="1127" r:id="rId47"/>
    <p:sldId id="1128" r:id="rId48"/>
    <p:sldId id="1129" r:id="rId49"/>
    <p:sldId id="1130" r:id="rId50"/>
    <p:sldId id="1131" r:id="rId51"/>
    <p:sldId id="1132" r:id="rId52"/>
    <p:sldId id="1133" r:id="rId53"/>
    <p:sldId id="1134" r:id="rId54"/>
    <p:sldId id="1135" r:id="rId55"/>
    <p:sldId id="1076" r:id="rId56"/>
    <p:sldId id="1153" r:id="rId57"/>
    <p:sldId id="379" r:id="rId58"/>
    <p:sldId id="1136" r:id="rId59"/>
    <p:sldId id="1137" r:id="rId60"/>
    <p:sldId id="1138" r:id="rId61"/>
    <p:sldId id="1139" r:id="rId62"/>
    <p:sldId id="1140" r:id="rId63"/>
    <p:sldId id="1141" r:id="rId64"/>
    <p:sldId id="1142" r:id="rId65"/>
    <p:sldId id="1152" r:id="rId66"/>
    <p:sldId id="280" r:id="rId6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0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</a:t>
            </a:r>
            <a:br>
              <a:rPr lang="en-US" dirty="0"/>
            </a:br>
            <a:r>
              <a:rPr lang="en-US" dirty="0"/>
              <a:t>INTELLIGENCE</a:t>
            </a:r>
            <a:br>
              <a:rPr lang="en-US" dirty="0"/>
            </a:br>
            <a:r>
              <a:rPr lang="en-US" sz="2200" dirty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Momina Moetesum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Best First Search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D34C2-F459-4FB5-8539-C3C5FD4A5CC2}"/>
              </a:ext>
            </a:extLst>
          </p:cNvPr>
          <p:cNvSpPr txBox="1"/>
          <p:nvPr/>
        </p:nvSpPr>
        <p:spPr>
          <a:xfrm>
            <a:off x="1976015" y="1350110"/>
            <a:ext cx="687172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C3300"/>
                </a:solidFill>
              </a:rPr>
              <a:t>Use as an evaluation function, </a:t>
            </a:r>
            <a:r>
              <a:rPr lang="en-US" altLang="en-US" sz="2400" b="1" i="1" dirty="0">
                <a:solidFill>
                  <a:srgbClr val="C00000"/>
                </a:solidFill>
                <a:latin typeface="Palatino"/>
              </a:rPr>
              <a:t>f</a:t>
            </a:r>
            <a:r>
              <a:rPr lang="en-US" altLang="en-US" sz="2400" b="1" dirty="0">
                <a:solidFill>
                  <a:srgbClr val="C00000"/>
                </a:solidFill>
                <a:latin typeface="Palatino"/>
              </a:rPr>
              <a:t>(</a:t>
            </a:r>
            <a:r>
              <a:rPr lang="en-US" altLang="en-US" sz="2400" b="1" i="1" dirty="0">
                <a:solidFill>
                  <a:srgbClr val="C00000"/>
                </a:solidFill>
                <a:latin typeface="Palatino"/>
              </a:rPr>
              <a:t>n</a:t>
            </a:r>
            <a:r>
              <a:rPr lang="en-US" altLang="en-US" sz="2400" b="1" dirty="0">
                <a:solidFill>
                  <a:srgbClr val="C00000"/>
                </a:solidFill>
                <a:latin typeface="Palatino"/>
              </a:rPr>
              <a:t>)</a:t>
            </a:r>
            <a:r>
              <a:rPr lang="en-US" altLang="en-US" sz="2400" b="1" i="1" dirty="0">
                <a:solidFill>
                  <a:srgbClr val="C00000"/>
                </a:solidFill>
                <a:latin typeface="Palatino"/>
              </a:rPr>
              <a:t> = h</a:t>
            </a:r>
            <a:r>
              <a:rPr lang="en-US" altLang="en-US" sz="2400" b="1" dirty="0">
                <a:solidFill>
                  <a:srgbClr val="C00000"/>
                </a:solidFill>
                <a:latin typeface="Palatino"/>
              </a:rPr>
              <a:t>(</a:t>
            </a:r>
            <a:r>
              <a:rPr lang="en-US" altLang="en-US" sz="2400" b="1" i="1" dirty="0">
                <a:solidFill>
                  <a:srgbClr val="C00000"/>
                </a:solidFill>
                <a:latin typeface="Palatino"/>
              </a:rPr>
              <a:t>n</a:t>
            </a:r>
            <a:r>
              <a:rPr lang="en-US" altLang="en-US" sz="2400" b="1" dirty="0">
                <a:solidFill>
                  <a:srgbClr val="C00000"/>
                </a:solidFill>
                <a:latin typeface="Palatino"/>
              </a:rPr>
              <a:t>)</a:t>
            </a:r>
            <a:r>
              <a:rPr lang="en-US" altLang="en-US" sz="2400" i="1" dirty="0">
                <a:solidFill>
                  <a:srgbClr val="CC3300"/>
                </a:solidFill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</a:rPr>
              <a:t>sorting nodes in the Frontier by increasing values of </a:t>
            </a:r>
            <a:r>
              <a:rPr lang="en-US" altLang="en-US" sz="2400" b="1" i="1" dirty="0">
                <a:solidFill>
                  <a:srgbClr val="C00000"/>
                </a:solidFill>
                <a:latin typeface="Palatino"/>
              </a:rPr>
              <a:t>f</a:t>
            </a:r>
            <a:endParaRPr lang="en-US" altLang="en-US" sz="2400" i="1" dirty="0">
              <a:solidFill>
                <a:srgbClr val="CC33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Heuristic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h(n)= estimated cost of the cheapest path from node n to a goal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Selects the node to expand that is believed to be closest (i.e., smallest </a:t>
            </a:r>
            <a:r>
              <a:rPr lang="en-US" altLang="en-US" sz="2400" b="1" i="1" dirty="0">
                <a:solidFill>
                  <a:srgbClr val="C00000"/>
                </a:solidFill>
                <a:latin typeface="Palatino"/>
              </a:rPr>
              <a:t>f</a:t>
            </a:r>
            <a:r>
              <a:rPr lang="en-US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value) to a goal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e.g., </a:t>
            </a:r>
            <a:r>
              <a:rPr lang="en-US" sz="2400" i="1" dirty="0" err="1"/>
              <a:t>h</a:t>
            </a:r>
            <a:r>
              <a:rPr lang="en-US" sz="2400" i="1" baseline="-25000" dirty="0" err="1"/>
              <a:t>SLD</a:t>
            </a:r>
            <a:r>
              <a:rPr lang="en-US" sz="2400" i="1" dirty="0"/>
              <a:t>(n)</a:t>
            </a:r>
            <a:r>
              <a:rPr lang="en-US" sz="2400" dirty="0"/>
              <a:t> = straight-line distance from </a:t>
            </a:r>
            <a:r>
              <a:rPr lang="en-US" sz="2400" i="1" dirty="0"/>
              <a:t>n</a:t>
            </a:r>
            <a:r>
              <a:rPr lang="en-US" sz="2400" dirty="0"/>
              <a:t> to Bucharest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018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Best First Search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CC17D-4449-4893-9C23-16758969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4433700"/>
            <a:ext cx="602932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4E233-AAEA-4DA9-9750-F4E43D00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52" y="1808225"/>
            <a:ext cx="6496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4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Best First Search</a:t>
            </a:r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64E20311-BC04-4962-8528-27AEA5F5B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</a:p>
        </p:txBody>
      </p:sp>
      <p:graphicFrame>
        <p:nvGraphicFramePr>
          <p:cNvPr id="41" name="Group 4">
            <a:extLst>
              <a:ext uri="{FF2B5EF4-FFF2-40B4-BE49-F238E27FC236}">
                <a16:creationId xmlns:a16="http://schemas.microsoft.com/office/drawing/2014/main" id="{FB34CA23-1CCD-4367-83B9-C3F1DEC5002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857500" cy="467722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 Box 17">
            <a:extLst>
              <a:ext uri="{FF2B5EF4-FFF2-40B4-BE49-F238E27FC236}">
                <a16:creationId xmlns:a16="http://schemas.microsoft.com/office/drawing/2014/main" id="{938E33F2-AAE0-44A1-BF81-8E28AFC82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24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=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grpSp>
        <p:nvGrpSpPr>
          <p:cNvPr id="43" name="Group 18">
            <a:extLst>
              <a:ext uri="{FF2B5EF4-FFF2-40B4-BE49-F238E27FC236}">
                <a16:creationId xmlns:a16="http://schemas.microsoft.com/office/drawing/2014/main" id="{D62D4402-8718-4FD0-9DC6-BC1875288A98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1885950"/>
            <a:ext cx="2914650" cy="2228850"/>
            <a:chOff x="3168" y="1584"/>
            <a:chExt cx="2448" cy="1872"/>
          </a:xfrm>
        </p:grpSpPr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7EE1688D-BA2E-411B-88B3-C786DA964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2963CCE6-DAF5-4A28-B9E4-A7C78C922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286ACBE1-CA9E-4328-B60B-76CEEB4C4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CA86EB96-18BB-4EC5-A1FF-C30A54213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8" name="Text Box 23">
              <a:extLst>
                <a:ext uri="{FF2B5EF4-FFF2-40B4-BE49-F238E27FC236}">
                  <a16:creationId xmlns:a16="http://schemas.microsoft.com/office/drawing/2014/main" id="{D11F149B-6DA5-4DDD-8B84-0401D8121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FFA36E2E-FE5F-4FCC-B4C5-A43B3292B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EFA84CD8-8678-4BAB-95E6-552F42CDB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1" name="Oval 26">
              <a:extLst>
                <a:ext uri="{FF2B5EF4-FFF2-40B4-BE49-F238E27FC236}">
                  <a16:creationId xmlns:a16="http://schemas.microsoft.com/office/drawing/2014/main" id="{56B9D5EA-9414-4860-90F4-5CF7A199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8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h=8</a:t>
              </a:r>
            </a:p>
          </p:txBody>
        </p:sp>
        <p:sp>
          <p:nvSpPr>
            <p:cNvPr id="52" name="Oval 27">
              <a:extLst>
                <a:ext uri="{FF2B5EF4-FFF2-40B4-BE49-F238E27FC236}">
                  <a16:creationId xmlns:a16="http://schemas.microsoft.com/office/drawing/2014/main" id="{09177AD9-5C2C-4121-BA47-15520097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h=8</a:t>
              </a:r>
            </a:p>
          </p:txBody>
        </p:sp>
        <p:cxnSp>
          <p:nvCxnSpPr>
            <p:cNvPr id="53" name="AutoShape 28">
              <a:extLst>
                <a:ext uri="{FF2B5EF4-FFF2-40B4-BE49-F238E27FC236}">
                  <a16:creationId xmlns:a16="http://schemas.microsoft.com/office/drawing/2014/main" id="{DD576DEE-EDD7-4750-B5AF-FD2CBA36F7D6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3960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9">
              <a:extLst>
                <a:ext uri="{FF2B5EF4-FFF2-40B4-BE49-F238E27FC236}">
                  <a16:creationId xmlns:a16="http://schemas.microsoft.com/office/drawing/2014/main" id="{95CB2DE2-6287-4A9D-B9C5-43EE02090A8E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396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30">
              <a:extLst>
                <a:ext uri="{FF2B5EF4-FFF2-40B4-BE49-F238E27FC236}">
                  <a16:creationId xmlns:a16="http://schemas.microsoft.com/office/drawing/2014/main" id="{08194875-972D-442E-8E25-A5178105E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</a:t>
              </a: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∞</a:t>
              </a:r>
            </a:p>
          </p:txBody>
        </p:sp>
        <p:cxnSp>
          <p:nvCxnSpPr>
            <p:cNvPr id="56" name="AutoShape 31">
              <a:extLst>
                <a:ext uri="{FF2B5EF4-FFF2-40B4-BE49-F238E27FC236}">
                  <a16:creationId xmlns:a16="http://schemas.microsoft.com/office/drawing/2014/main" id="{464500CC-D58A-4E32-A359-DDC57E7D0626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3384" y="2681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32">
              <a:extLst>
                <a:ext uri="{FF2B5EF4-FFF2-40B4-BE49-F238E27FC236}">
                  <a16:creationId xmlns:a16="http://schemas.microsoft.com/office/drawing/2014/main" id="{F6CEDF8D-E8CA-47E7-900B-64C8FAB8D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</a:t>
              </a: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∞</a:t>
              </a:r>
            </a:p>
          </p:txBody>
        </p:sp>
        <p:sp>
          <p:nvSpPr>
            <p:cNvPr id="58" name="Oval 33">
              <a:extLst>
                <a:ext uri="{FF2B5EF4-FFF2-40B4-BE49-F238E27FC236}">
                  <a16:creationId xmlns:a16="http://schemas.microsoft.com/office/drawing/2014/main" id="{6509EE3C-88F1-4843-A583-F77C1B054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h=4</a:t>
              </a:r>
              <a:endParaRPr lang="en-US" altLang="en-US" sz="1500" b="1">
                <a:latin typeface="Arial" panose="020B0604020202020204" pitchFamily="34" charset="0"/>
              </a:endParaRPr>
            </a:p>
          </p:txBody>
        </p:sp>
        <p:cxnSp>
          <p:nvCxnSpPr>
            <p:cNvPr id="59" name="AutoShape 34">
              <a:extLst>
                <a:ext uri="{FF2B5EF4-FFF2-40B4-BE49-F238E27FC236}">
                  <a16:creationId xmlns:a16="http://schemas.microsoft.com/office/drawing/2014/main" id="{851D18C6-F020-4204-93ED-7AA7D5082730}"/>
                </a:ext>
              </a:extLst>
            </p:cNvPr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>
              <a:off x="468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35">
              <a:extLst>
                <a:ext uri="{FF2B5EF4-FFF2-40B4-BE49-F238E27FC236}">
                  <a16:creationId xmlns:a16="http://schemas.microsoft.com/office/drawing/2014/main" id="{0ED9CC8B-3C8E-4DAB-820C-0D9CBD89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h=0</a:t>
              </a:r>
              <a:endParaRPr lang="en-US" altLang="en-US" sz="135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" name="Oval 36">
              <a:extLst>
                <a:ext uri="{FF2B5EF4-FFF2-40B4-BE49-F238E27FC236}">
                  <a16:creationId xmlns:a16="http://schemas.microsoft.com/office/drawing/2014/main" id="{E061C4F2-11BD-42B0-9357-AF496D09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h=3</a:t>
              </a:r>
            </a:p>
          </p:txBody>
        </p:sp>
        <p:cxnSp>
          <p:nvCxnSpPr>
            <p:cNvPr id="62" name="AutoShape 37">
              <a:extLst>
                <a:ext uri="{FF2B5EF4-FFF2-40B4-BE49-F238E27FC236}">
                  <a16:creationId xmlns:a16="http://schemas.microsoft.com/office/drawing/2014/main" id="{8DD74EE2-3F4B-4E71-A337-77CABCB58047}"/>
                </a:ext>
              </a:extLst>
            </p:cNvPr>
            <p:cNvCxnSpPr>
              <a:cxnSpLocks noChangeShapeType="1"/>
              <a:stCxn id="51" idx="5"/>
              <a:endCxn id="61" idx="0"/>
            </p:cNvCxnSpPr>
            <p:nvPr/>
          </p:nvCxnSpPr>
          <p:spPr bwMode="auto">
            <a:xfrm>
              <a:off x="4833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38">
              <a:extLst>
                <a:ext uri="{FF2B5EF4-FFF2-40B4-BE49-F238E27FC236}">
                  <a16:creationId xmlns:a16="http://schemas.microsoft.com/office/drawing/2014/main" id="{FE4772E8-22FD-4ED1-9754-D44DFFC971C0}"/>
                </a:ext>
              </a:extLst>
            </p:cNvPr>
            <p:cNvCxnSpPr>
              <a:cxnSpLocks noChangeShapeType="1"/>
              <a:stCxn id="52" idx="5"/>
              <a:endCxn id="60" idx="1"/>
            </p:cNvCxnSpPr>
            <p:nvPr/>
          </p:nvCxnSpPr>
          <p:spPr bwMode="auto">
            <a:xfrm>
              <a:off x="4113" y="2681"/>
              <a:ext cx="414" cy="3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9">
              <a:extLst>
                <a:ext uri="{FF2B5EF4-FFF2-40B4-BE49-F238E27FC236}">
                  <a16:creationId xmlns:a16="http://schemas.microsoft.com/office/drawing/2014/main" id="{884D352E-F700-420E-9EA6-9E28B653872B}"/>
                </a:ext>
              </a:extLst>
            </p:cNvPr>
            <p:cNvCxnSpPr>
              <a:cxnSpLocks noChangeShapeType="1"/>
              <a:stCxn id="51" idx="4"/>
              <a:endCxn id="58" idx="0"/>
            </p:cNvCxnSpPr>
            <p:nvPr/>
          </p:nvCxnSpPr>
          <p:spPr bwMode="auto">
            <a:xfrm>
              <a:off x="4680" y="202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40">
              <a:extLst>
                <a:ext uri="{FF2B5EF4-FFF2-40B4-BE49-F238E27FC236}">
                  <a16:creationId xmlns:a16="http://schemas.microsoft.com/office/drawing/2014/main" id="{D5D57519-2F5D-4F6C-9EAB-4390EF5360DB}"/>
                </a:ext>
              </a:extLst>
            </p:cNvPr>
            <p:cNvCxnSpPr>
              <a:cxnSpLocks noChangeShapeType="1"/>
              <a:stCxn id="61" idx="3"/>
              <a:endCxn id="60" idx="7"/>
            </p:cNvCxnSpPr>
            <p:nvPr/>
          </p:nvCxnSpPr>
          <p:spPr bwMode="auto">
            <a:xfrm flipH="1">
              <a:off x="4833" y="2681"/>
              <a:ext cx="414" cy="3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Text Box 41">
              <a:extLst>
                <a:ext uri="{FF2B5EF4-FFF2-40B4-BE49-F238E27FC236}">
                  <a16:creationId xmlns:a16="http://schemas.microsoft.com/office/drawing/2014/main" id="{6EDC9EF3-48D8-4224-8E25-14285CA3C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38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>
            <a:extLst>
              <a:ext uri="{FF2B5EF4-FFF2-40B4-BE49-F238E27FC236}">
                <a16:creationId xmlns:a16="http://schemas.microsoft.com/office/drawing/2014/main" id="{16AB88A7-87D3-4622-AF5F-0C936EF81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0801D4A0-735D-4271-AC79-695C69FB494C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857500" cy="701583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C:3,B:4,A:8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 Box 20">
            <a:extLst>
              <a:ext uri="{FF2B5EF4-FFF2-40B4-BE49-F238E27FC236}">
                <a16:creationId xmlns:a16="http://schemas.microsoft.com/office/drawing/2014/main" id="{079F0374-4A8E-404A-8D42-5D8635EBF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24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=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sp>
        <p:nvSpPr>
          <p:cNvPr id="72" name="Text Box 21">
            <a:extLst>
              <a:ext uri="{FF2B5EF4-FFF2-40B4-BE49-F238E27FC236}">
                <a16:creationId xmlns:a16="http://schemas.microsoft.com/office/drawing/2014/main" id="{34812B68-5BD9-4B5A-A2C7-6B7774B4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5240B019-B630-4F24-9316-73071A7E8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4" name="Text Box 23">
            <a:extLst>
              <a:ext uri="{FF2B5EF4-FFF2-40B4-BE49-F238E27FC236}">
                <a16:creationId xmlns:a16="http://schemas.microsoft.com/office/drawing/2014/main" id="{AB321383-D8DF-4F31-A61F-97963E34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Text Box 24">
            <a:extLst>
              <a:ext uri="{FF2B5EF4-FFF2-40B4-BE49-F238E27FC236}">
                <a16:creationId xmlns:a16="http://schemas.microsoft.com/office/drawing/2014/main" id="{F20E6614-6857-40A6-96D4-84E8E0139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6" name="Text Box 25">
            <a:extLst>
              <a:ext uri="{FF2B5EF4-FFF2-40B4-BE49-F238E27FC236}">
                <a16:creationId xmlns:a16="http://schemas.microsoft.com/office/drawing/2014/main" id="{63CDF1E5-20A9-425E-A5C1-9849C16B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7" name="Text Box 26">
            <a:extLst>
              <a:ext uri="{FF2B5EF4-FFF2-40B4-BE49-F238E27FC236}">
                <a16:creationId xmlns:a16="http://schemas.microsoft.com/office/drawing/2014/main" id="{DBC096FD-1900-4BA8-8B70-84128F88F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8" name="Text Box 27">
            <a:extLst>
              <a:ext uri="{FF2B5EF4-FFF2-40B4-BE49-F238E27FC236}">
                <a16:creationId xmlns:a16="http://schemas.microsoft.com/office/drawing/2014/main" id="{3372E9F8-4C05-4867-B9F5-62135E1E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9" name="Oval 28">
            <a:extLst>
              <a:ext uri="{FF2B5EF4-FFF2-40B4-BE49-F238E27FC236}">
                <a16:creationId xmlns:a16="http://schemas.microsoft.com/office/drawing/2014/main" id="{C3FF1D73-8077-4A71-9D58-201BD4239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80" name="Oval 29">
            <a:extLst>
              <a:ext uri="{FF2B5EF4-FFF2-40B4-BE49-F238E27FC236}">
                <a16:creationId xmlns:a16="http://schemas.microsoft.com/office/drawing/2014/main" id="{D6323D5C-0179-4B8C-B29C-0A999F05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81" name="AutoShape 30">
            <a:extLst>
              <a:ext uri="{FF2B5EF4-FFF2-40B4-BE49-F238E27FC236}">
                <a16:creationId xmlns:a16="http://schemas.microsoft.com/office/drawing/2014/main" id="{FC1FC1E5-13DB-43EE-A714-E36A061EAF83}"/>
              </a:ext>
            </a:extLst>
          </p:cNvPr>
          <p:cNvCxnSpPr>
            <a:cxnSpLocks noChangeShapeType="1"/>
            <a:stCxn id="79" idx="3"/>
            <a:endCxn id="80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31">
            <a:extLst>
              <a:ext uri="{FF2B5EF4-FFF2-40B4-BE49-F238E27FC236}">
                <a16:creationId xmlns:a16="http://schemas.microsoft.com/office/drawing/2014/main" id="{999ECD1A-9E15-42FF-8A43-70BEDC05BB19}"/>
              </a:ext>
            </a:extLst>
          </p:cNvPr>
          <p:cNvCxnSpPr>
            <a:cxnSpLocks noChangeShapeType="1"/>
            <a:stCxn id="80" idx="4"/>
            <a:endCxn id="83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Oval 32">
            <a:extLst>
              <a:ext uri="{FF2B5EF4-FFF2-40B4-BE49-F238E27FC236}">
                <a16:creationId xmlns:a16="http://schemas.microsoft.com/office/drawing/2014/main" id="{BA591FDA-9FEF-4C14-964F-7E72E321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84" name="AutoShape 33">
            <a:extLst>
              <a:ext uri="{FF2B5EF4-FFF2-40B4-BE49-F238E27FC236}">
                <a16:creationId xmlns:a16="http://schemas.microsoft.com/office/drawing/2014/main" id="{33E98A7A-0EE7-4142-A2D2-C36AF3EE4701}"/>
              </a:ext>
            </a:extLst>
          </p:cNvPr>
          <p:cNvCxnSpPr>
            <a:cxnSpLocks noChangeShapeType="1"/>
            <a:stCxn id="80" idx="3"/>
            <a:endCxn id="85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Oval 34">
            <a:extLst>
              <a:ext uri="{FF2B5EF4-FFF2-40B4-BE49-F238E27FC236}">
                <a16:creationId xmlns:a16="http://schemas.microsoft.com/office/drawing/2014/main" id="{E3F9CEF4-9939-40CA-84BC-62002B27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86" name="Oval 35">
            <a:extLst>
              <a:ext uri="{FF2B5EF4-FFF2-40B4-BE49-F238E27FC236}">
                <a16:creationId xmlns:a16="http://schemas.microsoft.com/office/drawing/2014/main" id="{3870AD8A-642B-4307-954E-91EE459E5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87" name="AutoShape 36">
            <a:extLst>
              <a:ext uri="{FF2B5EF4-FFF2-40B4-BE49-F238E27FC236}">
                <a16:creationId xmlns:a16="http://schemas.microsoft.com/office/drawing/2014/main" id="{F21130A0-AFAF-444C-B241-BF725C1A8297}"/>
              </a:ext>
            </a:extLst>
          </p:cNvPr>
          <p:cNvCxnSpPr>
            <a:cxnSpLocks noChangeShapeType="1"/>
            <a:stCxn id="86" idx="4"/>
            <a:endCxn id="88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Oval 37">
            <a:extLst>
              <a:ext uri="{FF2B5EF4-FFF2-40B4-BE49-F238E27FC236}">
                <a16:creationId xmlns:a16="http://schemas.microsoft.com/office/drawing/2014/main" id="{4EC9D805-726A-4DFB-8FAF-3250FA3BC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9" name="Oval 38">
            <a:extLst>
              <a:ext uri="{FF2B5EF4-FFF2-40B4-BE49-F238E27FC236}">
                <a16:creationId xmlns:a16="http://schemas.microsoft.com/office/drawing/2014/main" id="{2A76FD22-F9F8-4AE7-9ACF-F10C6B42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90" name="AutoShape 39">
            <a:extLst>
              <a:ext uri="{FF2B5EF4-FFF2-40B4-BE49-F238E27FC236}">
                <a16:creationId xmlns:a16="http://schemas.microsoft.com/office/drawing/2014/main" id="{14248B6C-B67F-4CE0-A5B0-BA34D1C13936}"/>
              </a:ext>
            </a:extLst>
          </p:cNvPr>
          <p:cNvCxnSpPr>
            <a:cxnSpLocks noChangeShapeType="1"/>
            <a:stCxn id="79" idx="5"/>
            <a:endCxn id="89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0">
            <a:extLst>
              <a:ext uri="{FF2B5EF4-FFF2-40B4-BE49-F238E27FC236}">
                <a16:creationId xmlns:a16="http://schemas.microsoft.com/office/drawing/2014/main" id="{C6697835-71E2-4262-BF85-154B07801F17}"/>
              </a:ext>
            </a:extLst>
          </p:cNvPr>
          <p:cNvCxnSpPr>
            <a:cxnSpLocks noChangeShapeType="1"/>
            <a:stCxn id="80" idx="5"/>
            <a:endCxn id="88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1">
            <a:extLst>
              <a:ext uri="{FF2B5EF4-FFF2-40B4-BE49-F238E27FC236}">
                <a16:creationId xmlns:a16="http://schemas.microsoft.com/office/drawing/2014/main" id="{1D25C239-5FEC-4691-9B55-7D13A5B3D3B0}"/>
              </a:ext>
            </a:extLst>
          </p:cNvPr>
          <p:cNvCxnSpPr>
            <a:cxnSpLocks noChangeShapeType="1"/>
            <a:stCxn id="79" idx="4"/>
            <a:endCxn id="86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2">
            <a:extLst>
              <a:ext uri="{FF2B5EF4-FFF2-40B4-BE49-F238E27FC236}">
                <a16:creationId xmlns:a16="http://schemas.microsoft.com/office/drawing/2014/main" id="{C325FD95-BF13-472B-8C45-92DB9F43D1F1}"/>
              </a:ext>
            </a:extLst>
          </p:cNvPr>
          <p:cNvCxnSpPr>
            <a:cxnSpLocks noChangeShapeType="1"/>
            <a:stCxn id="89" idx="3"/>
            <a:endCxn id="88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 Box 43">
            <a:extLst>
              <a:ext uri="{FF2B5EF4-FFF2-40B4-BE49-F238E27FC236}">
                <a16:creationId xmlns:a16="http://schemas.microsoft.com/office/drawing/2014/main" id="{12D27165-2A20-4051-B6B1-88E612B3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" name="Title 3">
            <a:extLst>
              <a:ext uri="{FF2B5EF4-FFF2-40B4-BE49-F238E27FC236}">
                <a16:creationId xmlns:a16="http://schemas.microsoft.com/office/drawing/2014/main" id="{FC4F5940-13A6-4DE3-B2BA-E266ED27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Greedy Best First Search</a:t>
            </a:r>
          </a:p>
        </p:txBody>
      </p:sp>
    </p:spTree>
    <p:extLst>
      <p:ext uri="{BB962C8B-B14F-4D97-AF65-F5344CB8AC3E}">
        <p14:creationId xmlns:p14="http://schemas.microsoft.com/office/powerpoint/2010/main" val="218278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">
            <a:extLst>
              <a:ext uri="{FF2B5EF4-FFF2-40B4-BE49-F238E27FC236}">
                <a16:creationId xmlns:a16="http://schemas.microsoft.com/office/drawing/2014/main" id="{F0BDF0CA-1267-4E09-8217-37F6B49E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</a:p>
        </p:txBody>
      </p:sp>
      <p:graphicFrame>
        <p:nvGraphicFramePr>
          <p:cNvPr id="41" name="Group 4">
            <a:extLst>
              <a:ext uri="{FF2B5EF4-FFF2-40B4-BE49-F238E27FC236}">
                <a16:creationId xmlns:a16="http://schemas.microsoft.com/office/drawing/2014/main" id="{47BB85F4-F9C4-4D96-B05F-EF66DC7552C8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857500" cy="935444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{C:3,B:4,A:8}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G:0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,B:4,A:8}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Text Box 23">
            <a:extLst>
              <a:ext uri="{FF2B5EF4-FFF2-40B4-BE49-F238E27FC236}">
                <a16:creationId xmlns:a16="http://schemas.microsoft.com/office/drawing/2014/main" id="{BD4B6C34-12A4-4C15-BDC9-A8AAB860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24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 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C972A80E-5161-42B2-9178-9FDB0107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9E8A3C0E-2681-4ABD-8E33-B61ED733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" name="Text Box 26">
            <a:extLst>
              <a:ext uri="{FF2B5EF4-FFF2-40B4-BE49-F238E27FC236}">
                <a16:creationId xmlns:a16="http://schemas.microsoft.com/office/drawing/2014/main" id="{0B3CB126-B335-4F4F-9924-432EA196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6" name="Text Box 27">
            <a:extLst>
              <a:ext uri="{FF2B5EF4-FFF2-40B4-BE49-F238E27FC236}">
                <a16:creationId xmlns:a16="http://schemas.microsoft.com/office/drawing/2014/main" id="{BC20DC66-8AEF-4DE5-B8E9-C87704D66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D87FD90D-9337-4C22-94CA-779EC6BA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8" name="Text Box 29">
            <a:extLst>
              <a:ext uri="{FF2B5EF4-FFF2-40B4-BE49-F238E27FC236}">
                <a16:creationId xmlns:a16="http://schemas.microsoft.com/office/drawing/2014/main" id="{346181EF-4698-4411-AB05-090F6868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9" name="Text Box 30">
            <a:extLst>
              <a:ext uri="{FF2B5EF4-FFF2-40B4-BE49-F238E27FC236}">
                <a16:creationId xmlns:a16="http://schemas.microsoft.com/office/drawing/2014/main" id="{E5B21122-B451-4CFB-83A3-95B44853D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0" name="Oval 31">
            <a:extLst>
              <a:ext uri="{FF2B5EF4-FFF2-40B4-BE49-F238E27FC236}">
                <a16:creationId xmlns:a16="http://schemas.microsoft.com/office/drawing/2014/main" id="{59F99361-7196-46F1-840B-A7296033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6135C496-1BD8-4C1F-AECC-329CAEE5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52" name="AutoShape 33">
            <a:extLst>
              <a:ext uri="{FF2B5EF4-FFF2-40B4-BE49-F238E27FC236}">
                <a16:creationId xmlns:a16="http://schemas.microsoft.com/office/drawing/2014/main" id="{8DE49CF8-7FC0-4D51-BE1E-8762C4618025}"/>
              </a:ext>
            </a:extLst>
          </p:cNvPr>
          <p:cNvCxnSpPr>
            <a:cxnSpLocks noChangeShapeType="1"/>
            <a:stCxn id="50" idx="3"/>
            <a:endCxn id="51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34">
            <a:extLst>
              <a:ext uri="{FF2B5EF4-FFF2-40B4-BE49-F238E27FC236}">
                <a16:creationId xmlns:a16="http://schemas.microsoft.com/office/drawing/2014/main" id="{6009B874-2D16-4776-BEB0-146A182A8CF3}"/>
              </a:ext>
            </a:extLst>
          </p:cNvPr>
          <p:cNvCxnSpPr>
            <a:cxnSpLocks noChangeShapeType="1"/>
            <a:stCxn id="51" idx="4"/>
            <a:endCxn id="54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35">
            <a:extLst>
              <a:ext uri="{FF2B5EF4-FFF2-40B4-BE49-F238E27FC236}">
                <a16:creationId xmlns:a16="http://schemas.microsoft.com/office/drawing/2014/main" id="{BF51D018-595E-4F21-B196-77EB1FA8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5" name="AutoShape 36">
            <a:extLst>
              <a:ext uri="{FF2B5EF4-FFF2-40B4-BE49-F238E27FC236}">
                <a16:creationId xmlns:a16="http://schemas.microsoft.com/office/drawing/2014/main" id="{EB0BBEB4-4813-4073-8FFA-A988BC6FFF68}"/>
              </a:ext>
            </a:extLst>
          </p:cNvPr>
          <p:cNvCxnSpPr>
            <a:cxnSpLocks noChangeShapeType="1"/>
            <a:stCxn id="51" idx="3"/>
            <a:endCxn id="56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37">
            <a:extLst>
              <a:ext uri="{FF2B5EF4-FFF2-40B4-BE49-F238E27FC236}">
                <a16:creationId xmlns:a16="http://schemas.microsoft.com/office/drawing/2014/main" id="{59EF6161-0D22-4C54-9D37-B968338DF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7" name="Oval 38">
            <a:extLst>
              <a:ext uri="{FF2B5EF4-FFF2-40B4-BE49-F238E27FC236}">
                <a16:creationId xmlns:a16="http://schemas.microsoft.com/office/drawing/2014/main" id="{E6885D10-FFB5-4A0F-898E-89CE3DFCA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8" name="AutoShape 39">
            <a:extLst>
              <a:ext uri="{FF2B5EF4-FFF2-40B4-BE49-F238E27FC236}">
                <a16:creationId xmlns:a16="http://schemas.microsoft.com/office/drawing/2014/main" id="{52B2ED5F-6E60-4C01-A23C-E2FA99B0D140}"/>
              </a:ext>
            </a:extLst>
          </p:cNvPr>
          <p:cNvCxnSpPr>
            <a:cxnSpLocks noChangeShapeType="1"/>
            <a:stCxn id="57" idx="4"/>
            <a:endCxn id="59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Oval 40">
            <a:extLst>
              <a:ext uri="{FF2B5EF4-FFF2-40B4-BE49-F238E27FC236}">
                <a16:creationId xmlns:a16="http://schemas.microsoft.com/office/drawing/2014/main" id="{E0780CF7-AEB7-4FB7-BB39-2D653EC9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" name="Oval 41">
            <a:extLst>
              <a:ext uri="{FF2B5EF4-FFF2-40B4-BE49-F238E27FC236}">
                <a16:creationId xmlns:a16="http://schemas.microsoft.com/office/drawing/2014/main" id="{1E433489-F5C2-417D-B275-F411FC2F3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61" name="AutoShape 42">
            <a:extLst>
              <a:ext uri="{FF2B5EF4-FFF2-40B4-BE49-F238E27FC236}">
                <a16:creationId xmlns:a16="http://schemas.microsoft.com/office/drawing/2014/main" id="{71A56C47-5B52-434B-B6D2-B2588FA5ACD2}"/>
              </a:ext>
            </a:extLst>
          </p:cNvPr>
          <p:cNvCxnSpPr>
            <a:cxnSpLocks noChangeShapeType="1"/>
            <a:stCxn id="50" idx="5"/>
            <a:endCxn id="60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3">
            <a:extLst>
              <a:ext uri="{FF2B5EF4-FFF2-40B4-BE49-F238E27FC236}">
                <a16:creationId xmlns:a16="http://schemas.microsoft.com/office/drawing/2014/main" id="{6255A68E-BA1C-4F61-8545-2EF21B4A269C}"/>
              </a:ext>
            </a:extLst>
          </p:cNvPr>
          <p:cNvCxnSpPr>
            <a:cxnSpLocks noChangeShapeType="1"/>
            <a:stCxn id="51" idx="5"/>
            <a:endCxn id="59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44">
            <a:extLst>
              <a:ext uri="{FF2B5EF4-FFF2-40B4-BE49-F238E27FC236}">
                <a16:creationId xmlns:a16="http://schemas.microsoft.com/office/drawing/2014/main" id="{99FEE662-0637-464A-8FD4-C9F805DDAB2E}"/>
              </a:ext>
            </a:extLst>
          </p:cNvPr>
          <p:cNvCxnSpPr>
            <a:cxnSpLocks noChangeShapeType="1"/>
            <a:stCxn id="50" idx="4"/>
            <a:endCxn id="57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5">
            <a:extLst>
              <a:ext uri="{FF2B5EF4-FFF2-40B4-BE49-F238E27FC236}">
                <a16:creationId xmlns:a16="http://schemas.microsoft.com/office/drawing/2014/main" id="{D16A7248-32AC-4197-A122-847BAC046AEF}"/>
              </a:ext>
            </a:extLst>
          </p:cNvPr>
          <p:cNvCxnSpPr>
            <a:cxnSpLocks noChangeShapeType="1"/>
            <a:stCxn id="60" idx="3"/>
            <a:endCxn id="59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46">
            <a:extLst>
              <a:ext uri="{FF2B5EF4-FFF2-40B4-BE49-F238E27FC236}">
                <a16:creationId xmlns:a16="http://schemas.microsoft.com/office/drawing/2014/main" id="{AD8FCFEA-6134-4EE7-AD75-93746D132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8C08628E-C1A6-485B-AA54-4C4617DF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Greedy Best First Search</a:t>
            </a:r>
          </a:p>
        </p:txBody>
      </p:sp>
    </p:spTree>
    <p:extLst>
      <p:ext uri="{BB962C8B-B14F-4D97-AF65-F5344CB8AC3E}">
        <p14:creationId xmlns:p14="http://schemas.microsoft.com/office/powerpoint/2010/main" val="408204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">
            <a:extLst>
              <a:ext uri="{FF2B5EF4-FFF2-40B4-BE49-F238E27FC236}">
                <a16:creationId xmlns:a16="http://schemas.microsoft.com/office/drawing/2014/main" id="{43DC6BEA-9946-49CF-BA7E-30FA1BA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Greedy Best First Search</a:t>
            </a:r>
          </a:p>
        </p:txBody>
      </p:sp>
      <p:sp>
        <p:nvSpPr>
          <p:cNvPr id="71" name="Text Box 3">
            <a:extLst>
              <a:ext uri="{FF2B5EF4-FFF2-40B4-BE49-F238E27FC236}">
                <a16:creationId xmlns:a16="http://schemas.microsoft.com/office/drawing/2014/main" id="{0292664F-6D26-469A-9670-AD68B5A08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</a:p>
        </p:txBody>
      </p:sp>
      <p:graphicFrame>
        <p:nvGraphicFramePr>
          <p:cNvPr id="72" name="Group 4">
            <a:extLst>
              <a:ext uri="{FF2B5EF4-FFF2-40B4-BE49-F238E27FC236}">
                <a16:creationId xmlns:a16="http://schemas.microsoft.com/office/drawing/2014/main" id="{6FCBDB94-8686-43FA-9858-32717B74124C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3257550" cy="1382665"/>
        </p:xfrm>
        <a:graphic>
          <a:graphicData uri="http://schemas.openxmlformats.org/drawingml/2006/table">
            <a:tbl>
              <a:tblPr/>
              <a:tblGrid>
                <a:gridCol w="1368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{C:3,B:4,A:8}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{G:0,B:4, A:8}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{B:4, A:8}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expanded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" name="Text Box 26">
            <a:extLst>
              <a:ext uri="{FF2B5EF4-FFF2-40B4-BE49-F238E27FC236}">
                <a16:creationId xmlns:a16="http://schemas.microsoft.com/office/drawing/2014/main" id="{8CE12C0C-8DAF-47E3-96E9-C9D98C17E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24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 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sp>
        <p:nvSpPr>
          <p:cNvPr id="74" name="Text Box 27">
            <a:extLst>
              <a:ext uri="{FF2B5EF4-FFF2-40B4-BE49-F238E27FC236}">
                <a16:creationId xmlns:a16="http://schemas.microsoft.com/office/drawing/2014/main" id="{D8BAED0D-E2F7-401D-99F4-3974D4D6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 Box 28">
            <a:extLst>
              <a:ext uri="{FF2B5EF4-FFF2-40B4-BE49-F238E27FC236}">
                <a16:creationId xmlns:a16="http://schemas.microsoft.com/office/drawing/2014/main" id="{646D19FA-BAFE-4632-B418-A96D9C1A6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" name="Text Box 29">
            <a:extLst>
              <a:ext uri="{FF2B5EF4-FFF2-40B4-BE49-F238E27FC236}">
                <a16:creationId xmlns:a16="http://schemas.microsoft.com/office/drawing/2014/main" id="{422EADFC-D580-4AD7-BDDB-E2D21CDFB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7" name="Text Box 30">
            <a:extLst>
              <a:ext uri="{FF2B5EF4-FFF2-40B4-BE49-F238E27FC236}">
                <a16:creationId xmlns:a16="http://schemas.microsoft.com/office/drawing/2014/main" id="{B7275A2B-21FB-4821-A2AC-A787F7258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8" name="Text Box 31">
            <a:extLst>
              <a:ext uri="{FF2B5EF4-FFF2-40B4-BE49-F238E27FC236}">
                <a16:creationId xmlns:a16="http://schemas.microsoft.com/office/drawing/2014/main" id="{B5E79003-FA06-45C1-94A3-B6853C85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9" name="Text Box 32">
            <a:extLst>
              <a:ext uri="{FF2B5EF4-FFF2-40B4-BE49-F238E27FC236}">
                <a16:creationId xmlns:a16="http://schemas.microsoft.com/office/drawing/2014/main" id="{5D852A21-5F5E-4FBB-A80A-C90E38BC0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0" name="Text Box 33">
            <a:extLst>
              <a:ext uri="{FF2B5EF4-FFF2-40B4-BE49-F238E27FC236}">
                <a16:creationId xmlns:a16="http://schemas.microsoft.com/office/drawing/2014/main" id="{D5FBF63C-4A24-4478-9115-601A88E2B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1" name="Oval 34">
            <a:extLst>
              <a:ext uri="{FF2B5EF4-FFF2-40B4-BE49-F238E27FC236}">
                <a16:creationId xmlns:a16="http://schemas.microsoft.com/office/drawing/2014/main" id="{D3679F18-552C-429F-953B-B930F587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82" name="Oval 35">
            <a:extLst>
              <a:ext uri="{FF2B5EF4-FFF2-40B4-BE49-F238E27FC236}">
                <a16:creationId xmlns:a16="http://schemas.microsoft.com/office/drawing/2014/main" id="{D20082F7-8C46-4A7E-B6DB-4D9968F0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83" name="AutoShape 36">
            <a:extLst>
              <a:ext uri="{FF2B5EF4-FFF2-40B4-BE49-F238E27FC236}">
                <a16:creationId xmlns:a16="http://schemas.microsoft.com/office/drawing/2014/main" id="{7C858F46-A2A1-4B46-815C-9B0E952EEB2B}"/>
              </a:ext>
            </a:extLst>
          </p:cNvPr>
          <p:cNvCxnSpPr>
            <a:cxnSpLocks noChangeShapeType="1"/>
            <a:stCxn id="81" idx="3"/>
            <a:endCxn id="82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37">
            <a:extLst>
              <a:ext uri="{FF2B5EF4-FFF2-40B4-BE49-F238E27FC236}">
                <a16:creationId xmlns:a16="http://schemas.microsoft.com/office/drawing/2014/main" id="{7BA0DC5B-1704-49B8-9119-3295ED779991}"/>
              </a:ext>
            </a:extLst>
          </p:cNvPr>
          <p:cNvCxnSpPr>
            <a:cxnSpLocks noChangeShapeType="1"/>
            <a:stCxn id="82" idx="4"/>
            <a:endCxn id="85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Oval 38">
            <a:extLst>
              <a:ext uri="{FF2B5EF4-FFF2-40B4-BE49-F238E27FC236}">
                <a16:creationId xmlns:a16="http://schemas.microsoft.com/office/drawing/2014/main" id="{84C4B328-D36D-4C8E-9C9A-F1E1C383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86" name="AutoShape 39">
            <a:extLst>
              <a:ext uri="{FF2B5EF4-FFF2-40B4-BE49-F238E27FC236}">
                <a16:creationId xmlns:a16="http://schemas.microsoft.com/office/drawing/2014/main" id="{6B3DE173-0A55-4005-B670-36C6961C59C1}"/>
              </a:ext>
            </a:extLst>
          </p:cNvPr>
          <p:cNvCxnSpPr>
            <a:cxnSpLocks noChangeShapeType="1"/>
            <a:stCxn id="82" idx="3"/>
            <a:endCxn id="87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Oval 40">
            <a:extLst>
              <a:ext uri="{FF2B5EF4-FFF2-40B4-BE49-F238E27FC236}">
                <a16:creationId xmlns:a16="http://schemas.microsoft.com/office/drawing/2014/main" id="{5F00E69C-C0DA-40E1-8254-AC514E6C8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88" name="Oval 41">
            <a:extLst>
              <a:ext uri="{FF2B5EF4-FFF2-40B4-BE49-F238E27FC236}">
                <a16:creationId xmlns:a16="http://schemas.microsoft.com/office/drawing/2014/main" id="{0B3ECB6C-FF79-48A7-8A15-57B37594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89" name="AutoShape 42">
            <a:extLst>
              <a:ext uri="{FF2B5EF4-FFF2-40B4-BE49-F238E27FC236}">
                <a16:creationId xmlns:a16="http://schemas.microsoft.com/office/drawing/2014/main" id="{A8109122-93B9-4E3F-B6C0-607A53F09DD2}"/>
              </a:ext>
            </a:extLst>
          </p:cNvPr>
          <p:cNvCxnSpPr>
            <a:cxnSpLocks noChangeShapeType="1"/>
            <a:stCxn id="88" idx="4"/>
            <a:endCxn id="90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43">
            <a:extLst>
              <a:ext uri="{FF2B5EF4-FFF2-40B4-BE49-F238E27FC236}">
                <a16:creationId xmlns:a16="http://schemas.microsoft.com/office/drawing/2014/main" id="{2092C8F5-FE14-47F2-863D-2F6E7BE8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1" name="Oval 44">
            <a:extLst>
              <a:ext uri="{FF2B5EF4-FFF2-40B4-BE49-F238E27FC236}">
                <a16:creationId xmlns:a16="http://schemas.microsoft.com/office/drawing/2014/main" id="{646C1D21-C833-4FC1-B6D5-C8CD643D0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92" name="AutoShape 45">
            <a:extLst>
              <a:ext uri="{FF2B5EF4-FFF2-40B4-BE49-F238E27FC236}">
                <a16:creationId xmlns:a16="http://schemas.microsoft.com/office/drawing/2014/main" id="{09FBC8CB-D7BA-4358-8353-CAFBC158B503}"/>
              </a:ext>
            </a:extLst>
          </p:cNvPr>
          <p:cNvCxnSpPr>
            <a:cxnSpLocks noChangeShapeType="1"/>
            <a:stCxn id="81" idx="5"/>
            <a:endCxn id="91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>
            <a:extLst>
              <a:ext uri="{FF2B5EF4-FFF2-40B4-BE49-F238E27FC236}">
                <a16:creationId xmlns:a16="http://schemas.microsoft.com/office/drawing/2014/main" id="{8192E95C-C8A9-444E-971E-E15FA35EB99C}"/>
              </a:ext>
            </a:extLst>
          </p:cNvPr>
          <p:cNvCxnSpPr>
            <a:cxnSpLocks noChangeShapeType="1"/>
            <a:stCxn id="82" idx="5"/>
            <a:endCxn id="90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47">
            <a:extLst>
              <a:ext uri="{FF2B5EF4-FFF2-40B4-BE49-F238E27FC236}">
                <a16:creationId xmlns:a16="http://schemas.microsoft.com/office/drawing/2014/main" id="{112F2862-EF40-448D-BFAA-C49D82753EA9}"/>
              </a:ext>
            </a:extLst>
          </p:cNvPr>
          <p:cNvCxnSpPr>
            <a:cxnSpLocks noChangeShapeType="1"/>
            <a:stCxn id="81" idx="4"/>
            <a:endCxn id="88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48">
            <a:extLst>
              <a:ext uri="{FF2B5EF4-FFF2-40B4-BE49-F238E27FC236}">
                <a16:creationId xmlns:a16="http://schemas.microsoft.com/office/drawing/2014/main" id="{34D04B41-5D7D-4F98-8FC8-BE89962C8F6D}"/>
              </a:ext>
            </a:extLst>
          </p:cNvPr>
          <p:cNvCxnSpPr>
            <a:cxnSpLocks noChangeShapeType="1"/>
            <a:stCxn id="91" idx="3"/>
            <a:endCxn id="90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49">
            <a:extLst>
              <a:ext uri="{FF2B5EF4-FFF2-40B4-BE49-F238E27FC236}">
                <a16:creationId xmlns:a16="http://schemas.microsoft.com/office/drawing/2014/main" id="{15A3F3F4-B8FF-448A-A40A-326D1B72F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395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">
            <a:extLst>
              <a:ext uri="{FF2B5EF4-FFF2-40B4-BE49-F238E27FC236}">
                <a16:creationId xmlns:a16="http://schemas.microsoft.com/office/drawing/2014/main" id="{43DC6BEA-9946-49CF-BA7E-30FA1BA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Greedy Best First Search</a:t>
            </a:r>
          </a:p>
        </p:txBody>
      </p:sp>
      <p:sp>
        <p:nvSpPr>
          <p:cNvPr id="29" name="Rectangle 51">
            <a:extLst>
              <a:ext uri="{FF2B5EF4-FFF2-40B4-BE49-F238E27FC236}">
                <a16:creationId xmlns:a16="http://schemas.microsoft.com/office/drawing/2014/main" id="{30F54450-C0F6-4FFB-AFFE-3269EE128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5950" y="4000500"/>
            <a:ext cx="2628900" cy="3429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100" i="1"/>
              <a:t>Fast but not optimal</a:t>
            </a: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FD55D6AA-06ED-4C85-8AA3-00324097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</a:p>
        </p:txBody>
      </p:sp>
      <p:graphicFrame>
        <p:nvGraphicFramePr>
          <p:cNvPr id="31" name="Group 4">
            <a:extLst>
              <a:ext uri="{FF2B5EF4-FFF2-40B4-BE49-F238E27FC236}">
                <a16:creationId xmlns:a16="http://schemas.microsoft.com/office/drawing/2014/main" id="{065EEBA2-F2B5-4FE2-AEDA-279B787E93C3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857500" cy="1169305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{C:3,B:4,A:8}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{G:0,B:4, A:8}</a:t>
                      </a: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4" marB="1366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{B:4, A:8}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4" marB="13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 Box 26">
            <a:extLst>
              <a:ext uri="{FF2B5EF4-FFF2-40B4-BE49-F238E27FC236}">
                <a16:creationId xmlns:a16="http://schemas.microsoft.com/office/drawing/2014/main" id="{FB58322B-C05C-4EF0-9E59-128E7BF9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24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FA62D5AA-BBCB-4538-B255-162A49842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26ED76E2-CD0A-42B9-810D-04DCF3046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66E6884F-F2D3-470F-9AE9-7F0180CFB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635B3906-E4AC-47B4-BF96-8A711280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99215F8C-D7F3-4D87-8858-DE4FAF017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E27E64A4-5412-4CC2-9EE2-ECD0D6395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36EE0B8B-DE9A-43B1-9257-F45CB363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" name="Oval 34">
            <a:extLst>
              <a:ext uri="{FF2B5EF4-FFF2-40B4-BE49-F238E27FC236}">
                <a16:creationId xmlns:a16="http://schemas.microsoft.com/office/drawing/2014/main" id="{42395D32-7787-4C74-B438-3E0C63E7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2" name="Oval 35">
            <a:extLst>
              <a:ext uri="{FF2B5EF4-FFF2-40B4-BE49-F238E27FC236}">
                <a16:creationId xmlns:a16="http://schemas.microsoft.com/office/drawing/2014/main" id="{A6E9DDAA-DBD1-498C-926D-CAE369C0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3" name="AutoShape 36">
            <a:extLst>
              <a:ext uri="{FF2B5EF4-FFF2-40B4-BE49-F238E27FC236}">
                <a16:creationId xmlns:a16="http://schemas.microsoft.com/office/drawing/2014/main" id="{DCA09C4C-64F1-4250-97EA-0860A01D91D0}"/>
              </a:ext>
            </a:extLst>
          </p:cNvPr>
          <p:cNvCxnSpPr>
            <a:cxnSpLocks noChangeShapeType="1"/>
            <a:stCxn id="41" idx="3"/>
            <a:endCxn id="42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7">
            <a:extLst>
              <a:ext uri="{FF2B5EF4-FFF2-40B4-BE49-F238E27FC236}">
                <a16:creationId xmlns:a16="http://schemas.microsoft.com/office/drawing/2014/main" id="{3C1054DC-BD54-47F7-8039-9C2BBCD53E42}"/>
              </a:ext>
            </a:extLst>
          </p:cNvPr>
          <p:cNvCxnSpPr>
            <a:cxnSpLocks noChangeShapeType="1"/>
            <a:stCxn id="42" idx="4"/>
            <a:endCxn id="45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38">
            <a:extLst>
              <a:ext uri="{FF2B5EF4-FFF2-40B4-BE49-F238E27FC236}">
                <a16:creationId xmlns:a16="http://schemas.microsoft.com/office/drawing/2014/main" id="{2477D031-7C7C-483D-9CA8-C4EABC6F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46" name="AutoShape 39">
            <a:extLst>
              <a:ext uri="{FF2B5EF4-FFF2-40B4-BE49-F238E27FC236}">
                <a16:creationId xmlns:a16="http://schemas.microsoft.com/office/drawing/2014/main" id="{18888AC8-E050-4890-BC5F-22CC6AFABB1D}"/>
              </a:ext>
            </a:extLst>
          </p:cNvPr>
          <p:cNvCxnSpPr>
            <a:cxnSpLocks noChangeShapeType="1"/>
            <a:stCxn id="42" idx="3"/>
            <a:endCxn id="47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40">
            <a:extLst>
              <a:ext uri="{FF2B5EF4-FFF2-40B4-BE49-F238E27FC236}">
                <a16:creationId xmlns:a16="http://schemas.microsoft.com/office/drawing/2014/main" id="{B1E3DCE2-4362-4A30-A9FD-C282A002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48" name="Oval 41">
            <a:extLst>
              <a:ext uri="{FF2B5EF4-FFF2-40B4-BE49-F238E27FC236}">
                <a16:creationId xmlns:a16="http://schemas.microsoft.com/office/drawing/2014/main" id="{1A954B8F-9AA4-4521-9928-93FBB658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49" name="AutoShape 42">
            <a:extLst>
              <a:ext uri="{FF2B5EF4-FFF2-40B4-BE49-F238E27FC236}">
                <a16:creationId xmlns:a16="http://schemas.microsoft.com/office/drawing/2014/main" id="{4851F31C-5272-4365-97ED-3DBD593A31C5}"/>
              </a:ext>
            </a:extLst>
          </p:cNvPr>
          <p:cNvCxnSpPr>
            <a:cxnSpLocks noChangeShapeType="1"/>
            <a:stCxn id="48" idx="4"/>
            <a:endCxn id="50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3">
            <a:extLst>
              <a:ext uri="{FF2B5EF4-FFF2-40B4-BE49-F238E27FC236}">
                <a16:creationId xmlns:a16="http://schemas.microsoft.com/office/drawing/2014/main" id="{32C9F4EB-D8A0-4EBD-B88B-664BC60E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" name="Oval 44">
            <a:extLst>
              <a:ext uri="{FF2B5EF4-FFF2-40B4-BE49-F238E27FC236}">
                <a16:creationId xmlns:a16="http://schemas.microsoft.com/office/drawing/2014/main" id="{A4698117-175A-415B-9105-7E1BA22F7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2" name="AutoShape 45">
            <a:extLst>
              <a:ext uri="{FF2B5EF4-FFF2-40B4-BE49-F238E27FC236}">
                <a16:creationId xmlns:a16="http://schemas.microsoft.com/office/drawing/2014/main" id="{95A28DB1-DC01-4314-8137-4CCD75C93B2A}"/>
              </a:ext>
            </a:extLst>
          </p:cNvPr>
          <p:cNvCxnSpPr>
            <a:cxnSpLocks noChangeShapeType="1"/>
            <a:stCxn id="41" idx="5"/>
            <a:endCxn id="51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6">
            <a:extLst>
              <a:ext uri="{FF2B5EF4-FFF2-40B4-BE49-F238E27FC236}">
                <a16:creationId xmlns:a16="http://schemas.microsoft.com/office/drawing/2014/main" id="{3893233C-695E-4F65-9CDB-811FC69D9331}"/>
              </a:ext>
            </a:extLst>
          </p:cNvPr>
          <p:cNvCxnSpPr>
            <a:cxnSpLocks noChangeShapeType="1"/>
            <a:stCxn id="42" idx="5"/>
            <a:endCxn id="50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7">
            <a:extLst>
              <a:ext uri="{FF2B5EF4-FFF2-40B4-BE49-F238E27FC236}">
                <a16:creationId xmlns:a16="http://schemas.microsoft.com/office/drawing/2014/main" id="{F65F8DF3-4449-4D67-BC34-3F3470F80102}"/>
              </a:ext>
            </a:extLst>
          </p:cNvPr>
          <p:cNvCxnSpPr>
            <a:cxnSpLocks noChangeShapeType="1"/>
            <a:stCxn id="41" idx="4"/>
            <a:endCxn id="48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8">
            <a:extLst>
              <a:ext uri="{FF2B5EF4-FFF2-40B4-BE49-F238E27FC236}">
                <a16:creationId xmlns:a16="http://schemas.microsoft.com/office/drawing/2014/main" id="{1DFCA458-716E-4679-8905-0A6F0D4DA144}"/>
              </a:ext>
            </a:extLst>
          </p:cNvPr>
          <p:cNvCxnSpPr>
            <a:cxnSpLocks noChangeShapeType="1"/>
            <a:stCxn id="51" idx="3"/>
            <a:endCxn id="50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49">
            <a:extLst>
              <a:ext uri="{FF2B5EF4-FFF2-40B4-BE49-F238E27FC236}">
                <a16:creationId xmlns:a16="http://schemas.microsoft.com/office/drawing/2014/main" id="{6C00CF5D-958E-42D4-BBD5-59FEFEE7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7" name="Text Box 50">
            <a:extLst>
              <a:ext uri="{FF2B5EF4-FFF2-40B4-BE49-F238E27FC236}">
                <a16:creationId xmlns:a16="http://schemas.microsoft.com/office/drawing/2014/main" id="{CFAA638A-A7DF-4237-B735-E3099E47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81500"/>
            <a:ext cx="12298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path: </a:t>
            </a:r>
            <a:r>
              <a:rPr lang="en-US" altLang="en-US" sz="1500" b="1">
                <a:latin typeface="Arial" panose="020B0604020202020204" pitchFamily="34" charset="0"/>
              </a:rPr>
              <a:t>S,C,G</a:t>
            </a:r>
            <a:b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cost:</a:t>
            </a:r>
            <a:r>
              <a:rPr lang="en-US" altLang="en-US" sz="1500" b="1">
                <a:latin typeface="Arial" panose="020B0604020202020204" pitchFamily="34" charset="0"/>
              </a:rPr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284066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">
            <a:extLst>
              <a:ext uri="{FF2B5EF4-FFF2-40B4-BE49-F238E27FC236}">
                <a16:creationId xmlns:a16="http://schemas.microsoft.com/office/drawing/2014/main" id="{43DC6BEA-9946-49CF-BA7E-30FA1BA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Greedy Best First Search</a:t>
            </a:r>
          </a:p>
        </p:txBody>
      </p:sp>
      <p:sp>
        <p:nvSpPr>
          <p:cNvPr id="58" name="Rectangle 26">
            <a:extLst>
              <a:ext uri="{FF2B5EF4-FFF2-40B4-BE49-F238E27FC236}">
                <a16:creationId xmlns:a16="http://schemas.microsoft.com/office/drawing/2014/main" id="{CB6FCD45-3ABD-428F-90B2-B18A625DA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4500" y="1428750"/>
            <a:ext cx="3886200" cy="685800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FF5050"/>
                </a:solidFill>
              </a:rPr>
              <a:t>Not complete</a:t>
            </a:r>
          </a:p>
          <a:p>
            <a:pPr>
              <a:defRPr/>
            </a:pPr>
            <a:r>
              <a:rPr lang="en-US" dirty="0">
                <a:solidFill>
                  <a:srgbClr val="FF5050"/>
                </a:solidFill>
              </a:rPr>
              <a:t>Not optimal/admissible</a:t>
            </a: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4808E293-6B38-4A9D-9E75-D73D35C55088}"/>
              </a:ext>
            </a:extLst>
          </p:cNvPr>
          <p:cNvGrpSpPr>
            <a:grpSpLocks/>
          </p:cNvGrpSpPr>
          <p:nvPr/>
        </p:nvGrpSpPr>
        <p:grpSpPr bwMode="auto">
          <a:xfrm>
            <a:off x="5886452" y="1771650"/>
            <a:ext cx="1366838" cy="3257550"/>
            <a:chOff x="3984" y="1488"/>
            <a:chExt cx="1148" cy="2736"/>
          </a:xfrm>
        </p:grpSpPr>
        <p:sp>
          <p:nvSpPr>
            <p:cNvPr id="60" name="Text Box 4">
              <a:extLst>
                <a:ext uri="{FF2B5EF4-FFF2-40B4-BE49-F238E27FC236}">
                  <a16:creationId xmlns:a16="http://schemas.microsoft.com/office/drawing/2014/main" id="{FC240629-4ADC-425A-9B7A-964E84ED4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28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4EC2CE54-5943-4409-BB73-9AB1AA01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728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2" name="Text Box 6">
              <a:extLst>
                <a:ext uri="{FF2B5EF4-FFF2-40B4-BE49-F238E27FC236}">
                  <a16:creationId xmlns:a16="http://schemas.microsoft.com/office/drawing/2014/main" id="{0C35573B-A5DC-463E-9B51-D341F6116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52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id="{2DCF82E1-1A0B-4C38-B7DE-520CD154A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352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472C0B83-02F4-449C-8395-1C9619883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488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h=5</a:t>
              </a:r>
            </a:p>
          </p:txBody>
        </p:sp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86389F41-E9B8-4CAE-868E-E6E8A11C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0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h=3</a:t>
              </a:r>
            </a:p>
          </p:txBody>
        </p:sp>
        <p:cxnSp>
          <p:nvCxnSpPr>
            <p:cNvPr id="66" name="AutoShape 10">
              <a:extLst>
                <a:ext uri="{FF2B5EF4-FFF2-40B4-BE49-F238E27FC236}">
                  <a16:creationId xmlns:a16="http://schemas.microsoft.com/office/drawing/2014/main" id="{90122472-0C13-4AD9-8AFD-17D0FD3C4337}"/>
                </a:ext>
              </a:extLst>
            </p:cNvPr>
            <p:cNvCxnSpPr>
              <a:cxnSpLocks noChangeShapeType="1"/>
              <a:stCxn id="64" idx="3"/>
              <a:endCxn id="65" idx="0"/>
            </p:cNvCxnSpPr>
            <p:nvPr/>
          </p:nvCxnSpPr>
          <p:spPr bwMode="auto">
            <a:xfrm flipH="1">
              <a:off x="4248" y="1865"/>
              <a:ext cx="135" cy="4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11">
              <a:extLst>
                <a:ext uri="{FF2B5EF4-FFF2-40B4-BE49-F238E27FC236}">
                  <a16:creationId xmlns:a16="http://schemas.microsoft.com/office/drawing/2014/main" id="{DC9CCD9D-DFCC-4938-8E60-649FC7055F47}"/>
                </a:ext>
              </a:extLst>
            </p:cNvPr>
            <p:cNvCxnSpPr>
              <a:cxnSpLocks noChangeShapeType="1"/>
              <a:stCxn id="65" idx="4"/>
              <a:endCxn id="68" idx="0"/>
            </p:cNvCxnSpPr>
            <p:nvPr/>
          </p:nvCxnSpPr>
          <p:spPr bwMode="auto">
            <a:xfrm>
              <a:off x="4248" y="2360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AA1EFD10-647D-43C5-A489-8CDA08B9A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h=3</a:t>
              </a: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41460ED7-DFEF-4F1F-97D9-F558C048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920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h=4</a:t>
              </a:r>
            </a:p>
          </p:txBody>
        </p:sp>
        <p:cxnSp>
          <p:nvCxnSpPr>
            <p:cNvPr id="70" name="AutoShape 14">
              <a:extLst>
                <a:ext uri="{FF2B5EF4-FFF2-40B4-BE49-F238E27FC236}">
                  <a16:creationId xmlns:a16="http://schemas.microsoft.com/office/drawing/2014/main" id="{A7C01FA5-B743-4258-9A9E-C77F811E289A}"/>
                </a:ext>
              </a:extLst>
            </p:cNvPr>
            <p:cNvCxnSpPr>
              <a:cxnSpLocks noChangeShapeType="1"/>
              <a:stCxn id="69" idx="4"/>
              <a:endCxn id="71" idx="0"/>
            </p:cNvCxnSpPr>
            <p:nvPr/>
          </p:nvCxnSpPr>
          <p:spPr bwMode="auto">
            <a:xfrm>
              <a:off x="4824" y="2360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E4D222C2-7368-4E95-B4FA-A0349A0E9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54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h=1</a:t>
              </a:r>
            </a:p>
          </p:txBody>
        </p:sp>
        <p:cxnSp>
          <p:nvCxnSpPr>
            <p:cNvPr id="72" name="AutoShape 16">
              <a:extLst>
                <a:ext uri="{FF2B5EF4-FFF2-40B4-BE49-F238E27FC236}">
                  <a16:creationId xmlns:a16="http://schemas.microsoft.com/office/drawing/2014/main" id="{ADC9CE9B-DDAA-43D4-9995-34B3D5D82030}"/>
                </a:ext>
              </a:extLst>
            </p:cNvPr>
            <p:cNvCxnSpPr>
              <a:cxnSpLocks noChangeShapeType="1"/>
              <a:stCxn id="71" idx="4"/>
              <a:endCxn id="74" idx="0"/>
            </p:cNvCxnSpPr>
            <p:nvPr/>
          </p:nvCxnSpPr>
          <p:spPr bwMode="auto">
            <a:xfrm>
              <a:off x="4824" y="2984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7">
              <a:extLst>
                <a:ext uri="{FF2B5EF4-FFF2-40B4-BE49-F238E27FC236}">
                  <a16:creationId xmlns:a16="http://schemas.microsoft.com/office/drawing/2014/main" id="{844E2B52-63E0-40A9-911E-5C075EF4AFA9}"/>
                </a:ext>
              </a:extLst>
            </p:cNvPr>
            <p:cNvCxnSpPr>
              <a:cxnSpLocks noChangeShapeType="1"/>
              <a:stCxn id="64" idx="5"/>
              <a:endCxn id="69" idx="0"/>
            </p:cNvCxnSpPr>
            <p:nvPr/>
          </p:nvCxnSpPr>
          <p:spPr bwMode="auto">
            <a:xfrm>
              <a:off x="4689" y="1865"/>
              <a:ext cx="135" cy="4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EF614D35-2BEB-4A2A-A0D4-DF71DAA07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68"/>
              <a:ext cx="432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434E9171-771F-484A-BA2A-CA70779C3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92"/>
              <a:ext cx="432" cy="432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cxnSp>
          <p:nvCxnSpPr>
            <p:cNvPr id="76" name="AutoShape 20">
              <a:extLst>
                <a:ext uri="{FF2B5EF4-FFF2-40B4-BE49-F238E27FC236}">
                  <a16:creationId xmlns:a16="http://schemas.microsoft.com/office/drawing/2014/main" id="{D27C5FBA-5FEC-45D5-8BB5-9E0493FB1576}"/>
                </a:ext>
              </a:extLst>
            </p:cNvPr>
            <p:cNvCxnSpPr>
              <a:cxnSpLocks noChangeShapeType="1"/>
              <a:stCxn id="68" idx="4"/>
              <a:endCxn id="77" idx="0"/>
            </p:cNvCxnSpPr>
            <p:nvPr/>
          </p:nvCxnSpPr>
          <p:spPr bwMode="auto">
            <a:xfrm>
              <a:off x="4248" y="2984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563680C6-B87B-489A-9096-7554CFB03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68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h=2</a:t>
              </a:r>
            </a:p>
          </p:txBody>
        </p:sp>
        <p:cxnSp>
          <p:nvCxnSpPr>
            <p:cNvPr id="78" name="AutoShape 22">
              <a:extLst>
                <a:ext uri="{FF2B5EF4-FFF2-40B4-BE49-F238E27FC236}">
                  <a16:creationId xmlns:a16="http://schemas.microsoft.com/office/drawing/2014/main" id="{368DAFC3-BACD-4081-A39D-6108F3D9BD18}"/>
                </a:ext>
              </a:extLst>
            </p:cNvPr>
            <p:cNvCxnSpPr>
              <a:cxnSpLocks noChangeShapeType="1"/>
              <a:stCxn id="77" idx="4"/>
              <a:endCxn id="75" idx="0"/>
            </p:cNvCxnSpPr>
            <p:nvPr/>
          </p:nvCxnSpPr>
          <p:spPr bwMode="auto">
            <a:xfrm>
              <a:off x="4248" y="360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23">
              <a:extLst>
                <a:ext uri="{FF2B5EF4-FFF2-40B4-BE49-F238E27FC236}">
                  <a16:creationId xmlns:a16="http://schemas.microsoft.com/office/drawing/2014/main" id="{2A987ECB-B33B-4232-A66C-613E2D86E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976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0" name="Text Box 24">
              <a:extLst>
                <a:ext uri="{FF2B5EF4-FFF2-40B4-BE49-F238E27FC236}">
                  <a16:creationId xmlns:a16="http://schemas.microsoft.com/office/drawing/2014/main" id="{42061E85-8625-4291-B3D8-7D03C3566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976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Text Box 25">
              <a:extLst>
                <a:ext uri="{FF2B5EF4-FFF2-40B4-BE49-F238E27FC236}">
                  <a16:creationId xmlns:a16="http://schemas.microsoft.com/office/drawing/2014/main" id="{E252154D-9754-496F-8927-827DDB8EA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600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82" name="Rectangle 27">
            <a:extLst>
              <a:ext uri="{FF2B5EF4-FFF2-40B4-BE49-F238E27FC236}">
                <a16:creationId xmlns:a16="http://schemas.microsoft.com/office/drawing/2014/main" id="{109E6046-4561-4C6A-9AA7-37C6EF7A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5" y="2395538"/>
            <a:ext cx="38862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Greedy search finds the </a:t>
            </a:r>
            <a:r>
              <a:rPr lang="en-US" altLang="en-US" sz="1800" b="1">
                <a:solidFill>
                  <a:srgbClr val="FF5050"/>
                </a:solidFill>
                <a:latin typeface="Arial" panose="020B0604020202020204" pitchFamily="34" charset="0"/>
              </a:rPr>
              <a:t>left</a:t>
            </a:r>
            <a:r>
              <a:rPr lang="en-US" altLang="en-US" sz="1800" b="1">
                <a:latin typeface="Arial" panose="020B0604020202020204" pitchFamily="34" charset="0"/>
              </a:rPr>
              <a:t> goal (solution cost of 7)</a:t>
            </a:r>
          </a:p>
          <a:p>
            <a:pPr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Optimal solution is the path to the </a:t>
            </a:r>
            <a:r>
              <a:rPr lang="en-US" altLang="en-US" sz="1800" b="1">
                <a:solidFill>
                  <a:srgbClr val="006600"/>
                </a:solidFill>
                <a:latin typeface="Arial" panose="020B0604020202020204" pitchFamily="34" charset="0"/>
              </a:rPr>
              <a:t>right</a:t>
            </a:r>
            <a:r>
              <a:rPr lang="en-US" altLang="en-US" sz="1800" b="1">
                <a:latin typeface="Arial" panose="020B0604020202020204" pitchFamily="34" charset="0"/>
              </a:rPr>
              <a:t> goal (solution cost of 5)</a:t>
            </a:r>
          </a:p>
        </p:txBody>
      </p:sp>
    </p:spTree>
    <p:extLst>
      <p:ext uri="{BB962C8B-B14F-4D97-AF65-F5344CB8AC3E}">
        <p14:creationId xmlns:p14="http://schemas.microsoft.com/office/powerpoint/2010/main" val="249059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">
            <a:extLst>
              <a:ext uri="{FF2B5EF4-FFF2-40B4-BE49-F238E27FC236}">
                <a16:creationId xmlns:a16="http://schemas.microsoft.com/office/drawing/2014/main" id="{43DC6BEA-9946-49CF-BA7E-30FA1BA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Greedy Best First 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A7F41-A6CF-4970-8D94-277E913225C8}"/>
              </a:ext>
            </a:extLst>
          </p:cNvPr>
          <p:cNvSpPr txBox="1"/>
          <p:nvPr/>
        </p:nvSpPr>
        <p:spPr>
          <a:xfrm>
            <a:off x="2265679" y="1446005"/>
            <a:ext cx="6276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Greedy best-first search resembles depth-first search in the way it </a:t>
            </a:r>
            <a:r>
              <a:rPr lang="en-US" altLang="en-US" sz="2400" b="1" dirty="0"/>
              <a:t>prefers to follow a single path</a:t>
            </a:r>
            <a:r>
              <a:rPr lang="en-US" altLang="en-US" sz="2400" dirty="0"/>
              <a:t> all the way to the goal but will back up when it hits a dead end.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It suffers from the same defects as depth-first search-it is </a:t>
            </a:r>
            <a:r>
              <a:rPr lang="en-US" altLang="en-US" sz="2400" b="1" dirty="0"/>
              <a:t>not optimal, and it is incomplete</a:t>
            </a:r>
            <a:r>
              <a:rPr lang="en-US" altLang="en-US" sz="2400" dirty="0"/>
              <a:t> (because it can start down an infinite path and never return to try other possibilities).</a:t>
            </a:r>
          </a:p>
        </p:txBody>
      </p:sp>
    </p:spTree>
    <p:extLst>
      <p:ext uri="{BB962C8B-B14F-4D97-AF65-F5344CB8AC3E}">
        <p14:creationId xmlns:p14="http://schemas.microsoft.com/office/powerpoint/2010/main" val="404075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">
            <a:extLst>
              <a:ext uri="{FF2B5EF4-FFF2-40B4-BE49-F238E27FC236}">
                <a16:creationId xmlns:a16="http://schemas.microsoft.com/office/drawing/2014/main" id="{43DC6BEA-9946-49CF-BA7E-30FA1BA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Greedy Best First 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A7F41-A6CF-4970-8D94-277E913225C8}"/>
              </a:ext>
            </a:extLst>
          </p:cNvPr>
          <p:cNvSpPr txBox="1"/>
          <p:nvPr/>
        </p:nvSpPr>
        <p:spPr>
          <a:xfrm>
            <a:off x="2265679" y="1446005"/>
            <a:ext cx="62766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rgbClr val="CC0099"/>
                </a:solidFill>
              </a:rPr>
              <a:t>Complete?</a:t>
            </a:r>
            <a:r>
              <a:rPr lang="en-US" sz="2400" dirty="0"/>
              <a:t> No – can get stuck in loops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u="sng" dirty="0">
                <a:solidFill>
                  <a:srgbClr val="CC0099"/>
                </a:solidFill>
              </a:rPr>
              <a:t>Time?</a:t>
            </a:r>
            <a:r>
              <a:rPr lang="en-US" sz="2400" dirty="0"/>
              <a:t> </a:t>
            </a:r>
            <a:r>
              <a:rPr lang="en-US" sz="2400" i="1" dirty="0"/>
              <a:t>O(b</a:t>
            </a:r>
            <a:r>
              <a:rPr lang="en-US" sz="2400" i="1" baseline="30000" dirty="0"/>
              <a:t>m</a:t>
            </a:r>
            <a:r>
              <a:rPr lang="en-US" sz="2400" i="1" dirty="0"/>
              <a:t>)</a:t>
            </a:r>
            <a:r>
              <a:rPr lang="en-US" sz="2400" dirty="0"/>
              <a:t>, but a good heuristic can give dramatic improvement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u="sng" dirty="0">
                <a:solidFill>
                  <a:srgbClr val="CC0099"/>
                </a:solidFill>
              </a:rPr>
              <a:t>Space?</a:t>
            </a:r>
            <a:r>
              <a:rPr lang="en-US" sz="2400" dirty="0"/>
              <a:t> </a:t>
            </a:r>
            <a:r>
              <a:rPr lang="en-US" sz="2400" i="1" dirty="0"/>
              <a:t>O(b</a:t>
            </a:r>
            <a:r>
              <a:rPr lang="en-US" sz="2400" i="1" baseline="30000" dirty="0"/>
              <a:t>m</a:t>
            </a:r>
            <a:r>
              <a:rPr lang="en-US" sz="2400" i="1" dirty="0"/>
              <a:t>) </a:t>
            </a:r>
            <a:r>
              <a:rPr lang="en-US" sz="2400" dirty="0"/>
              <a:t>-- keeps all nodes in memory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u="sng" dirty="0">
                <a:solidFill>
                  <a:srgbClr val="CC0099"/>
                </a:solidFill>
              </a:rPr>
              <a:t>Optimal?</a:t>
            </a:r>
            <a:r>
              <a:rPr lang="en-US" sz="2400" dirty="0"/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129959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Informed (Heuristic) Search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604" y="1197405"/>
            <a:ext cx="7329840" cy="366491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600" dirty="0"/>
              <a:t>Informed searches use </a:t>
            </a:r>
            <a:r>
              <a:rPr lang="en-US" altLang="en-US" sz="2600" i="1" dirty="0"/>
              <a:t>domain knowledge </a:t>
            </a:r>
            <a:r>
              <a:rPr lang="en-US" altLang="en-US" sz="2600" dirty="0"/>
              <a:t>to guide selection of the best path to continue searching</a:t>
            </a:r>
            <a:endParaRPr lang="en-US" altLang="en-US" sz="2600" i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CC3300"/>
                </a:solidFill>
              </a:rPr>
              <a:t>Heuristics</a:t>
            </a:r>
            <a:r>
              <a:rPr lang="en-US" altLang="en-US" sz="2600" dirty="0"/>
              <a:t> are used, which are informed guesses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600" dirty="0"/>
              <a:t>Heuristic means "serving to aid discovery“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/>
              <a:t>Best-first search (for small search spaces)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Greedy best-first search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</a:t>
            </a:r>
            <a:r>
              <a:rPr lang="en-US" altLang="en-US" sz="2600" baseline="30000" dirty="0"/>
              <a:t>*</a:t>
            </a:r>
            <a:r>
              <a:rPr lang="en-US" altLang="en-US" sz="2600" dirty="0"/>
              <a:t> search</a:t>
            </a:r>
            <a:endParaRPr lang="el-GR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Iterative Deepening A*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/>
              <a:t>Local search algorithms (for large search spaces)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Hill-climbing search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Simulated annealing search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Local beam search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Genetic algorithms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433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319351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A* Search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9B5A22-28EF-4A41-98D2-4842DFF0A0F5}"/>
              </a:ext>
            </a:extLst>
          </p:cNvPr>
          <p:cNvSpPr txBox="1">
            <a:spLocks noChangeArrowheads="1"/>
          </p:cNvSpPr>
          <p:nvPr/>
        </p:nvSpPr>
        <p:spPr>
          <a:xfrm>
            <a:off x="1059785" y="1655520"/>
            <a:ext cx="7855615" cy="2957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Idea: </a:t>
            </a:r>
            <a:r>
              <a:rPr lang="en-US" b="1"/>
              <a:t>avoid expanding paths that are already expensive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/>
          </a:p>
          <a:p>
            <a:pPr>
              <a:defRPr/>
            </a:pPr>
            <a:r>
              <a:rPr lang="en-US"/>
              <a:t>Evaluation function </a:t>
            </a:r>
            <a:r>
              <a:rPr lang="en-US" b="1" i="1"/>
              <a:t>f(n) = g(n) + h(n)</a:t>
            </a:r>
            <a:endParaRPr lang="en-US" b="1"/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i="1"/>
              <a:t>g(n) </a:t>
            </a:r>
            <a:r>
              <a:rPr lang="en-US"/>
              <a:t>= cost so far to reach </a:t>
            </a:r>
            <a:r>
              <a:rPr lang="en-US" i="1"/>
              <a:t>n from start node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i="1"/>
              <a:t>h(n)</a:t>
            </a:r>
            <a:r>
              <a:rPr lang="en-US"/>
              <a:t> = estimated cost of cheapest path from </a:t>
            </a:r>
            <a:r>
              <a:rPr lang="en-US" i="1"/>
              <a:t>n</a:t>
            </a:r>
            <a:r>
              <a:rPr lang="en-US"/>
              <a:t> to goal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i="1"/>
              <a:t>f(n) </a:t>
            </a:r>
            <a:r>
              <a:rPr lang="en-US"/>
              <a:t>= estimated cost of the cheapest path through </a:t>
            </a:r>
            <a:r>
              <a:rPr lang="en-US" i="1"/>
              <a:t>n</a:t>
            </a:r>
            <a:r>
              <a:rPr lang="en-US"/>
              <a:t> to goal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0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319351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A* Search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9B5A22-28EF-4A41-98D2-4842DFF0A0F5}"/>
              </a:ext>
            </a:extLst>
          </p:cNvPr>
          <p:cNvSpPr txBox="1">
            <a:spLocks noChangeArrowheads="1"/>
          </p:cNvSpPr>
          <p:nvPr/>
        </p:nvSpPr>
        <p:spPr>
          <a:xfrm>
            <a:off x="1059785" y="1655520"/>
            <a:ext cx="7855615" cy="2957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9600" dirty="0"/>
              <a:t>Cheapest solution is found by identifying the node with lowest value of g(n)+h(n)</a:t>
            </a:r>
          </a:p>
          <a:p>
            <a:endParaRPr lang="en-US" altLang="en-US" sz="9600" dirty="0"/>
          </a:p>
          <a:p>
            <a:r>
              <a:rPr lang="en-US" altLang="en-US" sz="9600" i="1" dirty="0"/>
              <a:t>A* is both complete and optimal</a:t>
            </a:r>
          </a:p>
          <a:p>
            <a:endParaRPr lang="en-US" altLang="en-US" sz="9600" dirty="0"/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01557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319351"/>
            <a:ext cx="6413609" cy="725349"/>
          </a:xfrm>
        </p:spPr>
        <p:txBody>
          <a:bodyPr>
            <a:normAutofit/>
          </a:bodyPr>
          <a:lstStyle/>
          <a:p>
            <a:r>
              <a:rPr lang="en-US" dirty="0"/>
              <a:t>Admissible Heuristic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4C649-636E-49A2-AADD-EE98C2B892FA}"/>
              </a:ext>
            </a:extLst>
          </p:cNvPr>
          <p:cNvSpPr txBox="1"/>
          <p:nvPr/>
        </p:nvSpPr>
        <p:spPr>
          <a:xfrm>
            <a:off x="1517900" y="1960930"/>
            <a:ext cx="65663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When </a:t>
            </a:r>
            <a:r>
              <a:rPr lang="en-US" altLang="en-US" sz="2400" i="1" dirty="0">
                <a:latin typeface="Palatino"/>
              </a:rPr>
              <a:t>h</a:t>
            </a:r>
            <a:r>
              <a:rPr lang="en-US" altLang="en-US" sz="2400" dirty="0">
                <a:latin typeface="Palatino"/>
              </a:rPr>
              <a:t>(</a:t>
            </a:r>
            <a:r>
              <a:rPr lang="en-US" altLang="en-US" sz="2400" i="1" dirty="0">
                <a:latin typeface="Palatino"/>
              </a:rPr>
              <a:t>n</a:t>
            </a:r>
            <a:r>
              <a:rPr lang="en-US" altLang="en-US" sz="2400" dirty="0">
                <a:latin typeface="Palatino"/>
              </a:rPr>
              <a:t>)</a:t>
            </a:r>
            <a:r>
              <a:rPr lang="en-US" altLang="en-US" sz="2400" i="1" dirty="0">
                <a:latin typeface="Palatino"/>
              </a:rPr>
              <a:t> </a:t>
            </a:r>
            <a:r>
              <a:rPr lang="en-US" altLang="en-US" sz="2400" dirty="0">
                <a:latin typeface="Palatino"/>
              </a:rPr>
              <a:t>≤</a:t>
            </a:r>
            <a:r>
              <a:rPr lang="en-US" altLang="en-US" sz="2400" i="1" dirty="0">
                <a:latin typeface="Palatino"/>
              </a:rPr>
              <a:t> h</a:t>
            </a:r>
            <a:r>
              <a:rPr lang="en-US" altLang="en-US" sz="2400" dirty="0">
                <a:latin typeface="Palatino"/>
              </a:rPr>
              <a:t>*(</a:t>
            </a:r>
            <a:r>
              <a:rPr lang="en-US" altLang="en-US" sz="2400" i="1" dirty="0">
                <a:latin typeface="Palatino"/>
              </a:rPr>
              <a:t>n</a:t>
            </a:r>
            <a:r>
              <a:rPr lang="en-US" altLang="en-US" sz="2400" dirty="0">
                <a:latin typeface="Palatino"/>
              </a:rPr>
              <a:t>)</a:t>
            </a:r>
            <a:r>
              <a:rPr lang="en-US" altLang="en-US" sz="2400" dirty="0"/>
              <a:t> holds true for </a:t>
            </a:r>
            <a:r>
              <a:rPr lang="en-US" altLang="en-US" sz="2400" i="1" dirty="0"/>
              <a:t>all</a:t>
            </a:r>
            <a:r>
              <a:rPr lang="en-US" altLang="en-US" sz="2400" dirty="0"/>
              <a:t> </a:t>
            </a:r>
            <a:r>
              <a:rPr lang="en-US" altLang="en-US" sz="2400" i="1" dirty="0"/>
              <a:t>n</a:t>
            </a:r>
            <a:r>
              <a:rPr lang="en-US" altLang="en-US" sz="2400" dirty="0"/>
              <a:t>, 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called an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admissible heuristic function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chemeClr val="tx2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5050"/>
                </a:solidFill>
              </a:rPr>
              <a:t>where </a:t>
            </a:r>
            <a:r>
              <a:rPr lang="en-US" altLang="en-US" sz="2400" i="1" dirty="0">
                <a:solidFill>
                  <a:srgbClr val="FF5050"/>
                </a:solidFill>
                <a:latin typeface="Palatino"/>
              </a:rPr>
              <a:t>h</a:t>
            </a:r>
            <a:r>
              <a:rPr lang="en-US" altLang="en-US" sz="2400" dirty="0">
                <a:solidFill>
                  <a:srgbClr val="FF5050"/>
                </a:solidFill>
                <a:latin typeface="Palatino"/>
              </a:rPr>
              <a:t>*(</a:t>
            </a:r>
            <a:r>
              <a:rPr lang="en-US" altLang="en-US" sz="2400" i="1" dirty="0">
                <a:solidFill>
                  <a:srgbClr val="FF5050"/>
                </a:solidFill>
                <a:latin typeface="Palatino"/>
              </a:rPr>
              <a:t>n</a:t>
            </a:r>
            <a:r>
              <a:rPr lang="en-US" altLang="en-US" sz="2400" dirty="0">
                <a:solidFill>
                  <a:srgbClr val="FF5050"/>
                </a:solidFill>
                <a:latin typeface="Palatino"/>
              </a:rPr>
              <a:t>)</a:t>
            </a:r>
            <a:r>
              <a:rPr lang="en-US" altLang="en-US" sz="2400" i="1" dirty="0">
                <a:solidFill>
                  <a:srgbClr val="FF5050"/>
                </a:solidFill>
              </a:rPr>
              <a:t> </a:t>
            </a:r>
            <a:r>
              <a:rPr lang="en-US" altLang="en-US" sz="2400" dirty="0">
                <a:solidFill>
                  <a:srgbClr val="FF5050"/>
                </a:solidFill>
              </a:rPr>
              <a:t>is the actual cost of the minimum-cost path from </a:t>
            </a:r>
            <a:r>
              <a:rPr lang="en-US" altLang="en-US" sz="2400" i="1" dirty="0">
                <a:solidFill>
                  <a:srgbClr val="FF5050"/>
                </a:solidFill>
                <a:latin typeface="Palatino"/>
              </a:rPr>
              <a:t>n</a:t>
            </a:r>
            <a:r>
              <a:rPr lang="en-US" altLang="en-US" sz="2400" i="1" dirty="0">
                <a:solidFill>
                  <a:srgbClr val="FF5050"/>
                </a:solidFill>
              </a:rPr>
              <a:t> </a:t>
            </a:r>
            <a:r>
              <a:rPr lang="en-US" altLang="en-US" sz="2400" dirty="0">
                <a:solidFill>
                  <a:srgbClr val="FF5050"/>
                </a:solidFill>
              </a:rPr>
              <a:t>to a goal</a:t>
            </a:r>
          </a:p>
        </p:txBody>
      </p:sp>
    </p:spTree>
    <p:extLst>
      <p:ext uri="{BB962C8B-B14F-4D97-AF65-F5344CB8AC3E}">
        <p14:creationId xmlns:p14="http://schemas.microsoft.com/office/powerpoint/2010/main" val="205428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39" name="Group 3">
            <a:extLst>
              <a:ext uri="{FF2B5EF4-FFF2-40B4-BE49-F238E27FC236}">
                <a16:creationId xmlns:a16="http://schemas.microsoft.com/office/drawing/2014/main" id="{C8A952E7-B69F-4574-9FFE-857727E29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97476"/>
              </p:ext>
            </p:extLst>
          </p:nvPr>
        </p:nvGraphicFramePr>
        <p:xfrm>
          <a:off x="914400" y="1650233"/>
          <a:ext cx="3657600" cy="2444748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0" name="Group 61">
            <a:extLst>
              <a:ext uri="{FF2B5EF4-FFF2-40B4-BE49-F238E27FC236}">
                <a16:creationId xmlns:a16="http://schemas.microsoft.com/office/drawing/2014/main" id="{64253A8C-FD42-4152-8E46-54792403099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574033"/>
            <a:ext cx="3886200" cy="2971800"/>
            <a:chOff x="3168" y="1584"/>
            <a:chExt cx="2448" cy="1872"/>
          </a:xfrm>
        </p:grpSpPr>
        <p:sp>
          <p:nvSpPr>
            <p:cNvPr id="41" name="Text Box 62">
              <a:extLst>
                <a:ext uri="{FF2B5EF4-FFF2-40B4-BE49-F238E27FC236}">
                  <a16:creationId xmlns:a16="http://schemas.microsoft.com/office/drawing/2014/main" id="{5030FC59-D771-40ED-AD90-8AC40BDB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64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Text Box 63">
              <a:extLst>
                <a:ext uri="{FF2B5EF4-FFF2-40B4-BE49-F238E27FC236}">
                  <a16:creationId xmlns:a16="http://schemas.microsoft.com/office/drawing/2014/main" id="{8792EBC9-1E54-4F62-9C2B-859C547E8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3" name="Text Box 64">
              <a:extLst>
                <a:ext uri="{FF2B5EF4-FFF2-40B4-BE49-F238E27FC236}">
                  <a16:creationId xmlns:a16="http://schemas.microsoft.com/office/drawing/2014/main" id="{28AA49D6-8608-48F7-9256-8DB465C9E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784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65">
              <a:extLst>
                <a:ext uri="{FF2B5EF4-FFF2-40B4-BE49-F238E27FC236}">
                  <a16:creationId xmlns:a16="http://schemas.microsoft.com/office/drawing/2014/main" id="{F6C27B9E-C5DC-47A0-AFC2-C79E0FF5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84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5" name="Text Box 66">
              <a:extLst>
                <a:ext uri="{FF2B5EF4-FFF2-40B4-BE49-F238E27FC236}">
                  <a16:creationId xmlns:a16="http://schemas.microsoft.com/office/drawing/2014/main" id="{0827899F-1FA8-4AA2-AA62-BE7812B65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784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6" name="Text Box 67">
              <a:extLst>
                <a:ext uri="{FF2B5EF4-FFF2-40B4-BE49-F238E27FC236}">
                  <a16:creationId xmlns:a16="http://schemas.microsoft.com/office/drawing/2014/main" id="{EB00AA2E-D02A-4E21-AFF6-3E4DFB69F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064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47" name="Text Box 68">
              <a:extLst>
                <a:ext uri="{FF2B5EF4-FFF2-40B4-BE49-F238E27FC236}">
                  <a16:creationId xmlns:a16="http://schemas.microsoft.com/office/drawing/2014/main" id="{5A716FEF-ECCE-484A-914B-867A1DE6D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784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8" name="Oval 69">
              <a:extLst>
                <a:ext uri="{FF2B5EF4-FFF2-40B4-BE49-F238E27FC236}">
                  <a16:creationId xmlns:a16="http://schemas.microsoft.com/office/drawing/2014/main" id="{FB3A44E2-8BC7-46C2-AA35-1CB277FD9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8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600" b="1">
                  <a:latin typeface="Arial" panose="020B0604020202020204" pitchFamily="34" charset="0"/>
                </a:rPr>
                <a:t>S</a:t>
              </a:r>
              <a:br>
                <a:rPr lang="en-US" altLang="en-US" sz="1600" b="1">
                  <a:latin typeface="Arial" panose="020B0604020202020204" pitchFamily="34" charset="0"/>
                </a:rPr>
              </a:br>
              <a:r>
                <a:rPr lang="en-US" altLang="en-US" sz="1400" i="1">
                  <a:solidFill>
                    <a:schemeClr val="bg1"/>
                  </a:solidFill>
                  <a:latin typeface="Arial" panose="020B0604020202020204" pitchFamily="34" charset="0"/>
                </a:rPr>
                <a:t>h=8</a:t>
              </a:r>
            </a:p>
          </p:txBody>
        </p:sp>
        <p:sp>
          <p:nvSpPr>
            <p:cNvPr id="49" name="Oval 70">
              <a:extLst>
                <a:ext uri="{FF2B5EF4-FFF2-40B4-BE49-F238E27FC236}">
                  <a16:creationId xmlns:a16="http://schemas.microsoft.com/office/drawing/2014/main" id="{6235F579-73E2-4A69-A6B6-DD76D2BCF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600" b="1">
                  <a:latin typeface="Arial" panose="020B0604020202020204" pitchFamily="34" charset="0"/>
                </a:rPr>
                <a:t>A</a:t>
              </a:r>
              <a:br>
                <a:rPr lang="en-US" altLang="en-US" sz="1600" b="1">
                  <a:latin typeface="Arial" panose="020B0604020202020204" pitchFamily="34" charset="0"/>
                </a:rPr>
              </a:br>
              <a:r>
                <a:rPr lang="en-US" altLang="en-US" sz="1400" i="1">
                  <a:solidFill>
                    <a:schemeClr val="bg1"/>
                  </a:solidFill>
                  <a:latin typeface="Arial" panose="020B0604020202020204" pitchFamily="34" charset="0"/>
                </a:rPr>
                <a:t>h=8</a:t>
              </a:r>
            </a:p>
          </p:txBody>
        </p:sp>
        <p:cxnSp>
          <p:nvCxnSpPr>
            <p:cNvPr id="50" name="AutoShape 71">
              <a:extLst>
                <a:ext uri="{FF2B5EF4-FFF2-40B4-BE49-F238E27FC236}">
                  <a16:creationId xmlns:a16="http://schemas.microsoft.com/office/drawing/2014/main" id="{90E5C636-FDC4-4761-A189-D8046069E88E}"/>
                </a:ext>
              </a:extLst>
            </p:cNvPr>
            <p:cNvCxnSpPr>
              <a:cxnSpLocks noChangeShapeType="1"/>
              <a:stCxn id="48" idx="3"/>
              <a:endCxn id="49" idx="0"/>
            </p:cNvCxnSpPr>
            <p:nvPr/>
          </p:nvCxnSpPr>
          <p:spPr bwMode="auto">
            <a:xfrm flipH="1">
              <a:off x="3960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72">
              <a:extLst>
                <a:ext uri="{FF2B5EF4-FFF2-40B4-BE49-F238E27FC236}">
                  <a16:creationId xmlns:a16="http://schemas.microsoft.com/office/drawing/2014/main" id="{007439D8-36AE-42E9-8B01-D808A276A1BD}"/>
                </a:ext>
              </a:extLst>
            </p:cNvPr>
            <p:cNvCxnSpPr>
              <a:cxnSpLocks noChangeShapeType="1"/>
              <a:stCxn id="49" idx="4"/>
              <a:endCxn id="52" idx="0"/>
            </p:cNvCxnSpPr>
            <p:nvPr/>
          </p:nvCxnSpPr>
          <p:spPr bwMode="auto">
            <a:xfrm>
              <a:off x="396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73">
              <a:extLst>
                <a:ext uri="{FF2B5EF4-FFF2-40B4-BE49-F238E27FC236}">
                  <a16:creationId xmlns:a16="http://schemas.microsoft.com/office/drawing/2014/main" id="{D7BC2CF9-2AEB-4BD7-831D-7E714070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600" b="1" dirty="0">
                  <a:latin typeface="Arial" panose="020B0604020202020204" pitchFamily="34" charset="0"/>
                </a:rPr>
                <a:t>E</a:t>
              </a:r>
              <a:br>
                <a:rPr lang="en-US" altLang="en-US" sz="1600" b="1" dirty="0">
                  <a:latin typeface="Arial" panose="020B0604020202020204" pitchFamily="34" charset="0"/>
                </a:rPr>
              </a:br>
              <a:r>
                <a:rPr lang="en-US" altLang="en-US" sz="1400" i="1" dirty="0">
                  <a:solidFill>
                    <a:schemeClr val="bg1"/>
                  </a:solidFill>
                  <a:latin typeface="Arial" panose="020B0604020202020204" pitchFamily="34" charset="0"/>
                </a:rPr>
                <a:t>h=</a:t>
              </a:r>
              <a:r>
                <a:rPr lang="en-US" altLang="en-US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∞</a:t>
              </a:r>
            </a:p>
          </p:txBody>
        </p:sp>
        <p:cxnSp>
          <p:nvCxnSpPr>
            <p:cNvPr id="53" name="AutoShape 74">
              <a:extLst>
                <a:ext uri="{FF2B5EF4-FFF2-40B4-BE49-F238E27FC236}">
                  <a16:creationId xmlns:a16="http://schemas.microsoft.com/office/drawing/2014/main" id="{6F91925B-F526-4F74-963B-1E4C06A4C814}"/>
                </a:ext>
              </a:extLst>
            </p:cNvPr>
            <p:cNvCxnSpPr>
              <a:cxnSpLocks noChangeShapeType="1"/>
              <a:stCxn id="49" idx="3"/>
              <a:endCxn id="54" idx="0"/>
            </p:cNvCxnSpPr>
            <p:nvPr/>
          </p:nvCxnSpPr>
          <p:spPr bwMode="auto">
            <a:xfrm flipH="1">
              <a:off x="3384" y="2681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75">
              <a:extLst>
                <a:ext uri="{FF2B5EF4-FFF2-40B4-BE49-F238E27FC236}">
                  <a16:creationId xmlns:a16="http://schemas.microsoft.com/office/drawing/2014/main" id="{30519B44-D030-42EE-BD40-36BA1F54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600" b="1">
                  <a:latin typeface="Arial" panose="020B0604020202020204" pitchFamily="34" charset="0"/>
                </a:rPr>
                <a:t>D</a:t>
              </a:r>
              <a:br>
                <a:rPr lang="en-US" altLang="en-US" sz="1600" b="1">
                  <a:latin typeface="Arial" panose="020B0604020202020204" pitchFamily="34" charset="0"/>
                </a:rPr>
              </a:br>
              <a:r>
                <a:rPr lang="en-US" altLang="en-US" sz="1400" i="1">
                  <a:solidFill>
                    <a:schemeClr val="bg1"/>
                  </a:solidFill>
                  <a:latin typeface="Arial" panose="020B0604020202020204" pitchFamily="34" charset="0"/>
                </a:rPr>
                <a:t>h=</a:t>
              </a: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∞</a:t>
              </a:r>
            </a:p>
          </p:txBody>
        </p:sp>
        <p:sp>
          <p:nvSpPr>
            <p:cNvPr id="55" name="Oval 76">
              <a:extLst>
                <a:ext uri="{FF2B5EF4-FFF2-40B4-BE49-F238E27FC236}">
                  <a16:creationId xmlns:a16="http://schemas.microsoft.com/office/drawing/2014/main" id="{B789491B-E906-4F28-8B78-C94D921B5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600" b="1">
                  <a:latin typeface="Arial" panose="020B0604020202020204" pitchFamily="34" charset="0"/>
                </a:rPr>
                <a:t>B</a:t>
              </a:r>
              <a:br>
                <a:rPr lang="en-US" altLang="en-US" sz="1600" b="1">
                  <a:latin typeface="Arial" panose="020B0604020202020204" pitchFamily="34" charset="0"/>
                </a:rPr>
              </a:br>
              <a:r>
                <a:rPr lang="en-US" altLang="en-US" sz="1400" i="1">
                  <a:solidFill>
                    <a:schemeClr val="bg1"/>
                  </a:solidFill>
                  <a:latin typeface="Arial" panose="020B0604020202020204" pitchFamily="34" charset="0"/>
                </a:rPr>
                <a:t>h=4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cxnSp>
          <p:nvCxnSpPr>
            <p:cNvPr id="56" name="AutoShape 77">
              <a:extLst>
                <a:ext uri="{FF2B5EF4-FFF2-40B4-BE49-F238E27FC236}">
                  <a16:creationId xmlns:a16="http://schemas.microsoft.com/office/drawing/2014/main" id="{AA9D6BEC-C9E2-44B4-A702-09A8E8024E3A}"/>
                </a:ext>
              </a:extLst>
            </p:cNvPr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468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78">
              <a:extLst>
                <a:ext uri="{FF2B5EF4-FFF2-40B4-BE49-F238E27FC236}">
                  <a16:creationId xmlns:a16="http://schemas.microsoft.com/office/drawing/2014/main" id="{318C03F3-7F10-4B1E-864F-883A6CD5B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600" b="1">
                  <a:latin typeface="Arial" panose="020B0604020202020204" pitchFamily="34" charset="0"/>
                </a:rPr>
                <a:t>G</a:t>
              </a:r>
              <a:br>
                <a:rPr lang="en-US" altLang="en-US" sz="1600" b="1">
                  <a:latin typeface="Arial" panose="020B0604020202020204" pitchFamily="34" charset="0"/>
                </a:rPr>
              </a:br>
              <a:r>
                <a:rPr lang="en-US" altLang="en-US" sz="1400" i="1">
                  <a:solidFill>
                    <a:schemeClr val="bg1"/>
                  </a:solidFill>
                  <a:latin typeface="Arial" panose="020B0604020202020204" pitchFamily="34" charset="0"/>
                </a:rPr>
                <a:t>h=0</a:t>
              </a:r>
              <a:endParaRPr lang="en-US" altLang="en-US" sz="1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Oval 79">
              <a:extLst>
                <a:ext uri="{FF2B5EF4-FFF2-40B4-BE49-F238E27FC236}">
                  <a16:creationId xmlns:a16="http://schemas.microsoft.com/office/drawing/2014/main" id="{38B11981-0659-4AF0-A260-AA491E8B6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600" b="1">
                  <a:latin typeface="Arial" panose="020B0604020202020204" pitchFamily="34" charset="0"/>
                </a:rPr>
                <a:t>C</a:t>
              </a:r>
              <a:br>
                <a:rPr lang="en-US" altLang="en-US" sz="1600" b="1">
                  <a:latin typeface="Arial" panose="020B0604020202020204" pitchFamily="34" charset="0"/>
                </a:rPr>
              </a:br>
              <a:r>
                <a:rPr lang="en-US" altLang="en-US" sz="1400" i="1">
                  <a:solidFill>
                    <a:schemeClr val="bg1"/>
                  </a:solidFill>
                  <a:latin typeface="Arial" panose="020B0604020202020204" pitchFamily="34" charset="0"/>
                </a:rPr>
                <a:t>h=3</a:t>
              </a:r>
            </a:p>
          </p:txBody>
        </p:sp>
        <p:cxnSp>
          <p:nvCxnSpPr>
            <p:cNvPr id="59" name="AutoShape 80">
              <a:extLst>
                <a:ext uri="{FF2B5EF4-FFF2-40B4-BE49-F238E27FC236}">
                  <a16:creationId xmlns:a16="http://schemas.microsoft.com/office/drawing/2014/main" id="{2C76543B-E081-4CA0-955A-35F6C27D7236}"/>
                </a:ext>
              </a:extLst>
            </p:cNvPr>
            <p:cNvCxnSpPr>
              <a:cxnSpLocks noChangeShapeType="1"/>
              <a:stCxn id="48" idx="5"/>
              <a:endCxn id="58" idx="0"/>
            </p:cNvCxnSpPr>
            <p:nvPr/>
          </p:nvCxnSpPr>
          <p:spPr bwMode="auto">
            <a:xfrm>
              <a:off x="4833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1">
              <a:extLst>
                <a:ext uri="{FF2B5EF4-FFF2-40B4-BE49-F238E27FC236}">
                  <a16:creationId xmlns:a16="http://schemas.microsoft.com/office/drawing/2014/main" id="{95121067-B859-4CC0-99A1-8FFE0B624B02}"/>
                </a:ext>
              </a:extLst>
            </p:cNvPr>
            <p:cNvCxnSpPr>
              <a:cxnSpLocks noChangeShapeType="1"/>
              <a:stCxn id="49" idx="5"/>
              <a:endCxn id="57" idx="1"/>
            </p:cNvCxnSpPr>
            <p:nvPr/>
          </p:nvCxnSpPr>
          <p:spPr bwMode="auto">
            <a:xfrm>
              <a:off x="4113" y="2681"/>
              <a:ext cx="414" cy="3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82">
              <a:extLst>
                <a:ext uri="{FF2B5EF4-FFF2-40B4-BE49-F238E27FC236}">
                  <a16:creationId xmlns:a16="http://schemas.microsoft.com/office/drawing/2014/main" id="{756EA211-C5FF-4526-96EF-AD620210EAE8}"/>
                </a:ext>
              </a:extLst>
            </p:cNvPr>
            <p:cNvCxnSpPr>
              <a:cxnSpLocks noChangeShapeType="1"/>
              <a:stCxn id="48" idx="4"/>
              <a:endCxn id="55" idx="0"/>
            </p:cNvCxnSpPr>
            <p:nvPr/>
          </p:nvCxnSpPr>
          <p:spPr bwMode="auto">
            <a:xfrm>
              <a:off x="4680" y="202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83">
              <a:extLst>
                <a:ext uri="{FF2B5EF4-FFF2-40B4-BE49-F238E27FC236}">
                  <a16:creationId xmlns:a16="http://schemas.microsoft.com/office/drawing/2014/main" id="{886B9DB6-B79F-476D-956E-955143E17DFD}"/>
                </a:ext>
              </a:extLst>
            </p:cNvPr>
            <p:cNvCxnSpPr>
              <a:cxnSpLocks noChangeShapeType="1"/>
              <a:stCxn id="58" idx="3"/>
              <a:endCxn id="57" idx="7"/>
            </p:cNvCxnSpPr>
            <p:nvPr/>
          </p:nvCxnSpPr>
          <p:spPr bwMode="auto">
            <a:xfrm flipH="1">
              <a:off x="4833" y="2681"/>
              <a:ext cx="414" cy="3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 Box 84">
              <a:extLst>
                <a:ext uri="{FF2B5EF4-FFF2-40B4-BE49-F238E27FC236}">
                  <a16:creationId xmlns:a16="http://schemas.microsoft.com/office/drawing/2014/main" id="{4F816E32-22D8-45BD-989F-4A019BCFF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784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64" name="Text Box 85">
            <a:extLst>
              <a:ext uri="{FF2B5EF4-FFF2-40B4-BE49-F238E27FC236}">
                <a16:creationId xmlns:a16="http://schemas.microsoft.com/office/drawing/2014/main" id="{5881B05D-5673-4E4A-BAAE-0D141676C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26" y="4347531"/>
            <a:ext cx="349166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600" b="1">
                <a:latin typeface="Arial" panose="020B0604020202020204" pitchFamily="34" charset="0"/>
              </a:rPr>
              <a:t> = actual cost to get to node </a:t>
            </a:r>
            <a:r>
              <a:rPr lang="en-US" altLang="en-US" sz="1800" b="1" i="1">
                <a:latin typeface="Palatino"/>
              </a:rPr>
              <a:t>n</a:t>
            </a:r>
            <a:br>
              <a:rPr lang="en-US" altLang="en-US" sz="1800" b="1" i="1">
                <a:latin typeface="Palatino"/>
              </a:rPr>
            </a:br>
            <a:r>
              <a:rPr lang="en-US" altLang="en-US" sz="1600" b="1">
                <a:latin typeface="Arial" panose="020B0604020202020204" pitchFamily="34" charset="0"/>
              </a:rPr>
              <a:t>            from start</a:t>
            </a:r>
          </a:p>
        </p:txBody>
      </p:sp>
      <p:graphicFrame>
        <p:nvGraphicFramePr>
          <p:cNvPr id="65" name="Group 86">
            <a:extLst>
              <a:ext uri="{FF2B5EF4-FFF2-40B4-BE49-F238E27FC236}">
                <a16:creationId xmlns:a16="http://schemas.microsoft.com/office/drawing/2014/main" id="{8314CC03-BBFE-41DC-A285-12D9252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5558"/>
              </p:ext>
            </p:extLst>
          </p:nvPr>
        </p:nvGraphicFramePr>
        <p:xfrm>
          <a:off x="914400" y="1650233"/>
          <a:ext cx="3657600" cy="2444748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g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)</a:t>
                      </a: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5" marB="18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5" marB="18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42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5D9F3898-0338-47B5-8871-8C04D3517AB5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g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(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 Box 61">
            <a:extLst>
              <a:ext uri="{FF2B5EF4-FFF2-40B4-BE49-F238E27FC236}">
                <a16:creationId xmlns:a16="http://schemas.microsoft.com/office/drawing/2014/main" id="{308C64D8-C086-41DA-8E34-582FBF7A8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" name="Text Box 62">
            <a:extLst>
              <a:ext uri="{FF2B5EF4-FFF2-40B4-BE49-F238E27FC236}">
                <a16:creationId xmlns:a16="http://schemas.microsoft.com/office/drawing/2014/main" id="{3C8150B6-4EEF-4BA6-8548-DDFDD66A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Text Box 63">
            <a:extLst>
              <a:ext uri="{FF2B5EF4-FFF2-40B4-BE49-F238E27FC236}">
                <a16:creationId xmlns:a16="http://schemas.microsoft.com/office/drawing/2014/main" id="{00936938-206F-4618-8B74-14B8EC12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Text Box 64">
            <a:extLst>
              <a:ext uri="{FF2B5EF4-FFF2-40B4-BE49-F238E27FC236}">
                <a16:creationId xmlns:a16="http://schemas.microsoft.com/office/drawing/2014/main" id="{520637E9-FDA0-4D25-8F03-6D37CB32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" name="Text Box 65">
            <a:extLst>
              <a:ext uri="{FF2B5EF4-FFF2-40B4-BE49-F238E27FC236}">
                <a16:creationId xmlns:a16="http://schemas.microsoft.com/office/drawing/2014/main" id="{CF92BA44-8EED-4FB1-AC2E-BF09BDE6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6" name="Text Box 66">
            <a:extLst>
              <a:ext uri="{FF2B5EF4-FFF2-40B4-BE49-F238E27FC236}">
                <a16:creationId xmlns:a16="http://schemas.microsoft.com/office/drawing/2014/main" id="{F6BABF2C-DB80-429B-9E95-BF2FBD9DB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7" name="Text Box 67">
            <a:extLst>
              <a:ext uri="{FF2B5EF4-FFF2-40B4-BE49-F238E27FC236}">
                <a16:creationId xmlns:a16="http://schemas.microsoft.com/office/drawing/2014/main" id="{066A12A5-CFC9-4108-B373-078F6CC29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" name="Oval 68">
            <a:extLst>
              <a:ext uri="{FF2B5EF4-FFF2-40B4-BE49-F238E27FC236}">
                <a16:creationId xmlns:a16="http://schemas.microsoft.com/office/drawing/2014/main" id="{A6BF3BF6-883A-43D1-B7F8-4A25718A4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66" name="Oval 69">
            <a:extLst>
              <a:ext uri="{FF2B5EF4-FFF2-40B4-BE49-F238E27FC236}">
                <a16:creationId xmlns:a16="http://schemas.microsoft.com/office/drawing/2014/main" id="{9F462EC1-BCDF-4AF2-B06B-3888933F8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7" name="AutoShape 70">
            <a:extLst>
              <a:ext uri="{FF2B5EF4-FFF2-40B4-BE49-F238E27FC236}">
                <a16:creationId xmlns:a16="http://schemas.microsoft.com/office/drawing/2014/main" id="{9CC24CBD-29CC-4364-9AF1-E406EF4EBD2B}"/>
              </a:ext>
            </a:extLst>
          </p:cNvPr>
          <p:cNvCxnSpPr>
            <a:cxnSpLocks noChangeShapeType="1"/>
            <a:stCxn id="38" idx="3"/>
            <a:endCxn id="66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71">
            <a:extLst>
              <a:ext uri="{FF2B5EF4-FFF2-40B4-BE49-F238E27FC236}">
                <a16:creationId xmlns:a16="http://schemas.microsoft.com/office/drawing/2014/main" id="{F3E495B0-1AC6-4E8E-AD7A-1D31517DC780}"/>
              </a:ext>
            </a:extLst>
          </p:cNvPr>
          <p:cNvCxnSpPr>
            <a:cxnSpLocks noChangeShapeType="1"/>
            <a:stCxn id="66" idx="4"/>
            <a:endCxn id="69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72">
            <a:extLst>
              <a:ext uri="{FF2B5EF4-FFF2-40B4-BE49-F238E27FC236}">
                <a16:creationId xmlns:a16="http://schemas.microsoft.com/office/drawing/2014/main" id="{3B0E9C35-FA06-4CD4-AA9B-A53E42F2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70" name="AutoShape 73">
            <a:extLst>
              <a:ext uri="{FF2B5EF4-FFF2-40B4-BE49-F238E27FC236}">
                <a16:creationId xmlns:a16="http://schemas.microsoft.com/office/drawing/2014/main" id="{D515E2F8-EAED-4AB2-BB28-C18C3A199C88}"/>
              </a:ext>
            </a:extLst>
          </p:cNvPr>
          <p:cNvCxnSpPr>
            <a:cxnSpLocks noChangeShapeType="1"/>
            <a:stCxn id="66" idx="3"/>
            <a:endCxn id="71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Oval 74">
            <a:extLst>
              <a:ext uri="{FF2B5EF4-FFF2-40B4-BE49-F238E27FC236}">
                <a16:creationId xmlns:a16="http://schemas.microsoft.com/office/drawing/2014/main" id="{D1DA4F86-6F1A-4E39-AE86-D1C9F18D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72" name="Oval 75">
            <a:extLst>
              <a:ext uri="{FF2B5EF4-FFF2-40B4-BE49-F238E27FC236}">
                <a16:creationId xmlns:a16="http://schemas.microsoft.com/office/drawing/2014/main" id="{02453861-EE17-4D7E-BC5D-723A1EA4B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73" name="AutoShape 76">
            <a:extLst>
              <a:ext uri="{FF2B5EF4-FFF2-40B4-BE49-F238E27FC236}">
                <a16:creationId xmlns:a16="http://schemas.microsoft.com/office/drawing/2014/main" id="{935E7C75-4040-4231-BD83-28E7DE4CB5E6}"/>
              </a:ext>
            </a:extLst>
          </p:cNvPr>
          <p:cNvCxnSpPr>
            <a:cxnSpLocks noChangeShapeType="1"/>
            <a:stCxn id="72" idx="4"/>
            <a:endCxn id="74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77">
            <a:extLst>
              <a:ext uri="{FF2B5EF4-FFF2-40B4-BE49-F238E27FC236}">
                <a16:creationId xmlns:a16="http://schemas.microsoft.com/office/drawing/2014/main" id="{7FE6CA33-81F0-4816-AB54-DD1DF5E6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5" name="Oval 78">
            <a:extLst>
              <a:ext uri="{FF2B5EF4-FFF2-40B4-BE49-F238E27FC236}">
                <a16:creationId xmlns:a16="http://schemas.microsoft.com/office/drawing/2014/main" id="{BFDFF227-5003-409D-BBC4-68834083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6" name="AutoShape 79">
            <a:extLst>
              <a:ext uri="{FF2B5EF4-FFF2-40B4-BE49-F238E27FC236}">
                <a16:creationId xmlns:a16="http://schemas.microsoft.com/office/drawing/2014/main" id="{B502C89C-9686-4805-9DF6-14765629D844}"/>
              </a:ext>
            </a:extLst>
          </p:cNvPr>
          <p:cNvCxnSpPr>
            <a:cxnSpLocks noChangeShapeType="1"/>
            <a:stCxn id="38" idx="5"/>
            <a:endCxn id="75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80">
            <a:extLst>
              <a:ext uri="{FF2B5EF4-FFF2-40B4-BE49-F238E27FC236}">
                <a16:creationId xmlns:a16="http://schemas.microsoft.com/office/drawing/2014/main" id="{8A4E8434-0848-4E17-A90C-62D47C3B364B}"/>
              </a:ext>
            </a:extLst>
          </p:cNvPr>
          <p:cNvCxnSpPr>
            <a:cxnSpLocks noChangeShapeType="1"/>
            <a:stCxn id="66" idx="5"/>
            <a:endCxn id="74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81">
            <a:extLst>
              <a:ext uri="{FF2B5EF4-FFF2-40B4-BE49-F238E27FC236}">
                <a16:creationId xmlns:a16="http://schemas.microsoft.com/office/drawing/2014/main" id="{97EF3107-8555-4133-81B6-E6DF5CA112E8}"/>
              </a:ext>
            </a:extLst>
          </p:cNvPr>
          <p:cNvCxnSpPr>
            <a:cxnSpLocks noChangeShapeType="1"/>
            <a:stCxn id="38" idx="4"/>
            <a:endCxn id="72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82">
            <a:extLst>
              <a:ext uri="{FF2B5EF4-FFF2-40B4-BE49-F238E27FC236}">
                <a16:creationId xmlns:a16="http://schemas.microsoft.com/office/drawing/2014/main" id="{938390F8-F688-4E13-9163-D9300D9F7DD1}"/>
              </a:ext>
            </a:extLst>
          </p:cNvPr>
          <p:cNvCxnSpPr>
            <a:cxnSpLocks noChangeShapeType="1"/>
            <a:stCxn id="75" idx="3"/>
            <a:endCxn id="74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83">
            <a:extLst>
              <a:ext uri="{FF2B5EF4-FFF2-40B4-BE49-F238E27FC236}">
                <a16:creationId xmlns:a16="http://schemas.microsoft.com/office/drawing/2014/main" id="{574D5019-516B-4581-992A-E7CEBB1A1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1" name="Text Box 84">
            <a:extLst>
              <a:ext uri="{FF2B5EF4-FFF2-40B4-BE49-F238E27FC236}">
                <a16:creationId xmlns:a16="http://schemas.microsoft.com/office/drawing/2014/main" id="{509C4E14-33B1-45D3-872D-72E233B1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6"/>
            <a:ext cx="330731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500" b="1">
                <a:latin typeface="Arial" panose="020B0604020202020204" pitchFamily="34" charset="0"/>
              </a:rPr>
              <a:t> = actual cost to get to node </a:t>
            </a:r>
            <a:r>
              <a:rPr lang="en-US" altLang="en-US" sz="1800" b="1" i="1">
                <a:latin typeface="Palatino"/>
              </a:rPr>
              <a:t>n</a:t>
            </a:r>
            <a:br>
              <a:rPr lang="en-US" altLang="en-US" sz="1800" b="1" i="1">
                <a:latin typeface="Palatino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from start</a:t>
            </a:r>
          </a:p>
        </p:txBody>
      </p:sp>
    </p:spTree>
    <p:extLst>
      <p:ext uri="{BB962C8B-B14F-4D97-AF65-F5344CB8AC3E}">
        <p14:creationId xmlns:p14="http://schemas.microsoft.com/office/powerpoint/2010/main" val="1965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4E6F7580-F5F4-40F0-B5AD-A40F79537D73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 Box 61">
            <a:extLst>
              <a:ext uri="{FF2B5EF4-FFF2-40B4-BE49-F238E27FC236}">
                <a16:creationId xmlns:a16="http://schemas.microsoft.com/office/drawing/2014/main" id="{BE9DFDCE-1E73-46D4-944B-63539BE2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" name="Text Box 62">
            <a:extLst>
              <a:ext uri="{FF2B5EF4-FFF2-40B4-BE49-F238E27FC236}">
                <a16:creationId xmlns:a16="http://schemas.microsoft.com/office/drawing/2014/main" id="{BFC523E7-1A60-46DE-A19B-53F4F2EF8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" name="Text Box 63">
            <a:extLst>
              <a:ext uri="{FF2B5EF4-FFF2-40B4-BE49-F238E27FC236}">
                <a16:creationId xmlns:a16="http://schemas.microsoft.com/office/drawing/2014/main" id="{37059CA2-F83A-4705-9226-3F6AA431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" name="Text Box 64">
            <a:extLst>
              <a:ext uri="{FF2B5EF4-FFF2-40B4-BE49-F238E27FC236}">
                <a16:creationId xmlns:a16="http://schemas.microsoft.com/office/drawing/2014/main" id="{4EE3C89F-5CD3-4DAD-8DF2-D2822E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2" name="Text Box 65">
            <a:extLst>
              <a:ext uri="{FF2B5EF4-FFF2-40B4-BE49-F238E27FC236}">
                <a16:creationId xmlns:a16="http://schemas.microsoft.com/office/drawing/2014/main" id="{FD22A393-5A29-49D9-AA5A-69D0752C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3" name="Text Box 66">
            <a:extLst>
              <a:ext uri="{FF2B5EF4-FFF2-40B4-BE49-F238E27FC236}">
                <a16:creationId xmlns:a16="http://schemas.microsoft.com/office/drawing/2014/main" id="{082C94BA-367D-4054-8114-0FFE6CA40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4" name="Text Box 67">
            <a:extLst>
              <a:ext uri="{FF2B5EF4-FFF2-40B4-BE49-F238E27FC236}">
                <a16:creationId xmlns:a16="http://schemas.microsoft.com/office/drawing/2014/main" id="{52977D76-EB78-43C8-AEA8-42DF7878A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" name="Oval 68">
            <a:extLst>
              <a:ext uri="{FF2B5EF4-FFF2-40B4-BE49-F238E27FC236}">
                <a16:creationId xmlns:a16="http://schemas.microsoft.com/office/drawing/2014/main" id="{22C045D5-5E96-42F0-8196-AB697790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6" name="Oval 69">
            <a:extLst>
              <a:ext uri="{FF2B5EF4-FFF2-40B4-BE49-F238E27FC236}">
                <a16:creationId xmlns:a16="http://schemas.microsoft.com/office/drawing/2014/main" id="{F323248E-14BE-424C-89EB-852AD8B5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7" name="AutoShape 70">
            <a:extLst>
              <a:ext uri="{FF2B5EF4-FFF2-40B4-BE49-F238E27FC236}">
                <a16:creationId xmlns:a16="http://schemas.microsoft.com/office/drawing/2014/main" id="{B49F3AC5-147E-4420-928E-E522C038F059}"/>
              </a:ext>
            </a:extLst>
          </p:cNvPr>
          <p:cNvCxnSpPr>
            <a:cxnSpLocks noChangeShapeType="1"/>
            <a:stCxn id="45" idx="3"/>
            <a:endCxn id="46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71">
            <a:extLst>
              <a:ext uri="{FF2B5EF4-FFF2-40B4-BE49-F238E27FC236}">
                <a16:creationId xmlns:a16="http://schemas.microsoft.com/office/drawing/2014/main" id="{703A7A60-AEEE-42E1-95AF-1A0F8E949BEC}"/>
              </a:ext>
            </a:extLst>
          </p:cNvPr>
          <p:cNvCxnSpPr>
            <a:cxnSpLocks noChangeShapeType="1"/>
            <a:stCxn id="46" idx="4"/>
            <a:endCxn id="49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72">
            <a:extLst>
              <a:ext uri="{FF2B5EF4-FFF2-40B4-BE49-F238E27FC236}">
                <a16:creationId xmlns:a16="http://schemas.microsoft.com/office/drawing/2014/main" id="{D3D8B79A-FF79-43A0-893C-8EA7B9138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0" name="AutoShape 73">
            <a:extLst>
              <a:ext uri="{FF2B5EF4-FFF2-40B4-BE49-F238E27FC236}">
                <a16:creationId xmlns:a16="http://schemas.microsoft.com/office/drawing/2014/main" id="{44F56268-46D7-4549-9BD5-5DD926B7E10C}"/>
              </a:ext>
            </a:extLst>
          </p:cNvPr>
          <p:cNvCxnSpPr>
            <a:cxnSpLocks noChangeShapeType="1"/>
            <a:stCxn id="46" idx="3"/>
            <a:endCxn id="51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74">
            <a:extLst>
              <a:ext uri="{FF2B5EF4-FFF2-40B4-BE49-F238E27FC236}">
                <a16:creationId xmlns:a16="http://schemas.microsoft.com/office/drawing/2014/main" id="{587F0D90-D866-47F5-9939-A0D88ED5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2" name="Oval 75">
            <a:extLst>
              <a:ext uri="{FF2B5EF4-FFF2-40B4-BE49-F238E27FC236}">
                <a16:creationId xmlns:a16="http://schemas.microsoft.com/office/drawing/2014/main" id="{1B7B1CF1-3E2A-422F-B071-47E729A3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3" name="AutoShape 76">
            <a:extLst>
              <a:ext uri="{FF2B5EF4-FFF2-40B4-BE49-F238E27FC236}">
                <a16:creationId xmlns:a16="http://schemas.microsoft.com/office/drawing/2014/main" id="{DF6475BE-8DF7-4394-9455-D8D217341FE9}"/>
              </a:ext>
            </a:extLst>
          </p:cNvPr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77">
            <a:extLst>
              <a:ext uri="{FF2B5EF4-FFF2-40B4-BE49-F238E27FC236}">
                <a16:creationId xmlns:a16="http://schemas.microsoft.com/office/drawing/2014/main" id="{AEB7768C-0468-485C-AAB3-29ABC09F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78">
            <a:extLst>
              <a:ext uri="{FF2B5EF4-FFF2-40B4-BE49-F238E27FC236}">
                <a16:creationId xmlns:a16="http://schemas.microsoft.com/office/drawing/2014/main" id="{5E376DC9-65E4-4CFE-9335-E424460A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6" name="AutoShape 79">
            <a:extLst>
              <a:ext uri="{FF2B5EF4-FFF2-40B4-BE49-F238E27FC236}">
                <a16:creationId xmlns:a16="http://schemas.microsoft.com/office/drawing/2014/main" id="{0DAB0E7B-D872-423A-9175-065247A03785}"/>
              </a:ext>
            </a:extLst>
          </p:cNvPr>
          <p:cNvCxnSpPr>
            <a:cxnSpLocks noChangeShapeType="1"/>
            <a:stCxn id="45" idx="5"/>
            <a:endCxn id="55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80">
            <a:extLst>
              <a:ext uri="{FF2B5EF4-FFF2-40B4-BE49-F238E27FC236}">
                <a16:creationId xmlns:a16="http://schemas.microsoft.com/office/drawing/2014/main" id="{3212131C-BB55-4DDB-A829-0A17F7DA3B59}"/>
              </a:ext>
            </a:extLst>
          </p:cNvPr>
          <p:cNvCxnSpPr>
            <a:cxnSpLocks noChangeShapeType="1"/>
            <a:stCxn id="46" idx="5"/>
            <a:endCxn id="54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81">
            <a:extLst>
              <a:ext uri="{FF2B5EF4-FFF2-40B4-BE49-F238E27FC236}">
                <a16:creationId xmlns:a16="http://schemas.microsoft.com/office/drawing/2014/main" id="{E7F28618-98EB-4332-A497-DFF31420C228}"/>
              </a:ext>
            </a:extLst>
          </p:cNvPr>
          <p:cNvCxnSpPr>
            <a:cxnSpLocks noChangeShapeType="1"/>
            <a:stCxn id="45" idx="4"/>
            <a:endCxn id="52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82">
            <a:extLst>
              <a:ext uri="{FF2B5EF4-FFF2-40B4-BE49-F238E27FC236}">
                <a16:creationId xmlns:a16="http://schemas.microsoft.com/office/drawing/2014/main" id="{4251E1E4-51BB-4788-A52A-2D90830066A6}"/>
              </a:ext>
            </a:extLst>
          </p:cNvPr>
          <p:cNvCxnSpPr>
            <a:cxnSpLocks noChangeShapeType="1"/>
            <a:stCxn id="55" idx="3"/>
            <a:endCxn id="54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83">
            <a:extLst>
              <a:ext uri="{FF2B5EF4-FFF2-40B4-BE49-F238E27FC236}">
                <a16:creationId xmlns:a16="http://schemas.microsoft.com/office/drawing/2014/main" id="{914E48AD-42D3-452F-A194-2C3FB87C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" name="Text Box 84">
            <a:extLst>
              <a:ext uri="{FF2B5EF4-FFF2-40B4-BE49-F238E27FC236}">
                <a16:creationId xmlns:a16="http://schemas.microsoft.com/office/drawing/2014/main" id="{B2CA8DDA-8D79-4143-9435-5EA0C95E6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6"/>
            <a:ext cx="330731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500" b="1">
                <a:latin typeface="Arial" panose="020B0604020202020204" pitchFamily="34" charset="0"/>
              </a:rPr>
              <a:t> = actual cost to get to node </a:t>
            </a:r>
            <a:r>
              <a:rPr lang="en-US" altLang="en-US" sz="1800" b="1" i="1">
                <a:latin typeface="Palatino"/>
              </a:rPr>
              <a:t>n</a:t>
            </a:r>
            <a:br>
              <a:rPr lang="en-US" altLang="en-US" sz="1800" b="1" i="1">
                <a:latin typeface="Palatino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from start</a:t>
            </a:r>
          </a:p>
        </p:txBody>
      </p:sp>
    </p:spTree>
    <p:extLst>
      <p:ext uri="{BB962C8B-B14F-4D97-AF65-F5344CB8AC3E}">
        <p14:creationId xmlns:p14="http://schemas.microsoft.com/office/powerpoint/2010/main" val="128456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0B425492-E7BA-4D46-A610-B932BFB889D5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 Box 61">
            <a:extLst>
              <a:ext uri="{FF2B5EF4-FFF2-40B4-BE49-F238E27FC236}">
                <a16:creationId xmlns:a16="http://schemas.microsoft.com/office/drawing/2014/main" id="{82F8108B-B67C-47EE-B7F2-CB76D2E1A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" name="Text Box 62">
            <a:extLst>
              <a:ext uri="{FF2B5EF4-FFF2-40B4-BE49-F238E27FC236}">
                <a16:creationId xmlns:a16="http://schemas.microsoft.com/office/drawing/2014/main" id="{C62B72C3-B474-48E2-AE94-1D4BD63B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Text Box 63">
            <a:extLst>
              <a:ext uri="{FF2B5EF4-FFF2-40B4-BE49-F238E27FC236}">
                <a16:creationId xmlns:a16="http://schemas.microsoft.com/office/drawing/2014/main" id="{5B3C352F-9853-4077-890C-4E7B64EF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Text Box 64">
            <a:extLst>
              <a:ext uri="{FF2B5EF4-FFF2-40B4-BE49-F238E27FC236}">
                <a16:creationId xmlns:a16="http://schemas.microsoft.com/office/drawing/2014/main" id="{1531B2B6-D459-4344-B60E-6110FFD6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" name="Text Box 65">
            <a:extLst>
              <a:ext uri="{FF2B5EF4-FFF2-40B4-BE49-F238E27FC236}">
                <a16:creationId xmlns:a16="http://schemas.microsoft.com/office/drawing/2014/main" id="{CD30E49B-C09B-4019-B117-AF5E0FC6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6" name="Text Box 66">
            <a:extLst>
              <a:ext uri="{FF2B5EF4-FFF2-40B4-BE49-F238E27FC236}">
                <a16:creationId xmlns:a16="http://schemas.microsoft.com/office/drawing/2014/main" id="{A4E2B605-23FF-49E8-89B6-CFD39D09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FF505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7" name="Text Box 67">
            <a:extLst>
              <a:ext uri="{FF2B5EF4-FFF2-40B4-BE49-F238E27FC236}">
                <a16:creationId xmlns:a16="http://schemas.microsoft.com/office/drawing/2014/main" id="{05985B8A-17FC-407B-B7AC-A027C471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" name="Oval 68">
            <a:extLst>
              <a:ext uri="{FF2B5EF4-FFF2-40B4-BE49-F238E27FC236}">
                <a16:creationId xmlns:a16="http://schemas.microsoft.com/office/drawing/2014/main" id="{A2CF9091-50C7-47A0-B619-67D41B695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62" name="Oval 69">
            <a:extLst>
              <a:ext uri="{FF2B5EF4-FFF2-40B4-BE49-F238E27FC236}">
                <a16:creationId xmlns:a16="http://schemas.microsoft.com/office/drawing/2014/main" id="{86A1E5CF-96A0-4A58-AACE-5C332213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3" name="AutoShape 70">
            <a:extLst>
              <a:ext uri="{FF2B5EF4-FFF2-40B4-BE49-F238E27FC236}">
                <a16:creationId xmlns:a16="http://schemas.microsoft.com/office/drawing/2014/main" id="{7101AEAD-5D7D-403A-95D2-C8E856BC7AC4}"/>
              </a:ext>
            </a:extLst>
          </p:cNvPr>
          <p:cNvCxnSpPr>
            <a:cxnSpLocks noChangeShapeType="1"/>
            <a:stCxn id="38" idx="3"/>
            <a:endCxn id="62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71">
            <a:extLst>
              <a:ext uri="{FF2B5EF4-FFF2-40B4-BE49-F238E27FC236}">
                <a16:creationId xmlns:a16="http://schemas.microsoft.com/office/drawing/2014/main" id="{DD8CC02D-A19E-4525-BBA9-BBAACECB78D5}"/>
              </a:ext>
            </a:extLst>
          </p:cNvPr>
          <p:cNvCxnSpPr>
            <a:cxnSpLocks noChangeShapeType="1"/>
            <a:stCxn id="62" idx="4"/>
            <a:endCxn id="65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72">
            <a:extLst>
              <a:ext uri="{FF2B5EF4-FFF2-40B4-BE49-F238E27FC236}">
                <a16:creationId xmlns:a16="http://schemas.microsoft.com/office/drawing/2014/main" id="{A5A9853A-5141-4F3F-AB8A-D7CD85FF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6" name="AutoShape 73">
            <a:extLst>
              <a:ext uri="{FF2B5EF4-FFF2-40B4-BE49-F238E27FC236}">
                <a16:creationId xmlns:a16="http://schemas.microsoft.com/office/drawing/2014/main" id="{413EC6E0-D46A-4D3C-92FF-1F20CC3F1AD2}"/>
              </a:ext>
            </a:extLst>
          </p:cNvPr>
          <p:cNvCxnSpPr>
            <a:cxnSpLocks noChangeShapeType="1"/>
            <a:stCxn id="62" idx="3"/>
            <a:endCxn id="67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74">
            <a:extLst>
              <a:ext uri="{FF2B5EF4-FFF2-40B4-BE49-F238E27FC236}">
                <a16:creationId xmlns:a16="http://schemas.microsoft.com/office/drawing/2014/main" id="{A67CCA25-DAB0-40C7-B2C1-B6481868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8" name="Oval 75">
            <a:extLst>
              <a:ext uri="{FF2B5EF4-FFF2-40B4-BE49-F238E27FC236}">
                <a16:creationId xmlns:a16="http://schemas.microsoft.com/office/drawing/2014/main" id="{263CFFBD-4725-4B98-846E-B895414FD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69" name="AutoShape 76">
            <a:extLst>
              <a:ext uri="{FF2B5EF4-FFF2-40B4-BE49-F238E27FC236}">
                <a16:creationId xmlns:a16="http://schemas.microsoft.com/office/drawing/2014/main" id="{F2038516-C529-46FF-BC77-8BC2852DF88D}"/>
              </a:ext>
            </a:extLst>
          </p:cNvPr>
          <p:cNvCxnSpPr>
            <a:cxnSpLocks noChangeShapeType="1"/>
            <a:stCxn id="68" idx="4"/>
            <a:endCxn id="70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77">
            <a:extLst>
              <a:ext uri="{FF2B5EF4-FFF2-40B4-BE49-F238E27FC236}">
                <a16:creationId xmlns:a16="http://schemas.microsoft.com/office/drawing/2014/main" id="{E0357FEB-AE0B-4D07-BFB4-AC8DB841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" name="Oval 78">
            <a:extLst>
              <a:ext uri="{FF2B5EF4-FFF2-40B4-BE49-F238E27FC236}">
                <a16:creationId xmlns:a16="http://schemas.microsoft.com/office/drawing/2014/main" id="{E16576AF-F0E6-4ACD-8005-20FD13A7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2" name="AutoShape 79">
            <a:extLst>
              <a:ext uri="{FF2B5EF4-FFF2-40B4-BE49-F238E27FC236}">
                <a16:creationId xmlns:a16="http://schemas.microsoft.com/office/drawing/2014/main" id="{F2BE8682-2B2C-43E1-8189-FC50B988CEAC}"/>
              </a:ext>
            </a:extLst>
          </p:cNvPr>
          <p:cNvCxnSpPr>
            <a:cxnSpLocks noChangeShapeType="1"/>
            <a:stCxn id="38" idx="5"/>
            <a:endCxn id="71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rgbClr val="FF505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80">
            <a:extLst>
              <a:ext uri="{FF2B5EF4-FFF2-40B4-BE49-F238E27FC236}">
                <a16:creationId xmlns:a16="http://schemas.microsoft.com/office/drawing/2014/main" id="{119BD9E3-E343-4346-9A50-E6BD1DA0CE5A}"/>
              </a:ext>
            </a:extLst>
          </p:cNvPr>
          <p:cNvCxnSpPr>
            <a:cxnSpLocks noChangeShapeType="1"/>
            <a:stCxn id="62" idx="5"/>
            <a:endCxn id="70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81">
            <a:extLst>
              <a:ext uri="{FF2B5EF4-FFF2-40B4-BE49-F238E27FC236}">
                <a16:creationId xmlns:a16="http://schemas.microsoft.com/office/drawing/2014/main" id="{04BF9E7C-7DE4-438B-A07A-41C81F42A20E}"/>
              </a:ext>
            </a:extLst>
          </p:cNvPr>
          <p:cNvCxnSpPr>
            <a:cxnSpLocks noChangeShapeType="1"/>
            <a:stCxn id="38" idx="4"/>
            <a:endCxn id="68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82">
            <a:extLst>
              <a:ext uri="{FF2B5EF4-FFF2-40B4-BE49-F238E27FC236}">
                <a16:creationId xmlns:a16="http://schemas.microsoft.com/office/drawing/2014/main" id="{D9894199-E5DA-468F-94C4-03826768B55C}"/>
              </a:ext>
            </a:extLst>
          </p:cNvPr>
          <p:cNvCxnSpPr>
            <a:cxnSpLocks noChangeShapeType="1"/>
            <a:stCxn id="71" idx="3"/>
            <a:endCxn id="70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83">
            <a:extLst>
              <a:ext uri="{FF2B5EF4-FFF2-40B4-BE49-F238E27FC236}">
                <a16:creationId xmlns:a16="http://schemas.microsoft.com/office/drawing/2014/main" id="{A57ECA9C-4B82-495C-8761-C0F7F767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F9D059E9-FF35-4269-BA99-889EADF21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6"/>
            <a:ext cx="330731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500" b="1">
                <a:latin typeface="Arial" panose="020B0604020202020204" pitchFamily="34" charset="0"/>
              </a:rPr>
              <a:t> = actual cost to get to node </a:t>
            </a:r>
            <a:r>
              <a:rPr lang="en-US" altLang="en-US" sz="1800" b="1" i="1">
                <a:latin typeface="Palatino"/>
              </a:rPr>
              <a:t>n</a:t>
            </a:r>
            <a:br>
              <a:rPr lang="en-US" altLang="en-US" sz="1800" b="1" i="1">
                <a:latin typeface="Palatino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from start</a:t>
            </a:r>
          </a:p>
        </p:txBody>
      </p:sp>
    </p:spTree>
    <p:extLst>
      <p:ext uri="{BB962C8B-B14F-4D97-AF65-F5344CB8AC3E}">
        <p14:creationId xmlns:p14="http://schemas.microsoft.com/office/powerpoint/2010/main" val="873559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292A6FD1-822E-4625-A18E-19E17FCF3ECC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1+3 = 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 Box 61">
            <a:extLst>
              <a:ext uri="{FF2B5EF4-FFF2-40B4-BE49-F238E27FC236}">
                <a16:creationId xmlns:a16="http://schemas.microsoft.com/office/drawing/2014/main" id="{770BDAD2-7998-43F4-86D4-FAEB0D39B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A5002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" name="Text Box 62">
            <a:extLst>
              <a:ext uri="{FF2B5EF4-FFF2-40B4-BE49-F238E27FC236}">
                <a16:creationId xmlns:a16="http://schemas.microsoft.com/office/drawing/2014/main" id="{B7051505-2170-4408-9B63-BA10EF05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" name="Text Box 63">
            <a:extLst>
              <a:ext uri="{FF2B5EF4-FFF2-40B4-BE49-F238E27FC236}">
                <a16:creationId xmlns:a16="http://schemas.microsoft.com/office/drawing/2014/main" id="{112B9284-A42D-403B-84D2-4B63D0597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" name="Text Box 64">
            <a:extLst>
              <a:ext uri="{FF2B5EF4-FFF2-40B4-BE49-F238E27FC236}">
                <a16:creationId xmlns:a16="http://schemas.microsoft.com/office/drawing/2014/main" id="{C44270D0-260A-40ED-AF84-F1A21B637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2" name="Text Box 65">
            <a:extLst>
              <a:ext uri="{FF2B5EF4-FFF2-40B4-BE49-F238E27FC236}">
                <a16:creationId xmlns:a16="http://schemas.microsoft.com/office/drawing/2014/main" id="{DBE4FA4E-148F-4694-9FF5-9F61B956C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3" name="Text Box 66">
            <a:extLst>
              <a:ext uri="{FF2B5EF4-FFF2-40B4-BE49-F238E27FC236}">
                <a16:creationId xmlns:a16="http://schemas.microsoft.com/office/drawing/2014/main" id="{0F8AE6B7-0226-46BA-B71E-320EF17C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4" name="Text Box 67">
            <a:extLst>
              <a:ext uri="{FF2B5EF4-FFF2-40B4-BE49-F238E27FC236}">
                <a16:creationId xmlns:a16="http://schemas.microsoft.com/office/drawing/2014/main" id="{E4C7CC08-0F19-403E-8015-FEEEBEB20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" name="Oval 68">
            <a:extLst>
              <a:ext uri="{FF2B5EF4-FFF2-40B4-BE49-F238E27FC236}">
                <a16:creationId xmlns:a16="http://schemas.microsoft.com/office/drawing/2014/main" id="{025EAE85-8B36-4331-9352-F902C4F42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6" name="Oval 69">
            <a:extLst>
              <a:ext uri="{FF2B5EF4-FFF2-40B4-BE49-F238E27FC236}">
                <a16:creationId xmlns:a16="http://schemas.microsoft.com/office/drawing/2014/main" id="{BC16D070-06CF-4588-87FB-6BAEEB81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7" name="AutoShape 70">
            <a:extLst>
              <a:ext uri="{FF2B5EF4-FFF2-40B4-BE49-F238E27FC236}">
                <a16:creationId xmlns:a16="http://schemas.microsoft.com/office/drawing/2014/main" id="{E32B2759-BFFD-4F04-8B75-26AFBD62DE61}"/>
              </a:ext>
            </a:extLst>
          </p:cNvPr>
          <p:cNvCxnSpPr>
            <a:cxnSpLocks noChangeShapeType="1"/>
            <a:stCxn id="45" idx="3"/>
            <a:endCxn id="46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71">
            <a:extLst>
              <a:ext uri="{FF2B5EF4-FFF2-40B4-BE49-F238E27FC236}">
                <a16:creationId xmlns:a16="http://schemas.microsoft.com/office/drawing/2014/main" id="{14EDFD64-C03E-4DA0-9D6B-B55B8E569AED}"/>
              </a:ext>
            </a:extLst>
          </p:cNvPr>
          <p:cNvCxnSpPr>
            <a:cxnSpLocks noChangeShapeType="1"/>
            <a:stCxn id="46" idx="4"/>
            <a:endCxn id="49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72">
            <a:extLst>
              <a:ext uri="{FF2B5EF4-FFF2-40B4-BE49-F238E27FC236}">
                <a16:creationId xmlns:a16="http://schemas.microsoft.com/office/drawing/2014/main" id="{F292F8D8-0489-4129-9798-1ED06748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0" name="AutoShape 73">
            <a:extLst>
              <a:ext uri="{FF2B5EF4-FFF2-40B4-BE49-F238E27FC236}">
                <a16:creationId xmlns:a16="http://schemas.microsoft.com/office/drawing/2014/main" id="{A29CF82F-09C8-447A-9429-C1C2B849E1EF}"/>
              </a:ext>
            </a:extLst>
          </p:cNvPr>
          <p:cNvCxnSpPr>
            <a:cxnSpLocks noChangeShapeType="1"/>
            <a:stCxn id="46" idx="3"/>
            <a:endCxn id="51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74">
            <a:extLst>
              <a:ext uri="{FF2B5EF4-FFF2-40B4-BE49-F238E27FC236}">
                <a16:creationId xmlns:a16="http://schemas.microsoft.com/office/drawing/2014/main" id="{FB0FF9F8-B229-410C-9D92-733760D4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2" name="Oval 75">
            <a:extLst>
              <a:ext uri="{FF2B5EF4-FFF2-40B4-BE49-F238E27FC236}">
                <a16:creationId xmlns:a16="http://schemas.microsoft.com/office/drawing/2014/main" id="{C3BB2F61-05DD-4987-A9AF-3E5C4716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3" name="AutoShape 76">
            <a:extLst>
              <a:ext uri="{FF2B5EF4-FFF2-40B4-BE49-F238E27FC236}">
                <a16:creationId xmlns:a16="http://schemas.microsoft.com/office/drawing/2014/main" id="{406C6005-865D-4ABE-9ECF-7AEE88B4E6B3}"/>
              </a:ext>
            </a:extLst>
          </p:cNvPr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77">
            <a:extLst>
              <a:ext uri="{FF2B5EF4-FFF2-40B4-BE49-F238E27FC236}">
                <a16:creationId xmlns:a16="http://schemas.microsoft.com/office/drawing/2014/main" id="{8229D4F4-8C5C-4477-B60E-2F3C2021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78">
            <a:extLst>
              <a:ext uri="{FF2B5EF4-FFF2-40B4-BE49-F238E27FC236}">
                <a16:creationId xmlns:a16="http://schemas.microsoft.com/office/drawing/2014/main" id="{11D1BF42-10D0-4109-B177-DA065FB1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6" name="AutoShape 79">
            <a:extLst>
              <a:ext uri="{FF2B5EF4-FFF2-40B4-BE49-F238E27FC236}">
                <a16:creationId xmlns:a16="http://schemas.microsoft.com/office/drawing/2014/main" id="{B1C878F6-AF5F-4A15-8CDB-17F167780392}"/>
              </a:ext>
            </a:extLst>
          </p:cNvPr>
          <p:cNvCxnSpPr>
            <a:cxnSpLocks noChangeShapeType="1"/>
            <a:stCxn id="45" idx="5"/>
            <a:endCxn id="55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80">
            <a:extLst>
              <a:ext uri="{FF2B5EF4-FFF2-40B4-BE49-F238E27FC236}">
                <a16:creationId xmlns:a16="http://schemas.microsoft.com/office/drawing/2014/main" id="{645EC292-B0B6-4F7F-A4B4-38F006C54BE7}"/>
              </a:ext>
            </a:extLst>
          </p:cNvPr>
          <p:cNvCxnSpPr>
            <a:cxnSpLocks noChangeShapeType="1"/>
            <a:stCxn id="46" idx="5"/>
            <a:endCxn id="54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81">
            <a:extLst>
              <a:ext uri="{FF2B5EF4-FFF2-40B4-BE49-F238E27FC236}">
                <a16:creationId xmlns:a16="http://schemas.microsoft.com/office/drawing/2014/main" id="{4FA395B0-67A9-4C9B-A10E-AC36A9D7F141}"/>
              </a:ext>
            </a:extLst>
          </p:cNvPr>
          <p:cNvCxnSpPr>
            <a:cxnSpLocks noChangeShapeType="1"/>
            <a:stCxn id="45" idx="4"/>
            <a:endCxn id="52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82">
            <a:extLst>
              <a:ext uri="{FF2B5EF4-FFF2-40B4-BE49-F238E27FC236}">
                <a16:creationId xmlns:a16="http://schemas.microsoft.com/office/drawing/2014/main" id="{33754B87-DB6C-413B-85FC-09287451D10B}"/>
              </a:ext>
            </a:extLst>
          </p:cNvPr>
          <p:cNvCxnSpPr>
            <a:cxnSpLocks noChangeShapeType="1"/>
            <a:stCxn id="55" idx="3"/>
            <a:endCxn id="54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83">
            <a:extLst>
              <a:ext uri="{FF2B5EF4-FFF2-40B4-BE49-F238E27FC236}">
                <a16:creationId xmlns:a16="http://schemas.microsoft.com/office/drawing/2014/main" id="{970AD4B0-9EBD-4561-8B71-94B28CC4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" name="Text Box 84">
            <a:extLst>
              <a:ext uri="{FF2B5EF4-FFF2-40B4-BE49-F238E27FC236}">
                <a16:creationId xmlns:a16="http://schemas.microsoft.com/office/drawing/2014/main" id="{15B13C8B-6EB5-420B-94C5-1C99E737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6"/>
            <a:ext cx="330731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500" b="1">
                <a:latin typeface="Arial" panose="020B0604020202020204" pitchFamily="34" charset="0"/>
              </a:rPr>
              <a:t> = actual cost to get to node </a:t>
            </a:r>
            <a:r>
              <a:rPr lang="en-US" altLang="en-US" sz="1800" b="1" i="1">
                <a:latin typeface="Palatino"/>
              </a:rPr>
              <a:t>n</a:t>
            </a:r>
            <a:br>
              <a:rPr lang="en-US" altLang="en-US" sz="1800" b="1" i="1">
                <a:latin typeface="Palatino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from start</a:t>
            </a:r>
          </a:p>
        </p:txBody>
      </p:sp>
    </p:spTree>
    <p:extLst>
      <p:ext uri="{BB962C8B-B14F-4D97-AF65-F5344CB8AC3E}">
        <p14:creationId xmlns:p14="http://schemas.microsoft.com/office/powerpoint/2010/main" val="13043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B69105D4-1D39-46B0-97BE-4455EF04522C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1+7 = 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 Box 61">
            <a:extLst>
              <a:ext uri="{FF2B5EF4-FFF2-40B4-BE49-F238E27FC236}">
                <a16:creationId xmlns:a16="http://schemas.microsoft.com/office/drawing/2014/main" id="{747120D8-4D97-4827-B812-87F98A9A9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A5002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" name="Text Box 62">
            <a:extLst>
              <a:ext uri="{FF2B5EF4-FFF2-40B4-BE49-F238E27FC236}">
                <a16:creationId xmlns:a16="http://schemas.microsoft.com/office/drawing/2014/main" id="{9916A4F7-8035-4CF2-ADA1-898181B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Text Box 63">
            <a:extLst>
              <a:ext uri="{FF2B5EF4-FFF2-40B4-BE49-F238E27FC236}">
                <a16:creationId xmlns:a16="http://schemas.microsoft.com/office/drawing/2014/main" id="{1ECC36D5-793B-41DB-90AE-D980B9E2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Text Box 64">
            <a:extLst>
              <a:ext uri="{FF2B5EF4-FFF2-40B4-BE49-F238E27FC236}">
                <a16:creationId xmlns:a16="http://schemas.microsoft.com/office/drawing/2014/main" id="{DDB4D728-86B7-451E-BE5D-FEB64C87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" name="Text Box 65">
            <a:extLst>
              <a:ext uri="{FF2B5EF4-FFF2-40B4-BE49-F238E27FC236}">
                <a16:creationId xmlns:a16="http://schemas.microsoft.com/office/drawing/2014/main" id="{42DEC581-5934-4D44-958D-AB404C76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6" name="Text Box 66">
            <a:extLst>
              <a:ext uri="{FF2B5EF4-FFF2-40B4-BE49-F238E27FC236}">
                <a16:creationId xmlns:a16="http://schemas.microsoft.com/office/drawing/2014/main" id="{0678C121-D21C-4B1B-B4C0-82ED84C4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7" name="Text Box 67">
            <a:extLst>
              <a:ext uri="{FF2B5EF4-FFF2-40B4-BE49-F238E27FC236}">
                <a16:creationId xmlns:a16="http://schemas.microsoft.com/office/drawing/2014/main" id="{3E21ED9E-0E23-4DC1-BF4F-5BB413564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" name="Oval 68">
            <a:extLst>
              <a:ext uri="{FF2B5EF4-FFF2-40B4-BE49-F238E27FC236}">
                <a16:creationId xmlns:a16="http://schemas.microsoft.com/office/drawing/2014/main" id="{727C4994-8EF9-4734-8A8C-EBC085200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62" name="Oval 69">
            <a:extLst>
              <a:ext uri="{FF2B5EF4-FFF2-40B4-BE49-F238E27FC236}">
                <a16:creationId xmlns:a16="http://schemas.microsoft.com/office/drawing/2014/main" id="{09B2DAD0-1E55-4680-AB2A-BD44C949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3" name="AutoShape 70">
            <a:extLst>
              <a:ext uri="{FF2B5EF4-FFF2-40B4-BE49-F238E27FC236}">
                <a16:creationId xmlns:a16="http://schemas.microsoft.com/office/drawing/2014/main" id="{BA6499F2-8101-4C84-8B4A-DCC365216C49}"/>
              </a:ext>
            </a:extLst>
          </p:cNvPr>
          <p:cNvCxnSpPr>
            <a:cxnSpLocks noChangeShapeType="1"/>
            <a:stCxn id="38" idx="3"/>
            <a:endCxn id="62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71">
            <a:extLst>
              <a:ext uri="{FF2B5EF4-FFF2-40B4-BE49-F238E27FC236}">
                <a16:creationId xmlns:a16="http://schemas.microsoft.com/office/drawing/2014/main" id="{41BFEA2B-B595-44D3-B45B-911A5CB56116}"/>
              </a:ext>
            </a:extLst>
          </p:cNvPr>
          <p:cNvCxnSpPr>
            <a:cxnSpLocks noChangeShapeType="1"/>
            <a:stCxn id="62" idx="4"/>
            <a:endCxn id="65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72">
            <a:extLst>
              <a:ext uri="{FF2B5EF4-FFF2-40B4-BE49-F238E27FC236}">
                <a16:creationId xmlns:a16="http://schemas.microsoft.com/office/drawing/2014/main" id="{C3AC6431-DE4D-486E-941C-44C1310F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6" name="AutoShape 73">
            <a:extLst>
              <a:ext uri="{FF2B5EF4-FFF2-40B4-BE49-F238E27FC236}">
                <a16:creationId xmlns:a16="http://schemas.microsoft.com/office/drawing/2014/main" id="{3071C4F6-987F-4D99-8FEB-26A046DB8DE6}"/>
              </a:ext>
            </a:extLst>
          </p:cNvPr>
          <p:cNvCxnSpPr>
            <a:cxnSpLocks noChangeShapeType="1"/>
            <a:stCxn id="62" idx="3"/>
            <a:endCxn id="67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74">
            <a:extLst>
              <a:ext uri="{FF2B5EF4-FFF2-40B4-BE49-F238E27FC236}">
                <a16:creationId xmlns:a16="http://schemas.microsoft.com/office/drawing/2014/main" id="{412FC5C9-4325-42CF-A2B7-E04FC1F1C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8" name="Oval 75">
            <a:extLst>
              <a:ext uri="{FF2B5EF4-FFF2-40B4-BE49-F238E27FC236}">
                <a16:creationId xmlns:a16="http://schemas.microsoft.com/office/drawing/2014/main" id="{79C80FD7-EFB4-487A-91EF-D3FAD945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69" name="AutoShape 76">
            <a:extLst>
              <a:ext uri="{FF2B5EF4-FFF2-40B4-BE49-F238E27FC236}">
                <a16:creationId xmlns:a16="http://schemas.microsoft.com/office/drawing/2014/main" id="{95591D08-7709-4A8D-848D-9B9E15DC7803}"/>
              </a:ext>
            </a:extLst>
          </p:cNvPr>
          <p:cNvCxnSpPr>
            <a:cxnSpLocks noChangeShapeType="1"/>
            <a:stCxn id="68" idx="4"/>
            <a:endCxn id="70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77">
            <a:extLst>
              <a:ext uri="{FF2B5EF4-FFF2-40B4-BE49-F238E27FC236}">
                <a16:creationId xmlns:a16="http://schemas.microsoft.com/office/drawing/2014/main" id="{58D2C21A-25F0-4E14-BA75-F0C49F48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" name="Oval 78">
            <a:extLst>
              <a:ext uri="{FF2B5EF4-FFF2-40B4-BE49-F238E27FC236}">
                <a16:creationId xmlns:a16="http://schemas.microsoft.com/office/drawing/2014/main" id="{07A9556E-B518-42E8-B749-98FE4DBE4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2" name="AutoShape 79">
            <a:extLst>
              <a:ext uri="{FF2B5EF4-FFF2-40B4-BE49-F238E27FC236}">
                <a16:creationId xmlns:a16="http://schemas.microsoft.com/office/drawing/2014/main" id="{C6EC743C-5FBF-4B48-AC02-153880FB7FD6}"/>
              </a:ext>
            </a:extLst>
          </p:cNvPr>
          <p:cNvCxnSpPr>
            <a:cxnSpLocks noChangeShapeType="1"/>
            <a:stCxn id="38" idx="5"/>
            <a:endCxn id="71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80">
            <a:extLst>
              <a:ext uri="{FF2B5EF4-FFF2-40B4-BE49-F238E27FC236}">
                <a16:creationId xmlns:a16="http://schemas.microsoft.com/office/drawing/2014/main" id="{BB59A31F-BD8A-488C-B772-155E6E225339}"/>
              </a:ext>
            </a:extLst>
          </p:cNvPr>
          <p:cNvCxnSpPr>
            <a:cxnSpLocks noChangeShapeType="1"/>
            <a:stCxn id="62" idx="5"/>
            <a:endCxn id="70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81">
            <a:extLst>
              <a:ext uri="{FF2B5EF4-FFF2-40B4-BE49-F238E27FC236}">
                <a16:creationId xmlns:a16="http://schemas.microsoft.com/office/drawing/2014/main" id="{2EBC9407-2F0F-4606-AAD5-7E1C83EC9EC3}"/>
              </a:ext>
            </a:extLst>
          </p:cNvPr>
          <p:cNvCxnSpPr>
            <a:cxnSpLocks noChangeShapeType="1"/>
            <a:stCxn id="38" idx="4"/>
            <a:endCxn id="68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82">
            <a:extLst>
              <a:ext uri="{FF2B5EF4-FFF2-40B4-BE49-F238E27FC236}">
                <a16:creationId xmlns:a16="http://schemas.microsoft.com/office/drawing/2014/main" id="{92E8D8E8-0DBA-44DA-AC73-A28C5577049F}"/>
              </a:ext>
            </a:extLst>
          </p:cNvPr>
          <p:cNvCxnSpPr>
            <a:cxnSpLocks noChangeShapeType="1"/>
            <a:stCxn id="71" idx="3"/>
            <a:endCxn id="70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83">
            <a:extLst>
              <a:ext uri="{FF2B5EF4-FFF2-40B4-BE49-F238E27FC236}">
                <a16:creationId xmlns:a16="http://schemas.microsoft.com/office/drawing/2014/main" id="{EE233862-D936-4484-BA09-8CA2BB9A8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DFFF1C70-3296-4745-B3A0-F597CB1F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6"/>
            <a:ext cx="330731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500" b="1">
                <a:latin typeface="Arial" panose="020B0604020202020204" pitchFamily="34" charset="0"/>
              </a:rPr>
              <a:t> = actual cost to get to node </a:t>
            </a:r>
            <a:r>
              <a:rPr lang="en-US" altLang="en-US" sz="1800" b="1" i="1">
                <a:latin typeface="Palatino"/>
              </a:rPr>
              <a:t>n</a:t>
            </a:r>
            <a:br>
              <a:rPr lang="en-US" altLang="en-US" sz="1800" b="1" i="1">
                <a:latin typeface="Palatino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from start</a:t>
            </a:r>
          </a:p>
        </p:txBody>
      </p:sp>
    </p:spTree>
    <p:extLst>
      <p:ext uri="{BB962C8B-B14F-4D97-AF65-F5344CB8AC3E}">
        <p14:creationId xmlns:p14="http://schemas.microsoft.com/office/powerpoint/2010/main" val="210594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74F484C0-D3CB-4E4E-BDDB-3A5ED5070B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 Box 61">
            <a:extLst>
              <a:ext uri="{FF2B5EF4-FFF2-40B4-BE49-F238E27FC236}">
                <a16:creationId xmlns:a16="http://schemas.microsoft.com/office/drawing/2014/main" id="{25FBCC78-FA09-4E96-A144-B5C317EF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FF7C8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" name="Text Box 62">
            <a:extLst>
              <a:ext uri="{FF2B5EF4-FFF2-40B4-BE49-F238E27FC236}">
                <a16:creationId xmlns:a16="http://schemas.microsoft.com/office/drawing/2014/main" id="{6A1ECB98-8239-49CC-A1AF-0FEFA631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" name="Text Box 63">
            <a:extLst>
              <a:ext uri="{FF2B5EF4-FFF2-40B4-BE49-F238E27FC236}">
                <a16:creationId xmlns:a16="http://schemas.microsoft.com/office/drawing/2014/main" id="{1A0CB7B5-F40B-40EE-B42B-9D8E6DF5A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" name="Text Box 64">
            <a:extLst>
              <a:ext uri="{FF2B5EF4-FFF2-40B4-BE49-F238E27FC236}">
                <a16:creationId xmlns:a16="http://schemas.microsoft.com/office/drawing/2014/main" id="{A9046FCE-B0BA-4BCC-9F51-118C228FA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FF7C8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2" name="Text Box 65">
            <a:extLst>
              <a:ext uri="{FF2B5EF4-FFF2-40B4-BE49-F238E27FC236}">
                <a16:creationId xmlns:a16="http://schemas.microsoft.com/office/drawing/2014/main" id="{374A176E-B02E-4302-B5E8-9BF6FA975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3" name="Text Box 66">
            <a:extLst>
              <a:ext uri="{FF2B5EF4-FFF2-40B4-BE49-F238E27FC236}">
                <a16:creationId xmlns:a16="http://schemas.microsoft.com/office/drawing/2014/main" id="{0B94DC6E-BFB2-4FE4-8D0C-CDB3A21F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chemeClr val="folHlink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4" name="Text Box 67">
            <a:extLst>
              <a:ext uri="{FF2B5EF4-FFF2-40B4-BE49-F238E27FC236}">
                <a16:creationId xmlns:a16="http://schemas.microsoft.com/office/drawing/2014/main" id="{8DF69CC6-C5FD-4C77-B28D-7F0B82A93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chemeClr val="accent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" name="Oval 68">
            <a:extLst>
              <a:ext uri="{FF2B5EF4-FFF2-40B4-BE49-F238E27FC236}">
                <a16:creationId xmlns:a16="http://schemas.microsoft.com/office/drawing/2014/main" id="{0BDFCA69-9729-446A-A78C-3724D991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6" name="Oval 69">
            <a:extLst>
              <a:ext uri="{FF2B5EF4-FFF2-40B4-BE49-F238E27FC236}">
                <a16:creationId xmlns:a16="http://schemas.microsoft.com/office/drawing/2014/main" id="{16CBD8EC-F390-4199-B568-2A6A98BAD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7" name="AutoShape 70">
            <a:extLst>
              <a:ext uri="{FF2B5EF4-FFF2-40B4-BE49-F238E27FC236}">
                <a16:creationId xmlns:a16="http://schemas.microsoft.com/office/drawing/2014/main" id="{B310A058-A4BC-4B4E-9F3B-EC8E3D915557}"/>
              </a:ext>
            </a:extLst>
          </p:cNvPr>
          <p:cNvCxnSpPr>
            <a:cxnSpLocks noChangeShapeType="1"/>
            <a:stCxn id="45" idx="3"/>
            <a:endCxn id="46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71">
            <a:extLst>
              <a:ext uri="{FF2B5EF4-FFF2-40B4-BE49-F238E27FC236}">
                <a16:creationId xmlns:a16="http://schemas.microsoft.com/office/drawing/2014/main" id="{85D8AE06-67B0-4929-AEC4-2051566CB21E}"/>
              </a:ext>
            </a:extLst>
          </p:cNvPr>
          <p:cNvCxnSpPr>
            <a:cxnSpLocks noChangeShapeType="1"/>
            <a:stCxn id="46" idx="4"/>
            <a:endCxn id="49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72">
            <a:extLst>
              <a:ext uri="{FF2B5EF4-FFF2-40B4-BE49-F238E27FC236}">
                <a16:creationId xmlns:a16="http://schemas.microsoft.com/office/drawing/2014/main" id="{B0EC45BF-7FC2-4566-9E5B-66E43DA4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0" name="AutoShape 73">
            <a:extLst>
              <a:ext uri="{FF2B5EF4-FFF2-40B4-BE49-F238E27FC236}">
                <a16:creationId xmlns:a16="http://schemas.microsoft.com/office/drawing/2014/main" id="{BB67CD8F-F865-4858-8794-E3868BF99E9B}"/>
              </a:ext>
            </a:extLst>
          </p:cNvPr>
          <p:cNvCxnSpPr>
            <a:cxnSpLocks noChangeShapeType="1"/>
            <a:stCxn id="46" idx="3"/>
            <a:endCxn id="51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74">
            <a:extLst>
              <a:ext uri="{FF2B5EF4-FFF2-40B4-BE49-F238E27FC236}">
                <a16:creationId xmlns:a16="http://schemas.microsoft.com/office/drawing/2014/main" id="{8139ECAF-A33C-4526-9171-0D0B03A68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2" name="Oval 75">
            <a:extLst>
              <a:ext uri="{FF2B5EF4-FFF2-40B4-BE49-F238E27FC236}">
                <a16:creationId xmlns:a16="http://schemas.microsoft.com/office/drawing/2014/main" id="{C81F9709-7529-4B6E-8669-A8A9B8C1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3" name="AutoShape 76">
            <a:extLst>
              <a:ext uri="{FF2B5EF4-FFF2-40B4-BE49-F238E27FC236}">
                <a16:creationId xmlns:a16="http://schemas.microsoft.com/office/drawing/2014/main" id="{77F3FF6F-EB39-4437-A011-C8A058D3634A}"/>
              </a:ext>
            </a:extLst>
          </p:cNvPr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77">
            <a:extLst>
              <a:ext uri="{FF2B5EF4-FFF2-40B4-BE49-F238E27FC236}">
                <a16:creationId xmlns:a16="http://schemas.microsoft.com/office/drawing/2014/main" id="{74CAD044-0E1D-4074-89DC-7903F1E05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78">
            <a:extLst>
              <a:ext uri="{FF2B5EF4-FFF2-40B4-BE49-F238E27FC236}">
                <a16:creationId xmlns:a16="http://schemas.microsoft.com/office/drawing/2014/main" id="{681CC54F-E7EE-4C03-8F9D-09D6DD52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6" name="AutoShape 79">
            <a:extLst>
              <a:ext uri="{FF2B5EF4-FFF2-40B4-BE49-F238E27FC236}">
                <a16:creationId xmlns:a16="http://schemas.microsoft.com/office/drawing/2014/main" id="{6FBE227C-39C8-41C5-9167-6E91A12B2B0A}"/>
              </a:ext>
            </a:extLst>
          </p:cNvPr>
          <p:cNvCxnSpPr>
            <a:cxnSpLocks noChangeShapeType="1"/>
            <a:stCxn id="45" idx="5"/>
            <a:endCxn id="55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80">
            <a:extLst>
              <a:ext uri="{FF2B5EF4-FFF2-40B4-BE49-F238E27FC236}">
                <a16:creationId xmlns:a16="http://schemas.microsoft.com/office/drawing/2014/main" id="{647137FF-2C68-443C-9F7E-06A4656BE605}"/>
              </a:ext>
            </a:extLst>
          </p:cNvPr>
          <p:cNvCxnSpPr>
            <a:cxnSpLocks noChangeShapeType="1"/>
            <a:stCxn id="46" idx="5"/>
            <a:endCxn id="54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81">
            <a:extLst>
              <a:ext uri="{FF2B5EF4-FFF2-40B4-BE49-F238E27FC236}">
                <a16:creationId xmlns:a16="http://schemas.microsoft.com/office/drawing/2014/main" id="{5206D992-DD07-42F6-83DF-E6B27092FADE}"/>
              </a:ext>
            </a:extLst>
          </p:cNvPr>
          <p:cNvCxnSpPr>
            <a:cxnSpLocks noChangeShapeType="1"/>
            <a:stCxn id="45" idx="4"/>
            <a:endCxn id="52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82">
            <a:extLst>
              <a:ext uri="{FF2B5EF4-FFF2-40B4-BE49-F238E27FC236}">
                <a16:creationId xmlns:a16="http://schemas.microsoft.com/office/drawing/2014/main" id="{B03DE19F-7A53-4962-991A-697C5C6B1742}"/>
              </a:ext>
            </a:extLst>
          </p:cNvPr>
          <p:cNvCxnSpPr>
            <a:cxnSpLocks noChangeShapeType="1"/>
            <a:stCxn id="55" idx="3"/>
            <a:endCxn id="54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83">
            <a:extLst>
              <a:ext uri="{FF2B5EF4-FFF2-40B4-BE49-F238E27FC236}">
                <a16:creationId xmlns:a16="http://schemas.microsoft.com/office/drawing/2014/main" id="{C54B96FE-CA5A-4B63-9F43-291342F4E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chemeClr val="folHlink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" name="Text Box 84">
            <a:extLst>
              <a:ext uri="{FF2B5EF4-FFF2-40B4-BE49-F238E27FC236}">
                <a16:creationId xmlns:a16="http://schemas.microsoft.com/office/drawing/2014/main" id="{B202DFB0-8F02-49DB-BA1F-00A56CA3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6"/>
            <a:ext cx="330731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500" b="1">
                <a:latin typeface="Arial" panose="020B0604020202020204" pitchFamily="34" charset="0"/>
              </a:rPr>
              <a:t> = actual cost to get to node </a:t>
            </a:r>
            <a:r>
              <a:rPr lang="en-US" altLang="en-US" sz="1800" b="1" i="1">
                <a:latin typeface="Palatino"/>
              </a:rPr>
              <a:t>n</a:t>
            </a:r>
            <a:br>
              <a:rPr lang="en-US" altLang="en-US" sz="1800" b="1" i="1">
                <a:latin typeface="Palatino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from start</a:t>
            </a:r>
          </a:p>
        </p:txBody>
      </p:sp>
    </p:spTree>
    <p:extLst>
      <p:ext uri="{BB962C8B-B14F-4D97-AF65-F5344CB8AC3E}">
        <p14:creationId xmlns:p14="http://schemas.microsoft.com/office/powerpoint/2010/main" val="283803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197405"/>
            <a:ext cx="6871725" cy="36649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Define a </a:t>
            </a:r>
            <a:r>
              <a:rPr lang="en-US" altLang="en-US" dirty="0">
                <a:solidFill>
                  <a:srgbClr val="CC3300"/>
                </a:solidFill>
              </a:rPr>
              <a:t>heuristic</a:t>
            </a:r>
            <a:r>
              <a:rPr lang="en-US" altLang="en-US" dirty="0"/>
              <a:t> function, </a:t>
            </a:r>
            <a:r>
              <a:rPr lang="en-US" altLang="en-US" b="1" i="1" dirty="0">
                <a:solidFill>
                  <a:srgbClr val="C00000"/>
                </a:solidFill>
                <a:latin typeface="Palatino"/>
              </a:rPr>
              <a:t>h</a:t>
            </a:r>
            <a:r>
              <a:rPr lang="en-US" altLang="en-US" b="1" dirty="0">
                <a:solidFill>
                  <a:srgbClr val="C00000"/>
                </a:solidFill>
                <a:latin typeface="Palatino"/>
              </a:rPr>
              <a:t>(</a:t>
            </a:r>
            <a:r>
              <a:rPr lang="en-US" altLang="en-US" b="1" i="1" dirty="0">
                <a:solidFill>
                  <a:srgbClr val="C00000"/>
                </a:solidFill>
                <a:latin typeface="Palatino"/>
              </a:rPr>
              <a:t>n</a:t>
            </a:r>
            <a:r>
              <a:rPr lang="en-US" altLang="en-US" b="1" dirty="0">
                <a:solidFill>
                  <a:srgbClr val="C00000"/>
                </a:solidFill>
                <a:latin typeface="Palatino"/>
              </a:rPr>
              <a:t>)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en-US" dirty="0"/>
              <a:t>it estimates</a:t>
            </a:r>
          </a:p>
          <a:p>
            <a:pPr lvl="2" eaLnBrk="1" hangingPunct="1"/>
            <a:r>
              <a:rPr lang="en-US" altLang="en-US" dirty="0"/>
              <a:t>the "goodness" of node </a:t>
            </a:r>
            <a:r>
              <a:rPr lang="en-US" altLang="en-US" b="1" i="1" dirty="0">
                <a:latin typeface="Palatino"/>
              </a:rPr>
              <a:t>n</a:t>
            </a:r>
          </a:p>
          <a:p>
            <a:pPr lvl="2" eaLnBrk="1" hangingPunct="1"/>
            <a:r>
              <a:rPr lang="en-US" altLang="en-US" dirty="0"/>
              <a:t>how close node </a:t>
            </a:r>
            <a:r>
              <a:rPr lang="en-US" altLang="en-US" b="1" i="1" dirty="0">
                <a:latin typeface="Palatino"/>
              </a:rPr>
              <a:t>n</a:t>
            </a:r>
            <a:r>
              <a:rPr lang="en-US" altLang="en-US" dirty="0"/>
              <a:t> is to a goal</a:t>
            </a:r>
            <a:endParaRPr lang="en-US" altLang="en-US" b="1" i="1" dirty="0">
              <a:latin typeface="Palatino"/>
            </a:endParaRPr>
          </a:p>
          <a:p>
            <a:pPr lvl="2" eaLnBrk="1" hangingPunct="1"/>
            <a:r>
              <a:rPr lang="en-US" altLang="en-US" dirty="0"/>
              <a:t>the estimated cost of </a:t>
            </a:r>
            <a:r>
              <a:rPr lang="en-US" altLang="en-US" i="1" dirty="0"/>
              <a:t>minimal</a:t>
            </a:r>
            <a:r>
              <a:rPr lang="en-US" altLang="en-US" dirty="0"/>
              <a:t> cost (cheapest) path from node </a:t>
            </a:r>
            <a:r>
              <a:rPr lang="en-US" altLang="en-US" b="1" i="1" dirty="0">
                <a:latin typeface="Palatino"/>
              </a:rPr>
              <a:t>n</a:t>
            </a:r>
            <a:r>
              <a:rPr lang="en-US" altLang="en-US" dirty="0"/>
              <a:t> to a goal state</a:t>
            </a:r>
          </a:p>
          <a:p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7354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3F7A263D-A418-412F-A205-84F36065002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 Box 59">
            <a:extLst>
              <a:ext uri="{FF2B5EF4-FFF2-40B4-BE49-F238E27FC236}">
                <a16:creationId xmlns:a16="http://schemas.microsoft.com/office/drawing/2014/main" id="{6EF2DCFC-61D1-42E6-9AE9-4B865546F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AF32E281-35A3-4D82-818B-B5672DDD0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Text Box 61">
            <a:extLst>
              <a:ext uri="{FF2B5EF4-FFF2-40B4-BE49-F238E27FC236}">
                <a16:creationId xmlns:a16="http://schemas.microsoft.com/office/drawing/2014/main" id="{C4623F6A-1EE6-4CCD-9DB6-85A61B38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Text Box 62">
            <a:extLst>
              <a:ext uri="{FF2B5EF4-FFF2-40B4-BE49-F238E27FC236}">
                <a16:creationId xmlns:a16="http://schemas.microsoft.com/office/drawing/2014/main" id="{A611ACA8-90E2-4D3F-8EFC-C441CA3D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" name="Text Box 63">
            <a:extLst>
              <a:ext uri="{FF2B5EF4-FFF2-40B4-BE49-F238E27FC236}">
                <a16:creationId xmlns:a16="http://schemas.microsoft.com/office/drawing/2014/main" id="{3A45BC8E-7655-4928-AF5C-B8F30FF82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6" name="Text Box 64">
            <a:extLst>
              <a:ext uri="{FF2B5EF4-FFF2-40B4-BE49-F238E27FC236}">
                <a16:creationId xmlns:a16="http://schemas.microsoft.com/office/drawing/2014/main" id="{A987F0BF-BC66-4620-B66B-B61A0C632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7" name="Text Box 65">
            <a:extLst>
              <a:ext uri="{FF2B5EF4-FFF2-40B4-BE49-F238E27FC236}">
                <a16:creationId xmlns:a16="http://schemas.microsoft.com/office/drawing/2014/main" id="{8B4FE8B7-EAA9-4194-839D-238E0E11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E6CBB9FB-C883-4725-B0D7-C22807CB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62" name="Oval 67">
            <a:extLst>
              <a:ext uri="{FF2B5EF4-FFF2-40B4-BE49-F238E27FC236}">
                <a16:creationId xmlns:a16="http://schemas.microsoft.com/office/drawing/2014/main" id="{0E390EE2-298F-4B99-BAF0-3BED274F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3" name="AutoShape 68">
            <a:extLst>
              <a:ext uri="{FF2B5EF4-FFF2-40B4-BE49-F238E27FC236}">
                <a16:creationId xmlns:a16="http://schemas.microsoft.com/office/drawing/2014/main" id="{F6CACD7F-F97A-453D-BCF9-A64E1EE2B151}"/>
              </a:ext>
            </a:extLst>
          </p:cNvPr>
          <p:cNvCxnSpPr>
            <a:cxnSpLocks noChangeShapeType="1"/>
            <a:stCxn id="38" idx="3"/>
            <a:endCxn id="62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69">
            <a:extLst>
              <a:ext uri="{FF2B5EF4-FFF2-40B4-BE49-F238E27FC236}">
                <a16:creationId xmlns:a16="http://schemas.microsoft.com/office/drawing/2014/main" id="{FE746BEB-C93C-4E2B-88DB-A436C917606B}"/>
              </a:ext>
            </a:extLst>
          </p:cNvPr>
          <p:cNvCxnSpPr>
            <a:cxnSpLocks noChangeShapeType="1"/>
            <a:stCxn id="62" idx="4"/>
            <a:endCxn id="65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70">
            <a:extLst>
              <a:ext uri="{FF2B5EF4-FFF2-40B4-BE49-F238E27FC236}">
                <a16:creationId xmlns:a16="http://schemas.microsoft.com/office/drawing/2014/main" id="{5569770C-19D1-41E1-88A3-E95101AD8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6" name="AutoShape 71">
            <a:extLst>
              <a:ext uri="{FF2B5EF4-FFF2-40B4-BE49-F238E27FC236}">
                <a16:creationId xmlns:a16="http://schemas.microsoft.com/office/drawing/2014/main" id="{5BDD4CFD-2945-4EBF-81FF-F4110CFEB702}"/>
              </a:ext>
            </a:extLst>
          </p:cNvPr>
          <p:cNvCxnSpPr>
            <a:cxnSpLocks noChangeShapeType="1"/>
            <a:stCxn id="62" idx="3"/>
            <a:endCxn id="67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72">
            <a:extLst>
              <a:ext uri="{FF2B5EF4-FFF2-40B4-BE49-F238E27FC236}">
                <a16:creationId xmlns:a16="http://schemas.microsoft.com/office/drawing/2014/main" id="{2F988531-F0D4-45B8-9B53-D45D1312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8" name="Oval 73">
            <a:extLst>
              <a:ext uri="{FF2B5EF4-FFF2-40B4-BE49-F238E27FC236}">
                <a16:creationId xmlns:a16="http://schemas.microsoft.com/office/drawing/2014/main" id="{B778D978-B0F2-4165-BCDA-09A3AB920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69" name="AutoShape 74">
            <a:extLst>
              <a:ext uri="{FF2B5EF4-FFF2-40B4-BE49-F238E27FC236}">
                <a16:creationId xmlns:a16="http://schemas.microsoft.com/office/drawing/2014/main" id="{B6594AA7-3543-410A-84EB-0D063086EFD6}"/>
              </a:ext>
            </a:extLst>
          </p:cNvPr>
          <p:cNvCxnSpPr>
            <a:cxnSpLocks noChangeShapeType="1"/>
            <a:stCxn id="68" idx="4"/>
            <a:endCxn id="70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75">
            <a:extLst>
              <a:ext uri="{FF2B5EF4-FFF2-40B4-BE49-F238E27FC236}">
                <a16:creationId xmlns:a16="http://schemas.microsoft.com/office/drawing/2014/main" id="{1FDAD44E-7CA5-4106-B243-031BC5EC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" name="Oval 76">
            <a:extLst>
              <a:ext uri="{FF2B5EF4-FFF2-40B4-BE49-F238E27FC236}">
                <a16:creationId xmlns:a16="http://schemas.microsoft.com/office/drawing/2014/main" id="{596D3AA9-F047-44E8-BE1D-5772D7AB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2" name="AutoShape 77">
            <a:extLst>
              <a:ext uri="{FF2B5EF4-FFF2-40B4-BE49-F238E27FC236}">
                <a16:creationId xmlns:a16="http://schemas.microsoft.com/office/drawing/2014/main" id="{8B54574A-1015-4285-A631-A27035BA5243}"/>
              </a:ext>
            </a:extLst>
          </p:cNvPr>
          <p:cNvCxnSpPr>
            <a:cxnSpLocks noChangeShapeType="1"/>
            <a:stCxn id="38" idx="5"/>
            <a:endCxn id="71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8">
            <a:extLst>
              <a:ext uri="{FF2B5EF4-FFF2-40B4-BE49-F238E27FC236}">
                <a16:creationId xmlns:a16="http://schemas.microsoft.com/office/drawing/2014/main" id="{AF743D85-1D9D-41B0-A65E-3C2B3108C267}"/>
              </a:ext>
            </a:extLst>
          </p:cNvPr>
          <p:cNvCxnSpPr>
            <a:cxnSpLocks noChangeShapeType="1"/>
            <a:stCxn id="62" idx="5"/>
            <a:endCxn id="70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79">
            <a:extLst>
              <a:ext uri="{FF2B5EF4-FFF2-40B4-BE49-F238E27FC236}">
                <a16:creationId xmlns:a16="http://schemas.microsoft.com/office/drawing/2014/main" id="{A67B8236-F927-4A52-BB9A-3A5EB33F0EDD}"/>
              </a:ext>
            </a:extLst>
          </p:cNvPr>
          <p:cNvCxnSpPr>
            <a:cxnSpLocks noChangeShapeType="1"/>
            <a:stCxn id="38" idx="4"/>
            <a:endCxn id="68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80">
            <a:extLst>
              <a:ext uri="{FF2B5EF4-FFF2-40B4-BE49-F238E27FC236}">
                <a16:creationId xmlns:a16="http://schemas.microsoft.com/office/drawing/2014/main" id="{0499DCC6-7807-49C0-AF2E-1ACDCF3A82AC}"/>
              </a:ext>
            </a:extLst>
          </p:cNvPr>
          <p:cNvCxnSpPr>
            <a:cxnSpLocks noChangeShapeType="1"/>
            <a:stCxn id="71" idx="3"/>
            <a:endCxn id="70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81">
            <a:extLst>
              <a:ext uri="{FF2B5EF4-FFF2-40B4-BE49-F238E27FC236}">
                <a16:creationId xmlns:a16="http://schemas.microsoft.com/office/drawing/2014/main" id="{B1DBF333-FC50-4874-A45E-E59663BBC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Text Box 82">
            <a:extLst>
              <a:ext uri="{FF2B5EF4-FFF2-40B4-BE49-F238E27FC236}">
                <a16:creationId xmlns:a16="http://schemas.microsoft.com/office/drawing/2014/main" id="{B0546EE9-371D-49AA-AB55-08F77BD7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7"/>
            <a:ext cx="35782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500" b="1">
                <a:latin typeface="Arial" panose="020B0604020202020204" pitchFamily="34" charset="0"/>
              </a:rPr>
              <a:t> = estimated cost to get to a goal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from node </a:t>
            </a:r>
            <a:r>
              <a:rPr lang="en-US" altLang="en-US" sz="1800" b="1" i="1">
                <a:latin typeface="Palatino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6576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2E0A1A05-15B2-44F1-A73D-E1F0D71FD958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 Box 59">
            <a:extLst>
              <a:ext uri="{FF2B5EF4-FFF2-40B4-BE49-F238E27FC236}">
                <a16:creationId xmlns:a16="http://schemas.microsoft.com/office/drawing/2014/main" id="{F3D532B9-16D3-4251-BB09-64D9CEE46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2361D3A1-CC07-40D1-953E-E38F7EFD7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EA8D97EB-9BDC-409E-814B-D4785F467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A876782C-EA7B-4519-A7CF-9B4208154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2F748C79-E748-4008-BF1E-99386506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3" name="Text Box 64">
            <a:extLst>
              <a:ext uri="{FF2B5EF4-FFF2-40B4-BE49-F238E27FC236}">
                <a16:creationId xmlns:a16="http://schemas.microsoft.com/office/drawing/2014/main" id="{B923C928-0867-405C-94E7-2FECCCD58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A6C4FDD9-E0BB-491C-9A72-90A206BA5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" name="Oval 66">
            <a:extLst>
              <a:ext uri="{FF2B5EF4-FFF2-40B4-BE49-F238E27FC236}">
                <a16:creationId xmlns:a16="http://schemas.microsoft.com/office/drawing/2014/main" id="{F6E02119-F6A3-4285-8D6E-45690AA49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6" name="Oval 67">
            <a:extLst>
              <a:ext uri="{FF2B5EF4-FFF2-40B4-BE49-F238E27FC236}">
                <a16:creationId xmlns:a16="http://schemas.microsoft.com/office/drawing/2014/main" id="{8143CA9B-2CAF-4AAF-8C83-43C33373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7" name="AutoShape 68">
            <a:extLst>
              <a:ext uri="{FF2B5EF4-FFF2-40B4-BE49-F238E27FC236}">
                <a16:creationId xmlns:a16="http://schemas.microsoft.com/office/drawing/2014/main" id="{791DCFCD-3758-4325-B91E-3B6D6DF62D82}"/>
              </a:ext>
            </a:extLst>
          </p:cNvPr>
          <p:cNvCxnSpPr>
            <a:cxnSpLocks noChangeShapeType="1"/>
            <a:stCxn id="45" idx="3"/>
            <a:endCxn id="46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69">
            <a:extLst>
              <a:ext uri="{FF2B5EF4-FFF2-40B4-BE49-F238E27FC236}">
                <a16:creationId xmlns:a16="http://schemas.microsoft.com/office/drawing/2014/main" id="{BAEABEB9-8181-407A-89A3-A37DE134581D}"/>
              </a:ext>
            </a:extLst>
          </p:cNvPr>
          <p:cNvCxnSpPr>
            <a:cxnSpLocks noChangeShapeType="1"/>
            <a:stCxn id="46" idx="4"/>
            <a:endCxn id="49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70">
            <a:extLst>
              <a:ext uri="{FF2B5EF4-FFF2-40B4-BE49-F238E27FC236}">
                <a16:creationId xmlns:a16="http://schemas.microsoft.com/office/drawing/2014/main" id="{E361EF44-DDB5-4355-9DEB-ADCCDDD25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0" name="AutoShape 71">
            <a:extLst>
              <a:ext uri="{FF2B5EF4-FFF2-40B4-BE49-F238E27FC236}">
                <a16:creationId xmlns:a16="http://schemas.microsoft.com/office/drawing/2014/main" id="{30EAC959-50A6-45E4-9C4A-8776DA0027C8}"/>
              </a:ext>
            </a:extLst>
          </p:cNvPr>
          <p:cNvCxnSpPr>
            <a:cxnSpLocks noChangeShapeType="1"/>
            <a:stCxn id="46" idx="3"/>
            <a:endCxn id="51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72">
            <a:extLst>
              <a:ext uri="{FF2B5EF4-FFF2-40B4-BE49-F238E27FC236}">
                <a16:creationId xmlns:a16="http://schemas.microsoft.com/office/drawing/2014/main" id="{DFAD28FE-20B2-4D39-A16B-92D30ADD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5B0CC5CA-5384-44AF-A5A4-4618F385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3" name="AutoShape 74">
            <a:extLst>
              <a:ext uri="{FF2B5EF4-FFF2-40B4-BE49-F238E27FC236}">
                <a16:creationId xmlns:a16="http://schemas.microsoft.com/office/drawing/2014/main" id="{6503CB60-C55C-4597-8D83-724340EB6D00}"/>
              </a:ext>
            </a:extLst>
          </p:cNvPr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75">
            <a:extLst>
              <a:ext uri="{FF2B5EF4-FFF2-40B4-BE49-F238E27FC236}">
                <a16:creationId xmlns:a16="http://schemas.microsoft.com/office/drawing/2014/main" id="{BD60D9EC-B005-4013-A901-F4B48E94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76">
            <a:extLst>
              <a:ext uri="{FF2B5EF4-FFF2-40B4-BE49-F238E27FC236}">
                <a16:creationId xmlns:a16="http://schemas.microsoft.com/office/drawing/2014/main" id="{949AFF04-D4D5-4CDC-A407-39A90EA0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6" name="AutoShape 77">
            <a:extLst>
              <a:ext uri="{FF2B5EF4-FFF2-40B4-BE49-F238E27FC236}">
                <a16:creationId xmlns:a16="http://schemas.microsoft.com/office/drawing/2014/main" id="{A604861A-E3EF-4846-B3C7-15941CCC6FE9}"/>
              </a:ext>
            </a:extLst>
          </p:cNvPr>
          <p:cNvCxnSpPr>
            <a:cxnSpLocks noChangeShapeType="1"/>
            <a:stCxn id="45" idx="5"/>
            <a:endCxn id="55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78">
            <a:extLst>
              <a:ext uri="{FF2B5EF4-FFF2-40B4-BE49-F238E27FC236}">
                <a16:creationId xmlns:a16="http://schemas.microsoft.com/office/drawing/2014/main" id="{70DA656B-0CFA-4146-8CB4-4284B4DFFEA4}"/>
              </a:ext>
            </a:extLst>
          </p:cNvPr>
          <p:cNvCxnSpPr>
            <a:cxnSpLocks noChangeShapeType="1"/>
            <a:stCxn id="46" idx="5"/>
            <a:endCxn id="54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79">
            <a:extLst>
              <a:ext uri="{FF2B5EF4-FFF2-40B4-BE49-F238E27FC236}">
                <a16:creationId xmlns:a16="http://schemas.microsoft.com/office/drawing/2014/main" id="{0967B496-DA66-4BB8-B8E1-FADCD7586921}"/>
              </a:ext>
            </a:extLst>
          </p:cNvPr>
          <p:cNvCxnSpPr>
            <a:cxnSpLocks noChangeShapeType="1"/>
            <a:stCxn id="45" idx="4"/>
            <a:endCxn id="52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80">
            <a:extLst>
              <a:ext uri="{FF2B5EF4-FFF2-40B4-BE49-F238E27FC236}">
                <a16:creationId xmlns:a16="http://schemas.microsoft.com/office/drawing/2014/main" id="{6DC1F9F7-F91F-4B69-A735-B7FF89D8106E}"/>
              </a:ext>
            </a:extLst>
          </p:cNvPr>
          <p:cNvCxnSpPr>
            <a:cxnSpLocks noChangeShapeType="1"/>
            <a:stCxn id="55" idx="3"/>
            <a:endCxn id="54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81">
            <a:extLst>
              <a:ext uri="{FF2B5EF4-FFF2-40B4-BE49-F238E27FC236}">
                <a16:creationId xmlns:a16="http://schemas.microsoft.com/office/drawing/2014/main" id="{288B384F-1123-4573-A710-1521AB5AA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" name="Text Box 82">
            <a:extLst>
              <a:ext uri="{FF2B5EF4-FFF2-40B4-BE49-F238E27FC236}">
                <a16:creationId xmlns:a16="http://schemas.microsoft.com/office/drawing/2014/main" id="{E617B0B6-AE0E-4DCC-BF34-9B6DF4E0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7"/>
            <a:ext cx="35782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500" b="1">
                <a:latin typeface="Arial" panose="020B0604020202020204" pitchFamily="34" charset="0"/>
              </a:rPr>
              <a:t> = estimated cost to get to a goal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from node </a:t>
            </a:r>
            <a:r>
              <a:rPr lang="en-US" altLang="en-US" sz="1800" b="1" i="1">
                <a:latin typeface="Palatino"/>
              </a:rPr>
              <a:t>n</a:t>
            </a:r>
          </a:p>
        </p:txBody>
      </p:sp>
      <p:graphicFrame>
        <p:nvGraphicFramePr>
          <p:cNvPr id="78" name="Group 83">
            <a:extLst>
              <a:ext uri="{FF2B5EF4-FFF2-40B4-BE49-F238E27FC236}">
                <a16:creationId xmlns:a16="http://schemas.microsoft.com/office/drawing/2014/main" id="{A33231DD-4636-4DE4-9D1E-EB3FBFA8B980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09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49D0FE42-A524-4F73-8F54-ABEF5E4EE727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 Box 59">
            <a:extLst>
              <a:ext uri="{FF2B5EF4-FFF2-40B4-BE49-F238E27FC236}">
                <a16:creationId xmlns:a16="http://schemas.microsoft.com/office/drawing/2014/main" id="{3FC0366D-731D-47F6-B863-753F4B60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42EE2ADB-839C-42A4-8010-771794A0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Text Box 61">
            <a:extLst>
              <a:ext uri="{FF2B5EF4-FFF2-40B4-BE49-F238E27FC236}">
                <a16:creationId xmlns:a16="http://schemas.microsoft.com/office/drawing/2014/main" id="{80A9CBFA-A23E-42B2-99B3-F94B871C8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Text Box 62">
            <a:extLst>
              <a:ext uri="{FF2B5EF4-FFF2-40B4-BE49-F238E27FC236}">
                <a16:creationId xmlns:a16="http://schemas.microsoft.com/office/drawing/2014/main" id="{1CE1C387-F8E9-4B63-BAF8-8244329F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" name="Text Box 63">
            <a:extLst>
              <a:ext uri="{FF2B5EF4-FFF2-40B4-BE49-F238E27FC236}">
                <a16:creationId xmlns:a16="http://schemas.microsoft.com/office/drawing/2014/main" id="{14F132F3-1993-4748-BC64-33AE70FA7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6" name="Text Box 64">
            <a:extLst>
              <a:ext uri="{FF2B5EF4-FFF2-40B4-BE49-F238E27FC236}">
                <a16:creationId xmlns:a16="http://schemas.microsoft.com/office/drawing/2014/main" id="{E9B30301-4D6A-4095-9FFE-E243E190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7" name="Text Box 65">
            <a:extLst>
              <a:ext uri="{FF2B5EF4-FFF2-40B4-BE49-F238E27FC236}">
                <a16:creationId xmlns:a16="http://schemas.microsoft.com/office/drawing/2014/main" id="{A9188512-EE0A-4FAF-8B7D-C4772652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FE25D7F8-9DF4-46FE-A481-36DD463B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62" name="Oval 67">
            <a:extLst>
              <a:ext uri="{FF2B5EF4-FFF2-40B4-BE49-F238E27FC236}">
                <a16:creationId xmlns:a16="http://schemas.microsoft.com/office/drawing/2014/main" id="{1F8C585D-661D-449D-9B68-4766189C9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3" name="AutoShape 68">
            <a:extLst>
              <a:ext uri="{FF2B5EF4-FFF2-40B4-BE49-F238E27FC236}">
                <a16:creationId xmlns:a16="http://schemas.microsoft.com/office/drawing/2014/main" id="{CE2C7FF2-D643-4AAF-81E9-9A42C8D4F9B7}"/>
              </a:ext>
            </a:extLst>
          </p:cNvPr>
          <p:cNvCxnSpPr>
            <a:cxnSpLocks noChangeShapeType="1"/>
            <a:stCxn id="38" idx="3"/>
            <a:endCxn id="62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69">
            <a:extLst>
              <a:ext uri="{FF2B5EF4-FFF2-40B4-BE49-F238E27FC236}">
                <a16:creationId xmlns:a16="http://schemas.microsoft.com/office/drawing/2014/main" id="{CD62E72C-D54A-41DE-97A2-ED86A51110AC}"/>
              </a:ext>
            </a:extLst>
          </p:cNvPr>
          <p:cNvCxnSpPr>
            <a:cxnSpLocks noChangeShapeType="1"/>
            <a:stCxn id="62" idx="4"/>
            <a:endCxn id="65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70">
            <a:extLst>
              <a:ext uri="{FF2B5EF4-FFF2-40B4-BE49-F238E27FC236}">
                <a16:creationId xmlns:a16="http://schemas.microsoft.com/office/drawing/2014/main" id="{C3AFAF9E-E15A-47BD-BFF7-295A5573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6" name="AutoShape 71">
            <a:extLst>
              <a:ext uri="{FF2B5EF4-FFF2-40B4-BE49-F238E27FC236}">
                <a16:creationId xmlns:a16="http://schemas.microsoft.com/office/drawing/2014/main" id="{FB29F3D0-8198-4681-A351-EA2A00F055B0}"/>
              </a:ext>
            </a:extLst>
          </p:cNvPr>
          <p:cNvCxnSpPr>
            <a:cxnSpLocks noChangeShapeType="1"/>
            <a:stCxn id="62" idx="3"/>
            <a:endCxn id="67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72">
            <a:extLst>
              <a:ext uri="{FF2B5EF4-FFF2-40B4-BE49-F238E27FC236}">
                <a16:creationId xmlns:a16="http://schemas.microsoft.com/office/drawing/2014/main" id="{6E0DCF8B-2701-4D23-9953-E30D9A69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8" name="Oval 73">
            <a:extLst>
              <a:ext uri="{FF2B5EF4-FFF2-40B4-BE49-F238E27FC236}">
                <a16:creationId xmlns:a16="http://schemas.microsoft.com/office/drawing/2014/main" id="{A36C6D47-BF36-4048-BD89-2F1911E2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69" name="AutoShape 74">
            <a:extLst>
              <a:ext uri="{FF2B5EF4-FFF2-40B4-BE49-F238E27FC236}">
                <a16:creationId xmlns:a16="http://schemas.microsoft.com/office/drawing/2014/main" id="{A8EA1D7C-9DFD-4F0C-9F7E-1786EFBA4BA4}"/>
              </a:ext>
            </a:extLst>
          </p:cNvPr>
          <p:cNvCxnSpPr>
            <a:cxnSpLocks noChangeShapeType="1"/>
            <a:stCxn id="68" idx="4"/>
            <a:endCxn id="70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75">
            <a:extLst>
              <a:ext uri="{FF2B5EF4-FFF2-40B4-BE49-F238E27FC236}">
                <a16:creationId xmlns:a16="http://schemas.microsoft.com/office/drawing/2014/main" id="{1814A1AF-5594-4889-9526-BB3767C5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" name="Oval 76">
            <a:extLst>
              <a:ext uri="{FF2B5EF4-FFF2-40B4-BE49-F238E27FC236}">
                <a16:creationId xmlns:a16="http://schemas.microsoft.com/office/drawing/2014/main" id="{03192937-591D-4319-BA20-E37884C1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2" name="AutoShape 77">
            <a:extLst>
              <a:ext uri="{FF2B5EF4-FFF2-40B4-BE49-F238E27FC236}">
                <a16:creationId xmlns:a16="http://schemas.microsoft.com/office/drawing/2014/main" id="{D5C51688-DFEB-4437-978D-B79191937A2E}"/>
              </a:ext>
            </a:extLst>
          </p:cNvPr>
          <p:cNvCxnSpPr>
            <a:cxnSpLocks noChangeShapeType="1"/>
            <a:stCxn id="38" idx="5"/>
            <a:endCxn id="71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8">
            <a:extLst>
              <a:ext uri="{FF2B5EF4-FFF2-40B4-BE49-F238E27FC236}">
                <a16:creationId xmlns:a16="http://schemas.microsoft.com/office/drawing/2014/main" id="{A8E05F45-6E33-4142-B153-8F351D274AEA}"/>
              </a:ext>
            </a:extLst>
          </p:cNvPr>
          <p:cNvCxnSpPr>
            <a:cxnSpLocks noChangeShapeType="1"/>
            <a:stCxn id="62" idx="5"/>
            <a:endCxn id="70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79">
            <a:extLst>
              <a:ext uri="{FF2B5EF4-FFF2-40B4-BE49-F238E27FC236}">
                <a16:creationId xmlns:a16="http://schemas.microsoft.com/office/drawing/2014/main" id="{D1975519-19FB-4F6A-9D46-AA06231D9245}"/>
              </a:ext>
            </a:extLst>
          </p:cNvPr>
          <p:cNvCxnSpPr>
            <a:cxnSpLocks noChangeShapeType="1"/>
            <a:stCxn id="38" idx="4"/>
            <a:endCxn id="68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80">
            <a:extLst>
              <a:ext uri="{FF2B5EF4-FFF2-40B4-BE49-F238E27FC236}">
                <a16:creationId xmlns:a16="http://schemas.microsoft.com/office/drawing/2014/main" id="{29D024F2-F16F-4F7A-8572-C621DB05F7B0}"/>
              </a:ext>
            </a:extLst>
          </p:cNvPr>
          <p:cNvCxnSpPr>
            <a:cxnSpLocks noChangeShapeType="1"/>
            <a:stCxn id="71" idx="3"/>
            <a:endCxn id="70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81">
            <a:extLst>
              <a:ext uri="{FF2B5EF4-FFF2-40B4-BE49-F238E27FC236}">
                <a16:creationId xmlns:a16="http://schemas.microsoft.com/office/drawing/2014/main" id="{928EA6F0-364F-44B7-8D79-2AC4C3BBC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Text Box 82">
            <a:extLst>
              <a:ext uri="{FF2B5EF4-FFF2-40B4-BE49-F238E27FC236}">
                <a16:creationId xmlns:a16="http://schemas.microsoft.com/office/drawing/2014/main" id="{99DFC7DE-4612-4807-B89F-4E41C132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5756"/>
            <a:ext cx="39052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latin typeface="Palatino"/>
              </a:rPr>
              <a:t> = g</a:t>
            </a:r>
            <a:r>
              <a:rPr lang="en-US" altLang="en-US" sz="1800" b="1">
                <a:latin typeface="Palatino"/>
              </a:rPr>
              <a:t>(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800" b="1">
                <a:latin typeface="Palatino"/>
              </a:rPr>
              <a:t>)</a:t>
            </a:r>
            <a:r>
              <a:rPr lang="en-US" altLang="en-US" sz="1800" b="1" i="1">
                <a:latin typeface="Palatino"/>
              </a:rPr>
              <a:t> + h</a:t>
            </a:r>
            <a:r>
              <a:rPr lang="en-US" altLang="en-US" sz="1800" b="1">
                <a:latin typeface="Palatino"/>
              </a:rPr>
              <a:t>(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800" b="1">
                <a:latin typeface="Palatino"/>
              </a:rPr>
              <a:t>)</a:t>
            </a:r>
            <a:br>
              <a:rPr lang="en-US" altLang="en-US" sz="1800" b="1" i="1">
                <a:latin typeface="Palatino"/>
              </a:rPr>
            </a:br>
            <a:r>
              <a:rPr lang="en-US" altLang="en-US" sz="1800" b="1" i="1">
                <a:latin typeface="Palatino"/>
              </a:rPr>
              <a:t>          </a:t>
            </a:r>
            <a:r>
              <a:rPr lang="en-US" altLang="en-US" sz="1500" b="1">
                <a:latin typeface="Arial" panose="020B0604020202020204" pitchFamily="34" charset="0"/>
              </a:rPr>
              <a:t>actual cost to get from start to </a:t>
            </a:r>
            <a:r>
              <a:rPr lang="en-US" altLang="en-US" sz="1800" b="1" i="1">
                <a:latin typeface="Palatino"/>
              </a:rPr>
              <a:t>n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plus estimated cost from 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500" b="1">
                <a:latin typeface="Arial" panose="020B0604020202020204" pitchFamily="34" charset="0"/>
              </a:rPr>
              <a:t> to goal</a:t>
            </a:r>
          </a:p>
        </p:txBody>
      </p:sp>
      <p:graphicFrame>
        <p:nvGraphicFramePr>
          <p:cNvPr id="79" name="Group 83">
            <a:extLst>
              <a:ext uri="{FF2B5EF4-FFF2-40B4-BE49-F238E27FC236}">
                <a16:creationId xmlns:a16="http://schemas.microsoft.com/office/drawing/2014/main" id="{2C6D09F8-272C-441A-9B11-315329D0DCCE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881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9" name="Group 3">
            <a:extLst>
              <a:ext uri="{FF2B5EF4-FFF2-40B4-BE49-F238E27FC236}">
                <a16:creationId xmlns:a16="http://schemas.microsoft.com/office/drawing/2014/main" id="{0F98EB4E-988E-4666-A03D-11ADCD5487D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*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Text Box 59">
            <a:extLst>
              <a:ext uri="{FF2B5EF4-FFF2-40B4-BE49-F238E27FC236}">
                <a16:creationId xmlns:a16="http://schemas.microsoft.com/office/drawing/2014/main" id="{4E711FEA-169F-4101-9654-AAFF42F6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" name="Text Box 60">
            <a:extLst>
              <a:ext uri="{FF2B5EF4-FFF2-40B4-BE49-F238E27FC236}">
                <a16:creationId xmlns:a16="http://schemas.microsoft.com/office/drawing/2014/main" id="{80E5E543-B4B7-4BC2-9129-A5C90E55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1" name="Text Box 61">
            <a:extLst>
              <a:ext uri="{FF2B5EF4-FFF2-40B4-BE49-F238E27FC236}">
                <a16:creationId xmlns:a16="http://schemas.microsoft.com/office/drawing/2014/main" id="{CA7AC75B-8099-413D-892C-98CB3461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" name="Text Box 62">
            <a:extLst>
              <a:ext uri="{FF2B5EF4-FFF2-40B4-BE49-F238E27FC236}">
                <a16:creationId xmlns:a16="http://schemas.microsoft.com/office/drawing/2014/main" id="{B3EB1A31-5418-4C1D-A0F5-50992FE2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3" name="Text Box 63">
            <a:extLst>
              <a:ext uri="{FF2B5EF4-FFF2-40B4-BE49-F238E27FC236}">
                <a16:creationId xmlns:a16="http://schemas.microsoft.com/office/drawing/2014/main" id="{0CA8D7F2-C03E-470A-BE8D-C78141BD2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4" name="Text Box 64">
            <a:extLst>
              <a:ext uri="{FF2B5EF4-FFF2-40B4-BE49-F238E27FC236}">
                <a16:creationId xmlns:a16="http://schemas.microsoft.com/office/drawing/2014/main" id="{61BED0D3-8A68-4E90-8512-85D7D276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0D79D0DE-4274-4486-B371-32EF7F14B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6" name="Oval 66">
            <a:extLst>
              <a:ext uri="{FF2B5EF4-FFF2-40B4-BE49-F238E27FC236}">
                <a16:creationId xmlns:a16="http://schemas.microsoft.com/office/drawing/2014/main" id="{ECFDB317-66F9-4ABF-9F12-4E647263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7" name="Oval 67">
            <a:extLst>
              <a:ext uri="{FF2B5EF4-FFF2-40B4-BE49-F238E27FC236}">
                <a16:creationId xmlns:a16="http://schemas.microsoft.com/office/drawing/2014/main" id="{1F7DF2F6-6F1A-465D-96BF-77AFAA7F8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8" name="AutoShape 68">
            <a:extLst>
              <a:ext uri="{FF2B5EF4-FFF2-40B4-BE49-F238E27FC236}">
                <a16:creationId xmlns:a16="http://schemas.microsoft.com/office/drawing/2014/main" id="{D5140B3A-125B-4E81-8CEA-E3774282F560}"/>
              </a:ext>
            </a:extLst>
          </p:cNvPr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69">
            <a:extLst>
              <a:ext uri="{FF2B5EF4-FFF2-40B4-BE49-F238E27FC236}">
                <a16:creationId xmlns:a16="http://schemas.microsoft.com/office/drawing/2014/main" id="{872A9F81-7C32-46BB-A444-9B1201FEEFB6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70">
            <a:extLst>
              <a:ext uri="{FF2B5EF4-FFF2-40B4-BE49-F238E27FC236}">
                <a16:creationId xmlns:a16="http://schemas.microsoft.com/office/drawing/2014/main" id="{D6BD1094-3E84-45E1-9CF4-D9CB41A9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1" name="AutoShape 71">
            <a:extLst>
              <a:ext uri="{FF2B5EF4-FFF2-40B4-BE49-F238E27FC236}">
                <a16:creationId xmlns:a16="http://schemas.microsoft.com/office/drawing/2014/main" id="{68D2B7C7-7E37-4DEF-9357-D3BA4F866F0E}"/>
              </a:ext>
            </a:extLst>
          </p:cNvPr>
          <p:cNvCxnSpPr>
            <a:cxnSpLocks noChangeShapeType="1"/>
            <a:stCxn id="47" idx="3"/>
            <a:endCxn id="5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72">
            <a:extLst>
              <a:ext uri="{FF2B5EF4-FFF2-40B4-BE49-F238E27FC236}">
                <a16:creationId xmlns:a16="http://schemas.microsoft.com/office/drawing/2014/main" id="{21F85BE3-ED37-4F7B-867E-9B129277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3" name="Oval 73">
            <a:extLst>
              <a:ext uri="{FF2B5EF4-FFF2-40B4-BE49-F238E27FC236}">
                <a16:creationId xmlns:a16="http://schemas.microsoft.com/office/drawing/2014/main" id="{7A1BB2FE-29AF-47CA-878E-8B523731C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4" name="AutoShape 74">
            <a:extLst>
              <a:ext uri="{FF2B5EF4-FFF2-40B4-BE49-F238E27FC236}">
                <a16:creationId xmlns:a16="http://schemas.microsoft.com/office/drawing/2014/main" id="{1A48D64F-9447-4476-802B-71F317A5920E}"/>
              </a:ext>
            </a:extLst>
          </p:cNvPr>
          <p:cNvCxnSpPr>
            <a:cxnSpLocks noChangeShapeType="1"/>
            <a:stCxn id="53" idx="4"/>
            <a:endCxn id="55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75">
            <a:extLst>
              <a:ext uri="{FF2B5EF4-FFF2-40B4-BE49-F238E27FC236}">
                <a16:creationId xmlns:a16="http://schemas.microsoft.com/office/drawing/2014/main" id="{0FBD61EF-DD2D-413F-9156-D53F3B02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76">
            <a:extLst>
              <a:ext uri="{FF2B5EF4-FFF2-40B4-BE49-F238E27FC236}">
                <a16:creationId xmlns:a16="http://schemas.microsoft.com/office/drawing/2014/main" id="{F83AAC0E-9E4C-4421-9C41-B9E0A63C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7" name="AutoShape 77">
            <a:extLst>
              <a:ext uri="{FF2B5EF4-FFF2-40B4-BE49-F238E27FC236}">
                <a16:creationId xmlns:a16="http://schemas.microsoft.com/office/drawing/2014/main" id="{9D5B99EC-96A0-420B-98E5-14BFE993B8D6}"/>
              </a:ext>
            </a:extLst>
          </p:cNvPr>
          <p:cNvCxnSpPr>
            <a:cxnSpLocks noChangeShapeType="1"/>
            <a:stCxn id="46" idx="5"/>
            <a:endCxn id="56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78">
            <a:extLst>
              <a:ext uri="{FF2B5EF4-FFF2-40B4-BE49-F238E27FC236}">
                <a16:creationId xmlns:a16="http://schemas.microsoft.com/office/drawing/2014/main" id="{9C87D460-2428-41D8-8626-A58EA366189D}"/>
              </a:ext>
            </a:extLst>
          </p:cNvPr>
          <p:cNvCxnSpPr>
            <a:cxnSpLocks noChangeShapeType="1"/>
            <a:stCxn id="47" idx="5"/>
            <a:endCxn id="55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9">
            <a:extLst>
              <a:ext uri="{FF2B5EF4-FFF2-40B4-BE49-F238E27FC236}">
                <a16:creationId xmlns:a16="http://schemas.microsoft.com/office/drawing/2014/main" id="{8EE1F051-AA30-4CC7-B6BA-AD973E7A1B9D}"/>
              </a:ext>
            </a:extLst>
          </p:cNvPr>
          <p:cNvCxnSpPr>
            <a:cxnSpLocks noChangeShapeType="1"/>
            <a:stCxn id="46" idx="4"/>
            <a:endCxn id="53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80">
            <a:extLst>
              <a:ext uri="{FF2B5EF4-FFF2-40B4-BE49-F238E27FC236}">
                <a16:creationId xmlns:a16="http://schemas.microsoft.com/office/drawing/2014/main" id="{C9D86461-9F52-44EE-8C8A-F2729F16E028}"/>
              </a:ext>
            </a:extLst>
          </p:cNvPr>
          <p:cNvCxnSpPr>
            <a:cxnSpLocks noChangeShapeType="1"/>
            <a:stCxn id="56" idx="3"/>
            <a:endCxn id="55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81">
            <a:extLst>
              <a:ext uri="{FF2B5EF4-FFF2-40B4-BE49-F238E27FC236}">
                <a16:creationId xmlns:a16="http://schemas.microsoft.com/office/drawing/2014/main" id="{E564596A-7B9F-4BDC-AFE4-C195EAFB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8" name="Text Box 82">
            <a:extLst>
              <a:ext uri="{FF2B5EF4-FFF2-40B4-BE49-F238E27FC236}">
                <a16:creationId xmlns:a16="http://schemas.microsoft.com/office/drawing/2014/main" id="{DF246F19-FB03-4CBE-89F5-2186601D1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4567"/>
            <a:ext cx="3793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*(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latin typeface="Palatino"/>
              </a:rPr>
              <a:t> </a:t>
            </a:r>
            <a:r>
              <a:rPr lang="en-US" altLang="en-US" sz="1500" b="1">
                <a:latin typeface="Arial" panose="020B0604020202020204" pitchFamily="34" charset="0"/>
              </a:rPr>
              <a:t>= true cost of minimum-cost path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  from 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500" b="1">
                <a:latin typeface="Arial" panose="020B0604020202020204" pitchFamily="34" charset="0"/>
              </a:rPr>
              <a:t> to a goal</a:t>
            </a:r>
          </a:p>
        </p:txBody>
      </p:sp>
    </p:spTree>
    <p:extLst>
      <p:ext uri="{BB962C8B-B14F-4D97-AF65-F5344CB8AC3E}">
        <p14:creationId xmlns:p14="http://schemas.microsoft.com/office/powerpoint/2010/main" val="220851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1289461D-7BFE-4A8F-BE54-EBF58DB5F65A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*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Text Box 59">
            <a:extLst>
              <a:ext uri="{FF2B5EF4-FFF2-40B4-BE49-F238E27FC236}">
                <a16:creationId xmlns:a16="http://schemas.microsoft.com/office/drawing/2014/main" id="{7F00EA76-F37B-4225-83DB-9984404F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60">
            <a:extLst>
              <a:ext uri="{FF2B5EF4-FFF2-40B4-BE49-F238E27FC236}">
                <a16:creationId xmlns:a16="http://schemas.microsoft.com/office/drawing/2014/main" id="{5CB1E6B8-B6C9-48FF-B2DF-2328A0B7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" name="Text Box 61">
            <a:extLst>
              <a:ext uri="{FF2B5EF4-FFF2-40B4-BE49-F238E27FC236}">
                <a16:creationId xmlns:a16="http://schemas.microsoft.com/office/drawing/2014/main" id="{01690264-AB72-4347-9B54-CDFFBF69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62">
            <a:extLst>
              <a:ext uri="{FF2B5EF4-FFF2-40B4-BE49-F238E27FC236}">
                <a16:creationId xmlns:a16="http://schemas.microsoft.com/office/drawing/2014/main" id="{B415AF0D-6AEA-4E36-81BA-B667EB29B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4" name="Text Box 63">
            <a:extLst>
              <a:ext uri="{FF2B5EF4-FFF2-40B4-BE49-F238E27FC236}">
                <a16:creationId xmlns:a16="http://schemas.microsoft.com/office/drawing/2014/main" id="{10678C2E-1E7D-48D8-90F3-318DCEC07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" name="Text Box 64">
            <a:extLst>
              <a:ext uri="{FF2B5EF4-FFF2-40B4-BE49-F238E27FC236}">
                <a16:creationId xmlns:a16="http://schemas.microsoft.com/office/drawing/2014/main" id="{3145C0AC-45C1-444D-9BC6-F451211A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6" name="Text Box 65">
            <a:extLst>
              <a:ext uri="{FF2B5EF4-FFF2-40B4-BE49-F238E27FC236}">
                <a16:creationId xmlns:a16="http://schemas.microsoft.com/office/drawing/2014/main" id="{BAEBA5E7-6E4F-45D2-A8E5-D90F1275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0C253516-B0FD-42D7-9BC4-154AF030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38" name="Oval 67">
            <a:extLst>
              <a:ext uri="{FF2B5EF4-FFF2-40B4-BE49-F238E27FC236}">
                <a16:creationId xmlns:a16="http://schemas.microsoft.com/office/drawing/2014/main" id="{8D01D6C4-E218-44D6-B8A2-CF64DE9D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2" name="AutoShape 68">
            <a:extLst>
              <a:ext uri="{FF2B5EF4-FFF2-40B4-BE49-F238E27FC236}">
                <a16:creationId xmlns:a16="http://schemas.microsoft.com/office/drawing/2014/main" id="{73DF52D5-4FBD-4E81-9991-F462DFB4CD9D}"/>
              </a:ext>
            </a:extLst>
          </p:cNvPr>
          <p:cNvCxnSpPr>
            <a:cxnSpLocks noChangeShapeType="1"/>
            <a:stCxn id="37" idx="3"/>
            <a:endCxn id="38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9">
            <a:extLst>
              <a:ext uri="{FF2B5EF4-FFF2-40B4-BE49-F238E27FC236}">
                <a16:creationId xmlns:a16="http://schemas.microsoft.com/office/drawing/2014/main" id="{493D577F-EE03-4B0C-93AF-CF000111C8B8}"/>
              </a:ext>
            </a:extLst>
          </p:cNvPr>
          <p:cNvCxnSpPr>
            <a:cxnSpLocks noChangeShapeType="1"/>
            <a:stCxn id="38" idx="4"/>
            <a:endCxn id="64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70">
            <a:extLst>
              <a:ext uri="{FF2B5EF4-FFF2-40B4-BE49-F238E27FC236}">
                <a16:creationId xmlns:a16="http://schemas.microsoft.com/office/drawing/2014/main" id="{95CD6F2C-A7B0-46F1-A048-F5BF69B8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5" name="AutoShape 71">
            <a:extLst>
              <a:ext uri="{FF2B5EF4-FFF2-40B4-BE49-F238E27FC236}">
                <a16:creationId xmlns:a16="http://schemas.microsoft.com/office/drawing/2014/main" id="{70DDD6A5-2609-4CF3-88F4-6005AAE5B716}"/>
              </a:ext>
            </a:extLst>
          </p:cNvPr>
          <p:cNvCxnSpPr>
            <a:cxnSpLocks noChangeShapeType="1"/>
            <a:stCxn id="38" idx="3"/>
            <a:endCxn id="66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72">
            <a:extLst>
              <a:ext uri="{FF2B5EF4-FFF2-40B4-BE49-F238E27FC236}">
                <a16:creationId xmlns:a16="http://schemas.microsoft.com/office/drawing/2014/main" id="{B9B26292-7503-4B69-8B16-38D6997F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7" name="Oval 73">
            <a:extLst>
              <a:ext uri="{FF2B5EF4-FFF2-40B4-BE49-F238E27FC236}">
                <a16:creationId xmlns:a16="http://schemas.microsoft.com/office/drawing/2014/main" id="{C15E0DF9-4411-4D67-B029-D82065FB2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68" name="AutoShape 74">
            <a:extLst>
              <a:ext uri="{FF2B5EF4-FFF2-40B4-BE49-F238E27FC236}">
                <a16:creationId xmlns:a16="http://schemas.microsoft.com/office/drawing/2014/main" id="{4CA4BF3F-97BB-4923-AB0E-B0BF7213519F}"/>
              </a:ext>
            </a:extLst>
          </p:cNvPr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75">
            <a:extLst>
              <a:ext uri="{FF2B5EF4-FFF2-40B4-BE49-F238E27FC236}">
                <a16:creationId xmlns:a16="http://schemas.microsoft.com/office/drawing/2014/main" id="{CA0079D0-5B3F-4DC7-A8BA-EED63107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0" name="Oval 76">
            <a:extLst>
              <a:ext uri="{FF2B5EF4-FFF2-40B4-BE49-F238E27FC236}">
                <a16:creationId xmlns:a16="http://schemas.microsoft.com/office/drawing/2014/main" id="{CD9C3FC4-262F-4EF6-9DE0-C9A03BA6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1" name="AutoShape 77">
            <a:extLst>
              <a:ext uri="{FF2B5EF4-FFF2-40B4-BE49-F238E27FC236}">
                <a16:creationId xmlns:a16="http://schemas.microsoft.com/office/drawing/2014/main" id="{8F91FA29-7A46-4638-9F2C-B68EFB01FDAA}"/>
              </a:ext>
            </a:extLst>
          </p:cNvPr>
          <p:cNvCxnSpPr>
            <a:cxnSpLocks noChangeShapeType="1"/>
            <a:stCxn id="37" idx="5"/>
            <a:endCxn id="70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78">
            <a:extLst>
              <a:ext uri="{FF2B5EF4-FFF2-40B4-BE49-F238E27FC236}">
                <a16:creationId xmlns:a16="http://schemas.microsoft.com/office/drawing/2014/main" id="{A67AF1EF-84EF-4B21-8299-7D0C55CACFD3}"/>
              </a:ext>
            </a:extLst>
          </p:cNvPr>
          <p:cNvCxnSpPr>
            <a:cxnSpLocks noChangeShapeType="1"/>
            <a:stCxn id="38" idx="5"/>
            <a:endCxn id="69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9">
            <a:extLst>
              <a:ext uri="{FF2B5EF4-FFF2-40B4-BE49-F238E27FC236}">
                <a16:creationId xmlns:a16="http://schemas.microsoft.com/office/drawing/2014/main" id="{D93A2DE9-5F2C-4726-84F5-284BF52F2197}"/>
              </a:ext>
            </a:extLst>
          </p:cNvPr>
          <p:cNvCxnSpPr>
            <a:cxnSpLocks noChangeShapeType="1"/>
            <a:stCxn id="37" idx="4"/>
            <a:endCxn id="67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80">
            <a:extLst>
              <a:ext uri="{FF2B5EF4-FFF2-40B4-BE49-F238E27FC236}">
                <a16:creationId xmlns:a16="http://schemas.microsoft.com/office/drawing/2014/main" id="{7BABC1A4-9887-47A6-A070-C79038BD069A}"/>
              </a:ext>
            </a:extLst>
          </p:cNvPr>
          <p:cNvCxnSpPr>
            <a:cxnSpLocks noChangeShapeType="1"/>
            <a:stCxn id="70" idx="3"/>
            <a:endCxn id="69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 Box 81">
            <a:extLst>
              <a:ext uri="{FF2B5EF4-FFF2-40B4-BE49-F238E27FC236}">
                <a16:creationId xmlns:a16="http://schemas.microsoft.com/office/drawing/2014/main" id="{1866922E-14F5-47CD-948C-39D575645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" name="Text Box 82">
            <a:extLst>
              <a:ext uri="{FF2B5EF4-FFF2-40B4-BE49-F238E27FC236}">
                <a16:creationId xmlns:a16="http://schemas.microsoft.com/office/drawing/2014/main" id="{19DC8865-04A1-44E9-9461-B4804FC39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4567"/>
            <a:ext cx="3793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*(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latin typeface="Palatino"/>
              </a:rPr>
              <a:t> </a:t>
            </a:r>
            <a:r>
              <a:rPr lang="en-US" altLang="en-US" sz="1500" b="1">
                <a:latin typeface="Arial" panose="020B0604020202020204" pitchFamily="34" charset="0"/>
              </a:rPr>
              <a:t>= true cost of minimum-cost path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  from 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500" b="1">
                <a:latin typeface="Arial" panose="020B0604020202020204" pitchFamily="34" charset="0"/>
              </a:rPr>
              <a:t> to a goal</a:t>
            </a:r>
          </a:p>
        </p:txBody>
      </p:sp>
    </p:spTree>
    <p:extLst>
      <p:ext uri="{BB962C8B-B14F-4D97-AF65-F5344CB8AC3E}">
        <p14:creationId xmlns:p14="http://schemas.microsoft.com/office/powerpoint/2010/main" val="177239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9" name="Group 3">
            <a:extLst>
              <a:ext uri="{FF2B5EF4-FFF2-40B4-BE49-F238E27FC236}">
                <a16:creationId xmlns:a16="http://schemas.microsoft.com/office/drawing/2014/main" id="{8E513F38-CFF8-4C97-B46D-863DE2BC61DE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*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Text Box 59">
            <a:extLst>
              <a:ext uri="{FF2B5EF4-FFF2-40B4-BE49-F238E27FC236}">
                <a16:creationId xmlns:a16="http://schemas.microsoft.com/office/drawing/2014/main" id="{B0ABEFA3-6A57-4981-9099-2009137E4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" name="Text Box 60">
            <a:extLst>
              <a:ext uri="{FF2B5EF4-FFF2-40B4-BE49-F238E27FC236}">
                <a16:creationId xmlns:a16="http://schemas.microsoft.com/office/drawing/2014/main" id="{B580B307-AB5A-432D-BE7A-2988C5082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1" name="Text Box 61">
            <a:extLst>
              <a:ext uri="{FF2B5EF4-FFF2-40B4-BE49-F238E27FC236}">
                <a16:creationId xmlns:a16="http://schemas.microsoft.com/office/drawing/2014/main" id="{D1CE1EC4-CE25-458B-BF59-BECC56B9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" name="Text Box 62">
            <a:extLst>
              <a:ext uri="{FF2B5EF4-FFF2-40B4-BE49-F238E27FC236}">
                <a16:creationId xmlns:a16="http://schemas.microsoft.com/office/drawing/2014/main" id="{1F47FE1A-7531-46FD-BA9D-B31D93CA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3" name="Text Box 63">
            <a:extLst>
              <a:ext uri="{FF2B5EF4-FFF2-40B4-BE49-F238E27FC236}">
                <a16:creationId xmlns:a16="http://schemas.microsoft.com/office/drawing/2014/main" id="{5F33179F-B0B5-4AF6-8A70-0A3F8F52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4" name="Text Box 64">
            <a:extLst>
              <a:ext uri="{FF2B5EF4-FFF2-40B4-BE49-F238E27FC236}">
                <a16:creationId xmlns:a16="http://schemas.microsoft.com/office/drawing/2014/main" id="{D1EB62AB-9CB6-457E-B32A-A9C324DD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3080B2A1-F79D-455A-B8C0-43AEF68F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6" name="Oval 66">
            <a:extLst>
              <a:ext uri="{FF2B5EF4-FFF2-40B4-BE49-F238E27FC236}">
                <a16:creationId xmlns:a16="http://schemas.microsoft.com/office/drawing/2014/main" id="{71E31E16-3624-4AF9-9732-AC9D9026E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7" name="Oval 67">
            <a:extLst>
              <a:ext uri="{FF2B5EF4-FFF2-40B4-BE49-F238E27FC236}">
                <a16:creationId xmlns:a16="http://schemas.microsoft.com/office/drawing/2014/main" id="{F3E0141D-9BCE-4AE0-AE51-833300E2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8" name="AutoShape 68">
            <a:extLst>
              <a:ext uri="{FF2B5EF4-FFF2-40B4-BE49-F238E27FC236}">
                <a16:creationId xmlns:a16="http://schemas.microsoft.com/office/drawing/2014/main" id="{D7218FDC-AE3D-421F-B847-C4BF32018828}"/>
              </a:ext>
            </a:extLst>
          </p:cNvPr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69">
            <a:extLst>
              <a:ext uri="{FF2B5EF4-FFF2-40B4-BE49-F238E27FC236}">
                <a16:creationId xmlns:a16="http://schemas.microsoft.com/office/drawing/2014/main" id="{84491DCE-365B-4981-BF9B-CB3291DB4980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70">
            <a:extLst>
              <a:ext uri="{FF2B5EF4-FFF2-40B4-BE49-F238E27FC236}">
                <a16:creationId xmlns:a16="http://schemas.microsoft.com/office/drawing/2014/main" id="{F573A0EE-D02D-4BB1-9EFB-2499549E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1" name="AutoShape 71">
            <a:extLst>
              <a:ext uri="{FF2B5EF4-FFF2-40B4-BE49-F238E27FC236}">
                <a16:creationId xmlns:a16="http://schemas.microsoft.com/office/drawing/2014/main" id="{56159A54-9FBF-42AD-8526-08D9300032FC}"/>
              </a:ext>
            </a:extLst>
          </p:cNvPr>
          <p:cNvCxnSpPr>
            <a:cxnSpLocks noChangeShapeType="1"/>
            <a:stCxn id="47" idx="3"/>
            <a:endCxn id="5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72">
            <a:extLst>
              <a:ext uri="{FF2B5EF4-FFF2-40B4-BE49-F238E27FC236}">
                <a16:creationId xmlns:a16="http://schemas.microsoft.com/office/drawing/2014/main" id="{1FCA8504-404A-4C3A-B1DA-C31C1C969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3" name="Oval 73">
            <a:extLst>
              <a:ext uri="{FF2B5EF4-FFF2-40B4-BE49-F238E27FC236}">
                <a16:creationId xmlns:a16="http://schemas.microsoft.com/office/drawing/2014/main" id="{3CCDD99D-4AF7-40E5-A552-2CA2E1A0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4" name="AutoShape 74">
            <a:extLst>
              <a:ext uri="{FF2B5EF4-FFF2-40B4-BE49-F238E27FC236}">
                <a16:creationId xmlns:a16="http://schemas.microsoft.com/office/drawing/2014/main" id="{C956C6A8-89DC-4A5C-9001-676606A47BEB}"/>
              </a:ext>
            </a:extLst>
          </p:cNvPr>
          <p:cNvCxnSpPr>
            <a:cxnSpLocks noChangeShapeType="1"/>
            <a:stCxn id="53" idx="4"/>
            <a:endCxn id="55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75">
            <a:extLst>
              <a:ext uri="{FF2B5EF4-FFF2-40B4-BE49-F238E27FC236}">
                <a16:creationId xmlns:a16="http://schemas.microsoft.com/office/drawing/2014/main" id="{EC8D1786-2F2E-4A9C-8D3D-40BCCE59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76">
            <a:extLst>
              <a:ext uri="{FF2B5EF4-FFF2-40B4-BE49-F238E27FC236}">
                <a16:creationId xmlns:a16="http://schemas.microsoft.com/office/drawing/2014/main" id="{CF38262D-24DF-4D25-8171-DCF9B4A9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7" name="AutoShape 77">
            <a:extLst>
              <a:ext uri="{FF2B5EF4-FFF2-40B4-BE49-F238E27FC236}">
                <a16:creationId xmlns:a16="http://schemas.microsoft.com/office/drawing/2014/main" id="{45D0F1D9-8284-4A1C-B4E6-61AF7B2D8524}"/>
              </a:ext>
            </a:extLst>
          </p:cNvPr>
          <p:cNvCxnSpPr>
            <a:cxnSpLocks noChangeShapeType="1"/>
            <a:stCxn id="46" idx="5"/>
            <a:endCxn id="56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78">
            <a:extLst>
              <a:ext uri="{FF2B5EF4-FFF2-40B4-BE49-F238E27FC236}">
                <a16:creationId xmlns:a16="http://schemas.microsoft.com/office/drawing/2014/main" id="{F275FBC8-0617-4CD2-8EF7-B562241F26C2}"/>
              </a:ext>
            </a:extLst>
          </p:cNvPr>
          <p:cNvCxnSpPr>
            <a:cxnSpLocks noChangeShapeType="1"/>
            <a:stCxn id="47" idx="5"/>
            <a:endCxn id="55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9">
            <a:extLst>
              <a:ext uri="{FF2B5EF4-FFF2-40B4-BE49-F238E27FC236}">
                <a16:creationId xmlns:a16="http://schemas.microsoft.com/office/drawing/2014/main" id="{2D06D103-3A36-44CC-B66D-62B88024767C}"/>
              </a:ext>
            </a:extLst>
          </p:cNvPr>
          <p:cNvCxnSpPr>
            <a:cxnSpLocks noChangeShapeType="1"/>
            <a:stCxn id="46" idx="4"/>
            <a:endCxn id="53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80">
            <a:extLst>
              <a:ext uri="{FF2B5EF4-FFF2-40B4-BE49-F238E27FC236}">
                <a16:creationId xmlns:a16="http://schemas.microsoft.com/office/drawing/2014/main" id="{EA07C978-D518-443E-ACA4-5852B1337C83}"/>
              </a:ext>
            </a:extLst>
          </p:cNvPr>
          <p:cNvCxnSpPr>
            <a:cxnSpLocks noChangeShapeType="1"/>
            <a:stCxn id="56" idx="3"/>
            <a:endCxn id="55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81">
            <a:extLst>
              <a:ext uri="{FF2B5EF4-FFF2-40B4-BE49-F238E27FC236}">
                <a16:creationId xmlns:a16="http://schemas.microsoft.com/office/drawing/2014/main" id="{6E4EEA2E-FF36-4B7D-8BAA-4894B37F6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Text Box 82">
            <a:extLst>
              <a:ext uri="{FF2B5EF4-FFF2-40B4-BE49-F238E27FC236}">
                <a16:creationId xmlns:a16="http://schemas.microsoft.com/office/drawing/2014/main" id="{73B25FA5-029E-4C96-A30F-0FC9ECE78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4567"/>
            <a:ext cx="3793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*(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latin typeface="Palatino"/>
              </a:rPr>
              <a:t> </a:t>
            </a:r>
            <a:r>
              <a:rPr lang="en-US" altLang="en-US" sz="1500" b="1">
                <a:latin typeface="Arial" panose="020B0604020202020204" pitchFamily="34" charset="0"/>
              </a:rPr>
              <a:t>= true cost of minimum-cost path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  from 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500" b="1">
                <a:latin typeface="Arial" panose="020B0604020202020204" pitchFamily="34" charset="0"/>
              </a:rPr>
              <a:t> to a goal</a:t>
            </a:r>
          </a:p>
        </p:txBody>
      </p:sp>
    </p:spTree>
    <p:extLst>
      <p:ext uri="{BB962C8B-B14F-4D97-AF65-F5344CB8AC3E}">
        <p14:creationId xmlns:p14="http://schemas.microsoft.com/office/powerpoint/2010/main" val="4016747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EA17756D-FF20-4C53-BACC-8C7A43F6163E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*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Text Box 59">
            <a:extLst>
              <a:ext uri="{FF2B5EF4-FFF2-40B4-BE49-F238E27FC236}">
                <a16:creationId xmlns:a16="http://schemas.microsoft.com/office/drawing/2014/main" id="{907A4B52-EE92-4057-AF42-1A4CFDC0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60">
            <a:extLst>
              <a:ext uri="{FF2B5EF4-FFF2-40B4-BE49-F238E27FC236}">
                <a16:creationId xmlns:a16="http://schemas.microsoft.com/office/drawing/2014/main" id="{457C81A1-34C6-49E2-9078-181A871E0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" name="Text Box 61">
            <a:extLst>
              <a:ext uri="{FF2B5EF4-FFF2-40B4-BE49-F238E27FC236}">
                <a16:creationId xmlns:a16="http://schemas.microsoft.com/office/drawing/2014/main" id="{5BA21652-209D-4F59-AB3D-7FADA819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62">
            <a:extLst>
              <a:ext uri="{FF2B5EF4-FFF2-40B4-BE49-F238E27FC236}">
                <a16:creationId xmlns:a16="http://schemas.microsoft.com/office/drawing/2014/main" id="{6DDE8839-F8D7-4DFD-ADDB-C53B8D0A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4" name="Text Box 63">
            <a:extLst>
              <a:ext uri="{FF2B5EF4-FFF2-40B4-BE49-F238E27FC236}">
                <a16:creationId xmlns:a16="http://schemas.microsoft.com/office/drawing/2014/main" id="{DB2D362E-EAE7-4D93-ABE6-25070FCD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" name="Text Box 64">
            <a:extLst>
              <a:ext uri="{FF2B5EF4-FFF2-40B4-BE49-F238E27FC236}">
                <a16:creationId xmlns:a16="http://schemas.microsoft.com/office/drawing/2014/main" id="{426E6336-EDA0-4F2B-B2F4-2C3832B96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6" name="Text Box 65">
            <a:extLst>
              <a:ext uri="{FF2B5EF4-FFF2-40B4-BE49-F238E27FC236}">
                <a16:creationId xmlns:a16="http://schemas.microsoft.com/office/drawing/2014/main" id="{74926047-1E9C-47E5-AD92-ACA209D7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B7D365DE-A4C7-4DF8-B781-6AF39DFF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38" name="Oval 67">
            <a:extLst>
              <a:ext uri="{FF2B5EF4-FFF2-40B4-BE49-F238E27FC236}">
                <a16:creationId xmlns:a16="http://schemas.microsoft.com/office/drawing/2014/main" id="{12E97591-F56A-4031-AC75-4F0C7F44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2" name="AutoShape 68">
            <a:extLst>
              <a:ext uri="{FF2B5EF4-FFF2-40B4-BE49-F238E27FC236}">
                <a16:creationId xmlns:a16="http://schemas.microsoft.com/office/drawing/2014/main" id="{A75CD27D-0481-4324-9CB7-E7B40555A2E9}"/>
              </a:ext>
            </a:extLst>
          </p:cNvPr>
          <p:cNvCxnSpPr>
            <a:cxnSpLocks noChangeShapeType="1"/>
            <a:stCxn id="37" idx="3"/>
            <a:endCxn id="38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9">
            <a:extLst>
              <a:ext uri="{FF2B5EF4-FFF2-40B4-BE49-F238E27FC236}">
                <a16:creationId xmlns:a16="http://schemas.microsoft.com/office/drawing/2014/main" id="{4184BBF6-0B51-4E51-9FDC-7AD0CE3C7DCF}"/>
              </a:ext>
            </a:extLst>
          </p:cNvPr>
          <p:cNvCxnSpPr>
            <a:cxnSpLocks noChangeShapeType="1"/>
            <a:stCxn id="38" idx="4"/>
            <a:endCxn id="64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70">
            <a:extLst>
              <a:ext uri="{FF2B5EF4-FFF2-40B4-BE49-F238E27FC236}">
                <a16:creationId xmlns:a16="http://schemas.microsoft.com/office/drawing/2014/main" id="{361D6077-451B-48CC-831B-140E9F05F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5" name="AutoShape 71">
            <a:extLst>
              <a:ext uri="{FF2B5EF4-FFF2-40B4-BE49-F238E27FC236}">
                <a16:creationId xmlns:a16="http://schemas.microsoft.com/office/drawing/2014/main" id="{8C345225-722F-42A1-9FB3-36EC3998AED8}"/>
              </a:ext>
            </a:extLst>
          </p:cNvPr>
          <p:cNvCxnSpPr>
            <a:cxnSpLocks noChangeShapeType="1"/>
            <a:stCxn id="38" idx="3"/>
            <a:endCxn id="66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72">
            <a:extLst>
              <a:ext uri="{FF2B5EF4-FFF2-40B4-BE49-F238E27FC236}">
                <a16:creationId xmlns:a16="http://schemas.microsoft.com/office/drawing/2014/main" id="{BEB1367B-121F-4FB3-95F2-98DC1D42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7" name="Oval 73">
            <a:extLst>
              <a:ext uri="{FF2B5EF4-FFF2-40B4-BE49-F238E27FC236}">
                <a16:creationId xmlns:a16="http://schemas.microsoft.com/office/drawing/2014/main" id="{A23456DE-8840-4772-9DEF-640739B7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68" name="AutoShape 74">
            <a:extLst>
              <a:ext uri="{FF2B5EF4-FFF2-40B4-BE49-F238E27FC236}">
                <a16:creationId xmlns:a16="http://schemas.microsoft.com/office/drawing/2014/main" id="{057BE34B-4FA2-47BF-B895-89DCC64EC990}"/>
              </a:ext>
            </a:extLst>
          </p:cNvPr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75">
            <a:extLst>
              <a:ext uri="{FF2B5EF4-FFF2-40B4-BE49-F238E27FC236}">
                <a16:creationId xmlns:a16="http://schemas.microsoft.com/office/drawing/2014/main" id="{1E20B2C3-D897-4032-B5F1-A9168D14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0" name="Oval 76">
            <a:extLst>
              <a:ext uri="{FF2B5EF4-FFF2-40B4-BE49-F238E27FC236}">
                <a16:creationId xmlns:a16="http://schemas.microsoft.com/office/drawing/2014/main" id="{F4431583-C8C7-44D5-B2E3-F13D494F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1" name="AutoShape 77">
            <a:extLst>
              <a:ext uri="{FF2B5EF4-FFF2-40B4-BE49-F238E27FC236}">
                <a16:creationId xmlns:a16="http://schemas.microsoft.com/office/drawing/2014/main" id="{04E11AF8-2446-4705-962A-56C6843B6FA7}"/>
              </a:ext>
            </a:extLst>
          </p:cNvPr>
          <p:cNvCxnSpPr>
            <a:cxnSpLocks noChangeShapeType="1"/>
            <a:stCxn id="37" idx="5"/>
            <a:endCxn id="70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78">
            <a:extLst>
              <a:ext uri="{FF2B5EF4-FFF2-40B4-BE49-F238E27FC236}">
                <a16:creationId xmlns:a16="http://schemas.microsoft.com/office/drawing/2014/main" id="{6FA3FCBF-E0DF-47E6-9656-6D1AD54D0DD9}"/>
              </a:ext>
            </a:extLst>
          </p:cNvPr>
          <p:cNvCxnSpPr>
            <a:cxnSpLocks noChangeShapeType="1"/>
            <a:stCxn id="38" idx="5"/>
            <a:endCxn id="69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9">
            <a:extLst>
              <a:ext uri="{FF2B5EF4-FFF2-40B4-BE49-F238E27FC236}">
                <a16:creationId xmlns:a16="http://schemas.microsoft.com/office/drawing/2014/main" id="{D378174A-B661-4D77-A4B3-CFDB6635A8F5}"/>
              </a:ext>
            </a:extLst>
          </p:cNvPr>
          <p:cNvCxnSpPr>
            <a:cxnSpLocks noChangeShapeType="1"/>
            <a:stCxn id="37" idx="4"/>
            <a:endCxn id="67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80">
            <a:extLst>
              <a:ext uri="{FF2B5EF4-FFF2-40B4-BE49-F238E27FC236}">
                <a16:creationId xmlns:a16="http://schemas.microsoft.com/office/drawing/2014/main" id="{2905A621-6796-4985-9B67-879481B21B6B}"/>
              </a:ext>
            </a:extLst>
          </p:cNvPr>
          <p:cNvCxnSpPr>
            <a:cxnSpLocks noChangeShapeType="1"/>
            <a:stCxn id="70" idx="3"/>
            <a:endCxn id="69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 Box 81">
            <a:extLst>
              <a:ext uri="{FF2B5EF4-FFF2-40B4-BE49-F238E27FC236}">
                <a16:creationId xmlns:a16="http://schemas.microsoft.com/office/drawing/2014/main" id="{C6016D74-25F7-411D-B936-A2C4A1C80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" name="Text Box 82">
            <a:extLst>
              <a:ext uri="{FF2B5EF4-FFF2-40B4-BE49-F238E27FC236}">
                <a16:creationId xmlns:a16="http://schemas.microsoft.com/office/drawing/2014/main" id="{5315A312-48DB-491A-B56C-002B015E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4567"/>
            <a:ext cx="3793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*(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latin typeface="Palatino"/>
              </a:rPr>
              <a:t> </a:t>
            </a:r>
            <a:r>
              <a:rPr lang="en-US" altLang="en-US" sz="1500" b="1">
                <a:latin typeface="Arial" panose="020B0604020202020204" pitchFamily="34" charset="0"/>
              </a:rPr>
              <a:t>= true cost of minimum-cost path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  from 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500" b="1">
                <a:latin typeface="Arial" panose="020B0604020202020204" pitchFamily="34" charset="0"/>
              </a:rPr>
              <a:t> to a goal</a:t>
            </a:r>
          </a:p>
        </p:txBody>
      </p:sp>
    </p:spTree>
    <p:extLst>
      <p:ext uri="{BB962C8B-B14F-4D97-AF65-F5344CB8AC3E}">
        <p14:creationId xmlns:p14="http://schemas.microsoft.com/office/powerpoint/2010/main" val="2478662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9" name="Group 3">
            <a:extLst>
              <a:ext uri="{FF2B5EF4-FFF2-40B4-BE49-F238E27FC236}">
                <a16:creationId xmlns:a16="http://schemas.microsoft.com/office/drawing/2014/main" id="{8D4BFC11-91F7-4B62-A107-91D8E2554F3B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*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Text Box 59">
            <a:extLst>
              <a:ext uri="{FF2B5EF4-FFF2-40B4-BE49-F238E27FC236}">
                <a16:creationId xmlns:a16="http://schemas.microsoft.com/office/drawing/2014/main" id="{518247E7-5042-44E0-81C0-42631A410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" name="Text Box 60">
            <a:extLst>
              <a:ext uri="{FF2B5EF4-FFF2-40B4-BE49-F238E27FC236}">
                <a16:creationId xmlns:a16="http://schemas.microsoft.com/office/drawing/2014/main" id="{BD8FDC78-6617-46FA-B642-52F30030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1" name="Text Box 61">
            <a:extLst>
              <a:ext uri="{FF2B5EF4-FFF2-40B4-BE49-F238E27FC236}">
                <a16:creationId xmlns:a16="http://schemas.microsoft.com/office/drawing/2014/main" id="{21C0CD71-3536-42F7-B8DD-6A7639F3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" name="Text Box 62">
            <a:extLst>
              <a:ext uri="{FF2B5EF4-FFF2-40B4-BE49-F238E27FC236}">
                <a16:creationId xmlns:a16="http://schemas.microsoft.com/office/drawing/2014/main" id="{BD34762C-AFE9-4F78-91AC-87E936E9A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3" name="Text Box 63">
            <a:extLst>
              <a:ext uri="{FF2B5EF4-FFF2-40B4-BE49-F238E27FC236}">
                <a16:creationId xmlns:a16="http://schemas.microsoft.com/office/drawing/2014/main" id="{B5619E5E-2CFE-4925-9FC6-2525D5696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4" name="Text Box 64">
            <a:extLst>
              <a:ext uri="{FF2B5EF4-FFF2-40B4-BE49-F238E27FC236}">
                <a16:creationId xmlns:a16="http://schemas.microsoft.com/office/drawing/2014/main" id="{8599CD82-ABDF-407A-B1B4-DA02286C8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BA90EE97-F966-4373-B8EA-A36114F7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6" name="Oval 66">
            <a:extLst>
              <a:ext uri="{FF2B5EF4-FFF2-40B4-BE49-F238E27FC236}">
                <a16:creationId xmlns:a16="http://schemas.microsoft.com/office/drawing/2014/main" id="{C4D61DD3-C9F6-49AC-B813-E096C33B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7" name="Oval 67">
            <a:extLst>
              <a:ext uri="{FF2B5EF4-FFF2-40B4-BE49-F238E27FC236}">
                <a16:creationId xmlns:a16="http://schemas.microsoft.com/office/drawing/2014/main" id="{103E49B6-3996-45BD-AD3E-E38E70E9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8" name="AutoShape 68">
            <a:extLst>
              <a:ext uri="{FF2B5EF4-FFF2-40B4-BE49-F238E27FC236}">
                <a16:creationId xmlns:a16="http://schemas.microsoft.com/office/drawing/2014/main" id="{126FAF39-2617-4CC4-A4FB-B65D707BA0AB}"/>
              </a:ext>
            </a:extLst>
          </p:cNvPr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69">
            <a:extLst>
              <a:ext uri="{FF2B5EF4-FFF2-40B4-BE49-F238E27FC236}">
                <a16:creationId xmlns:a16="http://schemas.microsoft.com/office/drawing/2014/main" id="{F8CA7229-BAE8-43DF-9B60-0C3B6135751E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70">
            <a:extLst>
              <a:ext uri="{FF2B5EF4-FFF2-40B4-BE49-F238E27FC236}">
                <a16:creationId xmlns:a16="http://schemas.microsoft.com/office/drawing/2014/main" id="{BA60CEBC-C84D-4038-814C-0621E5DB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1" name="AutoShape 71">
            <a:extLst>
              <a:ext uri="{FF2B5EF4-FFF2-40B4-BE49-F238E27FC236}">
                <a16:creationId xmlns:a16="http://schemas.microsoft.com/office/drawing/2014/main" id="{4873B71C-5FA0-4102-832C-47363C5F65A7}"/>
              </a:ext>
            </a:extLst>
          </p:cNvPr>
          <p:cNvCxnSpPr>
            <a:cxnSpLocks noChangeShapeType="1"/>
            <a:stCxn id="47" idx="3"/>
            <a:endCxn id="5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72">
            <a:extLst>
              <a:ext uri="{FF2B5EF4-FFF2-40B4-BE49-F238E27FC236}">
                <a16:creationId xmlns:a16="http://schemas.microsoft.com/office/drawing/2014/main" id="{EDA793C1-F55A-403E-B9DB-5FB1B3E4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3" name="Oval 73">
            <a:extLst>
              <a:ext uri="{FF2B5EF4-FFF2-40B4-BE49-F238E27FC236}">
                <a16:creationId xmlns:a16="http://schemas.microsoft.com/office/drawing/2014/main" id="{E09BBE54-0B5B-42E9-84CF-55616827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4" name="AutoShape 74">
            <a:extLst>
              <a:ext uri="{FF2B5EF4-FFF2-40B4-BE49-F238E27FC236}">
                <a16:creationId xmlns:a16="http://schemas.microsoft.com/office/drawing/2014/main" id="{12DB8A82-AC3F-46A8-9154-2DCAD6EC77C8}"/>
              </a:ext>
            </a:extLst>
          </p:cNvPr>
          <p:cNvCxnSpPr>
            <a:cxnSpLocks noChangeShapeType="1"/>
            <a:stCxn id="53" idx="4"/>
            <a:endCxn id="55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75">
            <a:extLst>
              <a:ext uri="{FF2B5EF4-FFF2-40B4-BE49-F238E27FC236}">
                <a16:creationId xmlns:a16="http://schemas.microsoft.com/office/drawing/2014/main" id="{416A8B84-F119-4043-B5F9-0FA97CFD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76">
            <a:extLst>
              <a:ext uri="{FF2B5EF4-FFF2-40B4-BE49-F238E27FC236}">
                <a16:creationId xmlns:a16="http://schemas.microsoft.com/office/drawing/2014/main" id="{A1DBDE5E-D827-4978-AE60-305A0FC6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7" name="AutoShape 77">
            <a:extLst>
              <a:ext uri="{FF2B5EF4-FFF2-40B4-BE49-F238E27FC236}">
                <a16:creationId xmlns:a16="http://schemas.microsoft.com/office/drawing/2014/main" id="{5E7B511A-CF77-4480-8CFD-9001E26F424D}"/>
              </a:ext>
            </a:extLst>
          </p:cNvPr>
          <p:cNvCxnSpPr>
            <a:cxnSpLocks noChangeShapeType="1"/>
            <a:stCxn id="46" idx="5"/>
            <a:endCxn id="56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78">
            <a:extLst>
              <a:ext uri="{FF2B5EF4-FFF2-40B4-BE49-F238E27FC236}">
                <a16:creationId xmlns:a16="http://schemas.microsoft.com/office/drawing/2014/main" id="{5CB6AEF9-29DB-49C6-917B-7E5195688F7E}"/>
              </a:ext>
            </a:extLst>
          </p:cNvPr>
          <p:cNvCxnSpPr>
            <a:cxnSpLocks noChangeShapeType="1"/>
            <a:stCxn id="47" idx="5"/>
            <a:endCxn id="55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9">
            <a:extLst>
              <a:ext uri="{FF2B5EF4-FFF2-40B4-BE49-F238E27FC236}">
                <a16:creationId xmlns:a16="http://schemas.microsoft.com/office/drawing/2014/main" id="{3310C128-14CB-48F9-B4FF-164B4FC9D6BE}"/>
              </a:ext>
            </a:extLst>
          </p:cNvPr>
          <p:cNvCxnSpPr>
            <a:cxnSpLocks noChangeShapeType="1"/>
            <a:stCxn id="46" idx="4"/>
            <a:endCxn id="53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80">
            <a:extLst>
              <a:ext uri="{FF2B5EF4-FFF2-40B4-BE49-F238E27FC236}">
                <a16:creationId xmlns:a16="http://schemas.microsoft.com/office/drawing/2014/main" id="{7B66661C-E599-46A0-B741-C19A05ADC0C0}"/>
              </a:ext>
            </a:extLst>
          </p:cNvPr>
          <p:cNvCxnSpPr>
            <a:cxnSpLocks noChangeShapeType="1"/>
            <a:stCxn id="56" idx="3"/>
            <a:endCxn id="55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rgbClr val="CC330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81">
            <a:extLst>
              <a:ext uri="{FF2B5EF4-FFF2-40B4-BE49-F238E27FC236}">
                <a16:creationId xmlns:a16="http://schemas.microsoft.com/office/drawing/2014/main" id="{7D1B5A9B-3A26-4AD0-BB09-8179CF57E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Text Box 82">
            <a:extLst>
              <a:ext uri="{FF2B5EF4-FFF2-40B4-BE49-F238E27FC236}">
                <a16:creationId xmlns:a16="http://schemas.microsoft.com/office/drawing/2014/main" id="{AEFEAF3D-E11F-4FEB-B11D-90B5127D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4567"/>
            <a:ext cx="3793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*(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latin typeface="Palatino"/>
              </a:rPr>
              <a:t> </a:t>
            </a:r>
            <a:r>
              <a:rPr lang="en-US" altLang="en-US" sz="1500" b="1">
                <a:latin typeface="Arial" panose="020B0604020202020204" pitchFamily="34" charset="0"/>
              </a:rPr>
              <a:t>= true cost of minimum-cost path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500" b="1">
                <a:latin typeface="Arial" panose="020B0604020202020204" pitchFamily="34" charset="0"/>
              </a:rPr>
              <a:t>              from 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500" b="1">
                <a:latin typeface="Arial" panose="020B0604020202020204" pitchFamily="34" charset="0"/>
              </a:rPr>
              <a:t> to a goal</a:t>
            </a:r>
          </a:p>
        </p:txBody>
      </p:sp>
    </p:spTree>
    <p:extLst>
      <p:ext uri="{BB962C8B-B14F-4D97-AF65-F5344CB8AC3E}">
        <p14:creationId xmlns:p14="http://schemas.microsoft.com/office/powerpoint/2010/main" val="227339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0D5E1A4B-258F-409D-B8FE-2EEAC96AB0F7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h*(n)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Text Box 59">
            <a:extLst>
              <a:ext uri="{FF2B5EF4-FFF2-40B4-BE49-F238E27FC236}">
                <a16:creationId xmlns:a16="http://schemas.microsoft.com/office/drawing/2014/main" id="{18C92411-B522-4BC3-B9FD-3F8EF72A9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60">
            <a:extLst>
              <a:ext uri="{FF2B5EF4-FFF2-40B4-BE49-F238E27FC236}">
                <a16:creationId xmlns:a16="http://schemas.microsoft.com/office/drawing/2014/main" id="{3DC110B7-4B7F-4C88-AE82-D6A629E0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" name="Text Box 61">
            <a:extLst>
              <a:ext uri="{FF2B5EF4-FFF2-40B4-BE49-F238E27FC236}">
                <a16:creationId xmlns:a16="http://schemas.microsoft.com/office/drawing/2014/main" id="{25C5D6A3-F40B-411F-8395-F2FA05886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62">
            <a:extLst>
              <a:ext uri="{FF2B5EF4-FFF2-40B4-BE49-F238E27FC236}">
                <a16:creationId xmlns:a16="http://schemas.microsoft.com/office/drawing/2014/main" id="{73E4B489-45CC-498C-90B0-2541C0F5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4" name="Text Box 63">
            <a:extLst>
              <a:ext uri="{FF2B5EF4-FFF2-40B4-BE49-F238E27FC236}">
                <a16:creationId xmlns:a16="http://schemas.microsoft.com/office/drawing/2014/main" id="{AF17CE8D-A640-4850-AF46-EB3567AF7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" name="Text Box 64">
            <a:extLst>
              <a:ext uri="{FF2B5EF4-FFF2-40B4-BE49-F238E27FC236}">
                <a16:creationId xmlns:a16="http://schemas.microsoft.com/office/drawing/2014/main" id="{2B750FCD-8C23-4CF0-AAA5-3110DF0AE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6" name="Text Box 65">
            <a:extLst>
              <a:ext uri="{FF2B5EF4-FFF2-40B4-BE49-F238E27FC236}">
                <a16:creationId xmlns:a16="http://schemas.microsoft.com/office/drawing/2014/main" id="{5E3EC886-8F3E-4FAB-84AF-2BBB6A3A6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1FD3BAB1-E5B5-4BEE-8D93-3558374A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38" name="Oval 67">
            <a:extLst>
              <a:ext uri="{FF2B5EF4-FFF2-40B4-BE49-F238E27FC236}">
                <a16:creationId xmlns:a16="http://schemas.microsoft.com/office/drawing/2014/main" id="{E9EC6F4C-FBCA-4925-9AA5-BB01AB7AE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2" name="AutoShape 68">
            <a:extLst>
              <a:ext uri="{FF2B5EF4-FFF2-40B4-BE49-F238E27FC236}">
                <a16:creationId xmlns:a16="http://schemas.microsoft.com/office/drawing/2014/main" id="{9EF40BB5-DEBC-4DAF-809F-195AA41B2EA4}"/>
              </a:ext>
            </a:extLst>
          </p:cNvPr>
          <p:cNvCxnSpPr>
            <a:cxnSpLocks noChangeShapeType="1"/>
            <a:stCxn id="37" idx="3"/>
            <a:endCxn id="38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9">
            <a:extLst>
              <a:ext uri="{FF2B5EF4-FFF2-40B4-BE49-F238E27FC236}">
                <a16:creationId xmlns:a16="http://schemas.microsoft.com/office/drawing/2014/main" id="{C5F9522B-3AF8-43B8-95FA-118679AF83C9}"/>
              </a:ext>
            </a:extLst>
          </p:cNvPr>
          <p:cNvCxnSpPr>
            <a:cxnSpLocks noChangeShapeType="1"/>
            <a:stCxn id="38" idx="4"/>
            <a:endCxn id="64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70">
            <a:extLst>
              <a:ext uri="{FF2B5EF4-FFF2-40B4-BE49-F238E27FC236}">
                <a16:creationId xmlns:a16="http://schemas.microsoft.com/office/drawing/2014/main" id="{6EB8F46D-38DA-4992-A74E-CE7C501E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5" name="AutoShape 71">
            <a:extLst>
              <a:ext uri="{FF2B5EF4-FFF2-40B4-BE49-F238E27FC236}">
                <a16:creationId xmlns:a16="http://schemas.microsoft.com/office/drawing/2014/main" id="{6D28E429-6FBF-41FD-8C02-9B6DA31C2CE8}"/>
              </a:ext>
            </a:extLst>
          </p:cNvPr>
          <p:cNvCxnSpPr>
            <a:cxnSpLocks noChangeShapeType="1"/>
            <a:stCxn id="38" idx="3"/>
            <a:endCxn id="66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72">
            <a:extLst>
              <a:ext uri="{FF2B5EF4-FFF2-40B4-BE49-F238E27FC236}">
                <a16:creationId xmlns:a16="http://schemas.microsoft.com/office/drawing/2014/main" id="{97C060F8-5FBC-477E-A806-34FF8E313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7" name="Oval 73">
            <a:extLst>
              <a:ext uri="{FF2B5EF4-FFF2-40B4-BE49-F238E27FC236}">
                <a16:creationId xmlns:a16="http://schemas.microsoft.com/office/drawing/2014/main" id="{3CE0F7B6-541F-4AB5-80B2-418313ED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68" name="AutoShape 74">
            <a:extLst>
              <a:ext uri="{FF2B5EF4-FFF2-40B4-BE49-F238E27FC236}">
                <a16:creationId xmlns:a16="http://schemas.microsoft.com/office/drawing/2014/main" id="{3CB892A2-C811-4B81-8716-F53C1D4388B7}"/>
              </a:ext>
            </a:extLst>
          </p:cNvPr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75">
            <a:extLst>
              <a:ext uri="{FF2B5EF4-FFF2-40B4-BE49-F238E27FC236}">
                <a16:creationId xmlns:a16="http://schemas.microsoft.com/office/drawing/2014/main" id="{8583392F-7D6B-486D-9FFF-F51B361D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0" name="Oval 76">
            <a:extLst>
              <a:ext uri="{FF2B5EF4-FFF2-40B4-BE49-F238E27FC236}">
                <a16:creationId xmlns:a16="http://schemas.microsoft.com/office/drawing/2014/main" id="{20FE87D1-A225-4DFA-9622-751FED75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1" name="AutoShape 77">
            <a:extLst>
              <a:ext uri="{FF2B5EF4-FFF2-40B4-BE49-F238E27FC236}">
                <a16:creationId xmlns:a16="http://schemas.microsoft.com/office/drawing/2014/main" id="{691009F1-2F08-45F8-AD37-022BA7891B1F}"/>
              </a:ext>
            </a:extLst>
          </p:cNvPr>
          <p:cNvCxnSpPr>
            <a:cxnSpLocks noChangeShapeType="1"/>
            <a:stCxn id="37" idx="5"/>
            <a:endCxn id="70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78">
            <a:extLst>
              <a:ext uri="{FF2B5EF4-FFF2-40B4-BE49-F238E27FC236}">
                <a16:creationId xmlns:a16="http://schemas.microsoft.com/office/drawing/2014/main" id="{02743144-38A2-4795-903A-A4818D3687B5}"/>
              </a:ext>
            </a:extLst>
          </p:cNvPr>
          <p:cNvCxnSpPr>
            <a:cxnSpLocks noChangeShapeType="1"/>
            <a:stCxn id="38" idx="5"/>
            <a:endCxn id="69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9">
            <a:extLst>
              <a:ext uri="{FF2B5EF4-FFF2-40B4-BE49-F238E27FC236}">
                <a16:creationId xmlns:a16="http://schemas.microsoft.com/office/drawing/2014/main" id="{0D10D1B3-E23C-40B1-B34F-E180303B76EC}"/>
              </a:ext>
            </a:extLst>
          </p:cNvPr>
          <p:cNvCxnSpPr>
            <a:cxnSpLocks noChangeShapeType="1"/>
            <a:stCxn id="37" idx="4"/>
            <a:endCxn id="67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80">
            <a:extLst>
              <a:ext uri="{FF2B5EF4-FFF2-40B4-BE49-F238E27FC236}">
                <a16:creationId xmlns:a16="http://schemas.microsoft.com/office/drawing/2014/main" id="{F8694790-D9C1-4253-BDF7-770FD62AF3F9}"/>
              </a:ext>
            </a:extLst>
          </p:cNvPr>
          <p:cNvCxnSpPr>
            <a:cxnSpLocks noChangeShapeType="1"/>
            <a:stCxn id="70" idx="3"/>
            <a:endCxn id="69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 Box 81">
            <a:extLst>
              <a:ext uri="{FF2B5EF4-FFF2-40B4-BE49-F238E27FC236}">
                <a16:creationId xmlns:a16="http://schemas.microsoft.com/office/drawing/2014/main" id="{C55B2C6A-7AE5-45B5-A22E-7D442870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" name="Text Box 82">
            <a:extLst>
              <a:ext uri="{FF2B5EF4-FFF2-40B4-BE49-F238E27FC236}">
                <a16:creationId xmlns:a16="http://schemas.microsoft.com/office/drawing/2014/main" id="{549F51FD-FA88-4BCE-9C2F-7823393CD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4567"/>
            <a:ext cx="3793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 dirty="0">
                <a:solidFill>
                  <a:srgbClr val="CC3300"/>
                </a:solidFill>
                <a:latin typeface="Palatino"/>
              </a:rPr>
              <a:t>h</a:t>
            </a:r>
            <a:r>
              <a:rPr lang="en-US" altLang="en-US" sz="1800" b="1" dirty="0">
                <a:solidFill>
                  <a:srgbClr val="CC3300"/>
                </a:solidFill>
                <a:latin typeface="Palatino"/>
              </a:rPr>
              <a:t>*(</a:t>
            </a:r>
            <a:r>
              <a:rPr lang="en-US" altLang="en-US" sz="1800" b="1" i="1" dirty="0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 dirty="0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 dirty="0">
                <a:latin typeface="Palatino"/>
              </a:rPr>
              <a:t> </a:t>
            </a:r>
            <a:r>
              <a:rPr lang="en-US" altLang="en-US" sz="1500" b="1" dirty="0">
                <a:latin typeface="Arial" panose="020B0604020202020204" pitchFamily="34" charset="0"/>
              </a:rPr>
              <a:t>= true cost of minimum-cost path</a:t>
            </a:r>
            <a:br>
              <a:rPr lang="en-US" altLang="en-US" sz="1500" b="1" dirty="0">
                <a:latin typeface="Arial" panose="020B0604020202020204" pitchFamily="34" charset="0"/>
              </a:rPr>
            </a:br>
            <a:r>
              <a:rPr lang="en-US" altLang="en-US" sz="1500" b="1" dirty="0">
                <a:latin typeface="Arial" panose="020B0604020202020204" pitchFamily="34" charset="0"/>
              </a:rPr>
              <a:t>              from </a:t>
            </a:r>
            <a:r>
              <a:rPr lang="en-US" altLang="en-US" sz="1800" b="1" i="1" dirty="0">
                <a:latin typeface="Palatino"/>
              </a:rPr>
              <a:t>n</a:t>
            </a:r>
            <a:r>
              <a:rPr lang="en-US" altLang="en-US" sz="1500" b="1" dirty="0">
                <a:latin typeface="Arial" panose="020B0604020202020204" pitchFamily="34" charset="0"/>
              </a:rPr>
              <a:t> to a goal</a:t>
            </a:r>
          </a:p>
        </p:txBody>
      </p:sp>
      <p:graphicFrame>
        <p:nvGraphicFramePr>
          <p:cNvPr id="78" name="Group 83">
            <a:extLst>
              <a:ext uri="{FF2B5EF4-FFF2-40B4-BE49-F238E27FC236}">
                <a16:creationId xmlns:a16="http://schemas.microsoft.com/office/drawing/2014/main" id="{BA2D03CE-11DA-4274-B320-42EC8F2893DC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*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336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9" name="Group 3">
            <a:extLst>
              <a:ext uri="{FF2B5EF4-FFF2-40B4-BE49-F238E27FC236}">
                <a16:creationId xmlns:a16="http://schemas.microsoft.com/office/drawing/2014/main" id="{F0194887-24D2-480D-8284-79CBE5683133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h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*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Text Box 59">
            <a:extLst>
              <a:ext uri="{FF2B5EF4-FFF2-40B4-BE49-F238E27FC236}">
                <a16:creationId xmlns:a16="http://schemas.microsoft.com/office/drawing/2014/main" id="{5FFA6AAC-9B92-4C59-8EC6-76173FFAD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" name="Text Box 60">
            <a:extLst>
              <a:ext uri="{FF2B5EF4-FFF2-40B4-BE49-F238E27FC236}">
                <a16:creationId xmlns:a16="http://schemas.microsoft.com/office/drawing/2014/main" id="{94019BF3-92FE-4331-AFD8-C7A8B2CB2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1" name="Text Box 61">
            <a:extLst>
              <a:ext uri="{FF2B5EF4-FFF2-40B4-BE49-F238E27FC236}">
                <a16:creationId xmlns:a16="http://schemas.microsoft.com/office/drawing/2014/main" id="{E29E670F-8776-4AA4-AFFB-F1B4B237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" name="Text Box 62">
            <a:extLst>
              <a:ext uri="{FF2B5EF4-FFF2-40B4-BE49-F238E27FC236}">
                <a16:creationId xmlns:a16="http://schemas.microsoft.com/office/drawing/2014/main" id="{98184747-D978-4320-8C18-7C787A2B1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3" name="Text Box 63">
            <a:extLst>
              <a:ext uri="{FF2B5EF4-FFF2-40B4-BE49-F238E27FC236}">
                <a16:creationId xmlns:a16="http://schemas.microsoft.com/office/drawing/2014/main" id="{7BC00CC8-EF2B-4D26-964B-98A941964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4" name="Text Box 64">
            <a:extLst>
              <a:ext uri="{FF2B5EF4-FFF2-40B4-BE49-F238E27FC236}">
                <a16:creationId xmlns:a16="http://schemas.microsoft.com/office/drawing/2014/main" id="{1109C0CA-3FC3-4162-BD8E-E2749C1C0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5FBA3B2E-4A2D-47F9-AF4A-D3DA0A638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6" name="Oval 66">
            <a:extLst>
              <a:ext uri="{FF2B5EF4-FFF2-40B4-BE49-F238E27FC236}">
                <a16:creationId xmlns:a16="http://schemas.microsoft.com/office/drawing/2014/main" id="{E60FA5EC-B071-4FFF-A798-27C31479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7" name="Oval 67">
            <a:extLst>
              <a:ext uri="{FF2B5EF4-FFF2-40B4-BE49-F238E27FC236}">
                <a16:creationId xmlns:a16="http://schemas.microsoft.com/office/drawing/2014/main" id="{B5539327-7B54-44F2-AC77-30032670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8" name="AutoShape 68">
            <a:extLst>
              <a:ext uri="{FF2B5EF4-FFF2-40B4-BE49-F238E27FC236}">
                <a16:creationId xmlns:a16="http://schemas.microsoft.com/office/drawing/2014/main" id="{4AD3CA2B-7DCC-4529-82E3-D3D6E9BE5CD2}"/>
              </a:ext>
            </a:extLst>
          </p:cNvPr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69">
            <a:extLst>
              <a:ext uri="{FF2B5EF4-FFF2-40B4-BE49-F238E27FC236}">
                <a16:creationId xmlns:a16="http://schemas.microsoft.com/office/drawing/2014/main" id="{840A3E31-4E25-4BB4-A318-50F4715574E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70">
            <a:extLst>
              <a:ext uri="{FF2B5EF4-FFF2-40B4-BE49-F238E27FC236}">
                <a16:creationId xmlns:a16="http://schemas.microsoft.com/office/drawing/2014/main" id="{8AD61AF4-AA18-4C78-89C5-CC573B6B1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1" name="AutoShape 71">
            <a:extLst>
              <a:ext uri="{FF2B5EF4-FFF2-40B4-BE49-F238E27FC236}">
                <a16:creationId xmlns:a16="http://schemas.microsoft.com/office/drawing/2014/main" id="{7B346020-EC07-48E1-A309-DA05A42003D4}"/>
              </a:ext>
            </a:extLst>
          </p:cNvPr>
          <p:cNvCxnSpPr>
            <a:cxnSpLocks noChangeShapeType="1"/>
            <a:stCxn id="47" idx="3"/>
            <a:endCxn id="5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72">
            <a:extLst>
              <a:ext uri="{FF2B5EF4-FFF2-40B4-BE49-F238E27FC236}">
                <a16:creationId xmlns:a16="http://schemas.microsoft.com/office/drawing/2014/main" id="{61587D99-6415-44CC-90BF-CC72380CF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3" name="Oval 73">
            <a:extLst>
              <a:ext uri="{FF2B5EF4-FFF2-40B4-BE49-F238E27FC236}">
                <a16:creationId xmlns:a16="http://schemas.microsoft.com/office/drawing/2014/main" id="{9C66CF4F-B91E-41B6-9327-A47D49FA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4" name="AutoShape 74">
            <a:extLst>
              <a:ext uri="{FF2B5EF4-FFF2-40B4-BE49-F238E27FC236}">
                <a16:creationId xmlns:a16="http://schemas.microsoft.com/office/drawing/2014/main" id="{C2AFAAA9-D273-43FB-A878-9D688017070A}"/>
              </a:ext>
            </a:extLst>
          </p:cNvPr>
          <p:cNvCxnSpPr>
            <a:cxnSpLocks noChangeShapeType="1"/>
            <a:stCxn id="53" idx="4"/>
            <a:endCxn id="55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75">
            <a:extLst>
              <a:ext uri="{FF2B5EF4-FFF2-40B4-BE49-F238E27FC236}">
                <a16:creationId xmlns:a16="http://schemas.microsoft.com/office/drawing/2014/main" id="{11E5E4DD-A1CC-4A6F-858D-B5A75662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76">
            <a:extLst>
              <a:ext uri="{FF2B5EF4-FFF2-40B4-BE49-F238E27FC236}">
                <a16:creationId xmlns:a16="http://schemas.microsoft.com/office/drawing/2014/main" id="{BC57AB7D-AEC1-4542-9E2C-7798DFD2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7" name="AutoShape 77">
            <a:extLst>
              <a:ext uri="{FF2B5EF4-FFF2-40B4-BE49-F238E27FC236}">
                <a16:creationId xmlns:a16="http://schemas.microsoft.com/office/drawing/2014/main" id="{D0D7354F-A305-4CBC-9DE9-51B4667F026A}"/>
              </a:ext>
            </a:extLst>
          </p:cNvPr>
          <p:cNvCxnSpPr>
            <a:cxnSpLocks noChangeShapeType="1"/>
            <a:stCxn id="46" idx="5"/>
            <a:endCxn id="56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78">
            <a:extLst>
              <a:ext uri="{FF2B5EF4-FFF2-40B4-BE49-F238E27FC236}">
                <a16:creationId xmlns:a16="http://schemas.microsoft.com/office/drawing/2014/main" id="{3EB2652E-D254-4D2B-A4DC-D7A291E0B58F}"/>
              </a:ext>
            </a:extLst>
          </p:cNvPr>
          <p:cNvCxnSpPr>
            <a:cxnSpLocks noChangeShapeType="1"/>
            <a:stCxn id="47" idx="5"/>
            <a:endCxn id="55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9">
            <a:extLst>
              <a:ext uri="{FF2B5EF4-FFF2-40B4-BE49-F238E27FC236}">
                <a16:creationId xmlns:a16="http://schemas.microsoft.com/office/drawing/2014/main" id="{CA2E0F06-A757-47DA-AAA8-59DD88E3D1F5}"/>
              </a:ext>
            </a:extLst>
          </p:cNvPr>
          <p:cNvCxnSpPr>
            <a:cxnSpLocks noChangeShapeType="1"/>
            <a:stCxn id="46" idx="4"/>
            <a:endCxn id="53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80">
            <a:extLst>
              <a:ext uri="{FF2B5EF4-FFF2-40B4-BE49-F238E27FC236}">
                <a16:creationId xmlns:a16="http://schemas.microsoft.com/office/drawing/2014/main" id="{87C6F370-07C5-4185-B78E-6E329ED1AAA6}"/>
              </a:ext>
            </a:extLst>
          </p:cNvPr>
          <p:cNvCxnSpPr>
            <a:cxnSpLocks noChangeShapeType="1"/>
            <a:stCxn id="56" idx="3"/>
            <a:endCxn id="55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81">
            <a:extLst>
              <a:ext uri="{FF2B5EF4-FFF2-40B4-BE49-F238E27FC236}">
                <a16:creationId xmlns:a16="http://schemas.microsoft.com/office/drawing/2014/main" id="{D812E486-CBB5-4CA8-98BB-038E1B45D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Text Box 82">
            <a:extLst>
              <a:ext uri="{FF2B5EF4-FFF2-40B4-BE49-F238E27FC236}">
                <a16:creationId xmlns:a16="http://schemas.microsoft.com/office/drawing/2014/main" id="{FEA8D982-3222-4AAC-8512-0FB58FD6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1" y="4171950"/>
            <a:ext cx="2066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optimal path =</a:t>
            </a:r>
            <a:r>
              <a:rPr lang="en-US" altLang="en-US" sz="1500" b="1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500" b="1">
                <a:latin typeface="Arial" panose="020B0604020202020204" pitchFamily="34" charset="0"/>
              </a:rPr>
              <a:t>S,B,G</a:t>
            </a:r>
          </a:p>
          <a:p>
            <a:pPr eaLnBrk="1" hangingPunct="1"/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cost =</a:t>
            </a:r>
            <a:r>
              <a:rPr lang="en-US" altLang="en-US" sz="1500" b="1">
                <a:solidFill>
                  <a:srgbClr val="CC3300"/>
                </a:solidFill>
                <a:latin typeface="Arial" panose="020B0604020202020204" pitchFamily="34" charset="0"/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428836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197405"/>
            <a:ext cx="6871725" cy="366492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Palatino"/>
              </a:rPr>
              <a:t>h</a:t>
            </a:r>
            <a:r>
              <a:rPr lang="en-US" altLang="en-US" b="1" dirty="0">
                <a:latin typeface="Palatino"/>
              </a:rPr>
              <a:t>(</a:t>
            </a:r>
            <a:r>
              <a:rPr lang="en-US" altLang="en-US" b="1" i="1" dirty="0">
                <a:latin typeface="Palatino"/>
              </a:rPr>
              <a:t>n</a:t>
            </a:r>
            <a:r>
              <a:rPr lang="en-US" altLang="en-US" b="1" dirty="0">
                <a:latin typeface="Palatino"/>
              </a:rPr>
              <a:t>)</a:t>
            </a:r>
            <a:r>
              <a:rPr lang="en-US" altLang="en-US" b="1" i="1" dirty="0">
                <a:latin typeface="Palatino"/>
              </a:rPr>
              <a:t>  </a:t>
            </a:r>
            <a:r>
              <a:rPr lang="en-US" altLang="en-US" b="1" dirty="0">
                <a:latin typeface="Palatino"/>
                <a:sym typeface="Symbol" panose="05050102010706020507" pitchFamily="18" charset="2"/>
              </a:rPr>
              <a:t>≥</a:t>
            </a:r>
            <a:r>
              <a:rPr lang="en-US" altLang="en-US" b="1" dirty="0">
                <a:latin typeface="Palatino"/>
              </a:rPr>
              <a:t> </a:t>
            </a:r>
            <a:r>
              <a:rPr lang="en-US" altLang="en-US" b="1" i="1" dirty="0">
                <a:latin typeface="Palatino"/>
              </a:rPr>
              <a:t> </a:t>
            </a:r>
            <a:r>
              <a:rPr lang="en-US" altLang="en-US" b="1" dirty="0">
                <a:latin typeface="Palatino"/>
              </a:rPr>
              <a:t>0</a:t>
            </a:r>
            <a:r>
              <a:rPr lang="en-US" altLang="en-US" b="1" dirty="0"/>
              <a:t>	for all nodes </a:t>
            </a:r>
            <a:r>
              <a:rPr lang="en-US" altLang="en-US" b="1" i="1" dirty="0">
                <a:latin typeface="Palatino"/>
              </a:rPr>
              <a:t>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Palatino"/>
              </a:rPr>
              <a:t>h(n)=0 means n is a goal node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Palatino"/>
              </a:rPr>
              <a:t>h(n) </a:t>
            </a:r>
            <a:r>
              <a:rPr lang="en-US" altLang="en-US" dirty="0"/>
              <a:t>close to 0 means we think </a:t>
            </a:r>
            <a:r>
              <a:rPr lang="en-US" altLang="en-US" i="1" dirty="0"/>
              <a:t>n</a:t>
            </a:r>
            <a:r>
              <a:rPr lang="en-US" altLang="en-US" dirty="0"/>
              <a:t> is </a:t>
            </a:r>
            <a:r>
              <a:rPr lang="en-US" altLang="en-US" b="1" dirty="0"/>
              <a:t>close to a goal</a:t>
            </a:r>
            <a:r>
              <a:rPr lang="en-US" altLang="en-US" dirty="0"/>
              <a:t> state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Palatino"/>
              </a:rPr>
              <a:t>h(n) </a:t>
            </a:r>
            <a:r>
              <a:rPr lang="en-US" altLang="en-US" dirty="0"/>
              <a:t>very big means we think </a:t>
            </a:r>
            <a:r>
              <a:rPr lang="en-US" altLang="en-US" i="1" dirty="0"/>
              <a:t>n</a:t>
            </a:r>
            <a:r>
              <a:rPr lang="en-US" altLang="en-US" dirty="0"/>
              <a:t> is </a:t>
            </a:r>
            <a:r>
              <a:rPr lang="en-US" altLang="en-US" b="1" dirty="0"/>
              <a:t>far from a goal </a:t>
            </a:r>
            <a:r>
              <a:rPr lang="en-US" altLang="en-US" dirty="0"/>
              <a:t>state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All domain knowledge used in the search is encoded in the heuristic function, </a:t>
            </a:r>
            <a:r>
              <a:rPr lang="en-US" altLang="en-US" i="1" dirty="0">
                <a:latin typeface="Palatino"/>
              </a:rPr>
              <a:t>h</a:t>
            </a:r>
          </a:p>
          <a:p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954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Admissible Heuristic </a:t>
            </a:r>
          </a:p>
        </p:txBody>
      </p: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E1563C39-0276-4D44-ABE7-7269005DF2DC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1943100"/>
          <a:ext cx="2743200" cy="1886759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n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g(n)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Palatino" pitchFamily="18" charset="0"/>
                        </a:rPr>
                        <a:t>h(n)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Palatino" pitchFamily="18" charset="0"/>
                        </a:rPr>
                        <a:t>f(n)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Palatino" pitchFamily="18" charset="0"/>
                        </a:rPr>
                        <a:t>h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Palatino" pitchFamily="18" charset="0"/>
                        </a:rPr>
                        <a:t>*</a:t>
                      </a:r>
                      <a:r>
                        <a:rPr kumimoji="0" 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Palatino" pitchFamily="18" charset="0"/>
                        </a:rPr>
                        <a:t>(n)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9" marB="137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10/9/13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13716" marT="6859" marB="13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Text Box 59">
            <a:extLst>
              <a:ext uri="{FF2B5EF4-FFF2-40B4-BE49-F238E27FC236}">
                <a16:creationId xmlns:a16="http://schemas.microsoft.com/office/drawing/2014/main" id="{49D4CF2A-1986-4781-99C3-401FBEABB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60">
            <a:extLst>
              <a:ext uri="{FF2B5EF4-FFF2-40B4-BE49-F238E27FC236}">
                <a16:creationId xmlns:a16="http://schemas.microsoft.com/office/drawing/2014/main" id="{A31277C3-2DDB-4358-87FB-67FA03EE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" name="Text Box 61">
            <a:extLst>
              <a:ext uri="{FF2B5EF4-FFF2-40B4-BE49-F238E27FC236}">
                <a16:creationId xmlns:a16="http://schemas.microsoft.com/office/drawing/2014/main" id="{003FF6F0-ACAC-488A-A77A-A4952EC5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62">
            <a:extLst>
              <a:ext uri="{FF2B5EF4-FFF2-40B4-BE49-F238E27FC236}">
                <a16:creationId xmlns:a16="http://schemas.microsoft.com/office/drawing/2014/main" id="{879DF30C-1282-49E3-ADC1-CAC03214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4" name="Text Box 63">
            <a:extLst>
              <a:ext uri="{FF2B5EF4-FFF2-40B4-BE49-F238E27FC236}">
                <a16:creationId xmlns:a16="http://schemas.microsoft.com/office/drawing/2014/main" id="{17E1A1AB-DF76-4593-BAF5-9264C803A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" name="Text Box 64">
            <a:extLst>
              <a:ext uri="{FF2B5EF4-FFF2-40B4-BE49-F238E27FC236}">
                <a16:creationId xmlns:a16="http://schemas.microsoft.com/office/drawing/2014/main" id="{375DA920-EFD5-4670-91B0-BF2147CE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6" name="Text Box 65">
            <a:extLst>
              <a:ext uri="{FF2B5EF4-FFF2-40B4-BE49-F238E27FC236}">
                <a16:creationId xmlns:a16="http://schemas.microsoft.com/office/drawing/2014/main" id="{BB5182D7-2A14-420E-BDCF-9551AC6AD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4BA00BB3-51AB-485A-8B44-07369D04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38" name="Oval 67">
            <a:extLst>
              <a:ext uri="{FF2B5EF4-FFF2-40B4-BE49-F238E27FC236}">
                <a16:creationId xmlns:a16="http://schemas.microsoft.com/office/drawing/2014/main" id="{E3B1BE0F-C217-4D3C-9AA8-D7490C43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2" name="AutoShape 68">
            <a:extLst>
              <a:ext uri="{FF2B5EF4-FFF2-40B4-BE49-F238E27FC236}">
                <a16:creationId xmlns:a16="http://schemas.microsoft.com/office/drawing/2014/main" id="{5A12A52C-CD25-4AD3-8138-867083868E46}"/>
              </a:ext>
            </a:extLst>
          </p:cNvPr>
          <p:cNvCxnSpPr>
            <a:cxnSpLocks noChangeShapeType="1"/>
            <a:stCxn id="37" idx="3"/>
            <a:endCxn id="38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9">
            <a:extLst>
              <a:ext uri="{FF2B5EF4-FFF2-40B4-BE49-F238E27FC236}">
                <a16:creationId xmlns:a16="http://schemas.microsoft.com/office/drawing/2014/main" id="{7CEF62C2-A9A1-4816-A6E5-116A0937F7C7}"/>
              </a:ext>
            </a:extLst>
          </p:cNvPr>
          <p:cNvCxnSpPr>
            <a:cxnSpLocks noChangeShapeType="1"/>
            <a:stCxn id="38" idx="4"/>
            <a:endCxn id="64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70">
            <a:extLst>
              <a:ext uri="{FF2B5EF4-FFF2-40B4-BE49-F238E27FC236}">
                <a16:creationId xmlns:a16="http://schemas.microsoft.com/office/drawing/2014/main" id="{BF9F4644-6B94-4288-84C6-5345E294B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5" name="AutoShape 71">
            <a:extLst>
              <a:ext uri="{FF2B5EF4-FFF2-40B4-BE49-F238E27FC236}">
                <a16:creationId xmlns:a16="http://schemas.microsoft.com/office/drawing/2014/main" id="{AEFF0D5F-15B7-41C0-86D2-2CA7220E4228}"/>
              </a:ext>
            </a:extLst>
          </p:cNvPr>
          <p:cNvCxnSpPr>
            <a:cxnSpLocks noChangeShapeType="1"/>
            <a:stCxn id="38" idx="3"/>
            <a:endCxn id="66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72">
            <a:extLst>
              <a:ext uri="{FF2B5EF4-FFF2-40B4-BE49-F238E27FC236}">
                <a16:creationId xmlns:a16="http://schemas.microsoft.com/office/drawing/2014/main" id="{2BD8628A-CB94-470A-ADB5-A0CB9455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7" name="Oval 73">
            <a:extLst>
              <a:ext uri="{FF2B5EF4-FFF2-40B4-BE49-F238E27FC236}">
                <a16:creationId xmlns:a16="http://schemas.microsoft.com/office/drawing/2014/main" id="{63A04F73-B355-4A1B-B38D-CD5A3F62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68" name="AutoShape 74">
            <a:extLst>
              <a:ext uri="{FF2B5EF4-FFF2-40B4-BE49-F238E27FC236}">
                <a16:creationId xmlns:a16="http://schemas.microsoft.com/office/drawing/2014/main" id="{E91DDAE5-2D2B-4316-900D-41BCF66AD236}"/>
              </a:ext>
            </a:extLst>
          </p:cNvPr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75">
            <a:extLst>
              <a:ext uri="{FF2B5EF4-FFF2-40B4-BE49-F238E27FC236}">
                <a16:creationId xmlns:a16="http://schemas.microsoft.com/office/drawing/2014/main" id="{D85C1E60-38AB-4B08-8F7E-82898226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0" name="Oval 76">
            <a:extLst>
              <a:ext uri="{FF2B5EF4-FFF2-40B4-BE49-F238E27FC236}">
                <a16:creationId xmlns:a16="http://schemas.microsoft.com/office/drawing/2014/main" id="{82A730E2-055E-40C2-86D4-30717542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1" name="AutoShape 77">
            <a:extLst>
              <a:ext uri="{FF2B5EF4-FFF2-40B4-BE49-F238E27FC236}">
                <a16:creationId xmlns:a16="http://schemas.microsoft.com/office/drawing/2014/main" id="{0BA108DA-1181-4963-94A8-B7944A1CC8C6}"/>
              </a:ext>
            </a:extLst>
          </p:cNvPr>
          <p:cNvCxnSpPr>
            <a:cxnSpLocks noChangeShapeType="1"/>
            <a:stCxn id="37" idx="5"/>
            <a:endCxn id="70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78">
            <a:extLst>
              <a:ext uri="{FF2B5EF4-FFF2-40B4-BE49-F238E27FC236}">
                <a16:creationId xmlns:a16="http://schemas.microsoft.com/office/drawing/2014/main" id="{082D6BD2-01AB-4D74-8179-45B7CE5BDDAE}"/>
              </a:ext>
            </a:extLst>
          </p:cNvPr>
          <p:cNvCxnSpPr>
            <a:cxnSpLocks noChangeShapeType="1"/>
            <a:stCxn id="38" idx="5"/>
            <a:endCxn id="69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9">
            <a:extLst>
              <a:ext uri="{FF2B5EF4-FFF2-40B4-BE49-F238E27FC236}">
                <a16:creationId xmlns:a16="http://schemas.microsoft.com/office/drawing/2014/main" id="{2525F1A4-BED7-454E-8DEA-11C8F2B91162}"/>
              </a:ext>
            </a:extLst>
          </p:cNvPr>
          <p:cNvCxnSpPr>
            <a:cxnSpLocks noChangeShapeType="1"/>
            <a:stCxn id="37" idx="4"/>
            <a:endCxn id="67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80">
            <a:extLst>
              <a:ext uri="{FF2B5EF4-FFF2-40B4-BE49-F238E27FC236}">
                <a16:creationId xmlns:a16="http://schemas.microsoft.com/office/drawing/2014/main" id="{2F414964-E122-4057-A445-909187F7E891}"/>
              </a:ext>
            </a:extLst>
          </p:cNvPr>
          <p:cNvCxnSpPr>
            <a:cxnSpLocks noChangeShapeType="1"/>
            <a:stCxn id="70" idx="3"/>
            <a:endCxn id="69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 Box 81">
            <a:extLst>
              <a:ext uri="{FF2B5EF4-FFF2-40B4-BE49-F238E27FC236}">
                <a16:creationId xmlns:a16="http://schemas.microsoft.com/office/drawing/2014/main" id="{62DFCAF2-3DED-47B6-AF4B-AFE7AB8DA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" name="Text Box 82">
            <a:extLst>
              <a:ext uri="{FF2B5EF4-FFF2-40B4-BE49-F238E27FC236}">
                <a16:creationId xmlns:a16="http://schemas.microsoft.com/office/drawing/2014/main" id="{5BA27B8F-0DE7-401F-ACD6-D15E63328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194" y="3924301"/>
            <a:ext cx="27190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latin typeface="Arial" panose="020B0604020202020204" pitchFamily="34" charset="0"/>
              </a:rPr>
              <a:t>Since </a:t>
            </a:r>
            <a:r>
              <a:rPr lang="en-US" altLang="en-US" sz="1800" b="1" i="1">
                <a:solidFill>
                  <a:srgbClr val="C000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000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000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00000"/>
                </a:solidFill>
                <a:latin typeface="Palatino"/>
              </a:rPr>
              <a:t>)</a:t>
            </a:r>
            <a:r>
              <a:rPr lang="en-US" altLang="en-US" sz="1800" b="1" i="1">
                <a:solidFill>
                  <a:srgbClr val="C00000"/>
                </a:solidFill>
                <a:latin typeface="Palatino"/>
              </a:rPr>
              <a:t> ≤</a:t>
            </a:r>
            <a:r>
              <a:rPr lang="en-US" altLang="en-US" sz="1800" b="1" i="1">
                <a:latin typeface="Palatino"/>
              </a:rPr>
              <a:t> </a:t>
            </a:r>
            <a:r>
              <a:rPr lang="en-US" altLang="en-US" sz="1800" b="1" i="1">
                <a:solidFill>
                  <a:srgbClr val="C00000"/>
                </a:solidFill>
                <a:latin typeface="Palatino"/>
              </a:rPr>
              <a:t>h</a:t>
            </a:r>
            <a:r>
              <a:rPr lang="en-US" altLang="en-US" sz="1800" b="1">
                <a:solidFill>
                  <a:srgbClr val="C00000"/>
                </a:solidFill>
                <a:latin typeface="Palatino"/>
              </a:rPr>
              <a:t>*(</a:t>
            </a:r>
            <a:r>
              <a:rPr lang="en-US" altLang="en-US" sz="1800" b="1" i="1">
                <a:solidFill>
                  <a:srgbClr val="C000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00000"/>
                </a:solidFill>
                <a:latin typeface="Palatino"/>
              </a:rPr>
              <a:t>)</a:t>
            </a:r>
            <a:r>
              <a:rPr lang="en-US" altLang="en-US" sz="1500" b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500" b="1">
                <a:latin typeface="Arial" panose="020B0604020202020204" pitchFamily="34" charset="0"/>
              </a:rPr>
              <a:t>for all </a:t>
            </a:r>
            <a:r>
              <a:rPr lang="en-US" altLang="en-US" sz="1800" b="1" i="1">
                <a:latin typeface="Palatino"/>
              </a:rPr>
              <a:t>n</a:t>
            </a:r>
            <a:r>
              <a:rPr lang="en-US" altLang="en-US" sz="1800" b="1">
                <a:latin typeface="Palatino"/>
              </a:rPr>
              <a:t>,</a:t>
            </a:r>
          </a:p>
          <a:p>
            <a:pPr eaLnBrk="1" hangingPunct="1"/>
            <a:r>
              <a:rPr lang="en-US" altLang="en-US" sz="1800" b="1" i="1">
                <a:latin typeface="Palatino"/>
              </a:rPr>
              <a:t>h</a:t>
            </a:r>
            <a:r>
              <a:rPr lang="en-US" altLang="en-US" sz="1500" b="1">
                <a:latin typeface="Arial" panose="020B0604020202020204" pitchFamily="34" charset="0"/>
              </a:rPr>
              <a:t> is admissible</a:t>
            </a:r>
          </a:p>
        </p:txBody>
      </p:sp>
    </p:spTree>
    <p:extLst>
      <p:ext uri="{BB962C8B-B14F-4D97-AF65-F5344CB8AC3E}">
        <p14:creationId xmlns:p14="http://schemas.microsoft.com/office/powerpoint/2010/main" val="2611310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319351"/>
            <a:ext cx="6413609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Admissible vs Consistent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4C649-636E-49A2-AADD-EE98C2B892FA}"/>
                  </a:ext>
                </a:extLst>
              </p:cNvPr>
              <p:cNvSpPr txBox="1"/>
              <p:nvPr/>
            </p:nvSpPr>
            <p:spPr>
              <a:xfrm>
                <a:off x="1823310" y="1350110"/>
                <a:ext cx="5650085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2000" b="1" dirty="0"/>
                  <a:t>Admissible Heuristics: </a:t>
                </a:r>
                <a:r>
                  <a:rPr lang="en-US" altLang="en-US" sz="2000" dirty="0"/>
                  <a:t>If we define h*(n) as the exact lowest cost from node n to a goal, a heuristic function h(n) is admissible if and only if,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en-US" sz="2000" dirty="0"/>
              </a:p>
              <a:p>
                <a:pPr lvl="5"/>
                <a:r>
                  <a:rPr lang="en-US" altLang="en-US" sz="2000" b="1" dirty="0">
                    <a:solidFill>
                      <a:schemeClr val="tx2"/>
                    </a:solidFill>
                  </a:rPr>
                  <a:t>h(n) ≤ h*(n)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en-US" altLang="en-US" sz="2000" b="1" dirty="0">
                  <a:solidFill>
                    <a:schemeClr val="tx2"/>
                  </a:solidFill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2000" b="1" dirty="0"/>
                  <a:t>Consistent Heuristics: </a:t>
                </a:r>
                <a:r>
                  <a:rPr lang="en-US" altLang="en-US" sz="2000" dirty="0"/>
                  <a:t>this quality is similar to the triangle inequality of all metrics, if c(</a:t>
                </a:r>
                <a:r>
                  <a:rPr lang="en-US" altLang="en-US" sz="2000" dirty="0" err="1"/>
                  <a:t>n,m</a:t>
                </a:r>
                <a:r>
                  <a:rPr lang="en-US" altLang="en-US" sz="2000" dirty="0"/>
                  <a:t>) is the cost of the shortest path from node n to node m, then a heuristic function h(n) is consistent if and only if,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sz="2000" dirty="0"/>
              </a:p>
              <a:p>
                <a:pPr lvl="5"/>
                <a:r>
                  <a:rPr lang="en-US" altLang="en-US" sz="2000" b="1" dirty="0">
                    <a:solidFill>
                      <a:schemeClr val="tx2"/>
                    </a:solidFill>
                  </a:rPr>
                  <a:t>h(n) ≤ c(</a:t>
                </a:r>
                <a:r>
                  <a:rPr lang="en-US" altLang="en-US" sz="2000" b="1" dirty="0" err="1">
                    <a:solidFill>
                      <a:schemeClr val="tx2"/>
                    </a:solidFill>
                  </a:rPr>
                  <a:t>n,m</a:t>
                </a:r>
                <a:r>
                  <a:rPr lang="en-US" altLang="en-US" sz="2000" b="1" dirty="0">
                    <a:solidFill>
                      <a:schemeClr val="tx2"/>
                    </a:solidFill>
                  </a:rPr>
                  <a:t>) +h(m)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4C649-636E-49A2-AADD-EE98C2B8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10" y="1350110"/>
                <a:ext cx="5650085" cy="3785652"/>
              </a:xfrm>
              <a:prstGeom prst="rect">
                <a:avLst/>
              </a:prstGeom>
              <a:blipFill>
                <a:blip r:embed="rId2"/>
                <a:stretch>
                  <a:fillRect l="-971" t="-805" r="-1834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28B39C8-E77B-44C2-93BA-0042D641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100" y="3182570"/>
            <a:ext cx="1267360" cy="18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11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A* Search</a:t>
            </a:r>
          </a:p>
        </p:txBody>
      </p:sp>
      <p:graphicFrame>
        <p:nvGraphicFramePr>
          <p:cNvPr id="29" name="Group 2">
            <a:extLst>
              <a:ext uri="{FF2B5EF4-FFF2-40B4-BE49-F238E27FC236}">
                <a16:creationId xmlns:a16="http://schemas.microsoft.com/office/drawing/2014/main" id="{20B073E4-D4E9-4DD3-907C-07B9449918A1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971800" cy="681232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9" marB="13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9" marB="1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{S:0+8}</a:t>
                      </a:r>
                    </a:p>
                  </a:txBody>
                  <a:tcPr marL="68580" marR="13716" marT="6859" marB="1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 Box 16">
            <a:extLst>
              <a:ext uri="{FF2B5EF4-FFF2-40B4-BE49-F238E27FC236}">
                <a16:creationId xmlns:a16="http://schemas.microsoft.com/office/drawing/2014/main" id="{3EDC6F62-EAC4-4454-9B19-ACE8C772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id="{D234AA0B-F1E9-4B37-877B-485669B08171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1885950"/>
            <a:ext cx="2914650" cy="2228850"/>
            <a:chOff x="3168" y="1584"/>
            <a:chExt cx="2448" cy="1872"/>
          </a:xfrm>
        </p:grpSpPr>
        <p:sp>
          <p:nvSpPr>
            <p:cNvPr id="41" name="Text Box 18">
              <a:extLst>
                <a:ext uri="{FF2B5EF4-FFF2-40B4-BE49-F238E27FC236}">
                  <a16:creationId xmlns:a16="http://schemas.microsoft.com/office/drawing/2014/main" id="{054E554B-DA63-49FF-BBA8-B6B2A9521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2574E978-7866-4DB6-874F-653E8D1E3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FA5AEC55-408E-4D77-99EC-02FF5EE5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21">
              <a:extLst>
                <a:ext uri="{FF2B5EF4-FFF2-40B4-BE49-F238E27FC236}">
                  <a16:creationId xmlns:a16="http://schemas.microsoft.com/office/drawing/2014/main" id="{6DD2F20E-E551-4291-A391-594D1490E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8209D4D0-C713-4DB9-8841-A787EE0B7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CE005550-6C73-43D7-88E1-E5AA27E45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47" name="Text Box 24">
              <a:extLst>
                <a:ext uri="{FF2B5EF4-FFF2-40B4-BE49-F238E27FC236}">
                  <a16:creationId xmlns:a16="http://schemas.microsoft.com/office/drawing/2014/main" id="{7CD51E2C-7093-4750-B44B-6AAC3C9C3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8" name="Oval 25">
              <a:extLst>
                <a:ext uri="{FF2B5EF4-FFF2-40B4-BE49-F238E27FC236}">
                  <a16:creationId xmlns:a16="http://schemas.microsoft.com/office/drawing/2014/main" id="{5CF447D6-0451-489F-9412-ECF676A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8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h=8</a:t>
              </a:r>
            </a:p>
          </p:txBody>
        </p:sp>
        <p:sp>
          <p:nvSpPr>
            <p:cNvPr id="49" name="Oval 26">
              <a:extLst>
                <a:ext uri="{FF2B5EF4-FFF2-40B4-BE49-F238E27FC236}">
                  <a16:creationId xmlns:a16="http://schemas.microsoft.com/office/drawing/2014/main" id="{D7D87F9F-41B0-4B00-A70A-433AFE32D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h=8</a:t>
              </a:r>
            </a:p>
          </p:txBody>
        </p:sp>
        <p:cxnSp>
          <p:nvCxnSpPr>
            <p:cNvPr id="50" name="AutoShape 27">
              <a:extLst>
                <a:ext uri="{FF2B5EF4-FFF2-40B4-BE49-F238E27FC236}">
                  <a16:creationId xmlns:a16="http://schemas.microsoft.com/office/drawing/2014/main" id="{3820AC3D-9F7B-4493-8351-4FE1E03D996F}"/>
                </a:ext>
              </a:extLst>
            </p:cNvPr>
            <p:cNvCxnSpPr>
              <a:cxnSpLocks noChangeShapeType="1"/>
              <a:stCxn id="48" idx="3"/>
              <a:endCxn id="49" idx="0"/>
            </p:cNvCxnSpPr>
            <p:nvPr/>
          </p:nvCxnSpPr>
          <p:spPr bwMode="auto">
            <a:xfrm flipH="1">
              <a:off x="3960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8">
              <a:extLst>
                <a:ext uri="{FF2B5EF4-FFF2-40B4-BE49-F238E27FC236}">
                  <a16:creationId xmlns:a16="http://schemas.microsoft.com/office/drawing/2014/main" id="{1ACC2657-4996-4421-A2ED-DA6B36BAFCD7}"/>
                </a:ext>
              </a:extLst>
            </p:cNvPr>
            <p:cNvCxnSpPr>
              <a:cxnSpLocks noChangeShapeType="1"/>
              <a:stCxn id="49" idx="4"/>
              <a:endCxn id="52" idx="0"/>
            </p:cNvCxnSpPr>
            <p:nvPr/>
          </p:nvCxnSpPr>
          <p:spPr bwMode="auto">
            <a:xfrm>
              <a:off x="396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29">
              <a:extLst>
                <a:ext uri="{FF2B5EF4-FFF2-40B4-BE49-F238E27FC236}">
                  <a16:creationId xmlns:a16="http://schemas.microsoft.com/office/drawing/2014/main" id="{DF101B16-58EB-4446-8772-9C54E01F6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</a:t>
              </a: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∞</a:t>
              </a:r>
            </a:p>
          </p:txBody>
        </p:sp>
        <p:cxnSp>
          <p:nvCxnSpPr>
            <p:cNvPr id="53" name="AutoShape 30">
              <a:extLst>
                <a:ext uri="{FF2B5EF4-FFF2-40B4-BE49-F238E27FC236}">
                  <a16:creationId xmlns:a16="http://schemas.microsoft.com/office/drawing/2014/main" id="{1A28EC75-BD7D-41A9-9A75-EDDB9A195991}"/>
                </a:ext>
              </a:extLst>
            </p:cNvPr>
            <p:cNvCxnSpPr>
              <a:cxnSpLocks noChangeShapeType="1"/>
              <a:stCxn id="49" idx="3"/>
              <a:endCxn id="54" idx="0"/>
            </p:cNvCxnSpPr>
            <p:nvPr/>
          </p:nvCxnSpPr>
          <p:spPr bwMode="auto">
            <a:xfrm flipH="1">
              <a:off x="3384" y="2681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31">
              <a:extLst>
                <a:ext uri="{FF2B5EF4-FFF2-40B4-BE49-F238E27FC236}">
                  <a16:creationId xmlns:a16="http://schemas.microsoft.com/office/drawing/2014/main" id="{F4AA56AA-0D2C-4089-B656-0BEA6435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</a:t>
              </a: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∞</a:t>
              </a:r>
            </a:p>
          </p:txBody>
        </p:sp>
        <p:sp>
          <p:nvSpPr>
            <p:cNvPr id="55" name="Oval 32">
              <a:extLst>
                <a:ext uri="{FF2B5EF4-FFF2-40B4-BE49-F238E27FC236}">
                  <a16:creationId xmlns:a16="http://schemas.microsoft.com/office/drawing/2014/main" id="{803C4307-B3D1-4626-B011-7B45FD935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h=4</a:t>
              </a:r>
              <a:endParaRPr lang="en-US" altLang="en-US" sz="1500" b="1">
                <a:latin typeface="Arial" panose="020B0604020202020204" pitchFamily="34" charset="0"/>
              </a:endParaRPr>
            </a:p>
          </p:txBody>
        </p:sp>
        <p:cxnSp>
          <p:nvCxnSpPr>
            <p:cNvPr id="56" name="AutoShape 33">
              <a:extLst>
                <a:ext uri="{FF2B5EF4-FFF2-40B4-BE49-F238E27FC236}">
                  <a16:creationId xmlns:a16="http://schemas.microsoft.com/office/drawing/2014/main" id="{6FDBAE9C-8617-41F2-A623-9CD1A0A2D101}"/>
                </a:ext>
              </a:extLst>
            </p:cNvPr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468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34">
              <a:extLst>
                <a:ext uri="{FF2B5EF4-FFF2-40B4-BE49-F238E27FC236}">
                  <a16:creationId xmlns:a16="http://schemas.microsoft.com/office/drawing/2014/main" id="{E8A9C4C6-8A34-436C-8B86-B8A4200F7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h=0</a:t>
              </a:r>
              <a:endParaRPr lang="en-US" altLang="en-US" sz="135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Oval 35">
              <a:extLst>
                <a:ext uri="{FF2B5EF4-FFF2-40B4-BE49-F238E27FC236}">
                  <a16:creationId xmlns:a16="http://schemas.microsoft.com/office/drawing/2014/main" id="{5A58EF83-2F01-4226-B740-E0E44D7E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 i="1">
                  <a:solidFill>
                    <a:schemeClr val="bg1"/>
                  </a:solidFill>
                  <a:latin typeface="Arial" panose="020B0604020202020204" pitchFamily="34" charset="0"/>
                </a:rPr>
                <a:t>h=3</a:t>
              </a:r>
            </a:p>
          </p:txBody>
        </p:sp>
        <p:cxnSp>
          <p:nvCxnSpPr>
            <p:cNvPr id="59" name="AutoShape 36">
              <a:extLst>
                <a:ext uri="{FF2B5EF4-FFF2-40B4-BE49-F238E27FC236}">
                  <a16:creationId xmlns:a16="http://schemas.microsoft.com/office/drawing/2014/main" id="{28CFFFF2-EEB6-439E-8BE2-C1A74869E723}"/>
                </a:ext>
              </a:extLst>
            </p:cNvPr>
            <p:cNvCxnSpPr>
              <a:cxnSpLocks noChangeShapeType="1"/>
              <a:stCxn id="48" idx="5"/>
              <a:endCxn id="58" idx="0"/>
            </p:cNvCxnSpPr>
            <p:nvPr/>
          </p:nvCxnSpPr>
          <p:spPr bwMode="auto">
            <a:xfrm>
              <a:off x="4833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7">
              <a:extLst>
                <a:ext uri="{FF2B5EF4-FFF2-40B4-BE49-F238E27FC236}">
                  <a16:creationId xmlns:a16="http://schemas.microsoft.com/office/drawing/2014/main" id="{B1B17BD5-1AFC-4980-BDB0-5296DC542F0D}"/>
                </a:ext>
              </a:extLst>
            </p:cNvPr>
            <p:cNvCxnSpPr>
              <a:cxnSpLocks noChangeShapeType="1"/>
              <a:stCxn id="49" idx="5"/>
              <a:endCxn id="57" idx="1"/>
            </p:cNvCxnSpPr>
            <p:nvPr/>
          </p:nvCxnSpPr>
          <p:spPr bwMode="auto">
            <a:xfrm>
              <a:off x="4113" y="2681"/>
              <a:ext cx="414" cy="3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38">
              <a:extLst>
                <a:ext uri="{FF2B5EF4-FFF2-40B4-BE49-F238E27FC236}">
                  <a16:creationId xmlns:a16="http://schemas.microsoft.com/office/drawing/2014/main" id="{3FD242E9-1BF0-43A6-9F42-5ECFB3F217A2}"/>
                </a:ext>
              </a:extLst>
            </p:cNvPr>
            <p:cNvCxnSpPr>
              <a:cxnSpLocks noChangeShapeType="1"/>
              <a:stCxn id="48" idx="4"/>
              <a:endCxn id="55" idx="0"/>
            </p:cNvCxnSpPr>
            <p:nvPr/>
          </p:nvCxnSpPr>
          <p:spPr bwMode="auto">
            <a:xfrm>
              <a:off x="4680" y="202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39">
              <a:extLst>
                <a:ext uri="{FF2B5EF4-FFF2-40B4-BE49-F238E27FC236}">
                  <a16:creationId xmlns:a16="http://schemas.microsoft.com/office/drawing/2014/main" id="{B1469DD0-90C0-4B19-9C5D-A1BEF57A8BB8}"/>
                </a:ext>
              </a:extLst>
            </p:cNvPr>
            <p:cNvCxnSpPr>
              <a:cxnSpLocks noChangeShapeType="1"/>
              <a:stCxn id="58" idx="3"/>
              <a:endCxn id="57" idx="7"/>
            </p:cNvCxnSpPr>
            <p:nvPr/>
          </p:nvCxnSpPr>
          <p:spPr bwMode="auto">
            <a:xfrm flipH="1">
              <a:off x="4833" y="2681"/>
              <a:ext cx="414" cy="3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Text Box 40">
              <a:extLst>
                <a:ext uri="{FF2B5EF4-FFF2-40B4-BE49-F238E27FC236}">
                  <a16:creationId xmlns:a16="http://schemas.microsoft.com/office/drawing/2014/main" id="{CE3F1BD3-1719-463B-8F17-B43AC8FA9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79" name="Text Box 41">
            <a:extLst>
              <a:ext uri="{FF2B5EF4-FFF2-40B4-BE49-F238E27FC236}">
                <a16:creationId xmlns:a16="http://schemas.microsoft.com/office/drawing/2014/main" id="{608406F5-6BDB-49B6-B861-2391ED05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 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+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sp>
        <p:nvSpPr>
          <p:cNvPr id="80" name="Oval Callout 3">
            <a:extLst>
              <a:ext uri="{FF2B5EF4-FFF2-40B4-BE49-F238E27FC236}">
                <a16:creationId xmlns:a16="http://schemas.microsoft.com/office/drawing/2014/main" id="{07330189-33BC-4884-95B1-BD8302E0D1E3}"/>
              </a:ext>
            </a:extLst>
          </p:cNvPr>
          <p:cNvSpPr/>
          <p:nvPr/>
        </p:nvSpPr>
        <p:spPr>
          <a:xfrm>
            <a:off x="5257800" y="514350"/>
            <a:ext cx="2628900" cy="971550"/>
          </a:xfrm>
          <a:prstGeom prst="wedgeEllipseCallout">
            <a:avLst>
              <a:gd name="adj1" fmla="val 1319"/>
              <a:gd name="adj2" fmla="val 762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Is </a:t>
            </a:r>
            <a:r>
              <a:rPr lang="en-US" sz="1350" i="1" dirty="0"/>
              <a:t>h</a:t>
            </a:r>
            <a:r>
              <a:rPr lang="en-US" sz="1350" dirty="0"/>
              <a:t> admissible and/or consistent?</a:t>
            </a:r>
          </a:p>
        </p:txBody>
      </p:sp>
    </p:spTree>
    <p:extLst>
      <p:ext uri="{BB962C8B-B14F-4D97-AF65-F5344CB8AC3E}">
        <p14:creationId xmlns:p14="http://schemas.microsoft.com/office/powerpoint/2010/main" val="1094766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A* Search</a:t>
            </a:r>
          </a:p>
        </p:txBody>
      </p:sp>
      <p:graphicFrame>
        <p:nvGraphicFramePr>
          <p:cNvPr id="31" name="Group 2">
            <a:extLst>
              <a:ext uri="{FF2B5EF4-FFF2-40B4-BE49-F238E27FC236}">
                <a16:creationId xmlns:a16="http://schemas.microsoft.com/office/drawing/2014/main" id="{0414F91E-A23E-44BB-80B9-0464D5D2247A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1"/>
          <a:ext cx="2971800" cy="1128498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A:1+8,B:5+4,C:8+3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 Box 19">
            <a:extLst>
              <a:ext uri="{FF2B5EF4-FFF2-40B4-BE49-F238E27FC236}">
                <a16:creationId xmlns:a16="http://schemas.microsoft.com/office/drawing/2014/main" id="{DB696F81-D624-417B-ACD1-8A38CEFB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AD72CB77-BD7A-4210-B04B-B565BDAE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6AE8E9FB-8632-462C-99E2-758C7890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" name="Text Box 22">
            <a:extLst>
              <a:ext uri="{FF2B5EF4-FFF2-40B4-BE49-F238E27FC236}">
                <a16:creationId xmlns:a16="http://schemas.microsoft.com/office/drawing/2014/main" id="{48FCD7C2-09E6-4594-9EBB-0C1D4714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F7F448A9-CC46-4345-B117-8B51B3A0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7" name="Text Box 24">
            <a:extLst>
              <a:ext uri="{FF2B5EF4-FFF2-40B4-BE49-F238E27FC236}">
                <a16:creationId xmlns:a16="http://schemas.microsoft.com/office/drawing/2014/main" id="{04B1B281-1F0C-43AA-8BD6-7EA318AC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id="{36D61C41-35E6-41C2-BFD1-6D0B7F215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95DCA2A2-4D6F-4784-91ED-E18BF1F79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Oval 27">
            <a:extLst>
              <a:ext uri="{FF2B5EF4-FFF2-40B4-BE49-F238E27FC236}">
                <a16:creationId xmlns:a16="http://schemas.microsoft.com/office/drawing/2014/main" id="{68336AD5-1A2F-41CF-B898-DABAC6C67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64" name="Oval 28">
            <a:extLst>
              <a:ext uri="{FF2B5EF4-FFF2-40B4-BE49-F238E27FC236}">
                <a16:creationId xmlns:a16="http://schemas.microsoft.com/office/drawing/2014/main" id="{FEBFBED5-6E48-4405-88FB-82B4EC76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5" name="AutoShape 29">
            <a:extLst>
              <a:ext uri="{FF2B5EF4-FFF2-40B4-BE49-F238E27FC236}">
                <a16:creationId xmlns:a16="http://schemas.microsoft.com/office/drawing/2014/main" id="{E7298F88-E34B-4C4C-BD99-0C4CF8E3B3C1}"/>
              </a:ext>
            </a:extLst>
          </p:cNvPr>
          <p:cNvCxnSpPr>
            <a:cxnSpLocks noChangeShapeType="1"/>
            <a:stCxn id="63" idx="3"/>
            <a:endCxn id="64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30">
            <a:extLst>
              <a:ext uri="{FF2B5EF4-FFF2-40B4-BE49-F238E27FC236}">
                <a16:creationId xmlns:a16="http://schemas.microsoft.com/office/drawing/2014/main" id="{1F92F164-8C57-4798-A30B-CF0DE8616295}"/>
              </a:ext>
            </a:extLst>
          </p:cNvPr>
          <p:cNvCxnSpPr>
            <a:cxnSpLocks noChangeShapeType="1"/>
            <a:stCxn id="64" idx="4"/>
            <a:endCxn id="67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31">
            <a:extLst>
              <a:ext uri="{FF2B5EF4-FFF2-40B4-BE49-F238E27FC236}">
                <a16:creationId xmlns:a16="http://schemas.microsoft.com/office/drawing/2014/main" id="{E4404994-650C-48D6-9D9C-3A0A146B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8" name="AutoShape 32">
            <a:extLst>
              <a:ext uri="{FF2B5EF4-FFF2-40B4-BE49-F238E27FC236}">
                <a16:creationId xmlns:a16="http://schemas.microsoft.com/office/drawing/2014/main" id="{9E2D63FE-F614-46EC-8756-2873B411B767}"/>
              </a:ext>
            </a:extLst>
          </p:cNvPr>
          <p:cNvCxnSpPr>
            <a:cxnSpLocks noChangeShapeType="1"/>
            <a:stCxn id="64" idx="3"/>
            <a:endCxn id="69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33">
            <a:extLst>
              <a:ext uri="{FF2B5EF4-FFF2-40B4-BE49-F238E27FC236}">
                <a16:creationId xmlns:a16="http://schemas.microsoft.com/office/drawing/2014/main" id="{3061EB87-A677-4FB5-8533-639880C2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70" name="Oval 34">
            <a:extLst>
              <a:ext uri="{FF2B5EF4-FFF2-40B4-BE49-F238E27FC236}">
                <a16:creationId xmlns:a16="http://schemas.microsoft.com/office/drawing/2014/main" id="{E5575D4C-0777-44C6-ABF5-59BF433E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71" name="AutoShape 35">
            <a:extLst>
              <a:ext uri="{FF2B5EF4-FFF2-40B4-BE49-F238E27FC236}">
                <a16:creationId xmlns:a16="http://schemas.microsoft.com/office/drawing/2014/main" id="{7CDD1D2B-31F7-4C45-830D-6120A4D8F60C}"/>
              </a:ext>
            </a:extLst>
          </p:cNvPr>
          <p:cNvCxnSpPr>
            <a:cxnSpLocks noChangeShapeType="1"/>
            <a:stCxn id="70" idx="4"/>
            <a:endCxn id="72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36">
            <a:extLst>
              <a:ext uri="{FF2B5EF4-FFF2-40B4-BE49-F238E27FC236}">
                <a16:creationId xmlns:a16="http://schemas.microsoft.com/office/drawing/2014/main" id="{FBBB0C0E-F439-4007-B806-957AE27F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3" name="Oval 37">
            <a:extLst>
              <a:ext uri="{FF2B5EF4-FFF2-40B4-BE49-F238E27FC236}">
                <a16:creationId xmlns:a16="http://schemas.microsoft.com/office/drawing/2014/main" id="{15BCE093-56A9-4C6F-BD6C-5D00E7B6C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4" name="AutoShape 38">
            <a:extLst>
              <a:ext uri="{FF2B5EF4-FFF2-40B4-BE49-F238E27FC236}">
                <a16:creationId xmlns:a16="http://schemas.microsoft.com/office/drawing/2014/main" id="{72DCEBB9-8928-4E6A-AC67-53E8737D5AE7}"/>
              </a:ext>
            </a:extLst>
          </p:cNvPr>
          <p:cNvCxnSpPr>
            <a:cxnSpLocks noChangeShapeType="1"/>
            <a:stCxn id="63" idx="5"/>
            <a:endCxn id="73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9">
            <a:extLst>
              <a:ext uri="{FF2B5EF4-FFF2-40B4-BE49-F238E27FC236}">
                <a16:creationId xmlns:a16="http://schemas.microsoft.com/office/drawing/2014/main" id="{57B97915-1707-4F1A-A267-D946864589AA}"/>
              </a:ext>
            </a:extLst>
          </p:cNvPr>
          <p:cNvCxnSpPr>
            <a:cxnSpLocks noChangeShapeType="1"/>
            <a:stCxn id="64" idx="5"/>
            <a:endCxn id="72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40">
            <a:extLst>
              <a:ext uri="{FF2B5EF4-FFF2-40B4-BE49-F238E27FC236}">
                <a16:creationId xmlns:a16="http://schemas.microsoft.com/office/drawing/2014/main" id="{CE5AC584-A29C-40AD-83AA-F8632CC5AE07}"/>
              </a:ext>
            </a:extLst>
          </p:cNvPr>
          <p:cNvCxnSpPr>
            <a:cxnSpLocks noChangeShapeType="1"/>
            <a:stCxn id="63" idx="4"/>
            <a:endCxn id="70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41">
            <a:extLst>
              <a:ext uri="{FF2B5EF4-FFF2-40B4-BE49-F238E27FC236}">
                <a16:creationId xmlns:a16="http://schemas.microsoft.com/office/drawing/2014/main" id="{98714B12-A801-44EC-91CF-F96DDFF15B65}"/>
              </a:ext>
            </a:extLst>
          </p:cNvPr>
          <p:cNvCxnSpPr>
            <a:cxnSpLocks noChangeShapeType="1"/>
            <a:stCxn id="73" idx="3"/>
            <a:endCxn id="72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42">
            <a:extLst>
              <a:ext uri="{FF2B5EF4-FFF2-40B4-BE49-F238E27FC236}">
                <a16:creationId xmlns:a16="http://schemas.microsoft.com/office/drawing/2014/main" id="{EDC612D1-DD59-46D0-B3FE-8D756695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3" name="Text Box 43">
            <a:extLst>
              <a:ext uri="{FF2B5EF4-FFF2-40B4-BE49-F238E27FC236}">
                <a16:creationId xmlns:a16="http://schemas.microsoft.com/office/drawing/2014/main" id="{B4E97C51-3E51-41C9-B20E-8761B309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+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31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A* Search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FA91ACC2-DAB0-461D-B1BA-7DF4FFD5A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B99BA5D1-6F50-4552-86C1-2CBCA4415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EA740185-3F1B-4F34-B953-67BBE75F4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3B38649A-BB6B-47CD-B277-38FE0B4BD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id="{E07AAAA8-D164-403A-A080-2498AAD1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7C291676-6DA5-4D5E-8514-00170E517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4D9454C2-8A6A-4F4C-BA7D-301F64BD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AAF67B7B-F4DC-48F6-B3ED-0CBE8BF1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7546783E-21A4-4B47-BB29-4189AD66A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92FACB3F-2EED-443C-9443-7B1E5D852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7" name="AutoShape 13">
            <a:extLst>
              <a:ext uri="{FF2B5EF4-FFF2-40B4-BE49-F238E27FC236}">
                <a16:creationId xmlns:a16="http://schemas.microsoft.com/office/drawing/2014/main" id="{FDAF66B5-872F-4D80-A099-CDC9BD8E5A10}"/>
              </a:ext>
            </a:extLst>
          </p:cNvPr>
          <p:cNvCxnSpPr>
            <a:cxnSpLocks noChangeShapeType="1"/>
            <a:stCxn id="45" idx="3"/>
            <a:endCxn id="46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4">
            <a:extLst>
              <a:ext uri="{FF2B5EF4-FFF2-40B4-BE49-F238E27FC236}">
                <a16:creationId xmlns:a16="http://schemas.microsoft.com/office/drawing/2014/main" id="{F0A9682A-3C8C-4F57-97FE-A7F7143468AF}"/>
              </a:ext>
            </a:extLst>
          </p:cNvPr>
          <p:cNvCxnSpPr>
            <a:cxnSpLocks noChangeShapeType="1"/>
            <a:stCxn id="46" idx="4"/>
            <a:endCxn id="49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15">
            <a:extLst>
              <a:ext uri="{FF2B5EF4-FFF2-40B4-BE49-F238E27FC236}">
                <a16:creationId xmlns:a16="http://schemas.microsoft.com/office/drawing/2014/main" id="{CEE21EDB-03EE-4746-96F1-0BDACF96E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0" name="AutoShape 16">
            <a:extLst>
              <a:ext uri="{FF2B5EF4-FFF2-40B4-BE49-F238E27FC236}">
                <a16:creationId xmlns:a16="http://schemas.microsoft.com/office/drawing/2014/main" id="{F5E6BD44-1E76-4D72-892F-53C75B4BA147}"/>
              </a:ext>
            </a:extLst>
          </p:cNvPr>
          <p:cNvCxnSpPr>
            <a:cxnSpLocks noChangeShapeType="1"/>
            <a:stCxn id="46" idx="3"/>
            <a:endCxn id="51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17">
            <a:extLst>
              <a:ext uri="{FF2B5EF4-FFF2-40B4-BE49-F238E27FC236}">
                <a16:creationId xmlns:a16="http://schemas.microsoft.com/office/drawing/2014/main" id="{CF5392A2-2BE3-47AE-BBF2-B24B8C19F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2A567C66-2BA8-45D9-8FB5-36A4D79B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3" name="AutoShape 19">
            <a:extLst>
              <a:ext uri="{FF2B5EF4-FFF2-40B4-BE49-F238E27FC236}">
                <a16:creationId xmlns:a16="http://schemas.microsoft.com/office/drawing/2014/main" id="{C428399F-DF0B-4F3D-9E8E-001FA6D68421}"/>
              </a:ext>
            </a:extLst>
          </p:cNvPr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20">
            <a:extLst>
              <a:ext uri="{FF2B5EF4-FFF2-40B4-BE49-F238E27FC236}">
                <a16:creationId xmlns:a16="http://schemas.microsoft.com/office/drawing/2014/main" id="{F7A9EEC9-520D-4E4A-A47B-91318D874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81390C07-F986-4CED-B959-DC0150B3D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6" name="AutoShape 22">
            <a:extLst>
              <a:ext uri="{FF2B5EF4-FFF2-40B4-BE49-F238E27FC236}">
                <a16:creationId xmlns:a16="http://schemas.microsoft.com/office/drawing/2014/main" id="{C7C7FB07-F2E7-4C6C-B1C1-86209D936571}"/>
              </a:ext>
            </a:extLst>
          </p:cNvPr>
          <p:cNvCxnSpPr>
            <a:cxnSpLocks noChangeShapeType="1"/>
            <a:stCxn id="45" idx="5"/>
            <a:endCxn id="55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23">
            <a:extLst>
              <a:ext uri="{FF2B5EF4-FFF2-40B4-BE49-F238E27FC236}">
                <a16:creationId xmlns:a16="http://schemas.microsoft.com/office/drawing/2014/main" id="{ECC06CD5-86F6-4E7C-90CF-D5EF8E9E8D65}"/>
              </a:ext>
            </a:extLst>
          </p:cNvPr>
          <p:cNvCxnSpPr>
            <a:cxnSpLocks noChangeShapeType="1"/>
            <a:stCxn id="46" idx="5"/>
            <a:endCxn id="54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24">
            <a:extLst>
              <a:ext uri="{FF2B5EF4-FFF2-40B4-BE49-F238E27FC236}">
                <a16:creationId xmlns:a16="http://schemas.microsoft.com/office/drawing/2014/main" id="{1F8D49F1-5FC0-4562-9681-284563502289}"/>
              </a:ext>
            </a:extLst>
          </p:cNvPr>
          <p:cNvCxnSpPr>
            <a:cxnSpLocks noChangeShapeType="1"/>
            <a:stCxn id="45" idx="4"/>
            <a:endCxn id="52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25">
            <a:extLst>
              <a:ext uri="{FF2B5EF4-FFF2-40B4-BE49-F238E27FC236}">
                <a16:creationId xmlns:a16="http://schemas.microsoft.com/office/drawing/2014/main" id="{E07D06C7-AB0C-4C44-83FF-4D35359A9298}"/>
              </a:ext>
            </a:extLst>
          </p:cNvPr>
          <p:cNvCxnSpPr>
            <a:cxnSpLocks noChangeShapeType="1"/>
            <a:stCxn id="55" idx="3"/>
            <a:endCxn id="54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26">
            <a:extLst>
              <a:ext uri="{FF2B5EF4-FFF2-40B4-BE49-F238E27FC236}">
                <a16:creationId xmlns:a16="http://schemas.microsoft.com/office/drawing/2014/main" id="{7420C192-C3AE-440A-92B3-CA93CD3A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" name="Text Box 27">
            <a:extLst>
              <a:ext uri="{FF2B5EF4-FFF2-40B4-BE49-F238E27FC236}">
                <a16:creationId xmlns:a16="http://schemas.microsoft.com/office/drawing/2014/main" id="{80E292CB-321B-46D4-8885-F061E563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+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graphicFrame>
        <p:nvGraphicFramePr>
          <p:cNvPr id="77" name="Group 28">
            <a:extLst>
              <a:ext uri="{FF2B5EF4-FFF2-40B4-BE49-F238E27FC236}">
                <a16:creationId xmlns:a16="http://schemas.microsoft.com/office/drawing/2014/main" id="{B97B170F-AD7F-4411-9EE5-7FE706F82574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971800" cy="1423452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61" marB="13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61" marB="13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61" marB="13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61" marB="13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61" marB="13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{A:9,B:9,C:11}</a:t>
                      </a:r>
                    </a:p>
                  </a:txBody>
                  <a:tcPr marL="68580" marR="13716" marT="6861" marB="13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61" marB="13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{B:9,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G:1+9+0,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C:11,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D:1+3+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E:1+7+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61" marB="13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19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A* Search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7C4CCC4B-C1E4-481F-847A-7A7C4BAF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92D73A3B-EE38-4336-A5B0-1409EF15D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7A44551D-B951-4B42-901F-EB36EC608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75375471-694C-4D00-9FD3-2B044AC41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6F8F804E-6F7C-4EEC-9EAC-8B1E1F222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id="{A28DFF12-72D8-4684-A031-E188772E6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177D14EC-E484-421D-85C1-46503C4D0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F6558372-8D74-49DB-8A39-CACD9E709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Oval 11">
            <a:extLst>
              <a:ext uri="{FF2B5EF4-FFF2-40B4-BE49-F238E27FC236}">
                <a16:creationId xmlns:a16="http://schemas.microsoft.com/office/drawing/2014/main" id="{D650E000-1C52-4FE5-918A-A5383F38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63" name="Oval 12">
            <a:extLst>
              <a:ext uri="{FF2B5EF4-FFF2-40B4-BE49-F238E27FC236}">
                <a16:creationId xmlns:a16="http://schemas.microsoft.com/office/drawing/2014/main" id="{E515F657-A926-4A9B-B942-C5B83C346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4" name="AutoShape 13">
            <a:extLst>
              <a:ext uri="{FF2B5EF4-FFF2-40B4-BE49-F238E27FC236}">
                <a16:creationId xmlns:a16="http://schemas.microsoft.com/office/drawing/2014/main" id="{4D2C4814-1233-48E8-8666-BEE355444E7C}"/>
              </a:ext>
            </a:extLst>
          </p:cNvPr>
          <p:cNvCxnSpPr>
            <a:cxnSpLocks noChangeShapeType="1"/>
            <a:stCxn id="62" idx="3"/>
            <a:endCxn id="63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4">
            <a:extLst>
              <a:ext uri="{FF2B5EF4-FFF2-40B4-BE49-F238E27FC236}">
                <a16:creationId xmlns:a16="http://schemas.microsoft.com/office/drawing/2014/main" id="{BC9F28B6-B298-48C5-ACE9-60738D33BE8D}"/>
              </a:ext>
            </a:extLst>
          </p:cNvPr>
          <p:cNvCxnSpPr>
            <a:cxnSpLocks noChangeShapeType="1"/>
            <a:stCxn id="63" idx="4"/>
            <a:endCxn id="66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15">
            <a:extLst>
              <a:ext uri="{FF2B5EF4-FFF2-40B4-BE49-F238E27FC236}">
                <a16:creationId xmlns:a16="http://schemas.microsoft.com/office/drawing/2014/main" id="{2E6938FA-C5F0-462B-85FC-013F532EF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7" name="AutoShape 16">
            <a:extLst>
              <a:ext uri="{FF2B5EF4-FFF2-40B4-BE49-F238E27FC236}">
                <a16:creationId xmlns:a16="http://schemas.microsoft.com/office/drawing/2014/main" id="{73CD7A56-5330-4F1F-89BE-E24034E385B1}"/>
              </a:ext>
            </a:extLst>
          </p:cNvPr>
          <p:cNvCxnSpPr>
            <a:cxnSpLocks noChangeShapeType="1"/>
            <a:stCxn id="63" idx="3"/>
            <a:endCxn id="68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Oval 17">
            <a:extLst>
              <a:ext uri="{FF2B5EF4-FFF2-40B4-BE49-F238E27FC236}">
                <a16:creationId xmlns:a16="http://schemas.microsoft.com/office/drawing/2014/main" id="{35BB9EAB-0E84-4B67-BA55-5FA8014E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9" name="Oval 18">
            <a:extLst>
              <a:ext uri="{FF2B5EF4-FFF2-40B4-BE49-F238E27FC236}">
                <a16:creationId xmlns:a16="http://schemas.microsoft.com/office/drawing/2014/main" id="{069EFE17-5F0C-4D70-9A5A-808E6293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70" name="AutoShape 19">
            <a:extLst>
              <a:ext uri="{FF2B5EF4-FFF2-40B4-BE49-F238E27FC236}">
                <a16:creationId xmlns:a16="http://schemas.microsoft.com/office/drawing/2014/main" id="{0CD83A83-FB49-4A5D-A792-17FA9FB4DD6B}"/>
              </a:ext>
            </a:extLst>
          </p:cNvPr>
          <p:cNvCxnSpPr>
            <a:cxnSpLocks noChangeShapeType="1"/>
            <a:stCxn id="69" idx="4"/>
            <a:endCxn id="71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Oval 20">
            <a:extLst>
              <a:ext uri="{FF2B5EF4-FFF2-40B4-BE49-F238E27FC236}">
                <a16:creationId xmlns:a16="http://schemas.microsoft.com/office/drawing/2014/main" id="{541F3DD4-351A-49FC-ACD7-DCAB91F6A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9AA8AA29-A394-46FC-9CE5-7B21BCA8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3" name="AutoShape 22">
            <a:extLst>
              <a:ext uri="{FF2B5EF4-FFF2-40B4-BE49-F238E27FC236}">
                <a16:creationId xmlns:a16="http://schemas.microsoft.com/office/drawing/2014/main" id="{E08CE075-F2F0-4490-942D-EC0074E2E7FF}"/>
              </a:ext>
            </a:extLst>
          </p:cNvPr>
          <p:cNvCxnSpPr>
            <a:cxnSpLocks noChangeShapeType="1"/>
            <a:stCxn id="62" idx="5"/>
            <a:endCxn id="72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3">
            <a:extLst>
              <a:ext uri="{FF2B5EF4-FFF2-40B4-BE49-F238E27FC236}">
                <a16:creationId xmlns:a16="http://schemas.microsoft.com/office/drawing/2014/main" id="{004C3146-1973-4811-8251-FC209BB4A5ED}"/>
              </a:ext>
            </a:extLst>
          </p:cNvPr>
          <p:cNvCxnSpPr>
            <a:cxnSpLocks noChangeShapeType="1"/>
            <a:stCxn id="63" idx="5"/>
            <a:endCxn id="71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4">
            <a:extLst>
              <a:ext uri="{FF2B5EF4-FFF2-40B4-BE49-F238E27FC236}">
                <a16:creationId xmlns:a16="http://schemas.microsoft.com/office/drawing/2014/main" id="{E4E2F332-0CB5-4C67-B0EA-6B98A6BD5410}"/>
              </a:ext>
            </a:extLst>
          </p:cNvPr>
          <p:cNvCxnSpPr>
            <a:cxnSpLocks noChangeShapeType="1"/>
            <a:stCxn id="62" idx="4"/>
            <a:endCxn id="69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5">
            <a:extLst>
              <a:ext uri="{FF2B5EF4-FFF2-40B4-BE49-F238E27FC236}">
                <a16:creationId xmlns:a16="http://schemas.microsoft.com/office/drawing/2014/main" id="{7BD8A081-64E8-40A0-ACF1-ED554308CC2F}"/>
              </a:ext>
            </a:extLst>
          </p:cNvPr>
          <p:cNvCxnSpPr>
            <a:cxnSpLocks noChangeShapeType="1"/>
            <a:stCxn id="72" idx="3"/>
            <a:endCxn id="71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26">
            <a:extLst>
              <a:ext uri="{FF2B5EF4-FFF2-40B4-BE49-F238E27FC236}">
                <a16:creationId xmlns:a16="http://schemas.microsoft.com/office/drawing/2014/main" id="{F7740377-72D2-40A9-8C00-7F2CCDE6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9" name="Text Box 27">
            <a:extLst>
              <a:ext uri="{FF2B5EF4-FFF2-40B4-BE49-F238E27FC236}">
                <a16:creationId xmlns:a16="http://schemas.microsoft.com/office/drawing/2014/main" id="{15FDF155-B9FE-4A82-A581-170D802DB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 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+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graphicFrame>
        <p:nvGraphicFramePr>
          <p:cNvPr id="80" name="Group 28">
            <a:extLst>
              <a:ext uri="{FF2B5EF4-FFF2-40B4-BE49-F238E27FC236}">
                <a16:creationId xmlns:a16="http://schemas.microsoft.com/office/drawing/2014/main" id="{7D996466-821A-43DB-B6ED-905B248FE873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971800" cy="171813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47" marB="1369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47" marB="13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47" marB="1369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47" marB="13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47" marB="1369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{A:9,B:9,C:11}</a:t>
                      </a:r>
                    </a:p>
                  </a:txBody>
                  <a:tcPr marL="68580" marR="13716" marT="6847" marB="13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47" marB="1369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{B:9,G:10,C:11,D: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47" marB="13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47" marB="1369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G:5+4+0,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G:10,C:11,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D: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E: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 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replace</a:t>
                      </a:r>
                    </a:p>
                  </a:txBody>
                  <a:tcPr marL="68580" marR="13716" marT="6847" marB="13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Line 50">
            <a:extLst>
              <a:ext uri="{FF2B5EF4-FFF2-40B4-BE49-F238E27FC236}">
                <a16:creationId xmlns:a16="http://schemas.microsoft.com/office/drawing/2014/main" id="{5855424C-0B87-4EFE-9FA2-AA893B3395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0450" y="3657600"/>
            <a:ext cx="3429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6759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A* Search</a:t>
            </a: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D6203BAF-AF93-4E7D-9BFC-538114922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id="{8E21E179-A874-452C-9E55-5FDBCC309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8E9A54B2-0D70-468A-AB34-07FBCF91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5D23B621-6645-4F36-AE8F-619F30DD1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2A04DDBD-8043-4ED2-AA35-F78FEB81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16263131-D067-4B4C-92BB-C277C603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DECEEB9E-A4EE-4FE2-9CDB-C6494B637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FDAF268F-63EA-4FAB-A57D-A1818E25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6" name="Oval 11">
            <a:extLst>
              <a:ext uri="{FF2B5EF4-FFF2-40B4-BE49-F238E27FC236}">
                <a16:creationId xmlns:a16="http://schemas.microsoft.com/office/drawing/2014/main" id="{92CFE87B-7B64-4100-9687-EC26DAB4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3CC471D2-FA52-4550-95A8-7082528E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48" name="AutoShape 13">
            <a:extLst>
              <a:ext uri="{FF2B5EF4-FFF2-40B4-BE49-F238E27FC236}">
                <a16:creationId xmlns:a16="http://schemas.microsoft.com/office/drawing/2014/main" id="{EA394ECB-584B-48BC-9F17-0E612912C170}"/>
              </a:ext>
            </a:extLst>
          </p:cNvPr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1818162D-79F0-41FD-A530-1752A6C156BD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15">
            <a:extLst>
              <a:ext uri="{FF2B5EF4-FFF2-40B4-BE49-F238E27FC236}">
                <a16:creationId xmlns:a16="http://schemas.microsoft.com/office/drawing/2014/main" id="{976E0C48-1471-460D-80DC-2C7481025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51" name="AutoShape 16">
            <a:extLst>
              <a:ext uri="{FF2B5EF4-FFF2-40B4-BE49-F238E27FC236}">
                <a16:creationId xmlns:a16="http://schemas.microsoft.com/office/drawing/2014/main" id="{E440433E-97F6-466B-9FC5-34B8F5DB93A5}"/>
              </a:ext>
            </a:extLst>
          </p:cNvPr>
          <p:cNvCxnSpPr>
            <a:cxnSpLocks noChangeShapeType="1"/>
            <a:stCxn id="47" idx="3"/>
            <a:endCxn id="5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17">
            <a:extLst>
              <a:ext uri="{FF2B5EF4-FFF2-40B4-BE49-F238E27FC236}">
                <a16:creationId xmlns:a16="http://schemas.microsoft.com/office/drawing/2014/main" id="{40EFDC92-73FC-47F0-983C-DB2ED40B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53" name="Oval 18">
            <a:extLst>
              <a:ext uri="{FF2B5EF4-FFF2-40B4-BE49-F238E27FC236}">
                <a16:creationId xmlns:a16="http://schemas.microsoft.com/office/drawing/2014/main" id="{2A131440-2011-4EFE-8A62-3FFAD70B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54" name="AutoShape 19">
            <a:extLst>
              <a:ext uri="{FF2B5EF4-FFF2-40B4-BE49-F238E27FC236}">
                <a16:creationId xmlns:a16="http://schemas.microsoft.com/office/drawing/2014/main" id="{0D8FCF55-5D30-46E8-B7D3-E47DA6EA0064}"/>
              </a:ext>
            </a:extLst>
          </p:cNvPr>
          <p:cNvCxnSpPr>
            <a:cxnSpLocks noChangeShapeType="1"/>
            <a:stCxn id="53" idx="4"/>
            <a:endCxn id="55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20">
            <a:extLst>
              <a:ext uri="{FF2B5EF4-FFF2-40B4-BE49-F238E27FC236}">
                <a16:creationId xmlns:a16="http://schemas.microsoft.com/office/drawing/2014/main" id="{E48CC8CD-0BF2-4BB8-84D4-E65525C70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2B46BF6D-E762-4A27-8874-C7672CB0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57" name="AutoShape 22">
            <a:extLst>
              <a:ext uri="{FF2B5EF4-FFF2-40B4-BE49-F238E27FC236}">
                <a16:creationId xmlns:a16="http://schemas.microsoft.com/office/drawing/2014/main" id="{4EE672D2-426B-4035-BB25-4B96E01AD3A4}"/>
              </a:ext>
            </a:extLst>
          </p:cNvPr>
          <p:cNvCxnSpPr>
            <a:cxnSpLocks noChangeShapeType="1"/>
            <a:stCxn id="46" idx="5"/>
            <a:endCxn id="56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23">
            <a:extLst>
              <a:ext uri="{FF2B5EF4-FFF2-40B4-BE49-F238E27FC236}">
                <a16:creationId xmlns:a16="http://schemas.microsoft.com/office/drawing/2014/main" id="{E9E9FE3A-258C-4E37-AE0E-C69AE74D8FB1}"/>
              </a:ext>
            </a:extLst>
          </p:cNvPr>
          <p:cNvCxnSpPr>
            <a:cxnSpLocks noChangeShapeType="1"/>
            <a:stCxn id="47" idx="5"/>
            <a:endCxn id="55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24">
            <a:extLst>
              <a:ext uri="{FF2B5EF4-FFF2-40B4-BE49-F238E27FC236}">
                <a16:creationId xmlns:a16="http://schemas.microsoft.com/office/drawing/2014/main" id="{6D4DF8CC-0165-478C-A7A6-D77FBCFF3823}"/>
              </a:ext>
            </a:extLst>
          </p:cNvPr>
          <p:cNvCxnSpPr>
            <a:cxnSpLocks noChangeShapeType="1"/>
            <a:stCxn id="46" idx="4"/>
            <a:endCxn id="53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25">
            <a:extLst>
              <a:ext uri="{FF2B5EF4-FFF2-40B4-BE49-F238E27FC236}">
                <a16:creationId xmlns:a16="http://schemas.microsoft.com/office/drawing/2014/main" id="{1142D8CE-12DA-465C-AB57-463E141683B8}"/>
              </a:ext>
            </a:extLst>
          </p:cNvPr>
          <p:cNvCxnSpPr>
            <a:cxnSpLocks noChangeShapeType="1"/>
            <a:stCxn id="56" idx="3"/>
            <a:endCxn id="55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26">
            <a:extLst>
              <a:ext uri="{FF2B5EF4-FFF2-40B4-BE49-F238E27FC236}">
                <a16:creationId xmlns:a16="http://schemas.microsoft.com/office/drawing/2014/main" id="{A6136902-7AA7-468B-B9F8-10595CE3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Text Box 27">
            <a:extLst>
              <a:ext uri="{FF2B5EF4-FFF2-40B4-BE49-F238E27FC236}">
                <a16:creationId xmlns:a16="http://schemas.microsoft.com/office/drawing/2014/main" id="{459989C3-E77E-412A-9188-A8FD99B5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+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graphicFrame>
        <p:nvGraphicFramePr>
          <p:cNvPr id="82" name="Group 28">
            <a:extLst>
              <a:ext uri="{FF2B5EF4-FFF2-40B4-BE49-F238E27FC236}">
                <a16:creationId xmlns:a16="http://schemas.microsoft.com/office/drawing/2014/main" id="{CFFFAB63-8404-47FC-B749-59481DBCC562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971800" cy="2013256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9" marB="13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9" marB="1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59" marB="1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{A:9,B:9,C:11}</a:t>
                      </a:r>
                    </a:p>
                  </a:txBody>
                  <a:tcPr marL="68580" marR="13716" marT="6859" marB="1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{B:9,G:10,C:11,D: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9" marB="1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9" marB="13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{G:9,C:11,D: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9" marB="1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marL="68580" marR="13716" marT="6859" marB="13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{C:11,D: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E: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expanded</a:t>
                      </a:r>
                    </a:p>
                  </a:txBody>
                  <a:tcPr marL="68580" marR="13716" marT="6859" marB="1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13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A* Search</a:t>
            </a:r>
          </a:p>
        </p:txBody>
      </p:sp>
      <p:sp>
        <p:nvSpPr>
          <p:cNvPr id="29" name="Rectangle 54">
            <a:extLst>
              <a:ext uri="{FF2B5EF4-FFF2-40B4-BE49-F238E27FC236}">
                <a16:creationId xmlns:a16="http://schemas.microsoft.com/office/drawing/2014/main" id="{AB0A30AA-24DA-4B93-AC30-13F235FC5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5950" y="4400550"/>
            <a:ext cx="2628900" cy="3429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800" i="1"/>
              <a:t>Pretty fast and optimal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3CD7CF71-B83D-4137-9FBB-1E35C694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337AF27A-4E37-49CA-8FF4-6D2949D05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9863BEDF-B0F9-4E56-9718-44AA8D39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7B70922E-B6D6-4431-BFE1-9C7A91AD8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C14A948D-D85A-42FE-BC83-A803C8E8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id="{A474E48B-E7A1-47E0-995D-CD251AA6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49EE4771-4B54-4C33-80F7-74D102B41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A8284356-8F35-4604-8AEC-8E6747D2D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solidFill>
                  <a:srgbClr val="CC33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Oval 11">
            <a:extLst>
              <a:ext uri="{FF2B5EF4-FFF2-40B4-BE49-F238E27FC236}">
                <a16:creationId xmlns:a16="http://schemas.microsoft.com/office/drawing/2014/main" id="{AFD816E4-8AFC-43A8-80D2-B304FE2E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sp>
        <p:nvSpPr>
          <p:cNvPr id="63" name="Oval 12">
            <a:extLst>
              <a:ext uri="{FF2B5EF4-FFF2-40B4-BE49-F238E27FC236}">
                <a16:creationId xmlns:a16="http://schemas.microsoft.com/office/drawing/2014/main" id="{D8320978-F2B6-4214-B07D-44B8882F2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A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h=8</a:t>
            </a:r>
          </a:p>
        </p:txBody>
      </p:sp>
      <p:cxnSp>
        <p:nvCxnSpPr>
          <p:cNvPr id="64" name="AutoShape 13">
            <a:extLst>
              <a:ext uri="{FF2B5EF4-FFF2-40B4-BE49-F238E27FC236}">
                <a16:creationId xmlns:a16="http://schemas.microsoft.com/office/drawing/2014/main" id="{B7803B43-64B0-4F63-93CA-6133CA4DDA75}"/>
              </a:ext>
            </a:extLst>
          </p:cNvPr>
          <p:cNvCxnSpPr>
            <a:cxnSpLocks noChangeShapeType="1"/>
            <a:stCxn id="62" idx="3"/>
            <a:endCxn id="63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4">
            <a:extLst>
              <a:ext uri="{FF2B5EF4-FFF2-40B4-BE49-F238E27FC236}">
                <a16:creationId xmlns:a16="http://schemas.microsoft.com/office/drawing/2014/main" id="{F4E15B1E-8360-4C22-B176-AF88AD9EBC1B}"/>
              </a:ext>
            </a:extLst>
          </p:cNvPr>
          <p:cNvCxnSpPr>
            <a:cxnSpLocks noChangeShapeType="1"/>
            <a:stCxn id="63" idx="4"/>
            <a:endCxn id="66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15">
            <a:extLst>
              <a:ext uri="{FF2B5EF4-FFF2-40B4-BE49-F238E27FC236}">
                <a16:creationId xmlns:a16="http://schemas.microsoft.com/office/drawing/2014/main" id="{00CDFF4C-3590-47DF-AD7B-9907FD67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E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cxnSp>
        <p:nvCxnSpPr>
          <p:cNvPr id="67" name="AutoShape 16">
            <a:extLst>
              <a:ext uri="{FF2B5EF4-FFF2-40B4-BE49-F238E27FC236}">
                <a16:creationId xmlns:a16="http://schemas.microsoft.com/office/drawing/2014/main" id="{454E8D08-9F4D-4FC6-A1B9-ACC05FF0B9F2}"/>
              </a:ext>
            </a:extLst>
          </p:cNvPr>
          <p:cNvCxnSpPr>
            <a:cxnSpLocks noChangeShapeType="1"/>
            <a:stCxn id="63" idx="3"/>
            <a:endCxn id="68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Oval 17">
            <a:extLst>
              <a:ext uri="{FF2B5EF4-FFF2-40B4-BE49-F238E27FC236}">
                <a16:creationId xmlns:a16="http://schemas.microsoft.com/office/drawing/2014/main" id="{0562FF79-4F80-46D0-949B-96ADBF37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D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69" name="Oval 18">
            <a:extLst>
              <a:ext uri="{FF2B5EF4-FFF2-40B4-BE49-F238E27FC236}">
                <a16:creationId xmlns:a16="http://schemas.microsoft.com/office/drawing/2014/main" id="{97F9A8B9-E177-46EB-B015-A718C089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B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h=4</a:t>
            </a:r>
            <a:endParaRPr lang="en-US" altLang="en-US" sz="1500" b="1">
              <a:latin typeface="Arial" panose="020B0604020202020204" pitchFamily="34" charset="0"/>
            </a:endParaRPr>
          </a:p>
        </p:txBody>
      </p:sp>
      <p:cxnSp>
        <p:nvCxnSpPr>
          <p:cNvPr id="70" name="AutoShape 19">
            <a:extLst>
              <a:ext uri="{FF2B5EF4-FFF2-40B4-BE49-F238E27FC236}">
                <a16:creationId xmlns:a16="http://schemas.microsoft.com/office/drawing/2014/main" id="{C350738D-333A-4817-BD25-1A641A2D29E4}"/>
              </a:ext>
            </a:extLst>
          </p:cNvPr>
          <p:cNvCxnSpPr>
            <a:cxnSpLocks noChangeShapeType="1"/>
            <a:stCxn id="69" idx="4"/>
            <a:endCxn id="71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Oval 20">
            <a:extLst>
              <a:ext uri="{FF2B5EF4-FFF2-40B4-BE49-F238E27FC236}">
                <a16:creationId xmlns:a16="http://schemas.microsoft.com/office/drawing/2014/main" id="{2EA58AD0-DEA7-4460-B5CE-51A5D3628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h=0</a:t>
            </a:r>
            <a:endParaRPr lang="en-US" altLang="en-US" sz="13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64164C0A-57E2-4D48-BCC9-27800138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C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 i="1">
                <a:solidFill>
                  <a:schemeClr val="bg1"/>
                </a:solidFill>
                <a:latin typeface="Arial" panose="020B0604020202020204" pitchFamily="34" charset="0"/>
              </a:rPr>
              <a:t>h=3</a:t>
            </a:r>
          </a:p>
        </p:txBody>
      </p:sp>
      <p:cxnSp>
        <p:nvCxnSpPr>
          <p:cNvPr id="73" name="AutoShape 22">
            <a:extLst>
              <a:ext uri="{FF2B5EF4-FFF2-40B4-BE49-F238E27FC236}">
                <a16:creationId xmlns:a16="http://schemas.microsoft.com/office/drawing/2014/main" id="{DFED9511-8B3E-4327-8B90-538A0AA4C4C3}"/>
              </a:ext>
            </a:extLst>
          </p:cNvPr>
          <p:cNvCxnSpPr>
            <a:cxnSpLocks noChangeShapeType="1"/>
            <a:stCxn id="62" idx="5"/>
            <a:endCxn id="72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3">
            <a:extLst>
              <a:ext uri="{FF2B5EF4-FFF2-40B4-BE49-F238E27FC236}">
                <a16:creationId xmlns:a16="http://schemas.microsoft.com/office/drawing/2014/main" id="{5A0589FA-72BF-409D-8541-2B2E13BFED38}"/>
              </a:ext>
            </a:extLst>
          </p:cNvPr>
          <p:cNvCxnSpPr>
            <a:cxnSpLocks noChangeShapeType="1"/>
            <a:stCxn id="63" idx="5"/>
            <a:endCxn id="71" idx="1"/>
          </p:cNvCxnSpPr>
          <p:nvPr/>
        </p:nvCxnSpPr>
        <p:spPr bwMode="auto">
          <a:xfrm>
            <a:off x="604004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4">
            <a:extLst>
              <a:ext uri="{FF2B5EF4-FFF2-40B4-BE49-F238E27FC236}">
                <a16:creationId xmlns:a16="http://schemas.microsoft.com/office/drawing/2014/main" id="{3FBBE66B-9B96-47C0-BD7F-B7B4311002B3}"/>
              </a:ext>
            </a:extLst>
          </p:cNvPr>
          <p:cNvCxnSpPr>
            <a:cxnSpLocks noChangeShapeType="1"/>
            <a:stCxn id="62" idx="4"/>
            <a:endCxn id="69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5">
            <a:extLst>
              <a:ext uri="{FF2B5EF4-FFF2-40B4-BE49-F238E27FC236}">
                <a16:creationId xmlns:a16="http://schemas.microsoft.com/office/drawing/2014/main" id="{E66A6E99-52EC-44C0-8A80-2560B9282E28}"/>
              </a:ext>
            </a:extLst>
          </p:cNvPr>
          <p:cNvCxnSpPr>
            <a:cxnSpLocks noChangeShapeType="1"/>
            <a:stCxn id="72" idx="3"/>
            <a:endCxn id="71" idx="7"/>
          </p:cNvCxnSpPr>
          <p:nvPr/>
        </p:nvCxnSpPr>
        <p:spPr bwMode="auto">
          <a:xfrm flipH="1">
            <a:off x="6897291" y="3192066"/>
            <a:ext cx="492919" cy="47386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26">
            <a:extLst>
              <a:ext uri="{FF2B5EF4-FFF2-40B4-BE49-F238E27FC236}">
                <a16:creationId xmlns:a16="http://schemas.microsoft.com/office/drawing/2014/main" id="{A8CE556B-5D34-4E11-AF70-C6A9F8A5B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9" name="Text Box 27">
            <a:extLst>
              <a:ext uri="{FF2B5EF4-FFF2-40B4-BE49-F238E27FC236}">
                <a16:creationId xmlns:a16="http://schemas.microsoft.com/office/drawing/2014/main" id="{9DD4BFC6-A6D7-49C6-B2D9-69BAEA470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27597"/>
            <a:ext cx="187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f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=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g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 +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 h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(</a:t>
            </a:r>
            <a:r>
              <a:rPr lang="en-US" altLang="en-US" sz="1800" b="1" i="1">
                <a:solidFill>
                  <a:srgbClr val="CC3300"/>
                </a:solidFill>
                <a:latin typeface="Palatino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latin typeface="Palatino"/>
              </a:rPr>
              <a:t>)</a:t>
            </a:r>
          </a:p>
        </p:txBody>
      </p:sp>
      <p:graphicFrame>
        <p:nvGraphicFramePr>
          <p:cNvPr id="80" name="Group 28">
            <a:extLst>
              <a:ext uri="{FF2B5EF4-FFF2-40B4-BE49-F238E27FC236}">
                <a16:creationId xmlns:a16="http://schemas.microsoft.com/office/drawing/2014/main" id="{4554FAFB-CB2F-4593-B70F-69B3ECCDB7BA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971800" cy="1799796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{S:8}</a:t>
                      </a: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{A:9,B:9,C:11}</a:t>
                      </a: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{B:9,G:10,C:11,D: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{G:9,C:11,D: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E: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8" marB="13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{C:11,D: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E: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∞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8" marB="13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" name="Text Box 53">
            <a:extLst>
              <a:ext uri="{FF2B5EF4-FFF2-40B4-BE49-F238E27FC236}">
                <a16:creationId xmlns:a16="http://schemas.microsoft.com/office/drawing/2014/main" id="{32C00B33-541A-424F-8DF8-6A3856A7A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81500"/>
            <a:ext cx="12298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path: </a:t>
            </a:r>
            <a:r>
              <a:rPr lang="en-US" altLang="en-US" sz="1500" b="1">
                <a:latin typeface="Arial" panose="020B0604020202020204" pitchFamily="34" charset="0"/>
              </a:rPr>
              <a:t>S,B,G</a:t>
            </a:r>
            <a:b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cost:</a:t>
            </a:r>
            <a:r>
              <a:rPr lang="en-US" altLang="en-US" sz="1500" b="1">
                <a:latin typeface="Arial" panose="020B0604020202020204" pitchFamily="34" charset="0"/>
              </a:rPr>
              <a:t> </a:t>
            </a:r>
            <a:r>
              <a:rPr lang="en-US" altLang="en-US" sz="1500" b="1">
                <a:solidFill>
                  <a:srgbClr val="CC3300"/>
                </a:solidFill>
                <a:latin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4377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Example: Path Finding</a:t>
            </a:r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3514E595-6900-487E-B657-D9149F698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6" r="-4826"/>
          <a:stretch>
            <a:fillRect/>
          </a:stretch>
        </p:blipFill>
        <p:spPr>
          <a:xfrm>
            <a:off x="1713313" y="1223576"/>
            <a:ext cx="6859191" cy="3771900"/>
          </a:xfrm>
        </p:spPr>
      </p:pic>
    </p:spTree>
    <p:extLst>
      <p:ext uri="{BB962C8B-B14F-4D97-AF65-F5344CB8AC3E}">
        <p14:creationId xmlns:p14="http://schemas.microsoft.com/office/powerpoint/2010/main" val="933135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2205" y="148024"/>
            <a:ext cx="7015280" cy="725349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Heuristic:  Straight-Line Distance to Bucharest</a:t>
            </a:r>
            <a:endParaRPr lang="en-US" sz="3200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ABC9333C-6EB1-45EC-A09E-140A47824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6" r="-4826"/>
          <a:stretch>
            <a:fillRect/>
          </a:stretch>
        </p:blipFill>
        <p:spPr>
          <a:xfrm>
            <a:off x="1670605" y="1223576"/>
            <a:ext cx="6859191" cy="3771900"/>
          </a:xfr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0B9239F-A8B6-43BF-BD98-E65453B9E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617" y="9378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380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DEFB395-FBD8-4765-823C-72AD390DE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217" y="15664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374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1D93626-6DF0-4FB0-955D-B5513C60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417" y="12235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234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0E72BEC2-4E84-43A8-BB94-60D08098A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417" y="16807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226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5CEEB805-9834-4AF2-81B2-A05B35249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617" y="24237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199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905CC683-0038-4A0F-A610-C12C912EE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717" y="21379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253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B73973D7-A7A4-4346-932D-F6E07FB08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417" y="21951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176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3A8E501C-2F77-474F-9031-3D3D1966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317" y="44811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161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A3EC75E1-E4C0-40A7-B326-668DF1E93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367" y="35667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151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C8D66DE7-346E-467E-B52C-B14C7E2D9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617" y="3677455"/>
            <a:ext cx="483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80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6F2DFFB9-C5D8-4F00-9498-C79CF93C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74" y="4709726"/>
            <a:ext cx="540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77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61A5E1DF-7118-4914-A00E-272430BB0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617" y="22522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366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0E39B836-629B-4C4A-B97C-0BA8FEB6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767" y="31095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329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B20083AE-2760-4ED0-B9D0-5C86A2A3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517" y="32809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244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963C7A27-78DB-4E2F-AB9C-015BCB0D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783" y="38524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241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405D856D-CE53-4EEE-A153-FCE8700C3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317" y="45954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242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08654963-764D-4BBA-A474-F4BBC1D56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817" y="45954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160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241CDF39-2C46-4289-8FA5-C269E9C47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033" y="29952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 dirty="0"/>
              <a:t>193</a:t>
            </a: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567019C7-D1F1-4F53-9C88-FE6B0A6E8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017" y="32238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7218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First Search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D34C2-F459-4FB5-8539-C3C5FD4A5CC2}"/>
              </a:ext>
            </a:extLst>
          </p:cNvPr>
          <p:cNvSpPr txBox="1"/>
          <p:nvPr/>
        </p:nvSpPr>
        <p:spPr>
          <a:xfrm>
            <a:off x="1976015" y="1350110"/>
            <a:ext cx="6871725" cy="3841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C3300"/>
                </a:solidFill>
              </a:rPr>
              <a:t>Sort nodes in the fringe/frontier list by increasing values of an evaluation function, </a:t>
            </a:r>
            <a:r>
              <a:rPr lang="en-US" altLang="en-US" sz="2400" b="1" i="1" dirty="0">
                <a:solidFill>
                  <a:srgbClr val="C00000"/>
                </a:solidFill>
                <a:latin typeface="Palatino"/>
              </a:rPr>
              <a:t>f</a:t>
            </a:r>
            <a:r>
              <a:rPr lang="en-US" altLang="en-US" sz="2400" b="1" dirty="0">
                <a:solidFill>
                  <a:srgbClr val="C00000"/>
                </a:solidFill>
                <a:latin typeface="Palatino"/>
              </a:rPr>
              <a:t>(</a:t>
            </a:r>
            <a:r>
              <a:rPr lang="en-US" altLang="en-US" sz="2400" b="1" i="1" dirty="0">
                <a:solidFill>
                  <a:srgbClr val="C00000"/>
                </a:solidFill>
                <a:latin typeface="Palatino"/>
              </a:rPr>
              <a:t>n</a:t>
            </a:r>
            <a:r>
              <a:rPr lang="en-US" altLang="en-US" sz="2400" b="1" dirty="0">
                <a:solidFill>
                  <a:srgbClr val="C00000"/>
                </a:solidFill>
                <a:latin typeface="Palatino"/>
              </a:rPr>
              <a:t>)</a:t>
            </a:r>
            <a:r>
              <a:rPr lang="en-US" altLang="en-US" sz="2400" dirty="0">
                <a:solidFill>
                  <a:srgbClr val="FF5050"/>
                </a:solidFill>
                <a:latin typeface="Palatino"/>
              </a:rPr>
              <a:t>,</a:t>
            </a:r>
            <a:r>
              <a:rPr lang="en-US" altLang="en-US" sz="2400" dirty="0">
                <a:solidFill>
                  <a:srgbClr val="CC3300"/>
                </a:solidFill>
              </a:rPr>
              <a:t> that incorporates domain-specific information</a:t>
            </a:r>
          </a:p>
          <a:p>
            <a:pPr eaLnBrk="1" hangingPunct="1"/>
            <a:endParaRPr lang="en-US" altLang="en-US" sz="2400" i="1" dirty="0">
              <a:solidFill>
                <a:srgbClr val="CC33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This is a generic way of referring to the class of informed search methods</a:t>
            </a:r>
          </a:p>
          <a:p>
            <a:pPr eaLnBrk="1" hangingPunct="1"/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Idea: use an </a:t>
            </a:r>
            <a:r>
              <a:rPr lang="en-US" altLang="en-US" sz="2400" dirty="0">
                <a:solidFill>
                  <a:srgbClr val="FF0000"/>
                </a:solidFill>
              </a:rPr>
              <a:t>evaluation function</a:t>
            </a:r>
            <a:r>
              <a:rPr lang="en-US" altLang="en-US" sz="2400" dirty="0"/>
              <a:t> </a:t>
            </a:r>
            <a:r>
              <a:rPr lang="en-US" altLang="en-US" sz="2400" i="1" dirty="0"/>
              <a:t>f(n) </a:t>
            </a:r>
            <a:r>
              <a:rPr lang="en-US" altLang="en-US" sz="2400" dirty="0"/>
              <a:t>for each node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estimate of "desirability"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 sz="2000" dirty="0"/>
              <a:t>Expand most desirable unexpanded node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6941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7024430" cy="725349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Heuristic:  Straight-Line Distance to Bucharest</a:t>
            </a:r>
            <a:endParaRPr lang="en-US" sz="32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AE1F4A2-C56A-4E22-B2DE-C01D18F47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86" b="-59586"/>
          <a:stretch>
            <a:fillRect/>
          </a:stretch>
        </p:blipFill>
        <p:spPr>
          <a:xfrm>
            <a:off x="1143000" y="954882"/>
            <a:ext cx="6858000" cy="3960019"/>
          </a:xfrm>
        </p:spPr>
      </p:pic>
    </p:spTree>
    <p:extLst>
      <p:ext uri="{BB962C8B-B14F-4D97-AF65-F5344CB8AC3E}">
        <p14:creationId xmlns:p14="http://schemas.microsoft.com/office/powerpoint/2010/main" val="2889622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7024430" cy="725349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Heuristic:  Straight-Line Distance to Bucharest</a:t>
            </a:r>
            <a:endParaRPr lang="en-US" sz="32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E8A08F7-88D1-4FB4-B4F8-AC1B7F400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455" b="-57455"/>
          <a:stretch>
            <a:fillRect/>
          </a:stretch>
        </p:blipFill>
        <p:spPr>
          <a:xfrm>
            <a:off x="1143001" y="1012032"/>
            <a:ext cx="6890147" cy="3788569"/>
          </a:xfrm>
        </p:spPr>
      </p:pic>
    </p:spTree>
    <p:extLst>
      <p:ext uri="{BB962C8B-B14F-4D97-AF65-F5344CB8AC3E}">
        <p14:creationId xmlns:p14="http://schemas.microsoft.com/office/powerpoint/2010/main" val="2240078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7024430" cy="725349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Heuristic:  Straight-Line Distance to Bucharest</a:t>
            </a:r>
            <a:endParaRPr lang="en-US" sz="32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01CEECB-5462-4FFB-8DEF-FF5FCD5B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34" b="-33334"/>
          <a:stretch>
            <a:fillRect/>
          </a:stretch>
        </p:blipFill>
        <p:spPr>
          <a:xfrm>
            <a:off x="1517900" y="1209043"/>
            <a:ext cx="6827044" cy="37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7024430" cy="725349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Heuristic:  Straight-Line Distance to Bucharest</a:t>
            </a:r>
            <a:endParaRPr lang="en-US" sz="32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E89B243-ED31-4F50-8BE6-954D60A8E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825" b="-35825"/>
          <a:stretch>
            <a:fillRect/>
          </a:stretch>
        </p:blipFill>
        <p:spPr>
          <a:xfrm>
            <a:off x="1823310" y="1044700"/>
            <a:ext cx="6827044" cy="3754041"/>
          </a:xfrm>
        </p:spPr>
      </p:pic>
    </p:spTree>
    <p:extLst>
      <p:ext uri="{BB962C8B-B14F-4D97-AF65-F5344CB8AC3E}">
        <p14:creationId xmlns:p14="http://schemas.microsoft.com/office/powerpoint/2010/main" val="1203884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7024430" cy="725349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Heuristic:  Straight-Line Distance to Bucharest</a:t>
            </a:r>
            <a:endParaRPr lang="en-US" sz="32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B95E29B-ABC6-498E-8748-03D8F1CEE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72" b="-17972"/>
          <a:stretch>
            <a:fillRect/>
          </a:stretch>
        </p:blipFill>
        <p:spPr>
          <a:xfrm>
            <a:off x="1670605" y="1044700"/>
            <a:ext cx="6858000" cy="3811191"/>
          </a:xfrm>
        </p:spPr>
      </p:pic>
    </p:spTree>
    <p:extLst>
      <p:ext uri="{BB962C8B-B14F-4D97-AF65-F5344CB8AC3E}">
        <p14:creationId xmlns:p14="http://schemas.microsoft.com/office/powerpoint/2010/main" val="3892378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DB8D24-846E-4DE9-BBA6-9C44C1D29EAE}"/>
              </a:ext>
            </a:extLst>
          </p:cNvPr>
          <p:cNvSpPr txBox="1"/>
          <p:nvPr/>
        </p:nvSpPr>
        <p:spPr>
          <a:xfrm>
            <a:off x="2128720" y="1197405"/>
            <a:ext cx="7161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—eliminating possibilities from consideration without having to examine them.</a:t>
            </a:r>
          </a:p>
        </p:txBody>
      </p:sp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44B8B544-FAB5-46F0-A9BA-545346B63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72" b="-17972"/>
          <a:stretch>
            <a:fillRect/>
          </a:stretch>
        </p:blipFill>
        <p:spPr>
          <a:xfrm>
            <a:off x="2434129" y="2028402"/>
            <a:ext cx="5650085" cy="298662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6FC444-01C0-4BB2-9FE3-E2EC59B4CC99}"/>
              </a:ext>
            </a:extLst>
          </p:cNvPr>
          <p:cNvSpPr/>
          <p:nvPr/>
        </p:nvSpPr>
        <p:spPr>
          <a:xfrm>
            <a:off x="5507875" y="2809689"/>
            <a:ext cx="2901395" cy="61082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60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Self Test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56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4AAA6-0A06-44AF-A5FF-002C689E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502815"/>
            <a:ext cx="5389824" cy="1888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A9DEB-12F8-4267-B17D-578FF786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5" y="3775478"/>
            <a:ext cx="3006410" cy="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0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Draw Backs of A*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57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4A45A42-62C1-4AFA-8DE4-F1C55D80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900" y="1655520"/>
            <a:ext cx="7315200" cy="3371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It can use lot of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 (number of states)</a:t>
            </a:r>
          </a:p>
          <a:p>
            <a:pPr marL="457200" lvl="1" indent="0"/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For big search spaces, A* will run out of memory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Iterative Deepening A*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58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1AF28-65A4-492C-9344-475E279C1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2489" y="1560460"/>
            <a:ext cx="7787955" cy="320680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Iterative deepening A* or IDA* is similar to iterative deepening depth first, but with following modifications:</a:t>
            </a:r>
          </a:p>
          <a:p>
            <a:r>
              <a:rPr lang="en-US" altLang="en-US" dirty="0"/>
              <a:t>The depth bound modification to be an f-limit</a:t>
            </a:r>
          </a:p>
          <a:p>
            <a:pPr lvl="1"/>
            <a:r>
              <a:rPr lang="en-US" altLang="en-US" dirty="0"/>
              <a:t>Start with f-limit= h(start)</a:t>
            </a:r>
          </a:p>
          <a:p>
            <a:pPr lvl="1"/>
            <a:r>
              <a:rPr lang="en-US" altLang="en-US" dirty="0"/>
              <a:t>Prune any node if f(node) &gt; f-limit</a:t>
            </a:r>
          </a:p>
          <a:p>
            <a:pPr lvl="1"/>
            <a:r>
              <a:rPr lang="en-US" altLang="en-US" dirty="0"/>
              <a:t>Next f-limit=minimum cost of any node pruned</a:t>
            </a:r>
          </a:p>
        </p:txBody>
      </p:sp>
    </p:spTree>
    <p:extLst>
      <p:ext uri="{BB962C8B-B14F-4D97-AF65-F5344CB8AC3E}">
        <p14:creationId xmlns:p14="http://schemas.microsoft.com/office/powerpoint/2010/main" val="3895588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Iterative Deepening A*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59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DF8DDE-43EF-405E-85D1-DFBD992E6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2490" y="1655520"/>
            <a:ext cx="7482546" cy="3206803"/>
          </a:xfrm>
        </p:spPr>
        <p:txBody>
          <a:bodyPr>
            <a:normAutofit lnSpcReduction="10000"/>
          </a:bodyPr>
          <a:lstStyle/>
          <a:p>
            <a:r>
              <a:rPr lang="en-US" altLang="en-US" sz="2100" dirty="0"/>
              <a:t>Iterative-deepening A* </a:t>
            </a:r>
          </a:p>
          <a:p>
            <a:pPr lvl="1"/>
            <a:r>
              <a:rPr lang="en-US" altLang="en-US" sz="1800" dirty="0"/>
              <a:t>Cutoff based on f = g + h value rather than depth </a:t>
            </a:r>
          </a:p>
          <a:p>
            <a:pPr lvl="1"/>
            <a:r>
              <a:rPr lang="en-US" altLang="en-US" sz="1800" dirty="0"/>
              <a:t>At each iteration do loop-avoiding DFS, not expanding any node with an f-value that exceeds current threshold </a:t>
            </a:r>
          </a:p>
          <a:p>
            <a:pPr lvl="1"/>
            <a:r>
              <a:rPr lang="en-US" altLang="en-US" sz="1800" dirty="0"/>
              <a:t>At each iteration increase the f-value threshold by setting it to the smallest f-value of any node that exceeded the cutoff in the previous iteration </a:t>
            </a:r>
          </a:p>
          <a:p>
            <a:pPr lvl="1"/>
            <a:r>
              <a:rPr lang="en-US" altLang="en-US" sz="1800" dirty="0"/>
              <a:t>Complete </a:t>
            </a:r>
          </a:p>
          <a:p>
            <a:pPr lvl="1"/>
            <a:r>
              <a:rPr lang="en-US" altLang="en-US" sz="1800" dirty="0"/>
              <a:t>Optimal / Admissible </a:t>
            </a:r>
          </a:p>
          <a:p>
            <a:pPr lvl="1"/>
            <a:r>
              <a:rPr lang="en-US" altLang="en-US" sz="1800" dirty="0"/>
              <a:t>Linear space required</a:t>
            </a:r>
          </a:p>
        </p:txBody>
      </p:sp>
    </p:spTree>
    <p:extLst>
      <p:ext uri="{BB962C8B-B14F-4D97-AF65-F5344CB8AC3E}">
        <p14:creationId xmlns:p14="http://schemas.microsoft.com/office/powerpoint/2010/main" val="177313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First Search (implementation)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D34C2-F459-4FB5-8539-C3C5FD4A5CC2}"/>
              </a:ext>
            </a:extLst>
          </p:cNvPr>
          <p:cNvSpPr txBox="1"/>
          <p:nvPr/>
        </p:nvSpPr>
        <p:spPr>
          <a:xfrm>
            <a:off x="1976015" y="1350110"/>
            <a:ext cx="6871725" cy="288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C3300"/>
                </a:solidFill>
              </a:rPr>
              <a:t>Contains two lists:</a:t>
            </a:r>
          </a:p>
          <a:p>
            <a:pPr eaLnBrk="1" hangingPunct="1"/>
            <a:endParaRPr lang="en-US" altLang="en-US" sz="2400" i="1" dirty="0">
              <a:solidFill>
                <a:srgbClr val="CC33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Open List: contains all nodes that have been generated but not expanded</a:t>
            </a:r>
          </a:p>
          <a:p>
            <a:pPr eaLnBrk="1" hangingPunct="1"/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Closed List: Contains those nodes that have already been completely expanded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6123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Iterative Deepening A*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60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89F9F1-2E14-4ED9-91EE-8FB755D6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94" y="1655520"/>
            <a:ext cx="7329841" cy="3206803"/>
          </a:xfrm>
        </p:spPr>
        <p:txBody>
          <a:bodyPr>
            <a:normAutofit fontScale="85000" lnSpcReduction="10000"/>
          </a:bodyPr>
          <a:lstStyle/>
          <a:p>
            <a:pPr marL="257162" indent="-257162">
              <a:defRPr/>
            </a:pPr>
            <a:r>
              <a:rPr lang="en-US" dirty="0"/>
              <a:t>Perform depth-first search LIMITED to some f-bound.</a:t>
            </a:r>
          </a:p>
          <a:p>
            <a:pPr marL="257162" indent="-257162">
              <a:defRPr/>
            </a:pPr>
            <a:r>
              <a:rPr lang="en-US" dirty="0"/>
              <a:t>If goal found: Ok</a:t>
            </a:r>
          </a:p>
          <a:p>
            <a:pPr marL="257162" indent="-257162">
              <a:defRPr/>
            </a:pPr>
            <a:r>
              <a:rPr lang="en-US" dirty="0"/>
              <a:t>Else: increase the f-bound and restart.</a:t>
            </a:r>
          </a:p>
          <a:p>
            <a:pPr marL="257162" indent="-257162">
              <a:defRPr/>
            </a:pPr>
            <a:r>
              <a:rPr lang="en-US" dirty="0"/>
              <a:t>How to establish the f-bounds?</a:t>
            </a:r>
          </a:p>
          <a:p>
            <a:pPr marL="557185" lvl="1" indent="-214303">
              <a:defRPr/>
            </a:pPr>
            <a:r>
              <a:rPr lang="en-US" dirty="0"/>
              <a:t>-initially: f(S)</a:t>
            </a:r>
          </a:p>
          <a:p>
            <a:pPr marL="857207" lvl="2" indent="-171442">
              <a:defRPr/>
            </a:pPr>
            <a:r>
              <a:rPr lang="en-US" dirty="0"/>
              <a:t>Generate all successors</a:t>
            </a:r>
          </a:p>
          <a:p>
            <a:pPr marL="857207" lvl="2" indent="-171442">
              <a:defRPr/>
            </a:pPr>
            <a:r>
              <a:rPr lang="en-US" dirty="0"/>
              <a:t>Record the minimal f(</a:t>
            </a:r>
            <a:r>
              <a:rPr lang="en-US" dirty="0" err="1"/>
              <a:t>succ</a:t>
            </a:r>
            <a:r>
              <a:rPr lang="en-US" dirty="0"/>
              <a:t>) &gt; f(S)</a:t>
            </a:r>
          </a:p>
          <a:p>
            <a:pPr marL="557185" lvl="1" indent="-214303">
              <a:defRPr/>
            </a:pPr>
            <a:r>
              <a:rPr lang="en-US" dirty="0"/>
              <a:t>Continue with f(</a:t>
            </a:r>
            <a:r>
              <a:rPr lang="en-US" dirty="0" err="1"/>
              <a:t>succ</a:t>
            </a:r>
            <a:r>
              <a:rPr lang="en-US" dirty="0"/>
              <a:t>) instead of f(S)</a:t>
            </a:r>
          </a:p>
          <a:p>
            <a:pPr marL="257162" indent="-257162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E31F6E0-252A-4CB5-B318-679F94837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0" y="2571750"/>
            <a:ext cx="1514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363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Iterative Deepening A*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61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10" name="Picture 4" descr="Diagram&#10;&#10;Description automatically generated">
            <a:extLst>
              <a:ext uri="{FF2B5EF4-FFF2-40B4-BE49-F238E27FC236}">
                <a16:creationId xmlns:a16="http://schemas.microsoft.com/office/drawing/2014/main" id="{33935A6A-B75D-4F56-BCB9-842099EB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357313"/>
            <a:ext cx="5886450" cy="354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9049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Iterative Deepening A*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62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D161B6-5FF9-4589-BF0B-E90068AA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596628"/>
            <a:ext cx="5674519" cy="354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07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Iterative Deepening A*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63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12016F5D-91BC-4A49-97E8-CB807327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494235"/>
            <a:ext cx="5562600" cy="354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736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Iterative Deepening A*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64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181934-017E-4E71-B7C9-E943A719A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195" y="1596628"/>
            <a:ext cx="6927056" cy="3546872"/>
          </a:xfrm>
        </p:spPr>
      </p:pic>
    </p:spTree>
    <p:extLst>
      <p:ext uri="{BB962C8B-B14F-4D97-AF65-F5344CB8AC3E}">
        <p14:creationId xmlns:p14="http://schemas.microsoft.com/office/powerpoint/2010/main" val="13592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Systematic Searching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65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196DE4-EF32-444B-9204-F9B2F0611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2490" y="1655520"/>
            <a:ext cx="7482546" cy="3206803"/>
          </a:xfrm>
        </p:spPr>
        <p:txBody>
          <a:bodyPr/>
          <a:lstStyle/>
          <a:p>
            <a:r>
              <a:rPr lang="en-US" altLang="en-US" dirty="0"/>
              <a:t>Systematic (global) searching: Search for a path from start state to a goal state, then “execute” solution path’s sequence of operators </a:t>
            </a:r>
          </a:p>
          <a:p>
            <a:pPr lvl="1"/>
            <a:r>
              <a:rPr lang="en-US" altLang="en-US" dirty="0"/>
              <a:t>BFS, DFS, IDS, UCS, Greedy Best-First, A*, etc. </a:t>
            </a:r>
          </a:p>
          <a:p>
            <a:pPr lvl="1"/>
            <a:r>
              <a:rPr lang="en-US" altLang="en-US" dirty="0"/>
              <a:t>ok for small search spaces </a:t>
            </a:r>
          </a:p>
          <a:p>
            <a:pPr lvl="1"/>
            <a:r>
              <a:rPr lang="en-US" altLang="en-US" dirty="0"/>
              <a:t>ok for the problems where path is relevant</a:t>
            </a:r>
          </a:p>
        </p:txBody>
      </p:sp>
    </p:spTree>
    <p:extLst>
      <p:ext uri="{BB962C8B-B14F-4D97-AF65-F5344CB8AC3E}">
        <p14:creationId xmlns:p14="http://schemas.microsoft.com/office/powerpoint/2010/main" val="2357807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CFAEC59-65C3-4D4E-9AB8-4AB5EF6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/>
          <a:lstStyle/>
          <a:p>
            <a:r>
              <a:rPr lang="en-US" dirty="0"/>
              <a:t>Reading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A381-4AB0-4F2F-8E88-0717166C1AAB}"/>
              </a:ext>
            </a:extLst>
          </p:cNvPr>
          <p:cNvSpPr txBox="1"/>
          <p:nvPr/>
        </p:nvSpPr>
        <p:spPr>
          <a:xfrm>
            <a:off x="1212490" y="2266340"/>
            <a:ext cx="702442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content of this lecture comprise of material from Chapter 3 of the course 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First Search (implementation)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D34C2-F459-4FB5-8539-C3C5FD4A5CC2}"/>
              </a:ext>
            </a:extLst>
          </p:cNvPr>
          <p:cNvSpPr txBox="1"/>
          <p:nvPr/>
        </p:nvSpPr>
        <p:spPr>
          <a:xfrm>
            <a:off x="1976015" y="1044700"/>
            <a:ext cx="6871725" cy="395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C3300"/>
                </a:solidFill>
              </a:rPr>
              <a:t>Initially, just the root node is included in the Open list, and Closed list is empty</a:t>
            </a:r>
          </a:p>
          <a:p>
            <a:pPr eaLnBrk="1" hangingPunct="1"/>
            <a:endParaRPr lang="en-US" altLang="en-US" sz="2400" i="1" dirty="0">
              <a:solidFill>
                <a:srgbClr val="CC33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At each cycle, a node with lowest cost from Open list is expanded and added to the Closed list, and its children are added to the Open list </a:t>
            </a:r>
          </a:p>
          <a:p>
            <a:pPr eaLnBrk="1" hangingPunct="1"/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algorithm terminates when goal node is chosen for expansion or there are no more nodes remaining in Open list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89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80416"/>
            <a:ext cx="6413609" cy="725349"/>
          </a:xfrm>
        </p:spPr>
        <p:txBody>
          <a:bodyPr>
            <a:normAutofit/>
          </a:bodyPr>
          <a:lstStyle/>
          <a:p>
            <a:r>
              <a:rPr lang="en-US" sz="3200" dirty="0"/>
              <a:t>Example: Path Finding</a:t>
            </a:r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3514E595-6900-487E-B657-D9149F698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6" r="-4826"/>
          <a:stretch>
            <a:fillRect/>
          </a:stretch>
        </p:blipFill>
        <p:spPr>
          <a:xfrm>
            <a:off x="1713313" y="1223576"/>
            <a:ext cx="6859191" cy="3771900"/>
          </a:xfrm>
        </p:spPr>
      </p:pic>
    </p:spTree>
    <p:extLst>
      <p:ext uri="{BB962C8B-B14F-4D97-AF65-F5344CB8AC3E}">
        <p14:creationId xmlns:p14="http://schemas.microsoft.com/office/powerpoint/2010/main" val="421386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2205" y="148024"/>
            <a:ext cx="7015280" cy="725349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Heuristic:  Straight-Line Distance to Bucharest</a:t>
            </a:r>
            <a:endParaRPr lang="en-US" sz="3200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ABC9333C-6EB1-45EC-A09E-140A47824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6" r="-4826"/>
          <a:stretch>
            <a:fillRect/>
          </a:stretch>
        </p:blipFill>
        <p:spPr>
          <a:xfrm>
            <a:off x="1670605" y="1223576"/>
            <a:ext cx="6859191" cy="3771900"/>
          </a:xfr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0B9239F-A8B6-43BF-BD98-E65453B9E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617" y="9378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380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DEFB395-FBD8-4765-823C-72AD390DE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217" y="15664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374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1D93626-6DF0-4FB0-955D-B5513C60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417" y="12235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234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0E72BEC2-4E84-43A8-BB94-60D08098A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417" y="16807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226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5CEEB805-9834-4AF2-81B2-A05B35249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617" y="24237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199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905CC683-0038-4A0F-A610-C12C912EE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717" y="21379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253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B73973D7-A7A4-4346-932D-F6E07FB08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417" y="21951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176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3A8E501C-2F77-474F-9031-3D3D1966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317" y="44811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161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A3EC75E1-E4C0-40A7-B326-668DF1E93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367" y="35667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151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C8D66DE7-346E-467E-B52C-B14C7E2D9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617" y="3677455"/>
            <a:ext cx="483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80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6F2DFFB9-C5D8-4F00-9498-C79CF93C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74" y="4709726"/>
            <a:ext cx="540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77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61A5E1DF-7118-4914-A00E-272430BB0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617" y="22522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366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0E39B836-629B-4C4A-B97C-0BA8FEB6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767" y="31095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329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B20083AE-2760-4ED0-B9D0-5C86A2A3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517" y="32809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244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963C7A27-78DB-4E2F-AB9C-015BCB0D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783" y="385247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241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405D856D-CE53-4EEE-A153-FCE8700C3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317" y="45954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242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08654963-764D-4BBA-A474-F4BBC1D56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817" y="45954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160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241CDF39-2C46-4289-8FA5-C269E9C47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033" y="29952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 dirty="0"/>
              <a:t>193</a:t>
            </a: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567019C7-D1F1-4F53-9C88-FE6B0A6E8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017" y="3223826"/>
            <a:ext cx="622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r>
              <a:rPr lang="en-US" altLang="en-US" sz="18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9633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4598</Words>
  <Application>Microsoft Office PowerPoint</Application>
  <PresentationFormat>On-screen Show (16:9)</PresentationFormat>
  <Paragraphs>1382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Lucida Sans</vt:lpstr>
      <vt:lpstr>Palatino</vt:lpstr>
      <vt:lpstr>Tahoma</vt:lpstr>
      <vt:lpstr>Times-Roman</vt:lpstr>
      <vt:lpstr>Wingdings</vt:lpstr>
      <vt:lpstr>Office Theme</vt:lpstr>
      <vt:lpstr>ARTIFICIAL  INTELLIGENCE Week 3</vt:lpstr>
      <vt:lpstr>Informed (Heuristic) Search</vt:lpstr>
      <vt:lpstr>Heuristic Function</vt:lpstr>
      <vt:lpstr>Heuristic Function</vt:lpstr>
      <vt:lpstr>Best First Search </vt:lpstr>
      <vt:lpstr>Best First Search (implementation)</vt:lpstr>
      <vt:lpstr>Best First Search (implementation)</vt:lpstr>
      <vt:lpstr>Example: Path Finding</vt:lpstr>
      <vt:lpstr>Heuristic:  Straight-Line Distance to Bucharest</vt:lpstr>
      <vt:lpstr>Greedy Best First Search </vt:lpstr>
      <vt:lpstr>Greedy Best First Search </vt:lpstr>
      <vt:lpstr>Greedy Best First Search</vt:lpstr>
      <vt:lpstr>Greedy Best First Search</vt:lpstr>
      <vt:lpstr>Greedy Best First Search</vt:lpstr>
      <vt:lpstr>Greedy Best First Search</vt:lpstr>
      <vt:lpstr>Greedy Best First Search</vt:lpstr>
      <vt:lpstr>Greedy Best First Search</vt:lpstr>
      <vt:lpstr>Greedy Best First Search</vt:lpstr>
      <vt:lpstr>Greedy Best First Search</vt:lpstr>
      <vt:lpstr>A* Search</vt:lpstr>
      <vt:lpstr>A* Search</vt:lpstr>
      <vt:lpstr>Admissible Heuristic Function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Heuristic </vt:lpstr>
      <vt:lpstr>Admissible vs Consistent Heuristics</vt:lpstr>
      <vt:lpstr>A* Search</vt:lpstr>
      <vt:lpstr>A* Search</vt:lpstr>
      <vt:lpstr>A* Search</vt:lpstr>
      <vt:lpstr>A* Search</vt:lpstr>
      <vt:lpstr>A* Search</vt:lpstr>
      <vt:lpstr>A* Search</vt:lpstr>
      <vt:lpstr>Example: Path Finding</vt:lpstr>
      <vt:lpstr>Heuristic:  Straight-Line Distance to Bucharest</vt:lpstr>
      <vt:lpstr>Heuristic:  Straight-Line Distance to Bucharest</vt:lpstr>
      <vt:lpstr>Heuristic:  Straight-Line Distance to Bucharest</vt:lpstr>
      <vt:lpstr>Heuristic:  Straight-Line Distance to Bucharest</vt:lpstr>
      <vt:lpstr>Heuristic:  Straight-Line Distance to Bucharest</vt:lpstr>
      <vt:lpstr>Heuristic:  Straight-Line Distance to Bucharest</vt:lpstr>
      <vt:lpstr>Pruning</vt:lpstr>
      <vt:lpstr>Self Test</vt:lpstr>
      <vt:lpstr>Draw Backs of A*</vt:lpstr>
      <vt:lpstr>Iterative Deepening A*</vt:lpstr>
      <vt:lpstr>Iterative Deepening A*</vt:lpstr>
      <vt:lpstr>Iterative Deepening A*</vt:lpstr>
      <vt:lpstr>Iterative Deepening A*</vt:lpstr>
      <vt:lpstr>Iterative Deepening A*</vt:lpstr>
      <vt:lpstr>Iterative Deepening A*</vt:lpstr>
      <vt:lpstr>Iterative Deepening A*</vt:lpstr>
      <vt:lpstr>Systematic Searching</vt:lpstr>
      <vt:lpstr>Reading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2021-10-31T08:04:57Z</dcterms:modified>
</cp:coreProperties>
</file>