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1090" r:id="rId3"/>
    <p:sldId id="1206" r:id="rId4"/>
    <p:sldId id="1168" r:id="rId5"/>
    <p:sldId id="1199" r:id="rId6"/>
    <p:sldId id="1200" r:id="rId7"/>
    <p:sldId id="1150" r:id="rId8"/>
    <p:sldId id="1192" r:id="rId9"/>
    <p:sldId id="1201" r:id="rId10"/>
    <p:sldId id="1184" r:id="rId11"/>
    <p:sldId id="1170" r:id="rId12"/>
    <p:sldId id="1149" r:id="rId13"/>
    <p:sldId id="848" r:id="rId14"/>
    <p:sldId id="1185" r:id="rId15"/>
    <p:sldId id="1186" r:id="rId16"/>
    <p:sldId id="849" r:id="rId17"/>
    <p:sldId id="1156" r:id="rId18"/>
    <p:sldId id="1207" r:id="rId19"/>
    <p:sldId id="1159" r:id="rId20"/>
    <p:sldId id="1187" r:id="rId21"/>
    <p:sldId id="1188" r:id="rId22"/>
    <p:sldId id="1189" r:id="rId23"/>
    <p:sldId id="1202" r:id="rId24"/>
    <p:sldId id="1203" r:id="rId25"/>
    <p:sldId id="1204" r:id="rId26"/>
    <p:sldId id="1190" r:id="rId27"/>
    <p:sldId id="28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0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 dirty="0"/>
              <a:t>Week </a:t>
            </a:r>
            <a:r>
              <a:rPr lang="el-GR" sz="2200" dirty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 -  Encoding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10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9CD426-3AFC-4490-9EED-81BDFABE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1078718"/>
            <a:ext cx="5081587" cy="31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6D948-A835-4162-B8FB-BD73120A4255}"/>
              </a:ext>
            </a:extLst>
          </p:cNvPr>
          <p:cNvSpPr txBox="1"/>
          <p:nvPr/>
        </p:nvSpPr>
        <p:spPr>
          <a:xfrm>
            <a:off x="3452569" y="4225300"/>
            <a:ext cx="5497380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8-queens • </a:t>
            </a:r>
            <a:endParaRPr lang="en-US" sz="105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3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State = position of 8 queens each in a column</a:t>
            </a:r>
            <a:endParaRPr lang="en-US" sz="70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2C91C-EC9C-4F6A-A747-73B19FA97EC2}"/>
              </a:ext>
            </a:extLst>
          </p:cNvPr>
          <p:cNvSpPr txBox="1"/>
          <p:nvPr/>
        </p:nvSpPr>
        <p:spPr>
          <a:xfrm>
            <a:off x="296260" y="2396115"/>
            <a:ext cx="33595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Binary Encoding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Value-Based Encoding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Permutation Encoding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And more …..</a:t>
            </a:r>
            <a:endParaRPr lang="en-US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4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83CF-0B70-48E8-8D82-71C7CE5F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Genetic Algorithms-Selection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A8E3F-F12A-4B64-A9AE-B74EB16192F6}"/>
              </a:ext>
            </a:extLst>
          </p:cNvPr>
          <p:cNvSpPr txBox="1"/>
          <p:nvPr/>
        </p:nvSpPr>
        <p:spPr>
          <a:xfrm>
            <a:off x="2281425" y="1197405"/>
            <a:ext cx="6582060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Selection/Reproduction</a:t>
            </a:r>
            <a:endParaRPr lang="en-US" sz="1200" b="0" i="1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First operator applied on encoded population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The chromosomes are selected to be parents to crossover and produce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offsprings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Selection is based on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fitness functions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Most commonly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chromosomes selection methods: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Roulette wheel selection</a:t>
            </a:r>
            <a:endParaRPr lang="en-US" sz="80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Boltzman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selection</a:t>
            </a:r>
            <a:endParaRPr lang="en-US" sz="80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Tournament selection</a:t>
            </a:r>
            <a:endParaRPr lang="en-US" sz="80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Rank selection</a:t>
            </a:r>
            <a:endParaRPr lang="en-US" sz="80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Steady state selection</a:t>
            </a:r>
            <a:endParaRPr lang="en-US" sz="80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43199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</a:t>
            </a:r>
            <a:r>
              <a:rPr lang="en-US" altLang="en-US" dirty="0" err="1"/>
              <a:t>CrossOver</a:t>
            </a:r>
            <a:endParaRPr lang="en-US" altLang="en-US" dirty="0"/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12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02285-66BE-4724-9771-0A4BCC966D9A}"/>
              </a:ext>
            </a:extLst>
          </p:cNvPr>
          <p:cNvSpPr txBox="1"/>
          <p:nvPr/>
        </p:nvSpPr>
        <p:spPr>
          <a:xfrm>
            <a:off x="2586835" y="975001"/>
            <a:ext cx="45855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Crossover</a:t>
            </a:r>
            <a:endParaRPr lang="en-US" sz="1600" b="1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Generating offspring from two selected parents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Idea behind crossover is that new chromosomes 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offsprings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) may be better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Many types of crossover operators: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Single point crossover</a:t>
            </a:r>
            <a:endParaRPr lang="en-US" sz="105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Two point crossover (Multi point crossover)</a:t>
            </a:r>
            <a:endParaRPr lang="en-US" sz="105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Uniform crossover</a:t>
            </a:r>
            <a:endParaRPr lang="en-US" sz="105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32657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F5EBE31-9D18-4E86-A66A-48123DE9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350109"/>
            <a:ext cx="5191970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57E5DA5-B1FD-43C7-9BD7-62BAB9442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One-Point Crossover</a:t>
            </a:r>
          </a:p>
        </p:txBody>
      </p:sp>
    </p:spTree>
    <p:extLst>
      <p:ext uri="{BB962C8B-B14F-4D97-AF65-F5344CB8AC3E}">
        <p14:creationId xmlns:p14="http://schemas.microsoft.com/office/powerpoint/2010/main" val="246524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F57E5DA5-B1FD-43C7-9BD7-62BAB9442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Two-Point Crossover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881086-D961-42B4-8E06-6F61EC42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4" y="1350110"/>
            <a:ext cx="53446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2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F57E5DA5-B1FD-43C7-9BD7-62BAB9442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Uniform Crossover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AA3A841-3A59-42DC-937A-4C8B5DD1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19" y="1350110"/>
            <a:ext cx="565008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5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15069B-EEC3-4D1F-867C-06B1DD0D8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Genetic Algorithms-Mutation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71732-D6C8-4B24-AE8F-22D5C9E5F475}"/>
              </a:ext>
            </a:extLst>
          </p:cNvPr>
          <p:cNvSpPr txBox="1"/>
          <p:nvPr/>
        </p:nvSpPr>
        <p:spPr>
          <a:xfrm>
            <a:off x="1976015" y="1002294"/>
            <a:ext cx="6276650" cy="3860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Mutation</a:t>
            </a:r>
            <a:endParaRPr lang="en-US" sz="1400" b="0" i="1" u="none" strike="noStrike" dirty="0">
              <a:solidFill>
                <a:srgbClr val="A50021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After crossover, mutation takes place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Genetic operator used to maintain diversity from one population of chromosomes to the next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Alters one or more genes values in a chromosome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As a result, entirely new chromosomes added to the pool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GA may be able to arrive at better solution than the previous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67562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Algorithms-Mutation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17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332EFAC-80F3-430C-BC92-C5C88DE5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824836"/>
            <a:ext cx="6265466" cy="29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8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Algorithms-Operators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18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6" name="Picture 2" descr="A review on genetic algorithm: past, present, and future | SpringerLink">
            <a:extLst>
              <a:ext uri="{FF2B5EF4-FFF2-40B4-BE49-F238E27FC236}">
                <a16:creationId xmlns:a16="http://schemas.microsoft.com/office/drawing/2014/main" id="{2F471E10-01A8-4992-85B6-F183988E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84" y="1228362"/>
            <a:ext cx="5101036" cy="381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5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Algorithms-Example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19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B5C32-DDCA-438A-BED9-71F80972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1502815"/>
            <a:ext cx="6467475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C09FC-2FFD-4ABD-8A78-D986E66A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45" y="1960930"/>
            <a:ext cx="4580117" cy="2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4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Informed (Heuristic) Search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604" y="1197405"/>
            <a:ext cx="7329840" cy="366491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600" dirty="0"/>
              <a:t>Informed searches use </a:t>
            </a:r>
            <a:r>
              <a:rPr lang="en-US" altLang="en-US" sz="2600" i="1" dirty="0"/>
              <a:t>domain knowledge </a:t>
            </a:r>
            <a:r>
              <a:rPr lang="en-US" altLang="en-US" sz="2600" dirty="0"/>
              <a:t>to guide selection of the best path to continue searching</a:t>
            </a:r>
            <a:endParaRPr lang="en-US" altLang="en-US" sz="2600" i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C3300"/>
                </a:solidFill>
              </a:rPr>
              <a:t>Heuristics</a:t>
            </a:r>
            <a:r>
              <a:rPr lang="en-US" altLang="en-US" sz="2600" dirty="0"/>
              <a:t> are used, which are informed guesses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600" dirty="0"/>
              <a:t>Heuristic means "serving to aid discovery“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/>
              <a:t>Best-first search (for small search spaces)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Greedy 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</a:t>
            </a:r>
            <a:r>
              <a:rPr lang="en-US" altLang="en-US" sz="2600" baseline="30000" dirty="0"/>
              <a:t>*</a:t>
            </a:r>
            <a:r>
              <a:rPr lang="en-US" altLang="en-US" sz="2600" dirty="0"/>
              <a:t> search</a:t>
            </a:r>
            <a:endParaRPr lang="el-GR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Iterative Deepening A*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/>
              <a:t>Local search algorithms (for large search spaces)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Hill-climbing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Simulated annealing search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Local beam search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/>
              <a:t>Genetic algorithms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433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Algorithms-Example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20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FB3E1-84D0-472D-B9A4-922D18F2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1281977"/>
            <a:ext cx="6572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4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Algorithms-Example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21</a:t>
            </a:fld>
            <a:endParaRPr lang="en-GB" altLang="en-US" dirty="0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F9AD2-0C75-4C63-8216-E00856A2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0" y="1023866"/>
            <a:ext cx="6257010" cy="1139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90F75-BAD1-485E-B976-26B420F0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90" y="2156448"/>
            <a:ext cx="5552620" cy="2243395"/>
          </a:xfrm>
          <a:prstGeom prst="rect">
            <a:avLst/>
          </a:prstGeom>
        </p:spPr>
      </p:pic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16D36337-E580-4129-9FC3-0AF90C6E466A}"/>
              </a:ext>
            </a:extLst>
          </p:cNvPr>
          <p:cNvSpPr/>
          <p:nvPr/>
        </p:nvSpPr>
        <p:spPr>
          <a:xfrm>
            <a:off x="4986603" y="4346013"/>
            <a:ext cx="1221640" cy="610820"/>
          </a:xfrm>
          <a:prstGeom prst="upArrow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F(x)/Total</a:t>
            </a: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25EF047C-BF78-48D7-9639-F1FB2D81BDCA}"/>
              </a:ext>
            </a:extLst>
          </p:cNvPr>
          <p:cNvSpPr/>
          <p:nvPr/>
        </p:nvSpPr>
        <p:spPr>
          <a:xfrm>
            <a:off x="6251755" y="4346013"/>
            <a:ext cx="1527050" cy="610820"/>
          </a:xfrm>
          <a:prstGeom prst="upArrow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F(x)/Average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E4A6FB31-A89D-4236-9039-6F0DEA9FE35D}"/>
              </a:ext>
            </a:extLst>
          </p:cNvPr>
          <p:cNvSpPr/>
          <p:nvPr/>
        </p:nvSpPr>
        <p:spPr>
          <a:xfrm>
            <a:off x="7799917" y="2649514"/>
            <a:ext cx="1047823" cy="1139729"/>
          </a:xfrm>
          <a:prstGeom prst="leftArrow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Round off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53286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Algorithms-Example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22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DCC34-8B3D-4090-A805-E26F7F2C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1488098"/>
            <a:ext cx="6610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Algorithms-Example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23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50DD9-556F-48E1-A316-E7C22EAB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1350110"/>
            <a:ext cx="63912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Algorithms-Example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24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8C52E-0FB2-49DC-90D9-1652863F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10" y="1341835"/>
            <a:ext cx="6505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59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Algorithms-Example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25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7D082-9B02-4FFF-82E3-83DFF00D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5" y="1302257"/>
            <a:ext cx="5319220" cy="3416086"/>
          </a:xfrm>
          <a:prstGeom prst="rect">
            <a:avLst/>
          </a:prstGeom>
        </p:spPr>
      </p:pic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D5733770-0398-4BAD-BABD-8B57787DD8F8}"/>
              </a:ext>
            </a:extLst>
          </p:cNvPr>
          <p:cNvSpPr/>
          <p:nvPr/>
        </p:nvSpPr>
        <p:spPr>
          <a:xfrm>
            <a:off x="7015280" y="3132753"/>
            <a:ext cx="1518815" cy="13743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Fitness Values have increased in the next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9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Genetic Algorithms-Application Areas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26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27277-E805-4B66-BABB-E43CB385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1350110"/>
            <a:ext cx="6438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2266340"/>
            <a:ext cx="702442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Chapter 4 of the course 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B7707-205A-4793-BC16-5BC3ABFC1BDB}"/>
              </a:ext>
            </a:extLst>
          </p:cNvPr>
          <p:cNvSpPr txBox="1"/>
          <p:nvPr/>
        </p:nvSpPr>
        <p:spPr>
          <a:xfrm>
            <a:off x="1670605" y="1502815"/>
            <a:ext cx="67347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Genetic algorithms (GAs) are a family of search methods that have been shown to be effective in finding optimal or near-optimal solutions to a wide range of optimization problems.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A GA maintains a population of solutions to the problem being solved and uses crossover, mutation, and selection operations to iteratively modify them.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As the population evolves across generations, better solutions are created and inferior ones are selectively discarded.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GAs usually run for a fixed number of iterations (generations) or until further improvements do not obtain.</a:t>
            </a:r>
            <a:endParaRPr lang="el-GR" b="0" i="0" dirty="0">
              <a:effectLst/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0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B257-9B89-453A-9C4A-EFD71C5FAD66}"/>
              </a:ext>
            </a:extLst>
          </p:cNvPr>
          <p:cNvSpPr txBox="1"/>
          <p:nvPr/>
        </p:nvSpPr>
        <p:spPr>
          <a:xfrm>
            <a:off x="1976015" y="1808225"/>
            <a:ext cx="6123945" cy="262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48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Genetic algorithms are a particular class of evolutionary algorithms that use techniques inspired by evolutionary biology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these include:</a:t>
            </a:r>
          </a:p>
          <a:p>
            <a:pPr marL="285750" indent="-285750" algn="just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Parental Selection</a:t>
            </a:r>
          </a:p>
          <a:p>
            <a:pPr marL="285750" indent="-285750" algn="just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Cross Over</a:t>
            </a:r>
          </a:p>
          <a:p>
            <a:pPr marL="285750" indent="-285750" algn="just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Mutation</a:t>
            </a:r>
          </a:p>
          <a:p>
            <a:pPr algn="just" rtl="0" fontAlgn="base">
              <a:spcBef>
                <a:spcPts val="48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</a:rPr>
              <a:t>	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 </a:t>
            </a:r>
            <a:endParaRPr lang="el-GR" sz="18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0"/>
            </a:endParaRPr>
          </a:p>
          <a:p>
            <a:pPr algn="just" rtl="0" fontAlgn="base">
              <a:spcBef>
                <a:spcPts val="480"/>
              </a:spcBef>
              <a:spcAft>
                <a:spcPts val="0"/>
              </a:spcAft>
            </a:pPr>
            <a:r>
              <a:rPr lang="el-GR" dirty="0">
                <a:solidFill>
                  <a:srgbClr val="000000"/>
                </a:solidFill>
                <a:latin typeface="Lucida Sans" panose="020B0602030504020204" pitchFamily="34" charset="0"/>
              </a:rPr>
              <a:t>	</a:t>
            </a:r>
            <a:endParaRPr lang="en-US" sz="1200" b="0" i="0" u="none" strike="noStrike" dirty="0">
              <a:solidFill>
                <a:srgbClr val="A50021"/>
              </a:solidFill>
              <a:effectLst/>
              <a:latin typeface="Noto Sans Symbol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A4AAD-015F-447E-93E4-F95D8CFBCA87}"/>
              </a:ext>
            </a:extLst>
          </p:cNvPr>
          <p:cNvSpPr txBox="1"/>
          <p:nvPr/>
        </p:nvSpPr>
        <p:spPr>
          <a:xfrm>
            <a:off x="3350360" y="4067818"/>
            <a:ext cx="366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lackadder ITC" panose="04020505051007020D02" pitchFamily="82" charset="0"/>
              </a:rPr>
              <a:t>Survival of the Fittest</a:t>
            </a:r>
          </a:p>
        </p:txBody>
      </p:sp>
    </p:spTree>
    <p:extLst>
      <p:ext uri="{BB962C8B-B14F-4D97-AF65-F5344CB8AC3E}">
        <p14:creationId xmlns:p14="http://schemas.microsoft.com/office/powerpoint/2010/main" val="198125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Algorithms-Advantages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5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60FEF-518A-4A47-A5C6-9304C0281204}"/>
              </a:ext>
            </a:extLst>
          </p:cNvPr>
          <p:cNvSpPr txBox="1"/>
          <p:nvPr/>
        </p:nvSpPr>
        <p:spPr>
          <a:xfrm>
            <a:off x="1976015" y="1210866"/>
            <a:ext cx="65820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not require any derivative information (which may not be available for many real-world problems).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faster and more efficient as compared to the traditional methods.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very good parallel capabilities.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Optimizes both continuous and discrete functions and also multi-objective problems.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Provides a list of “good” solutions and not just a single solution.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Always gets an answer to the problem, which gets better over the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Useful when the search space is very large and there are a large number of parameters involved.</a:t>
            </a:r>
          </a:p>
        </p:txBody>
      </p:sp>
    </p:spTree>
    <p:extLst>
      <p:ext uri="{BB962C8B-B14F-4D97-AF65-F5344CB8AC3E}">
        <p14:creationId xmlns:p14="http://schemas.microsoft.com/office/powerpoint/2010/main" val="4637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Algorithms-Limitations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6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45A53-FB73-4BF0-913D-F97399184B81}"/>
              </a:ext>
            </a:extLst>
          </p:cNvPr>
          <p:cNvSpPr txBox="1"/>
          <p:nvPr/>
        </p:nvSpPr>
        <p:spPr>
          <a:xfrm>
            <a:off x="2265680" y="1190826"/>
            <a:ext cx="5971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GAs are not suited for all problems, especially problems which are simple and for which derivative information is available.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Fitness value is calculated repeatedly which might be computationally expensive for some problems.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Being stochastic, there are no guarantees on the optimality or the quality of the solution.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not implemented properly, the GA may not converge to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420551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7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0BF27-31B3-480B-A0A1-5BAA9935E2E9}"/>
              </a:ext>
            </a:extLst>
          </p:cNvPr>
          <p:cNvSpPr txBox="1"/>
          <p:nvPr/>
        </p:nvSpPr>
        <p:spPr>
          <a:xfrm>
            <a:off x="1059785" y="1808225"/>
            <a:ext cx="5971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 Steps: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Encoding Type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Choose Population Size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Randomly Choose Initial Population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Select Parental Chromosomes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Crossover and Mutation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Evaluation of the Offspring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Stopping Criteria not reached, go to step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5B8B9-4D57-49D1-A6CC-64FF5277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25" y="1568904"/>
            <a:ext cx="2381676" cy="34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9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8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011CF-8313-4EB3-B3E4-5AC779525D3A}"/>
              </a:ext>
            </a:extLst>
          </p:cNvPr>
          <p:cNvSpPr txBox="1"/>
          <p:nvPr/>
        </p:nvSpPr>
        <p:spPr>
          <a:xfrm>
            <a:off x="2586835" y="1190826"/>
            <a:ext cx="58027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Evolution usually starts from a population of randomly generated individuals in the form of iteration. (Iteration will lead to a new generation).</a:t>
            </a:r>
            <a:endParaRPr lang="el-GR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 every iteration or generation, the fitness of each individual is determined to select the fittest.</a:t>
            </a:r>
            <a:endParaRPr lang="el-GR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Genome fittest individuals selected are mutated or altered to form a new generation, and the process continues until the best solution has reached.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879DD-EE33-460E-8607-8A080421B86A}"/>
              </a:ext>
            </a:extLst>
          </p:cNvPr>
          <p:cNvSpPr/>
          <p:nvPr/>
        </p:nvSpPr>
        <p:spPr>
          <a:xfrm>
            <a:off x="754376" y="1960930"/>
            <a:ext cx="137434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804BF-B1FE-4A06-BCBC-F7FF47FF17C5}"/>
              </a:ext>
            </a:extLst>
          </p:cNvPr>
          <p:cNvSpPr/>
          <p:nvPr/>
        </p:nvSpPr>
        <p:spPr>
          <a:xfrm>
            <a:off x="754375" y="2419045"/>
            <a:ext cx="137434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3222F-3719-46A5-98BC-7F298651E6A4}"/>
              </a:ext>
            </a:extLst>
          </p:cNvPr>
          <p:cNvSpPr/>
          <p:nvPr/>
        </p:nvSpPr>
        <p:spPr>
          <a:xfrm>
            <a:off x="754374" y="2884780"/>
            <a:ext cx="137434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Crossover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29E91-42DC-49D7-8BEE-94CB03C018BE}"/>
              </a:ext>
            </a:extLst>
          </p:cNvPr>
          <p:cNvSpPr/>
          <p:nvPr/>
        </p:nvSpPr>
        <p:spPr>
          <a:xfrm>
            <a:off x="754373" y="3342895"/>
            <a:ext cx="137434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D03C1-7D37-4CA6-8D60-448500016EDA}"/>
              </a:ext>
            </a:extLst>
          </p:cNvPr>
          <p:cNvSpPr/>
          <p:nvPr/>
        </p:nvSpPr>
        <p:spPr>
          <a:xfrm>
            <a:off x="754375" y="3778304"/>
            <a:ext cx="137434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EB4C9-B54F-46D7-B8AB-A00EADAF036D}"/>
              </a:ext>
            </a:extLst>
          </p:cNvPr>
          <p:cNvSpPr/>
          <p:nvPr/>
        </p:nvSpPr>
        <p:spPr>
          <a:xfrm>
            <a:off x="754374" y="4244039"/>
            <a:ext cx="137434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FF8A4-DC36-4CD6-B7E1-8A2DCAA431AB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1441548" y="2266340"/>
            <a:ext cx="1" cy="15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892FCD-9139-42E2-8DD0-FAFF9EADA6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441547" y="2724455"/>
            <a:ext cx="1" cy="16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093506-096F-4B13-8AE0-9352C2600B3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441546" y="3190190"/>
            <a:ext cx="1" cy="15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0BD6F4-E783-4368-BE99-4E34B52F1EE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441546" y="3648305"/>
            <a:ext cx="2" cy="12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FCA7C8-C831-44A4-AF75-E3E78ABF10F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441547" y="4083714"/>
            <a:ext cx="1" cy="16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B0C2181-7184-4E4C-9597-53A158C40026}"/>
              </a:ext>
            </a:extLst>
          </p:cNvPr>
          <p:cNvSpPr/>
          <p:nvPr/>
        </p:nvSpPr>
        <p:spPr>
          <a:xfrm>
            <a:off x="1365192" y="1594330"/>
            <a:ext cx="152705" cy="145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29E14B-FD01-4727-A09D-5AE111F25A3C}"/>
              </a:ext>
            </a:extLst>
          </p:cNvPr>
          <p:cNvSpPr/>
          <p:nvPr/>
        </p:nvSpPr>
        <p:spPr>
          <a:xfrm>
            <a:off x="1365191" y="4739060"/>
            <a:ext cx="152705" cy="145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DB52E-CC2E-4640-9FA2-C78E178022E1}"/>
              </a:ext>
            </a:extLst>
          </p:cNvPr>
          <p:cNvCxnSpPr>
            <a:stCxn id="21" idx="4"/>
            <a:endCxn id="3" idx="0"/>
          </p:cNvCxnSpPr>
          <p:nvPr/>
        </p:nvCxnSpPr>
        <p:spPr>
          <a:xfrm>
            <a:off x="1441545" y="1739415"/>
            <a:ext cx="4" cy="2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048C73-12D0-4784-B053-47755308AE05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 flipH="1">
            <a:off x="1441544" y="4549449"/>
            <a:ext cx="3" cy="18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4C99BC1-CBC5-45E1-81E6-5D49EA38B7E2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441543" y="2335149"/>
            <a:ext cx="687176" cy="2061595"/>
          </a:xfrm>
          <a:prstGeom prst="bentConnector4">
            <a:avLst>
              <a:gd name="adj1" fmla="val -33267"/>
              <a:gd name="adj2" fmla="val 99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3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25" y="133542"/>
            <a:ext cx="6719019" cy="725349"/>
          </a:xfrm>
        </p:spPr>
        <p:txBody>
          <a:bodyPr>
            <a:normAutofit/>
          </a:bodyPr>
          <a:lstStyle/>
          <a:p>
            <a:r>
              <a:rPr lang="en-US" altLang="en-US" dirty="0"/>
              <a:t>Genetic Algorithms-Pseudocode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9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041EB-9823-4781-80B7-A36BD239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5" y="1502815"/>
            <a:ext cx="5010150" cy="3219450"/>
          </a:xfrm>
          <a:prstGeom prst="rect">
            <a:avLst/>
          </a:prstGeom>
        </p:spPr>
      </p:pic>
      <p:pic>
        <p:nvPicPr>
          <p:cNvPr id="1026" name="Picture 2" descr="A review on genetic algorithm: past, present, and future | SpringerLink">
            <a:extLst>
              <a:ext uri="{FF2B5EF4-FFF2-40B4-BE49-F238E27FC236}">
                <a16:creationId xmlns:a16="http://schemas.microsoft.com/office/drawing/2014/main" id="{CCC3F03B-95CD-4C57-9494-44F1265E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33350"/>
            <a:ext cx="65246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7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On-screen Show (16:9)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Blackadder ITC</vt:lpstr>
      <vt:lpstr>Calibri</vt:lpstr>
      <vt:lpstr>Lucida Sans</vt:lpstr>
      <vt:lpstr>Noto Sans Symbols</vt:lpstr>
      <vt:lpstr>Poppins</vt:lpstr>
      <vt:lpstr>Tahoma</vt:lpstr>
      <vt:lpstr>Times-Roman</vt:lpstr>
      <vt:lpstr>Office Theme</vt:lpstr>
      <vt:lpstr>ARTIFICIAL  INTELLIGENCE Week 4</vt:lpstr>
      <vt:lpstr>Informed (Heuristic) Search</vt:lpstr>
      <vt:lpstr>Genetic Algorithms</vt:lpstr>
      <vt:lpstr>Genetic Algorithm</vt:lpstr>
      <vt:lpstr>Genetic Algorithms-Advantages</vt:lpstr>
      <vt:lpstr>Genetic Algorithms-Limitations</vt:lpstr>
      <vt:lpstr>Genetic Algorithms</vt:lpstr>
      <vt:lpstr>Genetic Algorithms</vt:lpstr>
      <vt:lpstr>Genetic Algorithms-Pseudocode</vt:lpstr>
      <vt:lpstr>Genetic Algorithms -  Encoding</vt:lpstr>
      <vt:lpstr>Genetic Algorithms-Selection</vt:lpstr>
      <vt:lpstr>Genetic Algorithms-CrossOver</vt:lpstr>
      <vt:lpstr>One-Point Crossover</vt:lpstr>
      <vt:lpstr>Two-Point Crossover</vt:lpstr>
      <vt:lpstr>Uniform Crossover</vt:lpstr>
      <vt:lpstr>Genetic Algorithms-Mutation</vt:lpstr>
      <vt:lpstr>Genetic Algorithms-Mutation</vt:lpstr>
      <vt:lpstr>Genetic Algorithms-Operators</vt:lpstr>
      <vt:lpstr>Genetic Algorithms-Example</vt:lpstr>
      <vt:lpstr>Genetic Algorithms-Example</vt:lpstr>
      <vt:lpstr>Genetic Algorithms-Example</vt:lpstr>
      <vt:lpstr>Genetic Algorithms-Example</vt:lpstr>
      <vt:lpstr>Genetic Algorithms-Example</vt:lpstr>
      <vt:lpstr>Genetic Algorithms-Example</vt:lpstr>
      <vt:lpstr>Genetic Algorithms-Example</vt:lpstr>
      <vt:lpstr>Genetic Algorithms-Application Areas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2021-11-07T10:16:36Z</dcterms:modified>
</cp:coreProperties>
</file>