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3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1090" r:id="rId3"/>
    <p:sldId id="1168" r:id="rId4"/>
    <p:sldId id="1206" r:id="rId5"/>
    <p:sldId id="1199" r:id="rId6"/>
    <p:sldId id="1200" r:id="rId7"/>
    <p:sldId id="1150" r:id="rId8"/>
    <p:sldId id="741" r:id="rId9"/>
    <p:sldId id="742" r:id="rId10"/>
    <p:sldId id="734" r:id="rId11"/>
    <p:sldId id="743" r:id="rId12"/>
    <p:sldId id="667" r:id="rId13"/>
    <p:sldId id="716" r:id="rId14"/>
    <p:sldId id="717" r:id="rId15"/>
    <p:sldId id="744" r:id="rId16"/>
    <p:sldId id="735" r:id="rId17"/>
    <p:sldId id="749" r:id="rId18"/>
    <p:sldId id="679" r:id="rId19"/>
    <p:sldId id="680" r:id="rId20"/>
    <p:sldId id="695" r:id="rId21"/>
    <p:sldId id="684" r:id="rId22"/>
    <p:sldId id="758" r:id="rId23"/>
    <p:sldId id="685" r:id="rId24"/>
    <p:sldId id="1207" r:id="rId25"/>
    <p:sldId id="686" r:id="rId26"/>
    <p:sldId id="687" r:id="rId27"/>
    <p:sldId id="759" r:id="rId28"/>
    <p:sldId id="1208" r:id="rId29"/>
    <p:sldId id="1209" r:id="rId30"/>
    <p:sldId id="1210" r:id="rId31"/>
    <p:sldId id="1211" r:id="rId32"/>
    <p:sldId id="1212" r:id="rId33"/>
    <p:sldId id="280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0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14:20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8:37:51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3:5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55:0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8:41:15.6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19:37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21:0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8:47:31.3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34:48.4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9:03:00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9:07:05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F7E5442-67CD-4B0F-9FC8-3ADB502A3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EC35F1-1B9F-4E35-BA86-5A321E4F55C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08CA0D1-7F43-48E7-AAF3-98CA72E94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A9DA9AA-8459-4B1B-B6BB-B2A8FE43D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1058FFC-081A-43EF-86DE-07F3849F4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54D2E1-6CB0-490F-B358-EAC5DE216EB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0362DBE-DD14-4032-905E-0D3549577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CD5058C-50AC-407A-81CD-510C1D585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DB246AD-CD44-4A76-93E0-13A1CF71C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1A149-8427-4F79-A86D-16C61FAEF22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BEE390B-E096-4B56-AA45-9970A009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EAB1A3D-72CC-4529-8CE9-5119D9A03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8188F3C-0B56-4F2E-B080-1B703E2FE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F5B67D-D86D-4D45-AD69-CE65A38F3C1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4BD29F3-27A3-489B-955F-78B91910E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82E91D3-D04B-45D9-BB68-6BB53ED3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72B8361-828D-44CE-9368-2E2272926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CC448C-6BD2-41D1-8807-B01FA1ED61E5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2A49626-62B3-4032-82D9-2FF350CB3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F600983-5A52-43FB-88DC-D4B5206B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4558CB8-971E-44E0-A8D7-480CB3A36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A977E09-CC0D-4453-8461-FE6AA2A6B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58D4BDF-61A0-4E47-98D7-BB4852555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5E037-7E4D-4B1E-B4A5-EB9C06421C4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7FB2E977-7868-45E3-863C-E9D4892F4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1555421-E24F-4EC1-96AE-AD947FB94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Pick an order for two reasons: sequential processor and pruning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FE12ADE-6D07-4BB7-843F-D775AA21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2FFED-B01C-416C-AF64-AA0DCDA2C96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2B5A944-8A87-4784-A5E4-C157CAB1B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3827CD-A3B8-4C84-AB61-8DC974A12F1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C13E54B-A180-4711-A33A-A0168AE51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7AE5D4-49D4-4AB1-8564-F8A634847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DD955D8-27CC-4689-B8F8-36F2A1FFA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BD8B3-E0E5-4D4A-A0E7-48E5C091110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A45335-55AB-442B-90ED-E2CECAE1B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3EB4C6B-40E1-4AD5-9346-F3D54DDA6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C4042D-23BC-4700-B863-44D010C95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8B3BB-FB59-4CE7-9293-13216645424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7B4DEC8-B182-48A1-AFD1-1DF7BAA4D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73506AE-D6D2-41F5-A314-B4A1DC081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05C5E58-FFD7-43EB-908A-455DA0E9D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10AFF-F96B-405F-A04B-A413BDDB4423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D599781-0768-4C7A-B0A3-972EE3B65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74688"/>
            <a:ext cx="6146800" cy="3457575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46A7B54-7319-4118-B7B9-5A65A801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9275"/>
            <a:ext cx="5013325" cy="4135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2E416CA-D099-44E0-9072-815239BBC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1978B-03A0-4663-9240-3B936375D822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EA3D431-C324-42B8-9AF4-354175412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2AB1B1-C0C7-4026-B9F6-321F30FA9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.xml"/><Relationship Id="rId7" Type="http://schemas.openxmlformats.org/officeDocument/2006/relationships/image" Target="../media/image18.png"/><Relationship Id="rId12" Type="http://schemas.openxmlformats.org/officeDocument/2006/relationships/customXml" Target="../ink/ink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1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customXml" Target="../ink/ink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3.xml"/><Relationship Id="rId7" Type="http://schemas.openxmlformats.org/officeDocument/2006/relationships/customXml" Target="../ink/ink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DD2E4FF-3EC2-47CE-ADB3-C3DA37AA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Adversarial Game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0A5E8-EF28-4698-8B7C-B9ADEA2D8F5F}"/>
              </a:ext>
            </a:extLst>
          </p:cNvPr>
          <p:cNvSpPr/>
          <p:nvPr/>
        </p:nvSpPr>
        <p:spPr>
          <a:xfrm>
            <a:off x="4014788" y="145732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17412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CDABB575-4608-47A8-9F11-42016974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4186238" y="1500187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9C12CA1-C763-4CE3-A6FF-880031017BD9}"/>
              </a:ext>
            </a:extLst>
          </p:cNvPr>
          <p:cNvSpPr/>
          <p:nvPr/>
        </p:nvSpPr>
        <p:spPr>
          <a:xfrm>
            <a:off x="4589860" y="15430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37312E-621C-4931-8DA1-24130534BA35}"/>
              </a:ext>
            </a:extLst>
          </p:cNvPr>
          <p:cNvCxnSpPr/>
          <p:nvPr/>
        </p:nvCxnSpPr>
        <p:spPr>
          <a:xfrm rot="10800000" flipV="1">
            <a:off x="3200400" y="1714500"/>
            <a:ext cx="1328738" cy="214313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2A8A50-EE4F-4870-AF89-C14BEA6A00E0}"/>
              </a:ext>
            </a:extLst>
          </p:cNvPr>
          <p:cNvCxnSpPr/>
          <p:nvPr/>
        </p:nvCxnSpPr>
        <p:spPr>
          <a:xfrm>
            <a:off x="4529138" y="1714500"/>
            <a:ext cx="1285875" cy="214313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30E2B7-3BF6-4351-BDE4-6C66785CBF80}"/>
              </a:ext>
            </a:extLst>
          </p:cNvPr>
          <p:cNvCxnSpPr/>
          <p:nvPr/>
        </p:nvCxnSpPr>
        <p:spPr>
          <a:xfrm rot="10800000" flipV="1">
            <a:off x="5214938" y="2228850"/>
            <a:ext cx="600075" cy="21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C3E080-485E-40DD-B8FE-5E37C8AF4C81}"/>
              </a:ext>
            </a:extLst>
          </p:cNvPr>
          <p:cNvCxnSpPr/>
          <p:nvPr/>
        </p:nvCxnSpPr>
        <p:spPr>
          <a:xfrm>
            <a:off x="5815013" y="2228850"/>
            <a:ext cx="685800" cy="21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6D93C9-2D96-41A0-B66E-981EABF3E962}"/>
              </a:ext>
            </a:extLst>
          </p:cNvPr>
          <p:cNvCxnSpPr/>
          <p:nvPr/>
        </p:nvCxnSpPr>
        <p:spPr>
          <a:xfrm rot="10800000" flipV="1">
            <a:off x="2600325" y="2228850"/>
            <a:ext cx="600075" cy="21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5BB769-35C0-4DCB-88A4-D203F0DEEBA2}"/>
              </a:ext>
            </a:extLst>
          </p:cNvPr>
          <p:cNvCxnSpPr/>
          <p:nvPr/>
        </p:nvCxnSpPr>
        <p:spPr>
          <a:xfrm>
            <a:off x="3200400" y="2228850"/>
            <a:ext cx="685800" cy="21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31B9B9-AA33-4D5D-A4A7-0F5ECCDF543F}"/>
              </a:ext>
            </a:extLst>
          </p:cNvPr>
          <p:cNvSpPr/>
          <p:nvPr/>
        </p:nvSpPr>
        <p:spPr>
          <a:xfrm>
            <a:off x="2171700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3520D1-68A1-45BD-9A24-F63F68B6C99B}"/>
              </a:ext>
            </a:extLst>
          </p:cNvPr>
          <p:cNvSpPr/>
          <p:nvPr/>
        </p:nvSpPr>
        <p:spPr>
          <a:xfrm>
            <a:off x="3457575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9635CE9-666C-4DE1-AE3E-5D3755E66477}"/>
              </a:ext>
            </a:extLst>
          </p:cNvPr>
          <p:cNvSpPr/>
          <p:nvPr/>
        </p:nvSpPr>
        <p:spPr>
          <a:xfrm>
            <a:off x="4786313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0A951D-ACCC-45BF-80B9-AAB2F7B0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2" y="3857625"/>
            <a:ext cx="3857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9B33E5-5E75-4789-86E4-D4A1DBD9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150FA-146E-401A-AB52-5B78B63FB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7" y="3857625"/>
            <a:ext cx="4714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001E8-08F3-451C-9EFE-DB2B6FB3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6049CA-4B39-4809-9824-B44180B6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857625"/>
            <a:ext cx="4714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D6B2B-B5BD-45BA-9108-2F925A515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+4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A67FE9-FB8A-45EA-8402-B5D4AA90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3681F-0361-4272-862D-E4B498FBC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17431" name="Picture 2">
            <a:extLst>
              <a:ext uri="{FF2B5EF4-FFF2-40B4-BE49-F238E27FC236}">
                <a16:creationId xmlns:a16="http://schemas.microsoft.com/office/drawing/2014/main" id="{C07D0C44-1E38-482B-B7BC-A831AF12A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487092"/>
            <a:ext cx="163116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5F052C5-B9AC-47FF-BC2E-47A5B5C32FD6}"/>
              </a:ext>
            </a:extLst>
          </p:cNvPr>
          <p:cNvSpPr/>
          <p:nvPr/>
        </p:nvSpPr>
        <p:spPr>
          <a:xfrm>
            <a:off x="2686050" y="197167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1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0FB0CEAB-824F-4459-9057-75E5408D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5" t="16438" r="44067" b="58904"/>
          <a:stretch>
            <a:fillRect/>
          </a:stretch>
        </p:blipFill>
        <p:spPr bwMode="auto">
          <a:xfrm>
            <a:off x="2703910" y="2006203"/>
            <a:ext cx="171450" cy="1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DB0D0D65-87B0-48C3-A968-2439E52E48B1}"/>
              </a:ext>
            </a:extLst>
          </p:cNvPr>
          <p:cNvSpPr/>
          <p:nvPr/>
        </p:nvSpPr>
        <p:spPr>
          <a:xfrm>
            <a:off x="3261122" y="205740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AD5A9B4-F7EE-4757-BBBA-731F8130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001442"/>
            <a:ext cx="163116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3C63541-3EB9-456B-90B3-99C20D0E3F1C}"/>
              </a:ext>
            </a:extLst>
          </p:cNvPr>
          <p:cNvSpPr/>
          <p:nvPr/>
        </p:nvSpPr>
        <p:spPr>
          <a:xfrm>
            <a:off x="5300663" y="197167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5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9F5CDED1-0475-4FBC-A52E-F8084059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5643563" y="2014537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CCC8653A-0B4B-4107-A4C6-DE75B2D1AFC3}"/>
              </a:ext>
            </a:extLst>
          </p:cNvPr>
          <p:cNvSpPr/>
          <p:nvPr/>
        </p:nvSpPr>
        <p:spPr>
          <a:xfrm>
            <a:off x="5875735" y="205740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B1A2DE4-7B65-486A-90D5-0A9EDCEA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2001442"/>
            <a:ext cx="163116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415A190-F9FF-4F3E-A25F-E629C8FBCA93}"/>
              </a:ext>
            </a:extLst>
          </p:cNvPr>
          <p:cNvSpPr/>
          <p:nvPr/>
        </p:nvSpPr>
        <p:spPr>
          <a:xfrm>
            <a:off x="2085975" y="248602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9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4638873D-B713-47D4-989B-086BCC0C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5" t="16438" r="44067" b="58904"/>
          <a:stretch>
            <a:fillRect/>
          </a:stretch>
        </p:blipFill>
        <p:spPr bwMode="auto">
          <a:xfrm>
            <a:off x="2103835" y="2520553"/>
            <a:ext cx="171450" cy="1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8CA108E4-3F89-4E6F-9B16-06AB79EC1783}"/>
              </a:ext>
            </a:extLst>
          </p:cNvPr>
          <p:cNvSpPr/>
          <p:nvPr/>
        </p:nvSpPr>
        <p:spPr>
          <a:xfrm>
            <a:off x="2661047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9A28A56B-F4EA-4A88-B037-C0473E72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15792"/>
            <a:ext cx="163116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B07B237-6928-447E-9322-0D2D5D58E6AA}"/>
              </a:ext>
            </a:extLst>
          </p:cNvPr>
          <p:cNvSpPr/>
          <p:nvPr/>
        </p:nvSpPr>
        <p:spPr>
          <a:xfrm>
            <a:off x="3371850" y="248602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63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7BFB5915-FE3F-44E3-B0D4-09DC6477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5" t="16438" r="44067" b="58904"/>
          <a:stretch>
            <a:fillRect/>
          </a:stretch>
        </p:blipFill>
        <p:spPr bwMode="auto">
          <a:xfrm>
            <a:off x="3389710" y="2520553"/>
            <a:ext cx="171450" cy="1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A321895A-22B7-4B8D-A2E2-DD917D6E62AD}"/>
              </a:ext>
            </a:extLst>
          </p:cNvPr>
          <p:cNvSpPr/>
          <p:nvPr/>
        </p:nvSpPr>
        <p:spPr>
          <a:xfrm>
            <a:off x="3946922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0B2E970-6108-4C99-A8AC-CD0497DF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73" y="2515792"/>
            <a:ext cx="163115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8CB24E9-88A5-4644-B94A-0D069DC3FD24}"/>
              </a:ext>
            </a:extLst>
          </p:cNvPr>
          <p:cNvSpPr/>
          <p:nvPr/>
        </p:nvSpPr>
        <p:spPr>
          <a:xfrm>
            <a:off x="4700588" y="248602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67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C2FC1E11-778A-4B32-8535-741671A6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5043488" y="2528887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903D6EFF-97B9-457D-9946-8D37CD0EC660}"/>
              </a:ext>
            </a:extLst>
          </p:cNvPr>
          <p:cNvSpPr/>
          <p:nvPr/>
        </p:nvSpPr>
        <p:spPr>
          <a:xfrm>
            <a:off x="5275660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F73B3826-1225-42E0-ACCC-56611607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515792"/>
            <a:ext cx="163116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1994C2F-5CDD-4D29-8E03-71383BB4A4CE}"/>
              </a:ext>
            </a:extLst>
          </p:cNvPr>
          <p:cNvSpPr/>
          <p:nvPr/>
        </p:nvSpPr>
        <p:spPr>
          <a:xfrm>
            <a:off x="5986463" y="2486025"/>
            <a:ext cx="102870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71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FA376A3D-4B8F-4CE0-9BDF-0D133572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6329363" y="2528887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C2A94BB-041F-4150-AE41-638844CFCF05}"/>
              </a:ext>
            </a:extLst>
          </p:cNvPr>
          <p:cNvSpPr/>
          <p:nvPr/>
        </p:nvSpPr>
        <p:spPr>
          <a:xfrm>
            <a:off x="6561535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E26A0960-75F3-43C7-B992-FBC37E78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85" y="2515792"/>
            <a:ext cx="163115" cy="1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4625510B-B108-4421-9F6E-D11A3C52545E}"/>
              </a:ext>
            </a:extLst>
          </p:cNvPr>
          <p:cNvSpPr/>
          <p:nvPr/>
        </p:nvSpPr>
        <p:spPr>
          <a:xfrm>
            <a:off x="6072188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698C80-2F1A-4510-BFA6-D67950A4D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857625"/>
            <a:ext cx="3857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-20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5F3CE-944F-4C4E-A339-D92DBCB1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+8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AFECD99-B3EC-4F75-AFEF-8D067B6BC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Values</a:t>
            </a:r>
          </a:p>
        </p:txBody>
      </p:sp>
      <p:grpSp>
        <p:nvGrpSpPr>
          <p:cNvPr id="18435" name="Group 80">
            <a:extLst>
              <a:ext uri="{FF2B5EF4-FFF2-40B4-BE49-F238E27FC236}">
                <a16:creationId xmlns:a16="http://schemas.microsoft.com/office/drawing/2014/main" id="{20D3B61F-ADEA-47B3-AB8F-D950A222219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2400300"/>
            <a:ext cx="3814763" cy="1294794"/>
            <a:chOff x="1676400" y="1447800"/>
            <a:chExt cx="8763000" cy="2975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3113B6-37C1-4EF8-84AC-1E60F0BD510C}"/>
                </a:ext>
              </a:extLst>
            </p:cNvPr>
            <p:cNvSpPr/>
            <p:nvPr/>
          </p:nvSpPr>
          <p:spPr>
            <a:xfrm>
              <a:off x="5106113" y="1447800"/>
              <a:ext cx="1826993" cy="3803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47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4DD9C5F7-14D5-4BD7-BD61-2E1339BD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A2948D-F280-4274-80C9-FAECD1C17FBB}"/>
                </a:ext>
              </a:extLst>
            </p:cNvPr>
            <p:cNvSpPr/>
            <p:nvPr/>
          </p:nvSpPr>
          <p:spPr>
            <a:xfrm>
              <a:off x="6126276" y="1601029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FBAD1F-39A0-419E-AA89-6B462673945A}"/>
                </a:ext>
              </a:extLst>
            </p:cNvPr>
            <p:cNvCxnSpPr/>
            <p:nvPr/>
          </p:nvCxnSpPr>
          <p:spPr>
            <a:xfrm rot="10800000" flipV="1">
              <a:off x="3656554" y="1904753"/>
              <a:ext cx="2363056" cy="380336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E154C7-9876-496A-8EBC-17FE231EC653}"/>
                </a:ext>
              </a:extLst>
            </p:cNvPr>
            <p:cNvCxnSpPr/>
            <p:nvPr/>
          </p:nvCxnSpPr>
          <p:spPr>
            <a:xfrm>
              <a:off x="6019610" y="1904753"/>
              <a:ext cx="2286476" cy="380336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046B98-2E39-42DD-A7C0-9643BCE0D3D7}"/>
                </a:ext>
              </a:extLst>
            </p:cNvPr>
            <p:cNvCxnSpPr/>
            <p:nvPr/>
          </p:nvCxnSpPr>
          <p:spPr>
            <a:xfrm rot="10800000" flipV="1">
              <a:off x="7239428" y="2818656"/>
              <a:ext cx="1066657" cy="383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8A5B7A-2179-40F0-9FE1-0604B414D08A}"/>
                </a:ext>
              </a:extLst>
            </p:cNvPr>
            <p:cNvCxnSpPr/>
            <p:nvPr/>
          </p:nvCxnSpPr>
          <p:spPr>
            <a:xfrm>
              <a:off x="8306085" y="2818656"/>
              <a:ext cx="1219818" cy="383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94DAB6-B456-4BA3-B9AF-4BC5D79F11DE}"/>
                </a:ext>
              </a:extLst>
            </p:cNvPr>
            <p:cNvCxnSpPr/>
            <p:nvPr/>
          </p:nvCxnSpPr>
          <p:spPr>
            <a:xfrm rot="10800000" flipV="1">
              <a:off x="2589896" y="2818656"/>
              <a:ext cx="1066657" cy="383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099BE-CCB8-4021-8E4F-FC3C4D7439CC}"/>
                </a:ext>
              </a:extLst>
            </p:cNvPr>
            <p:cNvCxnSpPr/>
            <p:nvPr/>
          </p:nvCxnSpPr>
          <p:spPr>
            <a:xfrm>
              <a:off x="3656554" y="2818656"/>
              <a:ext cx="1219818" cy="383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55" name="Picture 2">
              <a:extLst>
                <a:ext uri="{FF2B5EF4-FFF2-40B4-BE49-F238E27FC236}">
                  <a16:creationId xmlns:a16="http://schemas.microsoft.com/office/drawing/2014/main" id="{4CB54220-CE5E-4876-B85C-1D59E024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65E682A-B3E1-47EB-8DF4-12325AFC2D3A}"/>
                </a:ext>
              </a:extLst>
            </p:cNvPr>
            <p:cNvSpPr/>
            <p:nvPr/>
          </p:nvSpPr>
          <p:spPr>
            <a:xfrm>
              <a:off x="2743057" y="2361704"/>
              <a:ext cx="1829728" cy="3803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57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4B68241B-96DB-4E52-9920-505F4FDD3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11690A-140F-4456-A282-1729F19FAD71}"/>
                </a:ext>
              </a:extLst>
            </p:cNvPr>
            <p:cNvSpPr/>
            <p:nvPr/>
          </p:nvSpPr>
          <p:spPr>
            <a:xfrm>
              <a:off x="3765954" y="2514933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59" name="Picture 2">
              <a:extLst>
                <a:ext uri="{FF2B5EF4-FFF2-40B4-BE49-F238E27FC236}">
                  <a16:creationId xmlns:a16="http://schemas.microsoft.com/office/drawing/2014/main" id="{D0FE2D36-E59A-4AF3-AC89-9FC2FC818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E5ABD2-44D1-401F-8EAC-5FB183AE0AF8}"/>
                </a:ext>
              </a:extLst>
            </p:cNvPr>
            <p:cNvSpPr/>
            <p:nvPr/>
          </p:nvSpPr>
          <p:spPr>
            <a:xfrm>
              <a:off x="7392589" y="2361704"/>
              <a:ext cx="1826993" cy="3803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61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C20843E1-6460-4A60-B13C-7E88DBF33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FBEA083-B07E-4ECA-825B-D141A63AB068}"/>
                </a:ext>
              </a:extLst>
            </p:cNvPr>
            <p:cNvSpPr/>
            <p:nvPr/>
          </p:nvSpPr>
          <p:spPr>
            <a:xfrm>
              <a:off x="8412752" y="2514933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63" name="Picture 2">
              <a:extLst>
                <a:ext uri="{FF2B5EF4-FFF2-40B4-BE49-F238E27FC236}">
                  <a16:creationId xmlns:a16="http://schemas.microsoft.com/office/drawing/2014/main" id="{AF0B1BB5-CAC0-4003-A928-AD44A6B3D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1B5AE5-BD1D-47C4-B0D8-3D3F5ADB06A1}"/>
                </a:ext>
              </a:extLst>
            </p:cNvPr>
            <p:cNvSpPr/>
            <p:nvPr/>
          </p:nvSpPr>
          <p:spPr>
            <a:xfrm>
              <a:off x="1676400" y="3275607"/>
              <a:ext cx="1829728" cy="3830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65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2A77D2DB-CEF0-4061-926C-05B0CCBC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033C34-BAFD-4BC3-A6A1-B8E8D25D6F04}"/>
                </a:ext>
              </a:extLst>
            </p:cNvPr>
            <p:cNvSpPr/>
            <p:nvPr/>
          </p:nvSpPr>
          <p:spPr>
            <a:xfrm>
              <a:off x="2699297" y="3428837"/>
              <a:ext cx="73846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67" name="Picture 2">
              <a:extLst>
                <a:ext uri="{FF2B5EF4-FFF2-40B4-BE49-F238E27FC236}">
                  <a16:creationId xmlns:a16="http://schemas.microsoft.com/office/drawing/2014/main" id="{DEDCB915-3476-4F7B-BB0E-D8F39B1C9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7AA79DD-1B46-450F-955B-947CFBBF52CA}"/>
                </a:ext>
              </a:extLst>
            </p:cNvPr>
            <p:cNvSpPr/>
            <p:nvPr/>
          </p:nvSpPr>
          <p:spPr>
            <a:xfrm>
              <a:off x="3962876" y="3275607"/>
              <a:ext cx="1826993" cy="3830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69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4EF5FBC2-9440-4ACF-99C9-A135FBFE3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82DBAF-95D0-4721-9FFD-33A45A1D9D89}"/>
                </a:ext>
              </a:extLst>
            </p:cNvPr>
            <p:cNvSpPr/>
            <p:nvPr/>
          </p:nvSpPr>
          <p:spPr>
            <a:xfrm>
              <a:off x="4983039" y="3428837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71" name="Picture 2">
              <a:extLst>
                <a:ext uri="{FF2B5EF4-FFF2-40B4-BE49-F238E27FC236}">
                  <a16:creationId xmlns:a16="http://schemas.microsoft.com/office/drawing/2014/main" id="{EBB75117-87A9-4645-B133-79A3FA2A2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62EBFB-9C5C-4F52-B4CF-E7C9A0194D97}"/>
                </a:ext>
              </a:extLst>
            </p:cNvPr>
            <p:cNvSpPr/>
            <p:nvPr/>
          </p:nvSpPr>
          <p:spPr>
            <a:xfrm>
              <a:off x="6325932" y="3275607"/>
              <a:ext cx="1826993" cy="3830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73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AE6186A3-179C-43F0-A7F7-7808AB85E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FACFF3F-A38B-428D-BB8C-2579F5006D0E}"/>
                </a:ext>
              </a:extLst>
            </p:cNvPr>
            <p:cNvSpPr/>
            <p:nvPr/>
          </p:nvSpPr>
          <p:spPr>
            <a:xfrm>
              <a:off x="7346095" y="3428837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75" name="Picture 2">
              <a:extLst>
                <a:ext uri="{FF2B5EF4-FFF2-40B4-BE49-F238E27FC236}">
                  <a16:creationId xmlns:a16="http://schemas.microsoft.com/office/drawing/2014/main" id="{A432698A-E7DA-445F-AF0F-5A3F3B157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FEF6C2-2CD2-462C-8F6C-A020C62D3052}"/>
                </a:ext>
              </a:extLst>
            </p:cNvPr>
            <p:cNvSpPr/>
            <p:nvPr/>
          </p:nvSpPr>
          <p:spPr>
            <a:xfrm>
              <a:off x="8609673" y="3275607"/>
              <a:ext cx="1829727" cy="3830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77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742BF602-2FF1-4AE1-8AB8-D4CABCF5FE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6DFCC81-9A0A-42DD-860A-C5EB42594B6A}"/>
                </a:ext>
              </a:extLst>
            </p:cNvPr>
            <p:cNvSpPr/>
            <p:nvPr/>
          </p:nvSpPr>
          <p:spPr>
            <a:xfrm>
              <a:off x="9632570" y="3428837"/>
              <a:ext cx="76581" cy="76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pic>
          <p:nvPicPr>
            <p:cNvPr id="18479" name="Picture 2">
              <a:extLst>
                <a:ext uri="{FF2B5EF4-FFF2-40B4-BE49-F238E27FC236}">
                  <a16:creationId xmlns:a16="http://schemas.microsoft.com/office/drawing/2014/main" id="{9F338058-5C61-4DF4-9C38-70DAB3D33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0" name="TextBox 76">
              <a:extLst>
                <a:ext uri="{FF2B5EF4-FFF2-40B4-BE49-F238E27FC236}">
                  <a16:creationId xmlns:a16="http://schemas.microsoft.com/office/drawing/2014/main" id="{5F8B3C29-C119-4207-B340-0F48E97E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7356" y="3733800"/>
              <a:ext cx="838199" cy="68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+8</a:t>
              </a:r>
            </a:p>
          </p:txBody>
        </p:sp>
        <p:sp>
          <p:nvSpPr>
            <p:cNvPr id="18481" name="TextBox 77">
              <a:extLst>
                <a:ext uri="{FF2B5EF4-FFF2-40B4-BE49-F238E27FC236}">
                  <a16:creationId xmlns:a16="http://schemas.microsoft.com/office/drawing/2014/main" id="{6564F187-E43B-447D-AA0A-0AFD2E9D7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4814" y="3733800"/>
              <a:ext cx="1106184" cy="68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dirty="0">
                  <a:latin typeface="Calibri" panose="020F0502020204030204" pitchFamily="34" charset="0"/>
                </a:rPr>
                <a:t>-10</a:t>
              </a:r>
            </a:p>
          </p:txBody>
        </p:sp>
        <p:sp>
          <p:nvSpPr>
            <p:cNvPr id="18482" name="TextBox 78">
              <a:extLst>
                <a:ext uri="{FF2B5EF4-FFF2-40B4-BE49-F238E27FC236}">
                  <a16:creationId xmlns:a16="http://schemas.microsoft.com/office/drawing/2014/main" id="{D8757A87-BD2E-4191-ADC9-79E89E6E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220" y="3733800"/>
              <a:ext cx="838199" cy="68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-5</a:t>
              </a:r>
            </a:p>
          </p:txBody>
        </p:sp>
        <p:sp>
          <p:nvSpPr>
            <p:cNvPr id="18483" name="TextBox 79">
              <a:extLst>
                <a:ext uri="{FF2B5EF4-FFF2-40B4-BE49-F238E27FC236}">
                  <a16:creationId xmlns:a16="http://schemas.microsoft.com/office/drawing/2014/main" id="{FF2AB893-6F69-4725-886A-43655235E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164" y="3733800"/>
              <a:ext cx="838199" cy="68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-8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C476218-F16C-4C14-AA19-AB446C1C7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1412081"/>
            <a:ext cx="22288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accent2"/>
                </a:solidFill>
                <a:latin typeface="Calibri" panose="020F0502020204030204" pitchFamily="34" charset="0"/>
              </a:rPr>
              <a:t>States Under Agent’s Control: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7782EE-AC00-4A2C-983F-6367982D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3771900"/>
            <a:ext cx="15859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rgbClr val="7030A0"/>
                </a:solidFill>
                <a:latin typeface="Calibri" panose="020F0502020204030204" pitchFamily="34" charset="0"/>
              </a:rPr>
              <a:t>Terminal States:</a:t>
            </a:r>
          </a:p>
        </p:txBody>
      </p:sp>
      <p:pic>
        <p:nvPicPr>
          <p:cNvPr id="92" name="Picture 91" descr="TP_tmp.png">
            <a:extLst>
              <a:ext uri="{FF2B5EF4-FFF2-40B4-BE49-F238E27FC236}">
                <a16:creationId xmlns:a16="http://schemas.microsoft.com/office/drawing/2014/main" id="{2A658F7D-BBCA-4EAE-9DBF-B7939DDE241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71638"/>
            <a:ext cx="1643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4" descr="TP_tmp.png">
            <a:extLst>
              <a:ext uri="{FF2B5EF4-FFF2-40B4-BE49-F238E27FC236}">
                <a16:creationId xmlns:a16="http://schemas.microsoft.com/office/drawing/2014/main" id="{29285244-7F00-4E54-8D9E-44E9C9D0FD9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4029075"/>
            <a:ext cx="885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ight Arrow 85">
            <a:extLst>
              <a:ext uri="{FF2B5EF4-FFF2-40B4-BE49-F238E27FC236}">
                <a16:creationId xmlns:a16="http://schemas.microsoft.com/office/drawing/2014/main" id="{6C76A421-97BB-4FCC-8F0A-8BA182423353}"/>
              </a:ext>
            </a:extLst>
          </p:cNvPr>
          <p:cNvSpPr/>
          <p:nvPr/>
        </p:nvSpPr>
        <p:spPr>
          <a:xfrm rot="1943663">
            <a:off x="3418285" y="1939529"/>
            <a:ext cx="960834" cy="17145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D1B7A5-942C-4961-8E81-8627F0D65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7" y="1414462"/>
            <a:ext cx="25288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rgbClr val="C00000"/>
                </a:solidFill>
                <a:latin typeface="Calibri" panose="020F0502020204030204" pitchFamily="34" charset="0"/>
              </a:rPr>
              <a:t>States Under Opponent’s Control:</a:t>
            </a:r>
          </a:p>
        </p:txBody>
      </p:sp>
      <p:pic>
        <p:nvPicPr>
          <p:cNvPr id="93" name="Picture 92" descr="TP_tmp.png">
            <a:extLst>
              <a:ext uri="{FF2B5EF4-FFF2-40B4-BE49-F238E27FC236}">
                <a16:creationId xmlns:a16="http://schemas.microsoft.com/office/drawing/2014/main" id="{FE68324E-702A-48FB-9E16-23D10F75A11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671638"/>
            <a:ext cx="164187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0EEEE91D-0880-4CE3-8502-F99C4FA24940}"/>
              </a:ext>
            </a:extLst>
          </p:cNvPr>
          <p:cNvSpPr/>
          <p:nvPr/>
        </p:nvSpPr>
        <p:spPr>
          <a:xfrm rot="8255959">
            <a:off x="5726906" y="2301479"/>
            <a:ext cx="790575" cy="17145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1C1A2A-28DA-4816-8DCE-7F8DCC6E4B62}"/>
                  </a:ext>
                </a:extLst>
              </p14:cNvPr>
              <p14:cNvContentPartPr/>
              <p14:nvPr/>
            </p14:nvContentPartPr>
            <p14:xfrm>
              <a:off x="-1181310" y="2742960"/>
              <a:ext cx="270" cy="27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1C1A2A-28DA-4816-8DCE-7F8DCC6E4B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88060" y="273621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008B93B-BD34-4455-8D5D-8A3601C2755F}"/>
                  </a:ext>
                </a:extLst>
              </p14:cNvPr>
              <p14:cNvContentPartPr/>
              <p14:nvPr/>
            </p14:nvContentPartPr>
            <p14:xfrm>
              <a:off x="-1169231" y="1823555"/>
              <a:ext cx="270" cy="27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008B93B-BD34-4455-8D5D-8A3601C275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75981" y="1816805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FD8822-55DE-4AA8-B866-2336E5612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Tic-Tac-Toe Game Tree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7D92C7DD-B007-4A6D-9176-240148F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91" y="1371600"/>
            <a:ext cx="410408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>
            <a:extLst>
              <a:ext uri="{FF2B5EF4-FFF2-40B4-BE49-F238E27FC236}">
                <a16:creationId xmlns:a16="http://schemas.microsoft.com/office/drawing/2014/main" id="{59741D0B-5B89-4413-B4AF-3D223BA6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91" y="1243013"/>
            <a:ext cx="58697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8E5F6BA5-181F-47F7-9F9A-F011307E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757363"/>
            <a:ext cx="52268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>
            <a:extLst>
              <a:ext uri="{FF2B5EF4-FFF2-40B4-BE49-F238E27FC236}">
                <a16:creationId xmlns:a16="http://schemas.microsoft.com/office/drawing/2014/main" id="{4384EB05-55BC-47A3-A5DD-89CFDA5B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91" y="2271713"/>
            <a:ext cx="58697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>
            <a:extLst>
              <a:ext uri="{FF2B5EF4-FFF2-40B4-BE49-F238E27FC236}">
                <a16:creationId xmlns:a16="http://schemas.microsoft.com/office/drawing/2014/main" id="{5BFBAEF5-E48D-4575-BB42-77741A69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786063"/>
            <a:ext cx="52268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3">
            <a:extLst>
              <a:ext uri="{FF2B5EF4-FFF2-40B4-BE49-F238E27FC236}">
                <a16:creationId xmlns:a16="http://schemas.microsoft.com/office/drawing/2014/main" id="{8A39C8D1-B202-4D8B-9495-ECFAFB7C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4" y="2743200"/>
            <a:ext cx="2486025" cy="121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631" name="Ink 25630">
                <a:extLst>
                  <a:ext uri="{FF2B5EF4-FFF2-40B4-BE49-F238E27FC236}">
                    <a16:creationId xmlns:a16="http://schemas.microsoft.com/office/drawing/2014/main" id="{F1441504-8CE3-4074-B5F0-09E475D0BFCE}"/>
                  </a:ext>
                </a:extLst>
              </p14:cNvPr>
              <p14:cNvContentPartPr/>
              <p14:nvPr/>
            </p14:nvContentPartPr>
            <p14:xfrm>
              <a:off x="-865800" y="2996036"/>
              <a:ext cx="270" cy="270"/>
            </p14:xfrm>
          </p:contentPart>
        </mc:Choice>
        <mc:Fallback xmlns="">
          <p:pic>
            <p:nvPicPr>
              <p:cNvPr id="25631" name="Ink 25630">
                <a:extLst>
                  <a:ext uri="{FF2B5EF4-FFF2-40B4-BE49-F238E27FC236}">
                    <a16:creationId xmlns:a16="http://schemas.microsoft.com/office/drawing/2014/main" id="{F1441504-8CE3-4074-B5F0-09E475D0BF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872550" y="2989286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5E935E-A21B-4BA0-B0C0-3AC346613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Minimax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C87590-E6AA-410F-A779-7C4D645B2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92872" indent="-192872">
              <a:defRPr/>
            </a:pPr>
            <a:r>
              <a:rPr lang="en-US" sz="1238" dirty="0"/>
              <a:t>Deterministic, zero-sum games:</a:t>
            </a:r>
          </a:p>
          <a:p>
            <a:pPr marL="417889" lvl="1" indent="-160727">
              <a:defRPr/>
            </a:pPr>
            <a:r>
              <a:rPr lang="en-US" sz="1238" dirty="0"/>
              <a:t>Tic-tac-toe, chess, checkers</a:t>
            </a:r>
          </a:p>
          <a:p>
            <a:pPr marL="417889" lvl="1" indent="-160727">
              <a:defRPr/>
            </a:pPr>
            <a:r>
              <a:rPr lang="en-US" sz="1238" dirty="0"/>
              <a:t>One player maximizes result</a:t>
            </a:r>
          </a:p>
          <a:p>
            <a:pPr marL="417889" lvl="1" indent="-160727">
              <a:defRPr/>
            </a:pPr>
            <a:r>
              <a:rPr lang="en-US" sz="1238" dirty="0"/>
              <a:t>The other minimizes result</a:t>
            </a:r>
          </a:p>
          <a:p>
            <a:pPr marL="417889" lvl="1" indent="-160727">
              <a:defRPr/>
            </a:pPr>
            <a:endParaRPr lang="en-US" sz="1238" dirty="0"/>
          </a:p>
          <a:p>
            <a:pPr marL="192872" indent="-192872">
              <a:defRPr/>
            </a:pPr>
            <a:r>
              <a:rPr lang="en-US" sz="1238" dirty="0"/>
              <a:t>Minimax search:</a:t>
            </a:r>
          </a:p>
          <a:p>
            <a:pPr marL="417889" lvl="1" indent="-160727">
              <a:defRPr/>
            </a:pPr>
            <a:r>
              <a:rPr lang="en-US" sz="1238" dirty="0"/>
              <a:t>A state-space search tree</a:t>
            </a:r>
          </a:p>
          <a:p>
            <a:pPr marL="417889" lvl="1" indent="-160727">
              <a:defRPr/>
            </a:pPr>
            <a:r>
              <a:rPr lang="en-US" sz="1238" dirty="0"/>
              <a:t>Players alternate turns</a:t>
            </a:r>
          </a:p>
          <a:p>
            <a:pPr marL="417889" lvl="1" indent="-160727">
              <a:defRPr/>
            </a:pPr>
            <a:r>
              <a:rPr lang="en-US" sz="1238" dirty="0"/>
              <a:t>Compute each node’s </a:t>
            </a:r>
          </a:p>
          <a:p>
            <a:pPr marL="417889" lvl="1" indent="-160727">
              <a:defRPr/>
            </a:pPr>
            <a:r>
              <a:rPr lang="en-US" sz="1238" dirty="0">
                <a:solidFill>
                  <a:srgbClr val="CC0000"/>
                </a:solidFill>
              </a:rPr>
              <a:t>minimax value: </a:t>
            </a:r>
            <a:r>
              <a:rPr lang="en-US" sz="1238" dirty="0"/>
              <a:t>the best achievable </a:t>
            </a:r>
          </a:p>
          <a:p>
            <a:pPr marL="257162" lvl="1" indent="0">
              <a:buNone/>
              <a:defRPr/>
            </a:pPr>
            <a:r>
              <a:rPr lang="en-US" sz="1238" dirty="0"/>
              <a:t>    utility against a rational (optimal) </a:t>
            </a:r>
          </a:p>
          <a:p>
            <a:pPr marL="257162" lvl="1" indent="0">
              <a:buNone/>
              <a:defRPr/>
            </a:pPr>
            <a:r>
              <a:rPr lang="en-US" sz="1238" dirty="0"/>
              <a:t>    adversary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C85B64E1-0869-4076-BC6A-E5C73A55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7" y="1951435"/>
            <a:ext cx="214313" cy="17145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A9C78B9E-650B-4B64-93EE-59C41A3782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43562" y="2508647"/>
            <a:ext cx="214313" cy="17145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455A67B4-67C2-465D-9C2C-8114C70D15C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00812" y="2508647"/>
            <a:ext cx="214313" cy="17145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38E2A87-BD00-4EF5-9E07-827E118FB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37310"/>
            <a:ext cx="214313" cy="17145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26299C9F-6C20-4EEF-993A-60820800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2" y="3237310"/>
            <a:ext cx="214313" cy="17145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3FFA5A2D-1570-41AC-BA1B-0638843E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237310"/>
            <a:ext cx="214313" cy="17145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77308F4-3A5D-497C-BD2F-AAA95D03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237310"/>
            <a:ext cx="214313" cy="17145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>
                <a:latin typeface="Calibri" panose="020F0502020204030204" pitchFamily="34" charset="0"/>
              </a:rPr>
              <a:t>6</a:t>
            </a:r>
          </a:p>
        </p:txBody>
      </p: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68A7CB9B-C61C-43CC-8FCD-C4191F796461}"/>
              </a:ext>
            </a:extLst>
          </p:cNvPr>
          <p:cNvCxnSpPr>
            <a:cxnSpLocks noChangeShapeType="1"/>
            <a:stCxn id="21508" idx="3"/>
            <a:endCxn id="21509" idx="3"/>
          </p:cNvCxnSpPr>
          <p:nvPr/>
        </p:nvCxnSpPr>
        <p:spPr bwMode="auto">
          <a:xfrm flipH="1">
            <a:off x="5750719" y="2122885"/>
            <a:ext cx="428625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2">
            <a:extLst>
              <a:ext uri="{FF2B5EF4-FFF2-40B4-BE49-F238E27FC236}">
                <a16:creationId xmlns:a16="http://schemas.microsoft.com/office/drawing/2014/main" id="{23964496-A520-4934-93CE-752116F0CC87}"/>
              </a:ext>
            </a:extLst>
          </p:cNvPr>
          <p:cNvCxnSpPr>
            <a:cxnSpLocks noChangeShapeType="1"/>
            <a:stCxn id="21508" idx="3"/>
            <a:endCxn id="21510" idx="3"/>
          </p:cNvCxnSpPr>
          <p:nvPr/>
        </p:nvCxnSpPr>
        <p:spPr bwMode="auto">
          <a:xfrm>
            <a:off x="6179344" y="2122885"/>
            <a:ext cx="428625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516CC243-19BE-4E17-803A-C0CEDE7519A6}"/>
              </a:ext>
            </a:extLst>
          </p:cNvPr>
          <p:cNvCxnSpPr>
            <a:cxnSpLocks noChangeShapeType="1"/>
            <a:stCxn id="21509" idx="0"/>
            <a:endCxn id="21511" idx="0"/>
          </p:cNvCxnSpPr>
          <p:nvPr/>
        </p:nvCxnSpPr>
        <p:spPr bwMode="auto">
          <a:xfrm flipH="1">
            <a:off x="5536406" y="2680097"/>
            <a:ext cx="214313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20BF6F71-9411-4FAB-97CF-6DCD1D08832B}"/>
              </a:ext>
            </a:extLst>
          </p:cNvPr>
          <p:cNvCxnSpPr>
            <a:cxnSpLocks noChangeShapeType="1"/>
            <a:stCxn id="21509" idx="0"/>
            <a:endCxn id="21512" idx="0"/>
          </p:cNvCxnSpPr>
          <p:nvPr/>
        </p:nvCxnSpPr>
        <p:spPr bwMode="auto">
          <a:xfrm>
            <a:off x="5750719" y="2680097"/>
            <a:ext cx="17145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991CDE2B-91FF-451C-82FB-2FA012FE636D}"/>
              </a:ext>
            </a:extLst>
          </p:cNvPr>
          <p:cNvCxnSpPr>
            <a:cxnSpLocks noChangeShapeType="1"/>
            <a:stCxn id="21510" idx="0"/>
            <a:endCxn id="21513" idx="0"/>
          </p:cNvCxnSpPr>
          <p:nvPr/>
        </p:nvCxnSpPr>
        <p:spPr bwMode="auto">
          <a:xfrm flipH="1">
            <a:off x="6393656" y="2680097"/>
            <a:ext cx="214313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6">
            <a:extLst>
              <a:ext uri="{FF2B5EF4-FFF2-40B4-BE49-F238E27FC236}">
                <a16:creationId xmlns:a16="http://schemas.microsoft.com/office/drawing/2014/main" id="{85DFAC98-77AB-4294-A5F8-A98FAB325D68}"/>
              </a:ext>
            </a:extLst>
          </p:cNvPr>
          <p:cNvCxnSpPr>
            <a:cxnSpLocks noChangeShapeType="1"/>
            <a:stCxn id="21510" idx="0"/>
            <a:endCxn id="21514" idx="0"/>
          </p:cNvCxnSpPr>
          <p:nvPr/>
        </p:nvCxnSpPr>
        <p:spPr bwMode="auto">
          <a:xfrm>
            <a:off x="6607969" y="2680097"/>
            <a:ext cx="214313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Text Box 17">
            <a:extLst>
              <a:ext uri="{FF2B5EF4-FFF2-40B4-BE49-F238E27FC236}">
                <a16:creationId xmlns:a16="http://schemas.microsoft.com/office/drawing/2014/main" id="{4BA46CD9-A12B-44C4-9E01-53A0F1C1B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597" y="1904382"/>
            <a:ext cx="52268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b="1">
                <a:latin typeface="Calibri" panose="020F0502020204030204" pitchFamily="34" charset="0"/>
              </a:rPr>
              <a:t>max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5E6CD560-188D-4EB1-B269-D7E06415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2418732"/>
            <a:ext cx="53578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b="1">
                <a:latin typeface="Calibri" panose="020F0502020204030204" pitchFamily="34" charset="0"/>
              </a:rPr>
              <a:t>min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2E098796-442B-49EB-A649-2EC4352C2A9E}"/>
              </a:ext>
            </a:extLst>
          </p:cNvPr>
          <p:cNvGrpSpPr>
            <a:grpSpLocks/>
          </p:cNvGrpSpPr>
          <p:nvPr/>
        </p:nvGrpSpPr>
        <p:grpSpPr bwMode="auto">
          <a:xfrm>
            <a:off x="5632846" y="2422967"/>
            <a:ext cx="1124344" cy="304050"/>
            <a:chOff x="6059424" y="3215640"/>
            <a:chExt cx="2009496" cy="893992"/>
          </a:xfrm>
        </p:grpSpPr>
        <p:sp>
          <p:nvSpPr>
            <p:cNvPr id="21531" name="TextBox 19">
              <a:extLst>
                <a:ext uri="{FF2B5EF4-FFF2-40B4-BE49-F238E27FC236}">
                  <a16:creationId xmlns:a16="http://schemas.microsoft.com/office/drawing/2014/main" id="{D7F1B896-82A0-46EE-85F7-3C435C2CA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9424" y="3227307"/>
              <a:ext cx="476353" cy="88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1532" name="TextBox 20">
              <a:extLst>
                <a:ext uri="{FF2B5EF4-FFF2-40B4-BE49-F238E27FC236}">
                  <a16:creationId xmlns:a16="http://schemas.microsoft.com/office/drawing/2014/main" id="{8EE8077B-B443-4A80-9863-D6DE7C1E3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567" y="3215640"/>
              <a:ext cx="476353" cy="88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73EDA3-3A46-42F7-9EDE-10B5B838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281" y="1917919"/>
            <a:ext cx="226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Calibri" panose="020F0502020204030204" pitchFamily="34" charset="0"/>
              </a:rPr>
              <a:t>5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79ABF729-893D-49FA-8FCC-0DDBCA3B0751}"/>
              </a:ext>
            </a:extLst>
          </p:cNvPr>
          <p:cNvGrpSpPr>
            <a:grpSpLocks/>
          </p:cNvGrpSpPr>
          <p:nvPr/>
        </p:nvGrpSpPr>
        <p:grpSpPr bwMode="auto">
          <a:xfrm>
            <a:off x="5343525" y="3108722"/>
            <a:ext cx="1714500" cy="906945"/>
            <a:chOff x="5486400" y="4343400"/>
            <a:chExt cx="3048000" cy="16129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946CCC-1837-4D45-95D5-6C65A4CAD27E}"/>
                </a:ext>
              </a:extLst>
            </p:cNvPr>
            <p:cNvSpPr/>
            <p:nvPr/>
          </p:nvSpPr>
          <p:spPr>
            <a:xfrm>
              <a:off x="5486400" y="4343400"/>
              <a:ext cx="3048000" cy="762287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>
                <a:latin typeface="Calibri" pitchFamily="34" charset="0"/>
              </a:endParaRPr>
            </a:p>
          </p:txBody>
        </p:sp>
        <p:sp>
          <p:nvSpPr>
            <p:cNvPr id="21530" name="Text Box 17">
              <a:extLst>
                <a:ext uri="{FF2B5EF4-FFF2-40B4-BE49-F238E27FC236}">
                  <a16:creationId xmlns:a16="http://schemas.microsoft.com/office/drawing/2014/main" id="{F789F509-9CF9-4968-9DCC-18BD0E18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053203"/>
              <a:ext cx="3048000" cy="90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b="1">
                  <a:latin typeface="Calibri" panose="020F0502020204030204" pitchFamily="34" charset="0"/>
                </a:rPr>
                <a:t>Terminal values:</a:t>
              </a:r>
              <a:br>
                <a:rPr lang="en-US" altLang="en-US" sz="1350" b="1">
                  <a:latin typeface="Calibri" panose="020F0502020204030204" pitchFamily="34" charset="0"/>
                </a:rPr>
              </a:br>
              <a:r>
                <a:rPr lang="en-US" altLang="en-US" sz="1350" b="1">
                  <a:latin typeface="Calibri" panose="020F0502020204030204" pitchFamily="34" charset="0"/>
                </a:rPr>
                <a:t>part of the game </a:t>
              </a:r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71980A53-7EAE-461E-8866-F5C2A335D4A8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1410088"/>
            <a:ext cx="2628900" cy="1400979"/>
            <a:chOff x="5334000" y="2727716"/>
            <a:chExt cx="3124200" cy="249039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F6D6E34-A052-44F2-81D1-9FB4D2DD876B}"/>
                </a:ext>
              </a:extLst>
            </p:cNvPr>
            <p:cNvSpPr/>
            <p:nvPr/>
          </p:nvSpPr>
          <p:spPr>
            <a:xfrm>
              <a:off x="5334000" y="3541869"/>
              <a:ext cx="3124200" cy="1676244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>
                <a:latin typeface="Calibri" pitchFamily="34" charset="0"/>
              </a:endParaRPr>
            </a:p>
          </p:txBody>
        </p:sp>
        <p:sp>
          <p:nvSpPr>
            <p:cNvPr id="21528" name="Text Box 17">
              <a:extLst>
                <a:ext uri="{FF2B5EF4-FFF2-40B4-BE49-F238E27FC236}">
                  <a16:creationId xmlns:a16="http://schemas.microsoft.com/office/drawing/2014/main" id="{F57DF7EB-FAF7-42CE-B0BB-8421359F5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27716"/>
              <a:ext cx="3124200" cy="90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b="1">
                  <a:latin typeface="Calibri" panose="020F0502020204030204" pitchFamily="34" charset="0"/>
                </a:rPr>
                <a:t>Minimax values:</a:t>
              </a:r>
              <a:br>
                <a:rPr lang="en-US" altLang="en-US" sz="1350" b="1">
                  <a:latin typeface="Calibri" panose="020F0502020204030204" pitchFamily="34" charset="0"/>
                </a:rPr>
              </a:br>
              <a:r>
                <a:rPr lang="en-US" altLang="en-US" sz="1350" b="1">
                  <a:latin typeface="Calibri" panose="020F0502020204030204" pitchFamily="34" charset="0"/>
                </a:rPr>
                <a:t>computed recursively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ACE00D-8BD8-4AE6-B6C0-6EF1E4B1E41F}"/>
              </a:ext>
            </a:extLst>
          </p:cNvPr>
          <p:cNvSpPr/>
          <p:nvPr/>
        </p:nvSpPr>
        <p:spPr>
          <a:xfrm>
            <a:off x="1239441" y="1757363"/>
            <a:ext cx="2957513" cy="120015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3D88332-552E-4042-886C-80B134527142}"/>
              </a:ext>
            </a:extLst>
          </p:cNvPr>
          <p:cNvSpPr/>
          <p:nvPr/>
        </p:nvSpPr>
        <p:spPr>
          <a:xfrm>
            <a:off x="4925616" y="1757363"/>
            <a:ext cx="2952750" cy="120015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EC9D9F84-452B-431B-82E2-08767329C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Implementation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767609-5115-4F5C-A375-EC17E42AE9DE}"/>
              </a:ext>
            </a:extLst>
          </p:cNvPr>
          <p:cNvSpPr txBox="1">
            <a:spLocks/>
          </p:cNvSpPr>
          <p:nvPr/>
        </p:nvSpPr>
        <p:spPr bwMode="auto">
          <a:xfrm>
            <a:off x="4968478" y="1843088"/>
            <a:ext cx="31289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3" tIns="25717" rIns="51433" bIns="25717"/>
          <a:lstStyle/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r>
              <a:rPr lang="en-US" sz="1350" kern="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initialize v = </a:t>
            </a:r>
            <a:r>
              <a:rPr lang="en-US" sz="1350" kern="0" dirty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for each successor of state:</a:t>
            </a:r>
          </a:p>
          <a:p>
            <a:pPr marL="642905" lvl="2" indent="-128582" defTabSz="5143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350" kern="0" dirty="0">
                <a:latin typeface="Calibri" pitchFamily="34" charset="0"/>
              </a:rPr>
              <a:t>v = min(v, </a:t>
            </a:r>
            <a:r>
              <a:rPr lang="en-US" sz="1350" kern="0" dirty="0">
                <a:solidFill>
                  <a:srgbClr val="0070C0"/>
                </a:solidFill>
                <a:latin typeface="Calibri" pitchFamily="34" charset="0"/>
              </a:rPr>
              <a:t>max-value(successor)</a:t>
            </a:r>
            <a:r>
              <a:rPr lang="en-US" sz="1350" kern="0" dirty="0">
                <a:latin typeface="Calibri" pitchFamily="34" charset="0"/>
              </a:rPr>
              <a:t>)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E3F756-7761-4C77-96CA-C5710FD85548}"/>
              </a:ext>
            </a:extLst>
          </p:cNvPr>
          <p:cNvSpPr txBox="1">
            <a:spLocks/>
          </p:cNvSpPr>
          <p:nvPr/>
        </p:nvSpPr>
        <p:spPr bwMode="auto">
          <a:xfrm>
            <a:off x="1282303" y="1671637"/>
            <a:ext cx="3043238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3" tIns="25717" rIns="51433" bIns="25717"/>
          <a:lstStyle/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endParaRPr lang="en-US" sz="619" kern="0" dirty="0">
              <a:solidFill>
                <a:srgbClr val="00B0F0"/>
              </a:solidFill>
              <a:latin typeface="Calibri" pitchFamily="34" charset="0"/>
            </a:endParaRPr>
          </a:p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r>
              <a:rPr lang="en-US" sz="1350" kern="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initialize v = </a:t>
            </a:r>
            <a:r>
              <a:rPr lang="en-US" sz="1350" kern="0" dirty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for each successor of state:</a:t>
            </a:r>
          </a:p>
          <a:p>
            <a:pPr marL="642905" lvl="2" indent="-128582" defTabSz="5143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350" kern="0" dirty="0">
                <a:latin typeface="Calibri" pitchFamily="34" charset="0"/>
              </a:rPr>
              <a:t>v = max(v, </a:t>
            </a:r>
            <a:r>
              <a:rPr lang="en-US" sz="1350" kern="0" dirty="0">
                <a:solidFill>
                  <a:srgbClr val="C00000"/>
                </a:solidFill>
                <a:latin typeface="Calibri" pitchFamily="34" charset="0"/>
              </a:rPr>
              <a:t>min-value(successor)</a:t>
            </a:r>
            <a:r>
              <a:rPr lang="en-US" sz="1350" kern="0" dirty="0">
                <a:latin typeface="Calibri" pitchFamily="34" charset="0"/>
              </a:rPr>
              <a:t>)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return v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2E5BCEF-D324-411E-B90F-680698CCF937}"/>
              </a:ext>
            </a:extLst>
          </p:cNvPr>
          <p:cNvSpPr/>
          <p:nvPr/>
        </p:nvSpPr>
        <p:spPr>
          <a:xfrm>
            <a:off x="4282678" y="2185987"/>
            <a:ext cx="557213" cy="385763"/>
          </a:xfrm>
          <a:prstGeom prst="leftRightArrow">
            <a:avLst/>
          </a:prstGeom>
          <a:solidFill>
            <a:srgbClr val="BD9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19" name="Picture 18" descr="TP_tmp.png">
            <a:extLst>
              <a:ext uri="{FF2B5EF4-FFF2-40B4-BE49-F238E27FC236}">
                <a16:creationId xmlns:a16="http://schemas.microsoft.com/office/drawing/2014/main" id="{44D809C0-1D8A-4ACA-9BDA-7273FDA480E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92" y="3086100"/>
            <a:ext cx="191690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P_tmp.png">
            <a:extLst>
              <a:ext uri="{FF2B5EF4-FFF2-40B4-BE49-F238E27FC236}">
                <a16:creationId xmlns:a16="http://schemas.microsoft.com/office/drawing/2014/main" id="{AD57756D-6C59-44BF-936E-54A85519C7E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67" y="3086100"/>
            <a:ext cx="191571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FAF5EC9C-1D86-45B4-A3DF-80091603EF0C}"/>
              </a:ext>
            </a:extLst>
          </p:cNvPr>
          <p:cNvSpPr/>
          <p:nvPr/>
        </p:nvSpPr>
        <p:spPr>
          <a:xfrm>
            <a:off x="3971925" y="2271713"/>
            <a:ext cx="1200150" cy="1457325"/>
          </a:xfrm>
          <a:prstGeom prst="leftRightUpArrow">
            <a:avLst>
              <a:gd name="adj1" fmla="val 18522"/>
              <a:gd name="adj2" fmla="val 19062"/>
              <a:gd name="adj3" fmla="val 19062"/>
            </a:avLst>
          </a:prstGeom>
          <a:solidFill>
            <a:srgbClr val="BD92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7932D5-D4DD-4CDE-A9F0-F6C3CEDB018B}"/>
              </a:ext>
            </a:extLst>
          </p:cNvPr>
          <p:cNvSpPr/>
          <p:nvPr/>
        </p:nvSpPr>
        <p:spPr>
          <a:xfrm>
            <a:off x="5214938" y="2871787"/>
            <a:ext cx="2657475" cy="1243013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F0C72D-43D3-437F-8C29-4DFCBB376FC5}"/>
              </a:ext>
            </a:extLst>
          </p:cNvPr>
          <p:cNvSpPr/>
          <p:nvPr/>
        </p:nvSpPr>
        <p:spPr>
          <a:xfrm>
            <a:off x="1271588" y="2871787"/>
            <a:ext cx="2657475" cy="1243013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C05F07-931A-4700-B484-7135D118524F}"/>
              </a:ext>
            </a:extLst>
          </p:cNvPr>
          <p:cNvSpPr/>
          <p:nvPr/>
        </p:nvSpPr>
        <p:spPr>
          <a:xfrm>
            <a:off x="2428875" y="1414462"/>
            <a:ext cx="4286250" cy="1157288"/>
          </a:xfrm>
          <a:prstGeom prst="roundRect">
            <a:avLst/>
          </a:prstGeom>
          <a:solidFill>
            <a:srgbClr val="C39BE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5606" name="Title 1">
            <a:extLst>
              <a:ext uri="{FF2B5EF4-FFF2-40B4-BE49-F238E27FC236}">
                <a16:creationId xmlns:a16="http://schemas.microsoft.com/office/drawing/2014/main" id="{430AC6B6-A7D6-4532-A405-20BD739B8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Minimax Implementation (Dispatch)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D728740-4FD7-4DBF-AEFF-FEED9AEE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628" y="1414462"/>
            <a:ext cx="6413609" cy="3511061"/>
          </a:xfrm>
        </p:spPr>
        <p:txBody>
          <a:bodyPr/>
          <a:lstStyle/>
          <a:p>
            <a:pPr marL="192872" indent="-192872">
              <a:lnSpc>
                <a:spcPct val="80000"/>
              </a:lnSpc>
              <a:spcBef>
                <a:spcPts val="675"/>
              </a:spcBef>
              <a:buNone/>
              <a:defRPr/>
            </a:pPr>
            <a:endParaRPr lang="en-US" sz="113" dirty="0"/>
          </a:p>
          <a:p>
            <a:pPr marL="192872" indent="-192872">
              <a:lnSpc>
                <a:spcPct val="80000"/>
              </a:lnSpc>
              <a:spcBef>
                <a:spcPts val="675"/>
              </a:spcBef>
              <a:buNone/>
              <a:defRPr/>
            </a:pPr>
            <a:r>
              <a:rPr lang="en-US" sz="1350" dirty="0">
                <a:solidFill>
                  <a:srgbClr val="7030A0"/>
                </a:solidFill>
              </a:rPr>
              <a:t>def value(state):</a:t>
            </a:r>
          </a:p>
          <a:p>
            <a:pPr marL="417889" lvl="1" indent="-160727">
              <a:lnSpc>
                <a:spcPct val="80000"/>
              </a:lnSpc>
              <a:buNone/>
              <a:defRPr/>
            </a:pPr>
            <a:r>
              <a:rPr lang="en-US" sz="1350" dirty="0"/>
              <a:t>if the state is a terminal state: return the state’s utility</a:t>
            </a:r>
          </a:p>
          <a:p>
            <a:pPr marL="417889" lvl="1" indent="-160727">
              <a:lnSpc>
                <a:spcPct val="80000"/>
              </a:lnSpc>
              <a:buNone/>
              <a:defRPr/>
            </a:pPr>
            <a:r>
              <a:rPr lang="en-US" sz="1350" dirty="0"/>
              <a:t>if the next agent is </a:t>
            </a:r>
            <a:r>
              <a:rPr lang="en-US" sz="1350" dirty="0">
                <a:solidFill>
                  <a:srgbClr val="0070C0"/>
                </a:solidFill>
              </a:rPr>
              <a:t>MAX</a:t>
            </a:r>
            <a:r>
              <a:rPr lang="en-US" sz="1350" dirty="0"/>
              <a:t>: return </a:t>
            </a:r>
            <a:r>
              <a:rPr lang="en-US" sz="1350" dirty="0">
                <a:solidFill>
                  <a:srgbClr val="0070C0"/>
                </a:solidFill>
              </a:rPr>
              <a:t>max-value(state)</a:t>
            </a:r>
          </a:p>
          <a:p>
            <a:pPr marL="417889" lvl="1" indent="-160727">
              <a:lnSpc>
                <a:spcPct val="80000"/>
              </a:lnSpc>
              <a:buNone/>
              <a:defRPr/>
            </a:pPr>
            <a:r>
              <a:rPr lang="en-US" sz="1350" dirty="0"/>
              <a:t>if the next agent is </a:t>
            </a:r>
            <a:r>
              <a:rPr lang="en-US" sz="1350" dirty="0">
                <a:solidFill>
                  <a:srgbClr val="C00000"/>
                </a:solidFill>
              </a:rPr>
              <a:t>MIN</a:t>
            </a:r>
            <a:r>
              <a:rPr lang="en-US" sz="1350" dirty="0"/>
              <a:t>: return </a:t>
            </a:r>
            <a:r>
              <a:rPr lang="en-US" sz="1350" dirty="0">
                <a:solidFill>
                  <a:srgbClr val="C00000"/>
                </a:solidFill>
              </a:rPr>
              <a:t>min-value(state)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745D52-4736-48A9-9D0F-62C9270DEFB4}"/>
              </a:ext>
            </a:extLst>
          </p:cNvPr>
          <p:cNvSpPr txBox="1">
            <a:spLocks/>
          </p:cNvSpPr>
          <p:nvPr/>
        </p:nvSpPr>
        <p:spPr bwMode="auto">
          <a:xfrm>
            <a:off x="5286375" y="2957513"/>
            <a:ext cx="27003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3" tIns="25717" rIns="51433" bIns="25717"/>
          <a:lstStyle/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r>
              <a:rPr lang="en-US" sz="1350" kern="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initialize v = </a:t>
            </a:r>
            <a:r>
              <a:rPr lang="en-US" sz="1350" kern="0" dirty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for each successor of state:</a:t>
            </a:r>
          </a:p>
          <a:p>
            <a:pPr marL="642905" lvl="2" indent="-12858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350" kern="0" dirty="0">
                <a:latin typeface="Calibri" pitchFamily="34" charset="0"/>
              </a:rPr>
              <a:t>v = min(v, </a:t>
            </a:r>
            <a:r>
              <a:rPr lang="en-US" sz="1350" kern="0" dirty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1350" kern="0" dirty="0">
                <a:latin typeface="Calibri" pitchFamily="34" charset="0"/>
              </a:rPr>
              <a:t>)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return v</a:t>
            </a:r>
          </a:p>
          <a:p>
            <a:pPr marL="417889" lvl="1" indent="-160727" defTabSz="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1350" kern="0" dirty="0">
              <a:latin typeface="Calibri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48B63A-7869-4A34-9951-45368F404405}"/>
              </a:ext>
            </a:extLst>
          </p:cNvPr>
          <p:cNvSpPr txBox="1">
            <a:spLocks/>
          </p:cNvSpPr>
          <p:nvPr/>
        </p:nvSpPr>
        <p:spPr bwMode="auto">
          <a:xfrm>
            <a:off x="1343025" y="2786062"/>
            <a:ext cx="3043238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3" tIns="25717" rIns="51433" bIns="25717"/>
          <a:lstStyle/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endParaRPr lang="en-US" sz="619" kern="0" dirty="0">
              <a:solidFill>
                <a:srgbClr val="00B0F0"/>
              </a:solidFill>
              <a:latin typeface="Calibri" pitchFamily="34" charset="0"/>
            </a:endParaRPr>
          </a:p>
          <a:p>
            <a:pPr marL="192872" indent="-192872" defTabSz="514350">
              <a:lnSpc>
                <a:spcPct val="80000"/>
              </a:lnSpc>
              <a:spcBef>
                <a:spcPts val="675"/>
              </a:spcBef>
              <a:buClr>
                <a:schemeClr val="accent2"/>
              </a:buClr>
              <a:defRPr/>
            </a:pPr>
            <a:r>
              <a:rPr lang="en-US" sz="1350" kern="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initialize v = </a:t>
            </a:r>
            <a:r>
              <a:rPr lang="en-US" sz="1350" kern="0" dirty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for each successor of state:</a:t>
            </a:r>
          </a:p>
          <a:p>
            <a:pPr marL="642905" lvl="2" indent="-12858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350" kern="0" dirty="0">
                <a:latin typeface="Calibri" pitchFamily="34" charset="0"/>
              </a:rPr>
              <a:t>v = max(v, </a:t>
            </a:r>
            <a:r>
              <a:rPr lang="en-US" sz="1350" kern="0" dirty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1350" kern="0" dirty="0">
                <a:latin typeface="Calibri" pitchFamily="34" charset="0"/>
              </a:rPr>
              <a:t>)</a:t>
            </a:r>
          </a:p>
          <a:p>
            <a:pPr marL="417889" lvl="1" indent="-16072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50" kern="0" dirty="0">
                <a:latin typeface="Calibri" pitchFamily="34" charset="0"/>
              </a:rPr>
              <a:t>return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2B0446-47A3-4A5C-BD79-BF4FDDAF6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Minimax Example</a:t>
            </a:r>
          </a:p>
        </p:txBody>
      </p:sp>
      <p:sp>
        <p:nvSpPr>
          <p:cNvPr id="27651" name="AutoShape 4">
            <a:extLst>
              <a:ext uri="{FF2B5EF4-FFF2-40B4-BE49-F238E27FC236}">
                <a16:creationId xmlns:a16="http://schemas.microsoft.com/office/drawing/2014/main" id="{B579EF0D-7332-4949-8581-5D3D499B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81" y="1885950"/>
            <a:ext cx="285750" cy="17145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45FE57B4-2259-4336-8101-8FECB20C8115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2761060"/>
            <a:ext cx="285750" cy="667940"/>
            <a:chOff x="1981200" y="3765550"/>
            <a:chExt cx="381000" cy="1187450"/>
          </a:xfrm>
        </p:grpSpPr>
        <p:cxnSp>
          <p:nvCxnSpPr>
            <p:cNvPr id="27693" name="AutoShape 13">
              <a:extLst>
                <a:ext uri="{FF2B5EF4-FFF2-40B4-BE49-F238E27FC236}">
                  <a16:creationId xmlns:a16="http://schemas.microsoft.com/office/drawing/2014/main" id="{DE98142A-BBC1-4249-88A8-B7ABE9B9771B}"/>
                </a:ext>
              </a:extLst>
            </p:cNvPr>
            <p:cNvCxnSpPr>
              <a:cxnSpLocks noChangeShapeType="1"/>
              <a:stCxn id="27685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4" name="Rectangle 7">
              <a:extLst>
                <a:ext uri="{FF2B5EF4-FFF2-40B4-BE49-F238E27FC236}">
                  <a16:creationId xmlns:a16="http://schemas.microsoft.com/office/drawing/2014/main" id="{76D94D99-870A-443D-AF3E-5265FB0A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12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B22CEFA8-F951-4577-B400-B27CE3FE5C51}"/>
              </a:ext>
            </a:extLst>
          </p:cNvPr>
          <p:cNvGrpSpPr>
            <a:grpSpLocks/>
          </p:cNvGrpSpPr>
          <p:nvPr/>
        </p:nvGrpSpPr>
        <p:grpSpPr bwMode="auto">
          <a:xfrm>
            <a:off x="2772966" y="2761060"/>
            <a:ext cx="713184" cy="667940"/>
            <a:chOff x="2173288" y="3765550"/>
            <a:chExt cx="950912" cy="1187450"/>
          </a:xfrm>
        </p:grpSpPr>
        <p:cxnSp>
          <p:nvCxnSpPr>
            <p:cNvPr id="27691" name="AutoShape 17">
              <a:extLst>
                <a:ext uri="{FF2B5EF4-FFF2-40B4-BE49-F238E27FC236}">
                  <a16:creationId xmlns:a16="http://schemas.microsoft.com/office/drawing/2014/main" id="{094BD617-6240-4326-B740-163BD98E2041}"/>
                </a:ext>
              </a:extLst>
            </p:cNvPr>
            <p:cNvCxnSpPr>
              <a:cxnSpLocks noChangeShapeType="1"/>
              <a:stCxn id="27685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2" name="Rectangle 7">
              <a:extLst>
                <a:ext uri="{FF2B5EF4-FFF2-40B4-BE49-F238E27FC236}">
                  <a16:creationId xmlns:a16="http://schemas.microsoft.com/office/drawing/2014/main" id="{18D20E79-2057-4EB9-8250-90E8C0E7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8</a:t>
              </a: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D78B4055-C1A5-4727-8A9B-249DD14F7564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2761060"/>
            <a:ext cx="285750" cy="667940"/>
            <a:chOff x="6553200" y="3765550"/>
            <a:chExt cx="381000" cy="1187450"/>
          </a:xfrm>
        </p:grpSpPr>
        <p:cxnSp>
          <p:nvCxnSpPr>
            <p:cNvPr id="27689" name="AutoShape 33">
              <a:extLst>
                <a:ext uri="{FF2B5EF4-FFF2-40B4-BE49-F238E27FC236}">
                  <a16:creationId xmlns:a16="http://schemas.microsoft.com/office/drawing/2014/main" id="{ACCC5447-93FE-4683-95B1-E736949633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0" name="Rectangle 7">
              <a:extLst>
                <a:ext uri="{FF2B5EF4-FFF2-40B4-BE49-F238E27FC236}">
                  <a16:creationId xmlns:a16="http://schemas.microsoft.com/office/drawing/2014/main" id="{7C1A647B-5184-4E51-994B-0DBA09D4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5</a:t>
              </a: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25436282-A000-40B4-8FF3-B13E3FB694B8}"/>
              </a:ext>
            </a:extLst>
          </p:cNvPr>
          <p:cNvGrpSpPr>
            <a:grpSpLocks/>
          </p:cNvGrpSpPr>
          <p:nvPr/>
        </p:nvGrpSpPr>
        <p:grpSpPr bwMode="auto">
          <a:xfrm>
            <a:off x="6201966" y="2761060"/>
            <a:ext cx="713184" cy="667940"/>
            <a:chOff x="6745288" y="3765550"/>
            <a:chExt cx="950912" cy="1187450"/>
          </a:xfrm>
        </p:grpSpPr>
        <p:cxnSp>
          <p:nvCxnSpPr>
            <p:cNvPr id="27687" name="AutoShape 37">
              <a:extLst>
                <a:ext uri="{FF2B5EF4-FFF2-40B4-BE49-F238E27FC236}">
                  <a16:creationId xmlns:a16="http://schemas.microsoft.com/office/drawing/2014/main" id="{63462669-732A-44C8-8E01-2B13DF0BCC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8" name="Rectangle 7">
              <a:extLst>
                <a:ext uri="{FF2B5EF4-FFF2-40B4-BE49-F238E27FC236}">
                  <a16:creationId xmlns:a16="http://schemas.microsoft.com/office/drawing/2014/main" id="{006AFA8A-CC10-4AC4-9EC1-F91DA7872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2</a:t>
              </a: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D17F5FE4-F2CA-40A0-8D3B-B83775BB2C31}"/>
              </a:ext>
            </a:extLst>
          </p:cNvPr>
          <p:cNvGrpSpPr>
            <a:grpSpLocks/>
          </p:cNvGrpSpPr>
          <p:nvPr/>
        </p:nvGrpSpPr>
        <p:grpSpPr bwMode="auto">
          <a:xfrm>
            <a:off x="2631281" y="2057400"/>
            <a:ext cx="1857375" cy="703660"/>
            <a:chOff x="1984375" y="2514600"/>
            <a:chExt cx="2476501" cy="1250950"/>
          </a:xfrm>
        </p:grpSpPr>
        <p:sp>
          <p:nvSpPr>
            <p:cNvPr id="27685" name="AutoShape 6">
              <a:extLst>
                <a:ext uri="{FF2B5EF4-FFF2-40B4-BE49-F238E27FC236}">
                  <a16:creationId xmlns:a16="http://schemas.microsoft.com/office/drawing/2014/main" id="{68086A1B-3D03-4CA7-AB6A-55847447E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27686" name="AutoShape 7">
              <a:extLst>
                <a:ext uri="{FF2B5EF4-FFF2-40B4-BE49-F238E27FC236}">
                  <a16:creationId xmlns:a16="http://schemas.microsoft.com/office/drawing/2014/main" id="{1031C680-BC33-4798-9310-B37701DCCE3C}"/>
                </a:ext>
              </a:extLst>
            </p:cNvPr>
            <p:cNvCxnSpPr>
              <a:cxnSpLocks noChangeShapeType="1"/>
              <a:stCxn id="27651" idx="3"/>
              <a:endCxn id="27685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20" name="AutoShape 9">
            <a:extLst>
              <a:ext uri="{FF2B5EF4-FFF2-40B4-BE49-F238E27FC236}">
                <a16:creationId xmlns:a16="http://schemas.microsoft.com/office/drawing/2014/main" id="{58D1F4F0-8814-4230-B203-D20B6A1647FA}"/>
              </a:ext>
            </a:extLst>
          </p:cNvPr>
          <p:cNvCxnSpPr>
            <a:cxnSpLocks noChangeShapeType="1"/>
            <a:stCxn id="27685" idx="0"/>
          </p:cNvCxnSpPr>
          <p:nvPr/>
        </p:nvCxnSpPr>
        <p:spPr bwMode="auto">
          <a:xfrm flipH="1">
            <a:off x="2202657" y="2761060"/>
            <a:ext cx="570310" cy="4631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7">
            <a:extLst>
              <a:ext uri="{FF2B5EF4-FFF2-40B4-BE49-F238E27FC236}">
                <a16:creationId xmlns:a16="http://schemas.microsoft.com/office/drawing/2014/main" id="{86F9546F-56A2-418F-9EF9-9B29982F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57550"/>
            <a:ext cx="285750" cy="1714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3</a:t>
            </a:r>
          </a:p>
        </p:txBody>
      </p:sp>
      <p:cxnSp>
        <p:nvCxnSpPr>
          <p:cNvPr id="67" name="AutoShape 21">
            <a:extLst>
              <a:ext uri="{FF2B5EF4-FFF2-40B4-BE49-F238E27FC236}">
                <a16:creationId xmlns:a16="http://schemas.microsoft.com/office/drawing/2014/main" id="{1D4CF54E-1A8A-4F6D-8D4B-04363ACD33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9955" y="2142530"/>
            <a:ext cx="171450" cy="11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1">
            <a:extLst>
              <a:ext uri="{FF2B5EF4-FFF2-40B4-BE49-F238E27FC236}">
                <a16:creationId xmlns:a16="http://schemas.microsoft.com/office/drawing/2014/main" id="{6F9EC280-F700-4435-8C66-43562F2446B4}"/>
              </a:ext>
            </a:extLst>
          </p:cNvPr>
          <p:cNvCxnSpPr>
            <a:cxnSpLocks noChangeShapeType="1"/>
            <a:stCxn id="27651" idx="3"/>
          </p:cNvCxnSpPr>
          <p:nvPr/>
        </p:nvCxnSpPr>
        <p:spPr bwMode="auto">
          <a:xfrm rot="16200000" flipH="1">
            <a:off x="4637485" y="1908572"/>
            <a:ext cx="128588" cy="4262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1">
            <a:extLst>
              <a:ext uri="{FF2B5EF4-FFF2-40B4-BE49-F238E27FC236}">
                <a16:creationId xmlns:a16="http://schemas.microsoft.com/office/drawing/2014/main" id="{09974543-BC6B-496B-A60B-B1D82ACD494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86646" y="2844998"/>
            <a:ext cx="171450" cy="11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1">
            <a:extLst>
              <a:ext uri="{FF2B5EF4-FFF2-40B4-BE49-F238E27FC236}">
                <a16:creationId xmlns:a16="http://schemas.microsoft.com/office/drawing/2014/main" id="{4FEA2F65-EA23-4B75-BFB3-D22AA6AD6943}"/>
              </a:ext>
            </a:extLst>
          </p:cNvPr>
          <p:cNvCxnSpPr>
            <a:cxnSpLocks noChangeShapeType="1"/>
            <a:stCxn id="27685" idx="0"/>
          </p:cNvCxnSpPr>
          <p:nvPr/>
        </p:nvCxnSpPr>
        <p:spPr bwMode="auto">
          <a:xfrm rot="16200000" flipH="1">
            <a:off x="2789040" y="2746177"/>
            <a:ext cx="110728" cy="1404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59">
            <a:extLst>
              <a:ext uri="{FF2B5EF4-FFF2-40B4-BE49-F238E27FC236}">
                <a16:creationId xmlns:a16="http://schemas.microsoft.com/office/drawing/2014/main" id="{C2C393E0-77B9-42C8-8BFA-82E520F9071A}"/>
              </a:ext>
            </a:extLst>
          </p:cNvPr>
          <p:cNvGrpSpPr>
            <a:grpSpLocks/>
          </p:cNvGrpSpPr>
          <p:nvPr/>
        </p:nvGrpSpPr>
        <p:grpSpPr bwMode="auto">
          <a:xfrm>
            <a:off x="4345781" y="2057400"/>
            <a:ext cx="285750" cy="695325"/>
            <a:chOff x="4270375" y="2514600"/>
            <a:chExt cx="381000" cy="1235075"/>
          </a:xfrm>
        </p:grpSpPr>
        <p:sp>
          <p:nvSpPr>
            <p:cNvPr id="27683" name="AutoShape 20">
              <a:extLst>
                <a:ext uri="{FF2B5EF4-FFF2-40B4-BE49-F238E27FC236}">
                  <a16:creationId xmlns:a16="http://schemas.microsoft.com/office/drawing/2014/main" id="{FAAEE32E-6B61-4FFD-9F07-85C8BD76F3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27684" name="AutoShape 21">
              <a:extLst>
                <a:ext uri="{FF2B5EF4-FFF2-40B4-BE49-F238E27FC236}">
                  <a16:creationId xmlns:a16="http://schemas.microsoft.com/office/drawing/2014/main" id="{1F59ADDC-7173-442F-8603-40F930620034}"/>
                </a:ext>
              </a:extLst>
            </p:cNvPr>
            <p:cNvCxnSpPr>
              <a:cxnSpLocks noChangeShapeType="1"/>
              <a:stCxn id="27651" idx="3"/>
              <a:endCxn id="27683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58">
            <a:extLst>
              <a:ext uri="{FF2B5EF4-FFF2-40B4-BE49-F238E27FC236}">
                <a16:creationId xmlns:a16="http://schemas.microsoft.com/office/drawing/2014/main" id="{BDB6A339-8B1E-472C-BCDD-2AD7DABC779D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2759869"/>
            <a:ext cx="857250" cy="669131"/>
            <a:chOff x="3505200" y="3762375"/>
            <a:chExt cx="1142999" cy="1190625"/>
          </a:xfrm>
        </p:grpSpPr>
        <p:cxnSp>
          <p:nvCxnSpPr>
            <p:cNvPr id="27679" name="AutoShape 23">
              <a:extLst>
                <a:ext uri="{FF2B5EF4-FFF2-40B4-BE49-F238E27FC236}">
                  <a16:creationId xmlns:a16="http://schemas.microsoft.com/office/drawing/2014/main" id="{525824CC-C0FB-4A01-AD04-59FBB940B9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0" name="Rectangle 7">
              <a:extLst>
                <a:ext uri="{FF2B5EF4-FFF2-40B4-BE49-F238E27FC236}">
                  <a16:creationId xmlns:a16="http://schemas.microsoft.com/office/drawing/2014/main" id="{2B3D12B4-9DD1-43ED-9DBA-F598F076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2</a:t>
              </a:r>
            </a:p>
          </p:txBody>
        </p:sp>
        <p:cxnSp>
          <p:nvCxnSpPr>
            <p:cNvPr id="27681" name="AutoShape 21">
              <a:extLst>
                <a:ext uri="{FF2B5EF4-FFF2-40B4-BE49-F238E27FC236}">
                  <a16:creationId xmlns:a16="http://schemas.microsoft.com/office/drawing/2014/main" id="{AA2B0C92-8D0E-42EA-A56B-782F3E6F99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2" name="AutoShape 21">
              <a:extLst>
                <a:ext uri="{FF2B5EF4-FFF2-40B4-BE49-F238E27FC236}">
                  <a16:creationId xmlns:a16="http://schemas.microsoft.com/office/drawing/2014/main" id="{DA04C490-C2CF-4022-BCE2-E7CDF9697A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1">
            <a:extLst>
              <a:ext uri="{FF2B5EF4-FFF2-40B4-BE49-F238E27FC236}">
                <a16:creationId xmlns:a16="http://schemas.microsoft.com/office/drawing/2014/main" id="{98DCB53E-1DCD-4B50-A0E7-98BCE4819F06}"/>
              </a:ext>
            </a:extLst>
          </p:cNvPr>
          <p:cNvGrpSpPr>
            <a:grpSpLocks/>
          </p:cNvGrpSpPr>
          <p:nvPr/>
        </p:nvGrpSpPr>
        <p:grpSpPr bwMode="auto">
          <a:xfrm>
            <a:off x="4488656" y="2057400"/>
            <a:ext cx="1857375" cy="703660"/>
            <a:chOff x="4460876" y="2514600"/>
            <a:chExt cx="2476499" cy="1250950"/>
          </a:xfrm>
        </p:grpSpPr>
        <p:sp>
          <p:nvSpPr>
            <p:cNvPr id="27677" name="AutoShape 26">
              <a:extLst>
                <a:ext uri="{FF2B5EF4-FFF2-40B4-BE49-F238E27FC236}">
                  <a16:creationId xmlns:a16="http://schemas.microsoft.com/office/drawing/2014/main" id="{2062F0EB-BF29-4A0E-9A2C-EBD9653DCA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27678" name="AutoShape 27">
              <a:extLst>
                <a:ext uri="{FF2B5EF4-FFF2-40B4-BE49-F238E27FC236}">
                  <a16:creationId xmlns:a16="http://schemas.microsoft.com/office/drawing/2014/main" id="{89352190-2146-4B89-9780-DD178112400A}"/>
                </a:ext>
              </a:extLst>
            </p:cNvPr>
            <p:cNvCxnSpPr>
              <a:cxnSpLocks noChangeShapeType="1"/>
              <a:stCxn id="27651" idx="3"/>
              <a:endCxn id="27677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4A5F84F6-9DCD-4E72-910E-A81415060E8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59869"/>
            <a:ext cx="857250" cy="669131"/>
            <a:chOff x="5791200" y="3762375"/>
            <a:chExt cx="1142999" cy="1190625"/>
          </a:xfrm>
        </p:grpSpPr>
        <p:cxnSp>
          <p:nvCxnSpPr>
            <p:cNvPr id="27673" name="AutoShape 29">
              <a:extLst>
                <a:ext uri="{FF2B5EF4-FFF2-40B4-BE49-F238E27FC236}">
                  <a16:creationId xmlns:a16="http://schemas.microsoft.com/office/drawing/2014/main" id="{1FDBD238-B195-4880-A5C1-EBABC7A616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4" name="Rectangle 7">
              <a:extLst>
                <a:ext uri="{FF2B5EF4-FFF2-40B4-BE49-F238E27FC236}">
                  <a16:creationId xmlns:a16="http://schemas.microsoft.com/office/drawing/2014/main" id="{99454961-28E4-4CAF-BCC4-BD0E87A2A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14</a:t>
              </a:r>
            </a:p>
          </p:txBody>
        </p:sp>
        <p:cxnSp>
          <p:nvCxnSpPr>
            <p:cNvPr id="27675" name="AutoShape 21">
              <a:extLst>
                <a:ext uri="{FF2B5EF4-FFF2-40B4-BE49-F238E27FC236}">
                  <a16:creationId xmlns:a16="http://schemas.microsoft.com/office/drawing/2014/main" id="{5B5D94FB-2F39-4BF8-9F7B-71938E2586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6" name="AutoShape 21">
              <a:extLst>
                <a:ext uri="{FF2B5EF4-FFF2-40B4-BE49-F238E27FC236}">
                  <a16:creationId xmlns:a16="http://schemas.microsoft.com/office/drawing/2014/main" id="{544EEF99-9CAC-44F9-9ABD-B0E0F893C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4">
            <a:extLst>
              <a:ext uri="{FF2B5EF4-FFF2-40B4-BE49-F238E27FC236}">
                <a16:creationId xmlns:a16="http://schemas.microsoft.com/office/drawing/2014/main" id="{46988E44-FC63-49E7-B9E2-80234643ED4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61060"/>
            <a:ext cx="285750" cy="667940"/>
            <a:chOff x="6553200" y="3765550"/>
            <a:chExt cx="381000" cy="1187450"/>
          </a:xfrm>
        </p:grpSpPr>
        <p:cxnSp>
          <p:nvCxnSpPr>
            <p:cNvPr id="27671" name="AutoShape 33">
              <a:extLst>
                <a:ext uri="{FF2B5EF4-FFF2-40B4-BE49-F238E27FC236}">
                  <a16:creationId xmlns:a16="http://schemas.microsoft.com/office/drawing/2014/main" id="{D6F77010-FFB7-4815-8898-FADCC2F03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2" name="Rectangle 7">
              <a:extLst>
                <a:ext uri="{FF2B5EF4-FFF2-40B4-BE49-F238E27FC236}">
                  <a16:creationId xmlns:a16="http://schemas.microsoft.com/office/drawing/2014/main" id="{F0BE9627-B2F6-4214-884A-EAAE42CE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4</a:t>
              </a:r>
            </a:p>
          </p:txBody>
        </p:sp>
      </p:grpSp>
      <p:grpSp>
        <p:nvGrpSpPr>
          <p:cNvPr id="12" name="Group 65">
            <a:extLst>
              <a:ext uri="{FF2B5EF4-FFF2-40B4-BE49-F238E27FC236}">
                <a16:creationId xmlns:a16="http://schemas.microsoft.com/office/drawing/2014/main" id="{289364A8-1E17-4112-9F47-4F91DCCAACF7}"/>
              </a:ext>
            </a:extLst>
          </p:cNvPr>
          <p:cNvGrpSpPr>
            <a:grpSpLocks/>
          </p:cNvGrpSpPr>
          <p:nvPr/>
        </p:nvGrpSpPr>
        <p:grpSpPr bwMode="auto">
          <a:xfrm>
            <a:off x="4487466" y="2761060"/>
            <a:ext cx="713184" cy="667940"/>
            <a:chOff x="6745288" y="3765550"/>
            <a:chExt cx="950912" cy="1187450"/>
          </a:xfrm>
        </p:grpSpPr>
        <p:cxnSp>
          <p:nvCxnSpPr>
            <p:cNvPr id="27669" name="AutoShape 37">
              <a:extLst>
                <a:ext uri="{FF2B5EF4-FFF2-40B4-BE49-F238E27FC236}">
                  <a16:creationId xmlns:a16="http://schemas.microsoft.com/office/drawing/2014/main" id="{2A30570E-CD44-487D-819A-08BA50E846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0" name="Rectangle 7">
              <a:extLst>
                <a:ext uri="{FF2B5EF4-FFF2-40B4-BE49-F238E27FC236}">
                  <a16:creationId xmlns:a16="http://schemas.microsoft.com/office/drawing/2014/main" id="{ABDFAD40-2C4E-4EEA-AE52-0176B508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82F66A7C-8864-4ABD-818E-81AD3277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960930"/>
            <a:ext cx="2767013" cy="255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7CD78280-1508-4587-8975-C7A5CE491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Minimax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185A-B9CA-456B-A047-1BD4425D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872" indent="-192872">
              <a:lnSpc>
                <a:spcPct val="90000"/>
              </a:lnSpc>
              <a:buClr>
                <a:srgbClr val="333399"/>
              </a:buClr>
              <a:defRPr/>
            </a:pPr>
            <a:r>
              <a:rPr lang="en-US" sz="1575" dirty="0">
                <a:solidFill>
                  <a:srgbClr val="333399"/>
                </a:solidFill>
              </a:rPr>
              <a:t>How efficient is </a:t>
            </a:r>
            <a:r>
              <a:rPr lang="en-US" sz="1575" dirty="0" err="1">
                <a:solidFill>
                  <a:srgbClr val="333399"/>
                </a:solidFill>
              </a:rPr>
              <a:t>minimax</a:t>
            </a:r>
            <a:r>
              <a:rPr lang="en-US" sz="1575" dirty="0">
                <a:solidFill>
                  <a:srgbClr val="333399"/>
                </a:solidFill>
              </a:rPr>
              <a:t>?</a:t>
            </a:r>
          </a:p>
          <a:p>
            <a:pPr marL="417889" lvl="1" indent="-160727">
              <a:lnSpc>
                <a:spcPct val="90000"/>
              </a:lnSpc>
              <a:buClr>
                <a:srgbClr val="333399"/>
              </a:buClr>
              <a:defRPr/>
            </a:pPr>
            <a:r>
              <a:rPr lang="en-US" sz="1350" dirty="0"/>
              <a:t>Complete? Yes (finite tree)</a:t>
            </a:r>
          </a:p>
          <a:p>
            <a:pPr marL="417889" lvl="1" indent="-160727">
              <a:lnSpc>
                <a:spcPct val="90000"/>
              </a:lnSpc>
              <a:buClr>
                <a:srgbClr val="333399"/>
              </a:buClr>
              <a:defRPr/>
            </a:pPr>
            <a:r>
              <a:rPr lang="en-US" sz="1350" dirty="0"/>
              <a:t>Optimal? Yes (playing against rational agent)</a:t>
            </a:r>
          </a:p>
          <a:p>
            <a:pPr marL="417889" lvl="1" indent="-160727">
              <a:lnSpc>
                <a:spcPct val="90000"/>
              </a:lnSpc>
              <a:buClr>
                <a:srgbClr val="000000"/>
              </a:buClr>
              <a:defRPr/>
            </a:pPr>
            <a:r>
              <a:rPr lang="en-US" sz="1350" dirty="0">
                <a:solidFill>
                  <a:srgbClr val="000000"/>
                </a:solidFill>
              </a:rPr>
              <a:t>Time: O(</a:t>
            </a:r>
            <a:r>
              <a:rPr lang="en-US" sz="1350" dirty="0" err="1">
                <a:solidFill>
                  <a:srgbClr val="000000"/>
                </a:solidFill>
              </a:rPr>
              <a:t>b</a:t>
            </a:r>
            <a:r>
              <a:rPr lang="en-US" sz="1350" baseline="30000" dirty="0" err="1">
                <a:solidFill>
                  <a:srgbClr val="000000"/>
                </a:solidFill>
              </a:rPr>
              <a:t>m</a:t>
            </a:r>
            <a:r>
              <a:rPr lang="en-US" sz="1350" dirty="0">
                <a:solidFill>
                  <a:srgbClr val="000000"/>
                </a:solidFill>
              </a:rPr>
              <a:t>)</a:t>
            </a:r>
          </a:p>
          <a:p>
            <a:pPr marL="417889" lvl="1" indent="-160727">
              <a:lnSpc>
                <a:spcPct val="90000"/>
              </a:lnSpc>
              <a:buClr>
                <a:srgbClr val="000000"/>
              </a:buClr>
              <a:defRPr/>
            </a:pPr>
            <a:r>
              <a:rPr lang="en-US" sz="1350" dirty="0">
                <a:solidFill>
                  <a:srgbClr val="000000"/>
                </a:solidFill>
              </a:rPr>
              <a:t>Space: O(</a:t>
            </a:r>
            <a:r>
              <a:rPr lang="en-US" sz="1350" dirty="0" err="1">
                <a:solidFill>
                  <a:srgbClr val="000000"/>
                </a:solidFill>
              </a:rPr>
              <a:t>bm</a:t>
            </a:r>
            <a:r>
              <a:rPr lang="en-US" sz="1350" dirty="0">
                <a:solidFill>
                  <a:srgbClr val="000000"/>
                </a:solidFill>
              </a:rPr>
              <a:t>)</a:t>
            </a:r>
          </a:p>
          <a:p>
            <a:pPr marL="192872" indent="-192872">
              <a:lnSpc>
                <a:spcPct val="90000"/>
              </a:lnSpc>
              <a:buClr>
                <a:srgbClr val="333399"/>
              </a:buClr>
              <a:defRPr/>
            </a:pPr>
            <a:endParaRPr lang="en-US" sz="1575" dirty="0">
              <a:solidFill>
                <a:srgbClr val="333399"/>
              </a:solidFill>
            </a:endParaRPr>
          </a:p>
          <a:p>
            <a:pPr marL="192872" indent="-192872">
              <a:lnSpc>
                <a:spcPct val="90000"/>
              </a:lnSpc>
              <a:buClr>
                <a:srgbClr val="333399"/>
              </a:buClr>
              <a:defRPr/>
            </a:pPr>
            <a:r>
              <a:rPr lang="en-US" sz="1575" dirty="0">
                <a:solidFill>
                  <a:srgbClr val="333399"/>
                </a:solidFill>
              </a:rPr>
              <a:t>Example: For chess, b </a:t>
            </a:r>
            <a:r>
              <a:rPr lang="en-US" sz="1575" dirty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sz="1575" dirty="0">
              <a:solidFill>
                <a:srgbClr val="333399"/>
              </a:solidFill>
            </a:endParaRPr>
          </a:p>
          <a:p>
            <a:pPr marL="450047" lvl="1" indent="-192872">
              <a:lnSpc>
                <a:spcPct val="90000"/>
              </a:lnSpc>
              <a:defRPr/>
            </a:pPr>
            <a:r>
              <a:rPr lang="en-US" sz="1350" dirty="0">
                <a:solidFill>
                  <a:srgbClr val="000000"/>
                </a:solidFill>
              </a:rPr>
              <a:t>Exact solution is completely infeasible</a:t>
            </a:r>
          </a:p>
          <a:p>
            <a:pPr marL="450047" lvl="1" indent="-192872">
              <a:lnSpc>
                <a:spcPct val="90000"/>
              </a:lnSpc>
              <a:defRPr/>
            </a:pPr>
            <a:r>
              <a:rPr lang="en-US" sz="1350" dirty="0">
                <a:solidFill>
                  <a:srgbClr val="000000"/>
                </a:solidFill>
              </a:rPr>
              <a:t>But, do we need to explore the whole tree?</a:t>
            </a:r>
          </a:p>
          <a:p>
            <a:pPr marL="192872" indent="-192872">
              <a:defRPr/>
            </a:pPr>
            <a:endParaRPr lang="en-US" sz="22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DB57F2B-2AD4-49C0-8B4D-F1E5DFD67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Limits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78D8A60-F106-46B2-B9A4-D2E5BDCFB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8721" y="1197405"/>
            <a:ext cx="2900480" cy="3511061"/>
          </a:xfrm>
        </p:spPr>
        <p:txBody>
          <a:bodyPr/>
          <a:lstStyle/>
          <a:p>
            <a:pPr marL="192872" indent="-192872">
              <a:lnSpc>
                <a:spcPct val="80000"/>
              </a:lnSpc>
              <a:defRPr/>
            </a:pPr>
            <a:r>
              <a:rPr lang="en-US" altLang="en-US" sz="1500" dirty="0"/>
              <a:t>Cannot search to leaves</a:t>
            </a:r>
          </a:p>
          <a:p>
            <a:pPr marL="417889" lvl="1" indent="-160727">
              <a:lnSpc>
                <a:spcPct val="80000"/>
              </a:lnSpc>
              <a:defRPr/>
            </a:pPr>
            <a:endParaRPr lang="en-US" altLang="en-US" sz="1350" dirty="0"/>
          </a:p>
          <a:p>
            <a:pPr marL="192872" indent="-192872">
              <a:lnSpc>
                <a:spcPct val="80000"/>
              </a:lnSpc>
              <a:defRPr/>
            </a:pPr>
            <a:r>
              <a:rPr lang="en-US" altLang="en-US" sz="1500" dirty="0"/>
              <a:t>Limited search</a:t>
            </a:r>
          </a:p>
          <a:p>
            <a:pPr marL="417889" lvl="1" indent="-160727">
              <a:lnSpc>
                <a:spcPct val="80000"/>
              </a:lnSpc>
              <a:defRPr/>
            </a:pPr>
            <a:r>
              <a:rPr lang="en-US" altLang="en-US" sz="1350" dirty="0"/>
              <a:t>Instead, search a limited depth of the tree</a:t>
            </a:r>
          </a:p>
          <a:p>
            <a:pPr marL="417889" lvl="1" indent="-160727">
              <a:lnSpc>
                <a:spcPct val="80000"/>
              </a:lnSpc>
              <a:defRPr/>
            </a:pPr>
            <a:r>
              <a:rPr lang="en-US" altLang="en-US" sz="1350" dirty="0"/>
              <a:t>Replace terminal utilities with an eval function for non-terminal positions</a:t>
            </a:r>
          </a:p>
          <a:p>
            <a:pPr marL="257162" lvl="1" indent="0">
              <a:lnSpc>
                <a:spcPct val="80000"/>
              </a:lnSpc>
              <a:buNone/>
              <a:defRPr/>
            </a:pPr>
            <a:endParaRPr lang="en-US" altLang="en-US" sz="1350" dirty="0">
              <a:solidFill>
                <a:srgbClr val="CC0000"/>
              </a:solidFill>
            </a:endParaRPr>
          </a:p>
          <a:p>
            <a:pPr marL="192872" indent="-192872">
              <a:lnSpc>
                <a:spcPct val="80000"/>
              </a:lnSpc>
              <a:defRPr/>
            </a:pPr>
            <a:r>
              <a:rPr lang="en-US" altLang="en-US" sz="1500" dirty="0"/>
              <a:t>Example:</a:t>
            </a:r>
          </a:p>
          <a:p>
            <a:pPr marL="417889" lvl="1" indent="-160727">
              <a:lnSpc>
                <a:spcPct val="80000"/>
              </a:lnSpc>
              <a:defRPr/>
            </a:pPr>
            <a:r>
              <a:rPr lang="en-US" altLang="en-US" sz="1350" dirty="0"/>
              <a:t>Suppose we have 100 seconds, can explore 10K nodes / sec</a:t>
            </a:r>
          </a:p>
          <a:p>
            <a:pPr marL="417889" lvl="1" indent="-160727">
              <a:lnSpc>
                <a:spcPct val="80000"/>
              </a:lnSpc>
              <a:defRPr/>
            </a:pPr>
            <a:r>
              <a:rPr lang="en-US" altLang="en-US" sz="1350" dirty="0"/>
              <a:t>So can check 1M nodes per move</a:t>
            </a:r>
          </a:p>
          <a:p>
            <a:pPr marL="417889" lvl="1" indent="-160727">
              <a:lnSpc>
                <a:spcPct val="80000"/>
              </a:lnSpc>
              <a:defRPr/>
            </a:pPr>
            <a:r>
              <a:rPr lang="en-US" altLang="en-US" sz="1350" dirty="0">
                <a:sym typeface="Symbol" panose="05050102010706020507" pitchFamily="18" charset="2"/>
              </a:rPr>
              <a:t>- reaches about depth 8 – decent chess program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3E5FA36D-BD3A-438C-9D31-167F84C6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3716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A5E17F9D-873B-4725-A9C0-3DDA28418C7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7850" y="17145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8D406F11-4240-4DF2-8AE1-306452554D6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915150" y="17145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041297B3-6496-4695-8499-BB2D48370A55}"/>
              </a:ext>
            </a:extLst>
          </p:cNvPr>
          <p:cNvCxnSpPr>
            <a:cxnSpLocks noChangeShapeType="1"/>
            <a:stCxn id="30724" idx="3"/>
            <a:endCxn id="30725" idx="3"/>
          </p:cNvCxnSpPr>
          <p:nvPr/>
        </p:nvCxnSpPr>
        <p:spPr bwMode="auto">
          <a:xfrm flipH="1">
            <a:off x="5800725" y="1600200"/>
            <a:ext cx="62865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8" name="AutoShape 8">
            <a:extLst>
              <a:ext uri="{FF2B5EF4-FFF2-40B4-BE49-F238E27FC236}">
                <a16:creationId xmlns:a16="http://schemas.microsoft.com/office/drawing/2014/main" id="{EF64F6C1-4DFE-406F-BC67-E7FE878CBB66}"/>
              </a:ext>
            </a:extLst>
          </p:cNvPr>
          <p:cNvCxnSpPr>
            <a:cxnSpLocks noChangeShapeType="1"/>
            <a:stCxn id="30724" idx="3"/>
            <a:endCxn id="30726" idx="3"/>
          </p:cNvCxnSpPr>
          <p:nvPr/>
        </p:nvCxnSpPr>
        <p:spPr bwMode="auto">
          <a:xfrm>
            <a:off x="6429375" y="1600200"/>
            <a:ext cx="62865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9" name="AutoShape 9">
            <a:extLst>
              <a:ext uri="{FF2B5EF4-FFF2-40B4-BE49-F238E27FC236}">
                <a16:creationId xmlns:a16="http://schemas.microsoft.com/office/drawing/2014/main" id="{A43BCAFD-CCA0-4F32-803F-EF331B104329}"/>
              </a:ext>
            </a:extLst>
          </p:cNvPr>
          <p:cNvCxnSpPr>
            <a:cxnSpLocks noChangeShapeType="1"/>
            <a:stCxn id="30725" idx="0"/>
            <a:endCxn id="1164329" idx="0"/>
          </p:cNvCxnSpPr>
          <p:nvPr/>
        </p:nvCxnSpPr>
        <p:spPr bwMode="auto">
          <a:xfrm flipH="1">
            <a:off x="5543550" y="1943100"/>
            <a:ext cx="25717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0" name="AutoShape 10">
            <a:extLst>
              <a:ext uri="{FF2B5EF4-FFF2-40B4-BE49-F238E27FC236}">
                <a16:creationId xmlns:a16="http://schemas.microsoft.com/office/drawing/2014/main" id="{2E85A25A-4D5F-4426-835D-542293327F3C}"/>
              </a:ext>
            </a:extLst>
          </p:cNvPr>
          <p:cNvCxnSpPr>
            <a:cxnSpLocks noChangeShapeType="1"/>
            <a:stCxn id="30725" idx="0"/>
            <a:endCxn id="1164330" idx="0"/>
          </p:cNvCxnSpPr>
          <p:nvPr/>
        </p:nvCxnSpPr>
        <p:spPr bwMode="auto">
          <a:xfrm>
            <a:off x="5800725" y="1943100"/>
            <a:ext cx="25717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9D29CD90-B78C-41F0-8A03-63DF6CE17AC8}"/>
              </a:ext>
            </a:extLst>
          </p:cNvPr>
          <p:cNvCxnSpPr>
            <a:cxnSpLocks noChangeShapeType="1"/>
            <a:stCxn id="30736" idx="3"/>
            <a:endCxn id="30739" idx="0"/>
          </p:cNvCxnSpPr>
          <p:nvPr/>
        </p:nvCxnSpPr>
        <p:spPr bwMode="auto">
          <a:xfrm flipH="1">
            <a:off x="7058025" y="22860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>
            <a:extLst>
              <a:ext uri="{FF2B5EF4-FFF2-40B4-BE49-F238E27FC236}">
                <a16:creationId xmlns:a16="http://schemas.microsoft.com/office/drawing/2014/main" id="{910FE0C1-8CAA-47C3-AC40-64434A8CD570}"/>
              </a:ext>
            </a:extLst>
          </p:cNvPr>
          <p:cNvCxnSpPr>
            <a:cxnSpLocks noChangeShapeType="1"/>
            <a:stCxn id="30736" idx="3"/>
            <a:endCxn id="30740" idx="0"/>
          </p:cNvCxnSpPr>
          <p:nvPr/>
        </p:nvCxnSpPr>
        <p:spPr bwMode="auto">
          <a:xfrm>
            <a:off x="7286625" y="22860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3" name="AutoShape 13">
            <a:extLst>
              <a:ext uri="{FF2B5EF4-FFF2-40B4-BE49-F238E27FC236}">
                <a16:creationId xmlns:a16="http://schemas.microsoft.com/office/drawing/2014/main" id="{33363810-F38F-48F6-A3B0-08FA5AFB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0574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4" name="AutoShape 14">
            <a:extLst>
              <a:ext uri="{FF2B5EF4-FFF2-40B4-BE49-F238E27FC236}">
                <a16:creationId xmlns:a16="http://schemas.microsoft.com/office/drawing/2014/main" id="{7515FB60-6ACC-4404-AFA5-0AC8929BF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0574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E0ED0548-148E-447A-B346-B11D830E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20574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6" name="AutoShape 16">
            <a:extLst>
              <a:ext uri="{FF2B5EF4-FFF2-40B4-BE49-F238E27FC236}">
                <a16:creationId xmlns:a16="http://schemas.microsoft.com/office/drawing/2014/main" id="{C2E65DF5-D3E8-4224-A49C-80AFBBE9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0574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7" name="AutoShape 17">
            <a:extLst>
              <a:ext uri="{FF2B5EF4-FFF2-40B4-BE49-F238E27FC236}">
                <a16:creationId xmlns:a16="http://schemas.microsoft.com/office/drawing/2014/main" id="{D00903A5-4F80-45FE-9705-347EF4D0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4003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8" name="AutoShape 18">
            <a:extLst>
              <a:ext uri="{FF2B5EF4-FFF2-40B4-BE49-F238E27FC236}">
                <a16:creationId xmlns:a16="http://schemas.microsoft.com/office/drawing/2014/main" id="{5B59B7D5-1CCE-4938-AE77-9A64BF81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0861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39" name="AutoShape 19">
            <a:extLst>
              <a:ext uri="{FF2B5EF4-FFF2-40B4-BE49-F238E27FC236}">
                <a16:creationId xmlns:a16="http://schemas.microsoft.com/office/drawing/2014/main" id="{B60CFBD7-E35C-4D4C-B80D-C75E1064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003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40" name="AutoShape 20">
            <a:extLst>
              <a:ext uri="{FF2B5EF4-FFF2-40B4-BE49-F238E27FC236}">
                <a16:creationId xmlns:a16="http://schemas.microsoft.com/office/drawing/2014/main" id="{0E36D9D6-381C-450A-80C0-4B336CD0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4003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41" name="AutoShape 21">
            <a:extLst>
              <a:ext uri="{FF2B5EF4-FFF2-40B4-BE49-F238E27FC236}">
                <a16:creationId xmlns:a16="http://schemas.microsoft.com/office/drawing/2014/main" id="{EE519AEA-E461-428F-A24D-C037FCE4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7432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0742" name="AutoShape 22">
            <a:extLst>
              <a:ext uri="{FF2B5EF4-FFF2-40B4-BE49-F238E27FC236}">
                <a16:creationId xmlns:a16="http://schemas.microsoft.com/office/drawing/2014/main" id="{C98CA695-5BBE-41FA-AA51-44F5D1D3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7432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C8116AA7-7377-43DD-9B66-E20C28B8DD0E}"/>
              </a:ext>
            </a:extLst>
          </p:cNvPr>
          <p:cNvCxnSpPr>
            <a:cxnSpLocks noChangeShapeType="1"/>
            <a:stCxn id="30726" idx="0"/>
            <a:endCxn id="30735" idx="0"/>
          </p:cNvCxnSpPr>
          <p:nvPr/>
        </p:nvCxnSpPr>
        <p:spPr bwMode="auto">
          <a:xfrm flipH="1">
            <a:off x="6829425" y="19431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14FAC478-8185-4C7D-9961-F77F1B0D3744}"/>
              </a:ext>
            </a:extLst>
          </p:cNvPr>
          <p:cNvCxnSpPr>
            <a:cxnSpLocks noChangeShapeType="1"/>
            <a:stCxn id="30726" idx="0"/>
            <a:endCxn id="30736" idx="0"/>
          </p:cNvCxnSpPr>
          <p:nvPr/>
        </p:nvCxnSpPr>
        <p:spPr bwMode="auto">
          <a:xfrm>
            <a:off x="7058025" y="19431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F860CE49-60E7-438D-B515-5D74C132FCDA}"/>
              </a:ext>
            </a:extLst>
          </p:cNvPr>
          <p:cNvCxnSpPr>
            <a:cxnSpLocks noChangeShapeType="1"/>
            <a:stCxn id="30734" idx="3"/>
            <a:endCxn id="30737" idx="0"/>
          </p:cNvCxnSpPr>
          <p:nvPr/>
        </p:nvCxnSpPr>
        <p:spPr bwMode="auto">
          <a:xfrm flipH="1">
            <a:off x="5800725" y="22860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6" name="AutoShape 26">
            <a:extLst>
              <a:ext uri="{FF2B5EF4-FFF2-40B4-BE49-F238E27FC236}">
                <a16:creationId xmlns:a16="http://schemas.microsoft.com/office/drawing/2014/main" id="{7C80B4CC-88CE-4C4A-A1B2-CD86FF78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0861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cxnSp>
        <p:nvCxnSpPr>
          <p:cNvPr id="30747" name="AutoShape 27">
            <a:extLst>
              <a:ext uri="{FF2B5EF4-FFF2-40B4-BE49-F238E27FC236}">
                <a16:creationId xmlns:a16="http://schemas.microsoft.com/office/drawing/2014/main" id="{4FD14A12-090A-47BA-BD31-672F8695526E}"/>
              </a:ext>
            </a:extLst>
          </p:cNvPr>
          <p:cNvCxnSpPr>
            <a:cxnSpLocks noChangeShapeType="1"/>
            <a:stCxn id="30737" idx="3"/>
            <a:endCxn id="30741" idx="0"/>
          </p:cNvCxnSpPr>
          <p:nvPr/>
        </p:nvCxnSpPr>
        <p:spPr bwMode="auto">
          <a:xfrm flipH="1">
            <a:off x="5572125" y="26289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28">
            <a:extLst>
              <a:ext uri="{FF2B5EF4-FFF2-40B4-BE49-F238E27FC236}">
                <a16:creationId xmlns:a16="http://schemas.microsoft.com/office/drawing/2014/main" id="{414307C8-7125-470B-86E0-6F84AF92A84C}"/>
              </a:ext>
            </a:extLst>
          </p:cNvPr>
          <p:cNvCxnSpPr>
            <a:cxnSpLocks noChangeShapeType="1"/>
            <a:stCxn id="30737" idx="3"/>
            <a:endCxn id="30742" idx="0"/>
          </p:cNvCxnSpPr>
          <p:nvPr/>
        </p:nvCxnSpPr>
        <p:spPr bwMode="auto">
          <a:xfrm>
            <a:off x="5800725" y="26289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412BCDD4-DA42-4DFE-8432-068AC5C4CEEC}"/>
              </a:ext>
            </a:extLst>
          </p:cNvPr>
          <p:cNvCxnSpPr>
            <a:cxnSpLocks noChangeShapeType="1"/>
            <a:stCxn id="30742" idx="3"/>
            <a:endCxn id="30738" idx="0"/>
          </p:cNvCxnSpPr>
          <p:nvPr/>
        </p:nvCxnSpPr>
        <p:spPr bwMode="auto">
          <a:xfrm flipH="1">
            <a:off x="5800725" y="29718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0" name="AutoShape 30">
            <a:extLst>
              <a:ext uri="{FF2B5EF4-FFF2-40B4-BE49-F238E27FC236}">
                <a16:creationId xmlns:a16="http://schemas.microsoft.com/office/drawing/2014/main" id="{D9A238FD-44D2-47DE-8BAD-39C1C371111F}"/>
              </a:ext>
            </a:extLst>
          </p:cNvPr>
          <p:cNvCxnSpPr>
            <a:cxnSpLocks noChangeShapeType="1"/>
            <a:stCxn id="30742" idx="3"/>
            <a:endCxn id="30746" idx="0"/>
          </p:cNvCxnSpPr>
          <p:nvPr/>
        </p:nvCxnSpPr>
        <p:spPr bwMode="auto">
          <a:xfrm>
            <a:off x="6029325" y="29718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Rectangle 31">
            <a:extLst>
              <a:ext uri="{FF2B5EF4-FFF2-40B4-BE49-F238E27FC236}">
                <a16:creationId xmlns:a16="http://schemas.microsoft.com/office/drawing/2014/main" id="{25258FD9-544B-49F0-B1E8-68ABF298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400050" cy="2286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?</a:t>
            </a:r>
          </a:p>
        </p:txBody>
      </p:sp>
      <p:sp>
        <p:nvSpPr>
          <p:cNvPr id="30752" name="Rectangle 32">
            <a:extLst>
              <a:ext uri="{FF2B5EF4-FFF2-40B4-BE49-F238E27FC236}">
                <a16:creationId xmlns:a16="http://schemas.microsoft.com/office/drawing/2014/main" id="{45D23936-3C4B-48A7-8CCC-200781F6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572000"/>
            <a:ext cx="400050" cy="2286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?</a:t>
            </a:r>
          </a:p>
        </p:txBody>
      </p:sp>
      <p:sp>
        <p:nvSpPr>
          <p:cNvPr id="30753" name="Rectangle 33">
            <a:extLst>
              <a:ext uri="{FF2B5EF4-FFF2-40B4-BE49-F238E27FC236}">
                <a16:creationId xmlns:a16="http://schemas.microsoft.com/office/drawing/2014/main" id="{00FA86D2-D005-4F76-85AE-EDC7BBA3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400050" cy="2286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?</a:t>
            </a:r>
          </a:p>
        </p:txBody>
      </p:sp>
      <p:sp>
        <p:nvSpPr>
          <p:cNvPr id="30754" name="Rectangle 34">
            <a:extLst>
              <a:ext uri="{FF2B5EF4-FFF2-40B4-BE49-F238E27FC236}">
                <a16:creationId xmlns:a16="http://schemas.microsoft.com/office/drawing/2014/main" id="{9D7EFDD7-4487-4027-8611-54365ED3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572000"/>
            <a:ext cx="400050" cy="2286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?</a:t>
            </a:r>
          </a:p>
        </p:txBody>
      </p:sp>
      <p:sp>
        <p:nvSpPr>
          <p:cNvPr id="30755" name="Freeform 35">
            <a:extLst>
              <a:ext uri="{FF2B5EF4-FFF2-40B4-BE49-F238E27FC236}">
                <a16:creationId xmlns:a16="http://schemas.microsoft.com/office/drawing/2014/main" id="{AD24EA00-CD5E-4725-B1B2-142644CE41EF}"/>
              </a:ext>
            </a:extLst>
          </p:cNvPr>
          <p:cNvSpPr>
            <a:spLocks/>
          </p:cNvSpPr>
          <p:nvPr/>
        </p:nvSpPr>
        <p:spPr bwMode="auto">
          <a:xfrm>
            <a:off x="5391150" y="3314700"/>
            <a:ext cx="381000" cy="1257300"/>
          </a:xfrm>
          <a:custGeom>
            <a:avLst/>
            <a:gdLst>
              <a:gd name="T0" fmla="*/ 508000 w 320"/>
              <a:gd name="T1" fmla="*/ 0 h 1440"/>
              <a:gd name="T2" fmla="*/ 203200 w 320"/>
              <a:gd name="T3" fmla="*/ 279400 h 1440"/>
              <a:gd name="T4" fmla="*/ 355600 w 320"/>
              <a:gd name="T5" fmla="*/ 670560 h 1440"/>
              <a:gd name="T6" fmla="*/ 50800 w 320"/>
              <a:gd name="T7" fmla="*/ 949960 h 1440"/>
              <a:gd name="T8" fmla="*/ 50800 w 320"/>
              <a:gd name="T9" fmla="*/ 1229360 h 1440"/>
              <a:gd name="T10" fmla="*/ 50800 w 320"/>
              <a:gd name="T11" fmla="*/ 167640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6" name="Freeform 36">
            <a:extLst>
              <a:ext uri="{FF2B5EF4-FFF2-40B4-BE49-F238E27FC236}">
                <a16:creationId xmlns:a16="http://schemas.microsoft.com/office/drawing/2014/main" id="{BF0DCAD3-C5FA-4DC6-86A6-BB4FB8D3A8D7}"/>
              </a:ext>
            </a:extLst>
          </p:cNvPr>
          <p:cNvSpPr>
            <a:spLocks/>
          </p:cNvSpPr>
          <p:nvPr/>
        </p:nvSpPr>
        <p:spPr bwMode="auto">
          <a:xfrm>
            <a:off x="5981700" y="3314700"/>
            <a:ext cx="304800" cy="1257300"/>
          </a:xfrm>
          <a:custGeom>
            <a:avLst/>
            <a:gdLst>
              <a:gd name="T0" fmla="*/ 406400 w 256"/>
              <a:gd name="T1" fmla="*/ 0 h 1056"/>
              <a:gd name="T2" fmla="*/ 25400 w 256"/>
              <a:gd name="T3" fmla="*/ 609600 h 1056"/>
              <a:gd name="T4" fmla="*/ 330200 w 256"/>
              <a:gd name="T5" fmla="*/ 838200 h 1056"/>
              <a:gd name="T6" fmla="*/ 25400 w 256"/>
              <a:gd name="T7" fmla="*/ 1295400 h 1056"/>
              <a:gd name="T8" fmla="*/ 177800 w 256"/>
              <a:gd name="T9" fmla="*/ 167640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7" name="Freeform 37">
            <a:extLst>
              <a:ext uri="{FF2B5EF4-FFF2-40B4-BE49-F238E27FC236}">
                <a16:creationId xmlns:a16="http://schemas.microsoft.com/office/drawing/2014/main" id="{E4BBAAA8-D85E-4BA9-A7EA-D23CD7057623}"/>
              </a:ext>
            </a:extLst>
          </p:cNvPr>
          <p:cNvSpPr>
            <a:spLocks/>
          </p:cNvSpPr>
          <p:nvPr/>
        </p:nvSpPr>
        <p:spPr bwMode="auto">
          <a:xfrm>
            <a:off x="7200900" y="2628900"/>
            <a:ext cx="342900" cy="1943100"/>
          </a:xfrm>
          <a:custGeom>
            <a:avLst/>
            <a:gdLst>
              <a:gd name="T0" fmla="*/ 457200 w 256"/>
              <a:gd name="T1" fmla="*/ 0 h 1056"/>
              <a:gd name="T2" fmla="*/ 28575 w 256"/>
              <a:gd name="T3" fmla="*/ 942109 h 1056"/>
              <a:gd name="T4" fmla="*/ 371475 w 256"/>
              <a:gd name="T5" fmla="*/ 1295400 h 1056"/>
              <a:gd name="T6" fmla="*/ 28575 w 256"/>
              <a:gd name="T7" fmla="*/ 2001982 h 1056"/>
              <a:gd name="T8" fmla="*/ 200025 w 256"/>
              <a:gd name="T9" fmla="*/ 259080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8" name="Freeform 38">
            <a:extLst>
              <a:ext uri="{FF2B5EF4-FFF2-40B4-BE49-F238E27FC236}">
                <a16:creationId xmlns:a16="http://schemas.microsoft.com/office/drawing/2014/main" id="{02F1907F-C9E6-4DB7-94F6-64F869282F69}"/>
              </a:ext>
            </a:extLst>
          </p:cNvPr>
          <p:cNvSpPr>
            <a:spLocks/>
          </p:cNvSpPr>
          <p:nvPr/>
        </p:nvSpPr>
        <p:spPr bwMode="auto">
          <a:xfrm>
            <a:off x="6772275" y="2628900"/>
            <a:ext cx="381000" cy="1943100"/>
          </a:xfrm>
          <a:custGeom>
            <a:avLst/>
            <a:gdLst>
              <a:gd name="T0" fmla="*/ 342900 w 320"/>
              <a:gd name="T1" fmla="*/ 0 h 1632"/>
              <a:gd name="T2" fmla="*/ 495300 w 320"/>
              <a:gd name="T3" fmla="*/ 533400 h 1632"/>
              <a:gd name="T4" fmla="*/ 266700 w 320"/>
              <a:gd name="T5" fmla="*/ 1143000 h 1632"/>
              <a:gd name="T6" fmla="*/ 266700 w 320"/>
              <a:gd name="T7" fmla="*/ 1905000 h 1632"/>
              <a:gd name="T8" fmla="*/ 38100 w 320"/>
              <a:gd name="T9" fmla="*/ 2057400 h 1632"/>
              <a:gd name="T10" fmla="*/ 38100 w 320"/>
              <a:gd name="T11" fmla="*/ 2590800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30759" name="AutoShape 39">
            <a:extLst>
              <a:ext uri="{FF2B5EF4-FFF2-40B4-BE49-F238E27FC236}">
                <a16:creationId xmlns:a16="http://schemas.microsoft.com/office/drawing/2014/main" id="{757373B1-200F-4712-8EFF-1E62AC65724C}"/>
              </a:ext>
            </a:extLst>
          </p:cNvPr>
          <p:cNvCxnSpPr>
            <a:cxnSpLocks noChangeShapeType="1"/>
            <a:stCxn id="30734" idx="3"/>
            <a:endCxn id="30760" idx="0"/>
          </p:cNvCxnSpPr>
          <p:nvPr/>
        </p:nvCxnSpPr>
        <p:spPr bwMode="auto">
          <a:xfrm>
            <a:off x="6029325" y="22860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0" name="AutoShape 40">
            <a:extLst>
              <a:ext uri="{FF2B5EF4-FFF2-40B4-BE49-F238E27FC236}">
                <a16:creationId xmlns:a16="http://schemas.microsoft.com/office/drawing/2014/main" id="{D26CEF3D-3101-401B-8757-0756B12F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4003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1164329" name="Rectangle 41">
            <a:extLst>
              <a:ext uri="{FF2B5EF4-FFF2-40B4-BE49-F238E27FC236}">
                <a16:creationId xmlns:a16="http://schemas.microsoft.com/office/drawing/2014/main" id="{2269D89F-6427-4187-B8FB-3649DDA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057400"/>
            <a:ext cx="342900" cy="2286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-1</a:t>
            </a:r>
          </a:p>
        </p:txBody>
      </p:sp>
      <p:sp>
        <p:nvSpPr>
          <p:cNvPr id="1164330" name="Rectangle 42">
            <a:extLst>
              <a:ext uri="{FF2B5EF4-FFF2-40B4-BE49-F238E27FC236}">
                <a16:creationId xmlns:a16="http://schemas.microsoft.com/office/drawing/2014/main" id="{B1B023F3-E711-4874-9D0E-902B024B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057400"/>
            <a:ext cx="342900" cy="2286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-2</a:t>
            </a:r>
          </a:p>
        </p:txBody>
      </p:sp>
      <p:sp>
        <p:nvSpPr>
          <p:cNvPr id="1164331" name="Rectangle 43">
            <a:extLst>
              <a:ext uri="{FF2B5EF4-FFF2-40B4-BE49-F238E27FC236}">
                <a16:creationId xmlns:a16="http://schemas.microsoft.com/office/drawing/2014/main" id="{76AC658E-204C-489B-A9F8-9661E674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057400"/>
            <a:ext cx="342900" cy="2286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p:sp>
        <p:nvSpPr>
          <p:cNvPr id="1164332" name="Rectangle 44">
            <a:extLst>
              <a:ext uri="{FF2B5EF4-FFF2-40B4-BE49-F238E27FC236}">
                <a16:creationId xmlns:a16="http://schemas.microsoft.com/office/drawing/2014/main" id="{AAC336EA-D328-472C-80DF-CE793F2A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057400"/>
            <a:ext cx="342900" cy="2286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9</a:t>
            </a:r>
          </a:p>
        </p:txBody>
      </p:sp>
      <p:sp>
        <p:nvSpPr>
          <p:cNvPr id="1164333" name="AutoShape 45">
            <a:extLst>
              <a:ext uri="{FF2B5EF4-FFF2-40B4-BE49-F238E27FC236}">
                <a16:creationId xmlns:a16="http://schemas.microsoft.com/office/drawing/2014/main" id="{A9572DAF-771F-4578-91F8-80CC667D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3716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p:sp>
        <p:nvSpPr>
          <p:cNvPr id="1164334" name="Text Box 46">
            <a:extLst>
              <a:ext uri="{FF2B5EF4-FFF2-40B4-BE49-F238E27FC236}">
                <a16:creationId xmlns:a16="http://schemas.microsoft.com/office/drawing/2014/main" id="{C5D91929-82D9-431F-B8BD-4EAC59B7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119" y="1655542"/>
            <a:ext cx="49768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b="1"/>
              <a:t>min</a:t>
            </a:r>
          </a:p>
        </p:txBody>
      </p:sp>
      <p:sp>
        <p:nvSpPr>
          <p:cNvPr id="1164335" name="Text Box 47">
            <a:extLst>
              <a:ext uri="{FF2B5EF4-FFF2-40B4-BE49-F238E27FC236}">
                <a16:creationId xmlns:a16="http://schemas.microsoft.com/office/drawing/2014/main" id="{62BD87AD-CC85-4620-87D6-118A92EC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1" y="1655542"/>
            <a:ext cx="49768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b="1"/>
              <a:t>min</a:t>
            </a:r>
          </a:p>
        </p:txBody>
      </p:sp>
      <p:sp>
        <p:nvSpPr>
          <p:cNvPr id="1164336" name="Text Box 48">
            <a:extLst>
              <a:ext uri="{FF2B5EF4-FFF2-40B4-BE49-F238E27FC236}">
                <a16:creationId xmlns:a16="http://schemas.microsoft.com/office/drawing/2014/main" id="{112DB104-28EC-4594-B206-DC70E18B5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1208768"/>
            <a:ext cx="49768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b="1"/>
              <a:t>max</a:t>
            </a:r>
          </a:p>
        </p:txBody>
      </p:sp>
      <p:sp>
        <p:nvSpPr>
          <p:cNvPr id="1164337" name="AutoShape 49">
            <a:extLst>
              <a:ext uri="{FF2B5EF4-FFF2-40B4-BE49-F238E27FC236}">
                <a16:creationId xmlns:a16="http://schemas.microsoft.com/office/drawing/2014/main" id="{CE8BBB05-3626-49C3-B2A7-A50573C0CC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7850" y="17145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-2</a:t>
            </a:r>
          </a:p>
        </p:txBody>
      </p:sp>
      <p:sp>
        <p:nvSpPr>
          <p:cNvPr id="1164338" name="AutoShape 50">
            <a:extLst>
              <a:ext uri="{FF2B5EF4-FFF2-40B4-BE49-F238E27FC236}">
                <a16:creationId xmlns:a16="http://schemas.microsoft.com/office/drawing/2014/main" id="{3DC036DD-0FBB-4A43-878C-37F0E89B285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915150" y="17145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DF2E0C-4AD2-4716-84F3-CA0BCDE07F4A}"/>
                  </a:ext>
                </a:extLst>
              </p14:cNvPr>
              <p14:cNvContentPartPr/>
              <p14:nvPr/>
            </p14:nvContentPartPr>
            <p14:xfrm>
              <a:off x="1156950" y="3450094"/>
              <a:ext cx="270" cy="2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DF2E0C-4AD2-4716-84F3-CA0BCDE07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200" y="3443344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29" grpId="0" animBg="1" autoUpdateAnimBg="0"/>
      <p:bldP spid="1164330" grpId="0" animBg="1" autoUpdateAnimBg="0"/>
      <p:bldP spid="1164331" grpId="0" animBg="1" autoUpdateAnimBg="0"/>
      <p:bldP spid="1164332" grpId="0" animBg="1" autoUpdateAnimBg="0"/>
      <p:bldP spid="1164333" grpId="0" animBg="1" autoUpdateAnimBg="0"/>
      <p:bldP spid="1164334" grpId="0" build="p" autoUpdateAnimBg="0"/>
      <p:bldP spid="1164335" grpId="0" build="p" autoUpdateAnimBg="0"/>
      <p:bldP spid="1164336" grpId="0" build="p" autoUpdateAnimBg="0"/>
      <p:bldP spid="1164337" grpId="0" animBg="1"/>
      <p:bldP spid="11643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9116E2-E9A4-4C4E-8BF6-1BC5F8B19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Functions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CAE6723-9660-426B-91ED-5352B49DC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77228" y="1159120"/>
            <a:ext cx="6413609" cy="398438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500" dirty="0"/>
              <a:t>Function which scores non-terminals</a:t>
            </a:r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en-US" altLang="en-US" sz="1500" dirty="0"/>
              <a:t>Ideal function: returns the utility of the position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In practice: typically weighted linear sum of features: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en-US" altLang="en-US" sz="1500" dirty="0"/>
              <a:t>e.g. </a:t>
            </a:r>
            <a:r>
              <a:rPr lang="en-US" altLang="en-US" sz="15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500" baseline="-25000" dirty="0">
                <a:solidFill>
                  <a:srgbClr val="CC0000"/>
                </a:solidFill>
              </a:rPr>
              <a:t>1</a:t>
            </a:r>
            <a:r>
              <a:rPr lang="en-US" altLang="en-US" sz="1500" dirty="0">
                <a:solidFill>
                  <a:srgbClr val="CC0000"/>
                </a:solidFill>
              </a:rPr>
              <a:t>(</a:t>
            </a:r>
            <a:r>
              <a:rPr lang="en-US" altLang="en-US" sz="15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500" dirty="0">
                <a:solidFill>
                  <a:srgbClr val="CC0000"/>
                </a:solidFill>
              </a:rPr>
              <a:t>) = (num white queens – num black queens)</a:t>
            </a:r>
            <a:r>
              <a:rPr lang="en-US" altLang="en-US" sz="1500" dirty="0"/>
              <a:t>, etc.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F0864D18-14DD-4D06-A5AB-5CF221A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9" y="1425028"/>
            <a:ext cx="1638300" cy="183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>
            <a:extLst>
              <a:ext uri="{FF2B5EF4-FFF2-40B4-BE49-F238E27FC236}">
                <a16:creationId xmlns:a16="http://schemas.microsoft.com/office/drawing/2014/main" id="{5811BCF5-CF5A-4BBE-90AB-CD2A71B2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86" y="1297781"/>
            <a:ext cx="1693069" cy="184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5541A335-E092-417E-A98C-B50DE51C617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36232"/>
            <a:ext cx="556260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5" name="AutoShape 7">
            <a:extLst>
              <a:ext uri="{FF2B5EF4-FFF2-40B4-BE49-F238E27FC236}">
                <a16:creationId xmlns:a16="http://schemas.microsoft.com/office/drawing/2014/main" id="{67106510-7631-4F7D-90EA-7BD5F19A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160" y="1933576"/>
            <a:ext cx="125015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99ED5E99-1AB2-4B60-A716-2B1EA4DBBA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3629" y="2228851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10751A9C-4A73-4EFB-BC23-ED86F2C705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80398" y="2228851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89EA52FA-27D9-466C-9F74-D47FDEC6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744" y="2445544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79" name="AutoShape 11">
            <a:extLst>
              <a:ext uri="{FF2B5EF4-FFF2-40B4-BE49-F238E27FC236}">
                <a16:creationId xmlns:a16="http://schemas.microsoft.com/office/drawing/2014/main" id="{BA696BA4-6D7B-4257-8EBD-BC50FF95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44" y="2445544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80" name="AutoShape 12">
            <a:extLst>
              <a:ext uri="{FF2B5EF4-FFF2-40B4-BE49-F238E27FC236}">
                <a16:creationId xmlns:a16="http://schemas.microsoft.com/office/drawing/2014/main" id="{25AC3563-5062-48A6-921E-09B04650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844" y="2445544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81" name="AutoShape 13">
            <a:extLst>
              <a:ext uri="{FF2B5EF4-FFF2-40B4-BE49-F238E27FC236}">
                <a16:creationId xmlns:a16="http://schemas.microsoft.com/office/drawing/2014/main" id="{3E76C725-2B43-493D-BE56-370FFCF12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810" y="2445544"/>
            <a:ext cx="126206" cy="12620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97D89E53-0B4F-4A5C-888C-7E7295B952A1}"/>
              </a:ext>
            </a:extLst>
          </p:cNvPr>
          <p:cNvCxnSpPr>
            <a:cxnSpLocks noChangeShapeType="1"/>
            <a:stCxn id="32775" idx="3"/>
            <a:endCxn id="32776" idx="3"/>
          </p:cNvCxnSpPr>
          <p:nvPr/>
        </p:nvCxnSpPr>
        <p:spPr bwMode="auto">
          <a:xfrm flipH="1">
            <a:off x="4325541" y="2059781"/>
            <a:ext cx="441722" cy="16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>
            <a:extLst>
              <a:ext uri="{FF2B5EF4-FFF2-40B4-BE49-F238E27FC236}">
                <a16:creationId xmlns:a16="http://schemas.microsoft.com/office/drawing/2014/main" id="{1428F3CC-96B6-477D-9596-231ABC11F904}"/>
              </a:ext>
            </a:extLst>
          </p:cNvPr>
          <p:cNvCxnSpPr>
            <a:cxnSpLocks noChangeShapeType="1"/>
            <a:stCxn id="32775" idx="3"/>
            <a:endCxn id="32777" idx="3"/>
          </p:cNvCxnSpPr>
          <p:nvPr/>
        </p:nvCxnSpPr>
        <p:spPr bwMode="auto">
          <a:xfrm>
            <a:off x="4767263" y="2059781"/>
            <a:ext cx="375047" cy="16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>
            <a:extLst>
              <a:ext uri="{FF2B5EF4-FFF2-40B4-BE49-F238E27FC236}">
                <a16:creationId xmlns:a16="http://schemas.microsoft.com/office/drawing/2014/main" id="{79EA420F-9A3A-49AF-82D5-CF1644F99FC8}"/>
              </a:ext>
            </a:extLst>
          </p:cNvPr>
          <p:cNvCxnSpPr>
            <a:cxnSpLocks noChangeShapeType="1"/>
            <a:stCxn id="32776" idx="0"/>
            <a:endCxn id="32778" idx="0"/>
          </p:cNvCxnSpPr>
          <p:nvPr/>
        </p:nvCxnSpPr>
        <p:spPr bwMode="auto">
          <a:xfrm flipH="1">
            <a:off x="4108847" y="2353866"/>
            <a:ext cx="217884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1FB4E186-16EB-4DBC-8EDD-1EE0F4BF14B2}"/>
              </a:ext>
            </a:extLst>
          </p:cNvPr>
          <p:cNvCxnSpPr>
            <a:cxnSpLocks noChangeShapeType="1"/>
            <a:stCxn id="32776" idx="0"/>
            <a:endCxn id="32779" idx="0"/>
          </p:cNvCxnSpPr>
          <p:nvPr/>
        </p:nvCxnSpPr>
        <p:spPr bwMode="auto">
          <a:xfrm>
            <a:off x="4326731" y="2353866"/>
            <a:ext cx="239316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472B3CF6-64C0-4DCA-89AB-06200D647C48}"/>
              </a:ext>
            </a:extLst>
          </p:cNvPr>
          <p:cNvCxnSpPr>
            <a:cxnSpLocks noChangeShapeType="1"/>
            <a:stCxn id="32777" idx="0"/>
            <a:endCxn id="32780" idx="0"/>
          </p:cNvCxnSpPr>
          <p:nvPr/>
        </p:nvCxnSpPr>
        <p:spPr bwMode="auto">
          <a:xfrm flipH="1">
            <a:off x="4908948" y="2353866"/>
            <a:ext cx="234553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9A3D8FF3-388D-4747-9E7F-DF5EABA531BB}"/>
              </a:ext>
            </a:extLst>
          </p:cNvPr>
          <p:cNvCxnSpPr>
            <a:cxnSpLocks noChangeShapeType="1"/>
            <a:stCxn id="32777" idx="0"/>
            <a:endCxn id="32781" idx="0"/>
          </p:cNvCxnSpPr>
          <p:nvPr/>
        </p:nvCxnSpPr>
        <p:spPr bwMode="auto">
          <a:xfrm>
            <a:off x="5143500" y="2353866"/>
            <a:ext cx="252413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8" name="AutoShape 20">
            <a:extLst>
              <a:ext uri="{FF2B5EF4-FFF2-40B4-BE49-F238E27FC236}">
                <a16:creationId xmlns:a16="http://schemas.microsoft.com/office/drawing/2014/main" id="{3FE197BE-CEAF-4FB6-969E-3017E155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939653"/>
            <a:ext cx="457200" cy="20359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0EA73737-EED9-4082-B8EF-F6CD4F128AC0}"/>
              </a:ext>
            </a:extLst>
          </p:cNvPr>
          <p:cNvCxnSpPr>
            <a:cxnSpLocks noChangeShapeType="1"/>
            <a:stCxn id="32772" idx="3"/>
            <a:endCxn id="32775" idx="1"/>
          </p:cNvCxnSpPr>
          <p:nvPr/>
        </p:nvCxnSpPr>
        <p:spPr bwMode="auto">
          <a:xfrm flipV="1">
            <a:off x="3559969" y="1996679"/>
            <a:ext cx="1175445" cy="34691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E3A79E46-1524-49E6-82E2-1AAFBACDDB4F}"/>
              </a:ext>
            </a:extLst>
          </p:cNvPr>
          <p:cNvCxnSpPr>
            <a:cxnSpLocks noChangeShapeType="1"/>
            <a:stCxn id="32773" idx="1"/>
            <a:endCxn id="32794" idx="1"/>
          </p:cNvCxnSpPr>
          <p:nvPr/>
        </p:nvCxnSpPr>
        <p:spPr bwMode="auto">
          <a:xfrm flipH="1">
            <a:off x="5486400" y="2220516"/>
            <a:ext cx="636186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1" name="Rectangle 23">
            <a:extLst>
              <a:ext uri="{FF2B5EF4-FFF2-40B4-BE49-F238E27FC236}">
                <a16:creationId xmlns:a16="http://schemas.microsoft.com/office/drawing/2014/main" id="{7B4B7A99-211D-4855-8970-4999FD5AAE3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5844" y="2788444"/>
            <a:ext cx="126206" cy="126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A28A521A-1425-4AC2-AB4D-BEED18D757BE}"/>
              </a:ext>
            </a:extLst>
          </p:cNvPr>
          <p:cNvCxnSpPr>
            <a:cxnSpLocks noChangeShapeType="1"/>
            <a:stCxn id="32780" idx="3"/>
            <a:endCxn id="32791" idx="2"/>
          </p:cNvCxnSpPr>
          <p:nvPr/>
        </p:nvCxnSpPr>
        <p:spPr bwMode="auto">
          <a:xfrm flipH="1">
            <a:off x="4907756" y="2571750"/>
            <a:ext cx="1191" cy="21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5">
            <a:extLst>
              <a:ext uri="{FF2B5EF4-FFF2-40B4-BE49-F238E27FC236}">
                <a16:creationId xmlns:a16="http://schemas.microsoft.com/office/drawing/2014/main" id="{B718D9C2-75D6-4B6E-BE5F-6CE5D97F8147}"/>
              </a:ext>
            </a:extLst>
          </p:cNvPr>
          <p:cNvCxnSpPr>
            <a:cxnSpLocks noChangeShapeType="1"/>
            <a:stCxn id="32780" idx="4"/>
            <a:endCxn id="32794" idx="2"/>
          </p:cNvCxnSpPr>
          <p:nvPr/>
        </p:nvCxnSpPr>
        <p:spPr bwMode="auto">
          <a:xfrm>
            <a:off x="4972051" y="2571750"/>
            <a:ext cx="450056" cy="2274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CE8E08CD-AC79-4823-B2DA-C208F509E9F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60194" y="2800351"/>
            <a:ext cx="126206" cy="126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2795" name="AutoShape 27">
            <a:extLst>
              <a:ext uri="{FF2B5EF4-FFF2-40B4-BE49-F238E27FC236}">
                <a16:creationId xmlns:a16="http://schemas.microsoft.com/office/drawing/2014/main" id="{ABCFF7E7-CBCA-432C-A43A-C9D3A817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939653"/>
            <a:ext cx="457200" cy="20359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Playing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C02A726-CD47-4DAB-9126-F3D44C8E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350110"/>
            <a:ext cx="5315740" cy="329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33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A879BAC-AE0F-45E0-BD44-2C85C715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Alpha-Beta Pruning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3077579-485C-4BAC-A7EC-3EBE03CDC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500"/>
              <a:t>A way to improve the performance of the Minimax Procedure</a:t>
            </a:r>
          </a:p>
          <a:p>
            <a:r>
              <a:rPr lang="en-US" altLang="en-US" sz="1500"/>
              <a:t>Basic idea: </a:t>
            </a:r>
            <a:r>
              <a:rPr lang="en-US" altLang="en-US" sz="1500" i="1"/>
              <a:t>“If you have an idea which is surely bad, don’t take the time to see how truly awful it is”</a:t>
            </a:r>
            <a:r>
              <a:rPr lang="en-US" altLang="en-US" sz="1500"/>
              <a:t> ~ Pat Winston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3595CD48-5212-4283-93BD-F2B1F5F1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51460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5F68EE53-7A31-42D2-A7A0-EFF6F9F05D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14650" y="31432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DD3758EA-2CAA-4301-9C1B-566A6FE630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43100" y="31432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3" name="AutoShape 7">
            <a:extLst>
              <a:ext uri="{FF2B5EF4-FFF2-40B4-BE49-F238E27FC236}">
                <a16:creationId xmlns:a16="http://schemas.microsoft.com/office/drawing/2014/main" id="{1B92B549-ACFB-4F0B-867F-D0256553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9433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4" name="AutoShape 8">
            <a:extLst>
              <a:ext uri="{FF2B5EF4-FFF2-40B4-BE49-F238E27FC236}">
                <a16:creationId xmlns:a16="http://schemas.microsoft.com/office/drawing/2014/main" id="{C6260458-6589-4766-BC0E-DBDEB347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9433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5" name="AutoShape 9">
            <a:extLst>
              <a:ext uri="{FF2B5EF4-FFF2-40B4-BE49-F238E27FC236}">
                <a16:creationId xmlns:a16="http://schemas.microsoft.com/office/drawing/2014/main" id="{DC44E618-8F4A-4770-BA6E-1ADDB2ED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433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6" name="AutoShape 10">
            <a:extLst>
              <a:ext uri="{FF2B5EF4-FFF2-40B4-BE49-F238E27FC236}">
                <a16:creationId xmlns:a16="http://schemas.microsoft.com/office/drawing/2014/main" id="{225ED67D-2E8E-4012-AC15-1403CC7D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43350"/>
            <a:ext cx="245269" cy="2857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F687F8A2-5C50-4A1C-AD7D-0528F3068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0350"/>
            <a:ext cx="4572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233F8DCF-2CF6-4EFF-912E-F141F51033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2800350"/>
            <a:ext cx="5143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7905C77B-28A5-4C08-A96F-C0061C91D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429000"/>
            <a:ext cx="2286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4BE8F8F6-526F-46ED-ADA2-63B87A81A8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3429000"/>
            <a:ext cx="2286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D71E5F39-C18D-4603-A5D0-4177819D0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0" y="3429000"/>
            <a:ext cx="17145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D2EC06BC-4318-4CAB-9111-243744116D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8950" y="34290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3F5EE89C-FB73-4F4E-8050-720DE725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2291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C41F64BD-AE53-479F-8854-1A8F145D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2291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A8B2EE38-AA59-4DB3-A727-3F8D68AA1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291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D4E24566-B53F-4A57-8B20-69614D15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143250"/>
            <a:ext cx="3898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41A74348-E6BD-4B6B-8018-A2E2131A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2514600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&gt;=2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7669B5CB-5F30-4FB6-A392-2BE64847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3143250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&lt;=1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C3DDB088-4EE0-4978-853A-C063BCB4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291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7AC4ECE8-3BDC-4E89-885F-5239F82E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80110"/>
            <a:ext cx="302895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We don’t need to compute the value at this node.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matter what it is it can’t affect the value of the root node.</a:t>
            </a:r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22C38030-29FC-48CB-AC70-F8BEA4305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1850" y="2983706"/>
            <a:ext cx="1028700" cy="1200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4667" name="Ink 64666">
                <a:extLst>
                  <a:ext uri="{FF2B5EF4-FFF2-40B4-BE49-F238E27FC236}">
                    <a16:creationId xmlns:a16="http://schemas.microsoft.com/office/drawing/2014/main" id="{1537ADE8-B9B3-4D0B-A2C5-222D9599CF75}"/>
                  </a:ext>
                </a:extLst>
              </p14:cNvPr>
              <p14:cNvContentPartPr/>
              <p14:nvPr/>
            </p14:nvContentPartPr>
            <p14:xfrm>
              <a:off x="-857340" y="2428414"/>
              <a:ext cx="270" cy="270"/>
            </p14:xfrm>
          </p:contentPart>
        </mc:Choice>
        <mc:Fallback xmlns="">
          <p:pic>
            <p:nvPicPr>
              <p:cNvPr id="64667" name="Ink 64666">
                <a:extLst>
                  <a:ext uri="{FF2B5EF4-FFF2-40B4-BE49-F238E27FC236}">
                    <a16:creationId xmlns:a16="http://schemas.microsoft.com/office/drawing/2014/main" id="{1537ADE8-B9B3-4D0B-A2C5-222D9599C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4090" y="2421664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B0F36F-2A20-4C9F-8908-A774F55F1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 Example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DDD9571E-1E01-46C6-B38B-0B5CE80E6C98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812132"/>
            <a:ext cx="4978004" cy="2245519"/>
            <a:chOff x="864" y="1522"/>
            <a:chExt cx="4181" cy="1886"/>
          </a:xfrm>
        </p:grpSpPr>
        <p:pic>
          <p:nvPicPr>
            <p:cNvPr id="36870" name="Picture 5">
              <a:extLst>
                <a:ext uri="{FF2B5EF4-FFF2-40B4-BE49-F238E27FC236}">
                  <a16:creationId xmlns:a16="http://schemas.microsoft.com/office/drawing/2014/main" id="{D5734B18-6BA7-4BFD-A899-F5E673E5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522"/>
              <a:ext cx="4181" cy="1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871" name="Rectangle 6">
              <a:extLst>
                <a:ext uri="{FF2B5EF4-FFF2-40B4-BE49-F238E27FC236}">
                  <a16:creationId xmlns:a16="http://schemas.microsoft.com/office/drawing/2014/main" id="{835E7CCE-FC90-4D4F-BFC4-E2A30FFB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6872" name="Rectangle 7">
              <a:extLst>
                <a:ext uri="{FF2B5EF4-FFF2-40B4-BE49-F238E27FC236}">
                  <a16:creationId xmlns:a16="http://schemas.microsoft.com/office/drawing/2014/main" id="{6268D861-E74B-4420-BBA0-F365772E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6873" name="Rectangle 8">
              <a:extLst>
                <a:ext uri="{FF2B5EF4-FFF2-40B4-BE49-F238E27FC236}">
                  <a16:creationId xmlns:a16="http://schemas.microsoft.com/office/drawing/2014/main" id="{A5B96323-DA28-419A-A809-548896AA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6874" name="Rectangle 9">
              <a:extLst>
                <a:ext uri="{FF2B5EF4-FFF2-40B4-BE49-F238E27FC236}">
                  <a16:creationId xmlns:a16="http://schemas.microsoft.com/office/drawing/2014/main" id="{A9899448-E054-4DB4-A9FD-F4BA1589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14:cNvPr>
              <p14:cNvContentPartPr/>
              <p14:nvPr/>
            </p14:nvContentPartPr>
            <p14:xfrm>
              <a:off x="-749660" y="3015900"/>
              <a:ext cx="270" cy="270"/>
            </p14:xfrm>
          </p:contentPart>
        </mc:Choice>
        <mc:Fallback xmlns="">
          <p:pic>
            <p:nvPicPr>
              <p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6410" y="3009150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503366F-FDDD-42BE-8A02-5026F6E5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Pruning in Minimax Search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8693087-2DE7-40AE-816E-D9712532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1644597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[-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,+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]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90F3EB38-9AFA-4EF3-A573-108138E3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81" y="165735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grpSp>
        <p:nvGrpSpPr>
          <p:cNvPr id="1196037" name="Group 5">
            <a:extLst>
              <a:ext uri="{FF2B5EF4-FFF2-40B4-BE49-F238E27FC236}">
                <a16:creationId xmlns:a16="http://schemas.microsoft.com/office/drawing/2014/main" id="{72B08535-3DB8-4EAC-8F9A-6ACC33AC0511}"/>
              </a:ext>
            </a:extLst>
          </p:cNvPr>
          <p:cNvGrpSpPr>
            <a:grpSpLocks/>
          </p:cNvGrpSpPr>
          <p:nvPr/>
        </p:nvGrpSpPr>
        <p:grpSpPr bwMode="auto">
          <a:xfrm>
            <a:off x="2034778" y="1885951"/>
            <a:ext cx="2453878" cy="2105025"/>
            <a:chOff x="843" y="1766"/>
            <a:chExt cx="2061" cy="1768"/>
          </a:xfrm>
        </p:grpSpPr>
        <p:sp>
          <p:nvSpPr>
            <p:cNvPr id="38956" name="AutoShape 6">
              <a:extLst>
                <a:ext uri="{FF2B5EF4-FFF2-40B4-BE49-F238E27FC236}">
                  <a16:creationId xmlns:a16="http://schemas.microsoft.com/office/drawing/2014/main" id="{D9CDD8E8-B63A-49DB-B635-593EFC620B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44" y="236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57" name="AutoShape 7">
              <a:extLst>
                <a:ext uri="{FF2B5EF4-FFF2-40B4-BE49-F238E27FC236}">
                  <a16:creationId xmlns:a16="http://schemas.microsoft.com/office/drawing/2014/main" id="{7A353122-ABC6-4EB1-ADE4-1FA47579ED4E}"/>
                </a:ext>
              </a:extLst>
            </p:cNvPr>
            <p:cNvCxnSpPr>
              <a:cxnSpLocks noChangeShapeType="1"/>
              <a:stCxn id="38916" idx="3"/>
              <a:endCxn id="38956" idx="3"/>
            </p:cNvCxnSpPr>
            <p:nvPr/>
          </p:nvCxnSpPr>
          <p:spPr bwMode="auto">
            <a:xfrm flipH="1">
              <a:off x="1463" y="1766"/>
              <a:ext cx="1441" cy="5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58" name="AutoShape 8">
              <a:extLst>
                <a:ext uri="{FF2B5EF4-FFF2-40B4-BE49-F238E27FC236}">
                  <a16:creationId xmlns:a16="http://schemas.microsoft.com/office/drawing/2014/main" id="{9F56DD68-B3D4-4991-80C5-4FA2AB2A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0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59" name="AutoShape 9">
              <a:extLst>
                <a:ext uri="{FF2B5EF4-FFF2-40B4-BE49-F238E27FC236}">
                  <a16:creationId xmlns:a16="http://schemas.microsoft.com/office/drawing/2014/main" id="{F4FD922D-2AF0-4A66-B1F4-6035BC30B493}"/>
                </a:ext>
              </a:extLst>
            </p:cNvPr>
            <p:cNvCxnSpPr>
              <a:cxnSpLocks noChangeShapeType="1"/>
              <a:stCxn id="38956" idx="0"/>
              <a:endCxn id="38958" idx="0"/>
            </p:cNvCxnSpPr>
            <p:nvPr/>
          </p:nvCxnSpPr>
          <p:spPr bwMode="auto">
            <a:xfrm flipH="1">
              <a:off x="984" y="2554"/>
              <a:ext cx="479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60" name="Text Box 10">
              <a:extLst>
                <a:ext uri="{FF2B5EF4-FFF2-40B4-BE49-F238E27FC236}">
                  <a16:creationId xmlns:a16="http://schemas.microsoft.com/office/drawing/2014/main" id="{C89E6F55-19B6-4573-8747-244BE79DD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328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3</a:t>
              </a:r>
            </a:p>
          </p:txBody>
        </p:sp>
      </p:grpSp>
      <p:grpSp>
        <p:nvGrpSpPr>
          <p:cNvPr id="1196043" name="Group 11">
            <a:extLst>
              <a:ext uri="{FF2B5EF4-FFF2-40B4-BE49-F238E27FC236}">
                <a16:creationId xmlns:a16="http://schemas.microsoft.com/office/drawing/2014/main" id="{B4287B9B-7295-4F7F-9BB6-92C294E826D6}"/>
              </a:ext>
            </a:extLst>
          </p:cNvPr>
          <p:cNvGrpSpPr>
            <a:grpSpLocks/>
          </p:cNvGrpSpPr>
          <p:nvPr/>
        </p:nvGrpSpPr>
        <p:grpSpPr bwMode="auto">
          <a:xfrm>
            <a:off x="2558654" y="2824162"/>
            <a:ext cx="377429" cy="1166813"/>
            <a:chOff x="1283" y="2554"/>
            <a:chExt cx="317" cy="980"/>
          </a:xfrm>
        </p:grpSpPr>
        <p:sp>
          <p:nvSpPr>
            <p:cNvPr id="38953" name="AutoShape 12">
              <a:extLst>
                <a:ext uri="{FF2B5EF4-FFF2-40B4-BE49-F238E27FC236}">
                  <a16:creationId xmlns:a16="http://schemas.microsoft.com/office/drawing/2014/main" id="{AC834C1E-CFB2-4B0B-9087-F625724B2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6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54" name="AutoShape 13">
              <a:extLst>
                <a:ext uri="{FF2B5EF4-FFF2-40B4-BE49-F238E27FC236}">
                  <a16:creationId xmlns:a16="http://schemas.microsoft.com/office/drawing/2014/main" id="{4E8D87A3-6A87-4CB4-889E-F0D774FCBD8E}"/>
                </a:ext>
              </a:extLst>
            </p:cNvPr>
            <p:cNvCxnSpPr>
              <a:cxnSpLocks noChangeShapeType="1"/>
              <a:stCxn id="38956" idx="0"/>
              <a:endCxn id="38953" idx="0"/>
            </p:cNvCxnSpPr>
            <p:nvPr/>
          </p:nvCxnSpPr>
          <p:spPr bwMode="auto">
            <a:xfrm>
              <a:off x="1463" y="2554"/>
              <a:ext cx="1" cy="5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55" name="Text Box 14">
              <a:extLst>
                <a:ext uri="{FF2B5EF4-FFF2-40B4-BE49-F238E27FC236}">
                  <a16:creationId xmlns:a16="http://schemas.microsoft.com/office/drawing/2014/main" id="{44DBEA2A-0DE5-4C41-B5C0-859AC27D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3282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12</a:t>
              </a:r>
            </a:p>
          </p:txBody>
        </p:sp>
      </p:grpSp>
      <p:grpSp>
        <p:nvGrpSpPr>
          <p:cNvPr id="1196047" name="Group 15">
            <a:extLst>
              <a:ext uri="{FF2B5EF4-FFF2-40B4-BE49-F238E27FC236}">
                <a16:creationId xmlns:a16="http://schemas.microsoft.com/office/drawing/2014/main" id="{94FA6A28-FA41-4291-B128-9B62B79A70BF}"/>
              </a:ext>
            </a:extLst>
          </p:cNvPr>
          <p:cNvGrpSpPr>
            <a:grpSpLocks/>
          </p:cNvGrpSpPr>
          <p:nvPr/>
        </p:nvGrpSpPr>
        <p:grpSpPr bwMode="auto">
          <a:xfrm>
            <a:off x="2772967" y="2824162"/>
            <a:ext cx="715565" cy="1166813"/>
            <a:chOff x="1463" y="2554"/>
            <a:chExt cx="601" cy="980"/>
          </a:xfrm>
        </p:grpSpPr>
        <p:sp>
          <p:nvSpPr>
            <p:cNvPr id="38950" name="AutoShape 16">
              <a:extLst>
                <a:ext uri="{FF2B5EF4-FFF2-40B4-BE49-F238E27FC236}">
                  <a16:creationId xmlns:a16="http://schemas.microsoft.com/office/drawing/2014/main" id="{9B5BB723-EDA3-43D4-93FD-DBBBA844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51" name="AutoShape 17">
              <a:extLst>
                <a:ext uri="{FF2B5EF4-FFF2-40B4-BE49-F238E27FC236}">
                  <a16:creationId xmlns:a16="http://schemas.microsoft.com/office/drawing/2014/main" id="{8CD3466A-A6D7-4664-8C67-397276B1C7E5}"/>
                </a:ext>
              </a:extLst>
            </p:cNvPr>
            <p:cNvCxnSpPr>
              <a:cxnSpLocks noChangeShapeType="1"/>
              <a:stCxn id="38956" idx="0"/>
              <a:endCxn id="38950" idx="0"/>
            </p:cNvCxnSpPr>
            <p:nvPr/>
          </p:nvCxnSpPr>
          <p:spPr bwMode="auto">
            <a:xfrm>
              <a:off x="1463" y="2554"/>
              <a:ext cx="481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52" name="Text Box 18">
              <a:extLst>
                <a:ext uri="{FF2B5EF4-FFF2-40B4-BE49-F238E27FC236}">
                  <a16:creationId xmlns:a16="http://schemas.microsoft.com/office/drawing/2014/main" id="{7DFBA540-C458-49A6-8F94-42DFFB9BC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328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8</a:t>
              </a:r>
            </a:p>
          </p:txBody>
        </p:sp>
      </p:grpSp>
      <p:grpSp>
        <p:nvGrpSpPr>
          <p:cNvPr id="1196051" name="Group 19">
            <a:extLst>
              <a:ext uri="{FF2B5EF4-FFF2-40B4-BE49-F238E27FC236}">
                <a16:creationId xmlns:a16="http://schemas.microsoft.com/office/drawing/2014/main" id="{21C33511-B47D-4B25-A192-996124C367A6}"/>
              </a:ext>
            </a:extLst>
          </p:cNvPr>
          <p:cNvGrpSpPr>
            <a:grpSpLocks/>
          </p:cNvGrpSpPr>
          <p:nvPr/>
        </p:nvGrpSpPr>
        <p:grpSpPr bwMode="auto">
          <a:xfrm>
            <a:off x="3751660" y="1885951"/>
            <a:ext cx="879872" cy="2105025"/>
            <a:chOff x="2285" y="1766"/>
            <a:chExt cx="739" cy="1768"/>
          </a:xfrm>
        </p:grpSpPr>
        <p:sp>
          <p:nvSpPr>
            <p:cNvPr id="38945" name="AutoShape 20">
              <a:extLst>
                <a:ext uri="{FF2B5EF4-FFF2-40B4-BE49-F238E27FC236}">
                  <a16:creationId xmlns:a16="http://schemas.microsoft.com/office/drawing/2014/main" id="{88CEB316-BB3F-4F77-A2E9-E44AA426F5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84" y="23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46" name="AutoShape 21">
              <a:extLst>
                <a:ext uri="{FF2B5EF4-FFF2-40B4-BE49-F238E27FC236}">
                  <a16:creationId xmlns:a16="http://schemas.microsoft.com/office/drawing/2014/main" id="{4F10502B-8A1E-4571-9750-0060661FE128}"/>
                </a:ext>
              </a:extLst>
            </p:cNvPr>
            <p:cNvCxnSpPr>
              <a:cxnSpLocks noChangeShapeType="1"/>
              <a:stCxn id="38916" idx="3"/>
              <a:endCxn id="38945" idx="3"/>
            </p:cNvCxnSpPr>
            <p:nvPr/>
          </p:nvCxnSpPr>
          <p:spPr bwMode="auto">
            <a:xfrm flipH="1">
              <a:off x="2903" y="1766"/>
              <a:ext cx="1" cy="5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7" name="AutoShape 22">
              <a:extLst>
                <a:ext uri="{FF2B5EF4-FFF2-40B4-BE49-F238E27FC236}">
                  <a16:creationId xmlns:a16="http://schemas.microsoft.com/office/drawing/2014/main" id="{3B5BA729-3851-4987-8CFE-6F6CB2AE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48" name="AutoShape 23">
              <a:extLst>
                <a:ext uri="{FF2B5EF4-FFF2-40B4-BE49-F238E27FC236}">
                  <a16:creationId xmlns:a16="http://schemas.microsoft.com/office/drawing/2014/main" id="{7D36F914-9D97-4AF9-9B96-880886A31B24}"/>
                </a:ext>
              </a:extLst>
            </p:cNvPr>
            <p:cNvCxnSpPr>
              <a:cxnSpLocks noChangeShapeType="1"/>
              <a:endCxn id="38947" idx="0"/>
            </p:cNvCxnSpPr>
            <p:nvPr/>
          </p:nvCxnSpPr>
          <p:spPr bwMode="auto">
            <a:xfrm flipH="1">
              <a:off x="2424" y="2554"/>
              <a:ext cx="479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9" name="Text Box 24">
              <a:extLst>
                <a:ext uri="{FF2B5EF4-FFF2-40B4-BE49-F238E27FC236}">
                  <a16:creationId xmlns:a16="http://schemas.microsoft.com/office/drawing/2014/main" id="{49A016AD-5A7C-4EDF-8EDA-C046D747E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28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2</a:t>
              </a:r>
            </a:p>
          </p:txBody>
        </p:sp>
      </p:grpSp>
      <p:grpSp>
        <p:nvGrpSpPr>
          <p:cNvPr id="1196057" name="Group 25">
            <a:extLst>
              <a:ext uri="{FF2B5EF4-FFF2-40B4-BE49-F238E27FC236}">
                <a16:creationId xmlns:a16="http://schemas.microsoft.com/office/drawing/2014/main" id="{8EE3D617-9697-4CF3-8BBD-DC111D04A97B}"/>
              </a:ext>
            </a:extLst>
          </p:cNvPr>
          <p:cNvGrpSpPr>
            <a:grpSpLocks/>
          </p:cNvGrpSpPr>
          <p:nvPr/>
        </p:nvGrpSpPr>
        <p:grpSpPr bwMode="auto">
          <a:xfrm>
            <a:off x="4488656" y="1885951"/>
            <a:ext cx="1857375" cy="2105025"/>
            <a:chOff x="2904" y="1766"/>
            <a:chExt cx="1560" cy="1768"/>
          </a:xfrm>
        </p:grpSpPr>
        <p:sp>
          <p:nvSpPr>
            <p:cNvPr id="38940" name="AutoShape 26">
              <a:extLst>
                <a:ext uri="{FF2B5EF4-FFF2-40B4-BE49-F238E27FC236}">
                  <a16:creationId xmlns:a16="http://schemas.microsoft.com/office/drawing/2014/main" id="{7CA27823-BB12-4535-9A9C-7FD7E6FA98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24" y="236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41" name="AutoShape 27">
              <a:extLst>
                <a:ext uri="{FF2B5EF4-FFF2-40B4-BE49-F238E27FC236}">
                  <a16:creationId xmlns:a16="http://schemas.microsoft.com/office/drawing/2014/main" id="{A00D4436-7E8F-4A32-8FFA-AA2C4318A2C3}"/>
                </a:ext>
              </a:extLst>
            </p:cNvPr>
            <p:cNvCxnSpPr>
              <a:cxnSpLocks noChangeShapeType="1"/>
              <a:stCxn id="38916" idx="3"/>
              <a:endCxn id="38940" idx="3"/>
            </p:cNvCxnSpPr>
            <p:nvPr/>
          </p:nvCxnSpPr>
          <p:spPr bwMode="auto">
            <a:xfrm>
              <a:off x="2904" y="1766"/>
              <a:ext cx="1439" cy="5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2" name="AutoShape 28">
              <a:extLst>
                <a:ext uri="{FF2B5EF4-FFF2-40B4-BE49-F238E27FC236}">
                  <a16:creationId xmlns:a16="http://schemas.microsoft.com/office/drawing/2014/main" id="{D5229363-0EC8-4446-A30F-A3B4C8FCF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43" name="AutoShape 29">
              <a:extLst>
                <a:ext uri="{FF2B5EF4-FFF2-40B4-BE49-F238E27FC236}">
                  <a16:creationId xmlns:a16="http://schemas.microsoft.com/office/drawing/2014/main" id="{D75EE6ED-9F1A-4D31-A496-17D7B49729A9}"/>
                </a:ext>
              </a:extLst>
            </p:cNvPr>
            <p:cNvCxnSpPr>
              <a:cxnSpLocks noChangeShapeType="1"/>
              <a:endCxn id="38942" idx="0"/>
            </p:cNvCxnSpPr>
            <p:nvPr/>
          </p:nvCxnSpPr>
          <p:spPr bwMode="auto">
            <a:xfrm flipH="1">
              <a:off x="3864" y="2554"/>
              <a:ext cx="479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4" name="Text Box 30">
              <a:extLst>
                <a:ext uri="{FF2B5EF4-FFF2-40B4-BE49-F238E27FC236}">
                  <a16:creationId xmlns:a16="http://schemas.microsoft.com/office/drawing/2014/main" id="{38CC3CC2-FC16-4535-9788-CF9628DE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" y="3282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14</a:t>
              </a:r>
            </a:p>
          </p:txBody>
        </p:sp>
      </p:grpSp>
      <p:grpSp>
        <p:nvGrpSpPr>
          <p:cNvPr id="1196063" name="Group 31">
            <a:extLst>
              <a:ext uri="{FF2B5EF4-FFF2-40B4-BE49-F238E27FC236}">
                <a16:creationId xmlns:a16="http://schemas.microsoft.com/office/drawing/2014/main" id="{A372C9DB-F82D-45FC-A7BB-900143BFDFC1}"/>
              </a:ext>
            </a:extLst>
          </p:cNvPr>
          <p:cNvGrpSpPr>
            <a:grpSpLocks/>
          </p:cNvGrpSpPr>
          <p:nvPr/>
        </p:nvGrpSpPr>
        <p:grpSpPr bwMode="auto">
          <a:xfrm>
            <a:off x="6037661" y="2824162"/>
            <a:ext cx="308372" cy="1166813"/>
            <a:chOff x="4205" y="2554"/>
            <a:chExt cx="259" cy="980"/>
          </a:xfrm>
        </p:grpSpPr>
        <p:sp>
          <p:nvSpPr>
            <p:cNvPr id="38937" name="AutoShape 32">
              <a:extLst>
                <a:ext uri="{FF2B5EF4-FFF2-40B4-BE49-F238E27FC236}">
                  <a16:creationId xmlns:a16="http://schemas.microsoft.com/office/drawing/2014/main" id="{BFFBD5EA-FDF9-41C0-B0DF-E75F6082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6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38" name="AutoShape 33">
              <a:extLst>
                <a:ext uri="{FF2B5EF4-FFF2-40B4-BE49-F238E27FC236}">
                  <a16:creationId xmlns:a16="http://schemas.microsoft.com/office/drawing/2014/main" id="{A2DAFDD6-00A4-47DB-A2E9-5794656BDD67}"/>
                </a:ext>
              </a:extLst>
            </p:cNvPr>
            <p:cNvCxnSpPr>
              <a:cxnSpLocks noChangeShapeType="1"/>
              <a:endCxn id="38937" idx="0"/>
            </p:cNvCxnSpPr>
            <p:nvPr/>
          </p:nvCxnSpPr>
          <p:spPr bwMode="auto">
            <a:xfrm>
              <a:off x="4343" y="2554"/>
              <a:ext cx="1" cy="5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9" name="Text Box 34">
              <a:extLst>
                <a:ext uri="{FF2B5EF4-FFF2-40B4-BE49-F238E27FC236}">
                  <a16:creationId xmlns:a16="http://schemas.microsoft.com/office/drawing/2014/main" id="{3B8E8A04-DDD6-49AF-B71A-FD29A52A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28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5</a:t>
              </a:r>
            </a:p>
          </p:txBody>
        </p:sp>
      </p:grpSp>
      <p:grpSp>
        <p:nvGrpSpPr>
          <p:cNvPr id="1196067" name="Group 35">
            <a:extLst>
              <a:ext uri="{FF2B5EF4-FFF2-40B4-BE49-F238E27FC236}">
                <a16:creationId xmlns:a16="http://schemas.microsoft.com/office/drawing/2014/main" id="{672D81C6-13D3-41E0-A923-977A75B58C56}"/>
              </a:ext>
            </a:extLst>
          </p:cNvPr>
          <p:cNvGrpSpPr>
            <a:grpSpLocks/>
          </p:cNvGrpSpPr>
          <p:nvPr/>
        </p:nvGrpSpPr>
        <p:grpSpPr bwMode="auto">
          <a:xfrm>
            <a:off x="6201967" y="2824162"/>
            <a:ext cx="715565" cy="1166813"/>
            <a:chOff x="4343" y="2554"/>
            <a:chExt cx="601" cy="980"/>
          </a:xfrm>
        </p:grpSpPr>
        <p:sp>
          <p:nvSpPr>
            <p:cNvPr id="38934" name="AutoShape 36">
              <a:extLst>
                <a:ext uri="{FF2B5EF4-FFF2-40B4-BE49-F238E27FC236}">
                  <a16:creationId xmlns:a16="http://schemas.microsoft.com/office/drawing/2014/main" id="{D4E4608A-6910-4869-A3C4-184B88B2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cxnSp>
          <p:nvCxnSpPr>
            <p:cNvPr id="38935" name="AutoShape 37">
              <a:extLst>
                <a:ext uri="{FF2B5EF4-FFF2-40B4-BE49-F238E27FC236}">
                  <a16:creationId xmlns:a16="http://schemas.microsoft.com/office/drawing/2014/main" id="{959FD797-9D8D-4AC7-981D-52A8DE9A2A33}"/>
                </a:ext>
              </a:extLst>
            </p:cNvPr>
            <p:cNvCxnSpPr>
              <a:cxnSpLocks noChangeShapeType="1"/>
              <a:endCxn id="38934" idx="0"/>
            </p:cNvCxnSpPr>
            <p:nvPr/>
          </p:nvCxnSpPr>
          <p:spPr bwMode="auto">
            <a:xfrm>
              <a:off x="4343" y="2554"/>
              <a:ext cx="481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6" name="Text Box 38">
              <a:extLst>
                <a:ext uri="{FF2B5EF4-FFF2-40B4-BE49-F238E27FC236}">
                  <a16:creationId xmlns:a16="http://schemas.microsoft.com/office/drawing/2014/main" id="{A08ECF7B-CFB7-4E79-88ED-AF0206FD6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328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2</a:t>
              </a:r>
            </a:p>
          </p:txBody>
        </p:sp>
      </p:grpSp>
      <p:sp>
        <p:nvSpPr>
          <p:cNvPr id="1196071" name="Text Box 39">
            <a:extLst>
              <a:ext uri="{FF2B5EF4-FFF2-40B4-BE49-F238E27FC236}">
                <a16:creationId xmlns:a16="http://schemas.microsoft.com/office/drawing/2014/main" id="{C1AD7701-E086-4AF9-A8DC-4B091595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1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[-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,3]</a:t>
            </a:r>
          </a:p>
        </p:txBody>
      </p:sp>
      <p:sp>
        <p:nvSpPr>
          <p:cNvPr id="1196072" name="Text Box 40">
            <a:extLst>
              <a:ext uri="{FF2B5EF4-FFF2-40B4-BE49-F238E27FC236}">
                <a16:creationId xmlns:a16="http://schemas.microsoft.com/office/drawing/2014/main" id="{1CF6F830-B236-4D85-9EDD-6B9FC237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[-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,2]</a:t>
            </a:r>
          </a:p>
        </p:txBody>
      </p:sp>
      <p:sp>
        <p:nvSpPr>
          <p:cNvPr id="1196073" name="Text Box 41">
            <a:extLst>
              <a:ext uri="{FF2B5EF4-FFF2-40B4-BE49-F238E27FC236}">
                <a16:creationId xmlns:a16="http://schemas.microsoft.com/office/drawing/2014/main" id="{81EF6573-5389-4789-80E7-97D0D1B4A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1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[-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,14]</a:t>
            </a:r>
          </a:p>
        </p:txBody>
      </p:sp>
      <p:sp>
        <p:nvSpPr>
          <p:cNvPr id="1196074" name="Text Box 42">
            <a:extLst>
              <a:ext uri="{FF2B5EF4-FFF2-40B4-BE49-F238E27FC236}">
                <a16:creationId xmlns:a16="http://schemas.microsoft.com/office/drawing/2014/main" id="{4C91949A-5FDB-45E2-B357-6E5358E5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1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[3,3]</a:t>
            </a:r>
          </a:p>
        </p:txBody>
      </p:sp>
      <p:sp>
        <p:nvSpPr>
          <p:cNvPr id="1196075" name="Text Box 43">
            <a:extLst>
              <a:ext uri="{FF2B5EF4-FFF2-40B4-BE49-F238E27FC236}">
                <a16:creationId xmlns:a16="http://schemas.microsoft.com/office/drawing/2014/main" id="{408E24F5-27FF-43C3-BD56-65BC1620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1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[-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,5]</a:t>
            </a:r>
          </a:p>
        </p:txBody>
      </p:sp>
      <p:sp>
        <p:nvSpPr>
          <p:cNvPr id="1196076" name="Text Box 44">
            <a:extLst>
              <a:ext uri="{FF2B5EF4-FFF2-40B4-BE49-F238E27FC236}">
                <a16:creationId xmlns:a16="http://schemas.microsoft.com/office/drawing/2014/main" id="{0ABE6D81-010F-491D-9302-58B2652C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181" y="2570903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[2,2]</a:t>
            </a:r>
          </a:p>
        </p:txBody>
      </p:sp>
      <p:sp>
        <p:nvSpPr>
          <p:cNvPr id="1196077" name="Text Box 45">
            <a:extLst>
              <a:ext uri="{FF2B5EF4-FFF2-40B4-BE49-F238E27FC236}">
                <a16:creationId xmlns:a16="http://schemas.microsoft.com/office/drawing/2014/main" id="{0F2AFF4D-EA00-4B11-B8D8-0D8DD37A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1644597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[3,+</a:t>
            </a:r>
            <a:r>
              <a:rPr lang="en-US" altLang="en-US" sz="1500">
                <a:sym typeface="Symbol" panose="05050102010706020507" pitchFamily="18" charset="2"/>
              </a:rPr>
              <a:t></a:t>
            </a:r>
            <a:r>
              <a:rPr lang="en-US" altLang="en-US" sz="1500"/>
              <a:t>]</a:t>
            </a:r>
          </a:p>
        </p:txBody>
      </p:sp>
      <p:sp>
        <p:nvSpPr>
          <p:cNvPr id="1196078" name="Text Box 46">
            <a:extLst>
              <a:ext uri="{FF2B5EF4-FFF2-40B4-BE49-F238E27FC236}">
                <a16:creationId xmlns:a16="http://schemas.microsoft.com/office/drawing/2014/main" id="{DB474D92-E0A1-48DA-993D-4F8A8E7D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1644597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[3,14]</a:t>
            </a:r>
          </a:p>
        </p:txBody>
      </p:sp>
      <p:sp>
        <p:nvSpPr>
          <p:cNvPr id="1196079" name="Text Box 47">
            <a:extLst>
              <a:ext uri="{FF2B5EF4-FFF2-40B4-BE49-F238E27FC236}">
                <a16:creationId xmlns:a16="http://schemas.microsoft.com/office/drawing/2014/main" id="{7D1F7166-48EA-4D52-8FBE-B2B78140F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1644597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[3,5]</a:t>
            </a:r>
          </a:p>
        </p:txBody>
      </p:sp>
      <p:sp>
        <p:nvSpPr>
          <p:cNvPr id="1196080" name="Text Box 48">
            <a:extLst>
              <a:ext uri="{FF2B5EF4-FFF2-40B4-BE49-F238E27FC236}">
                <a16:creationId xmlns:a16="http://schemas.microsoft.com/office/drawing/2014/main" id="{6609922B-DA2B-4F6B-8D7F-FEC3DDED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681" y="1644597"/>
            <a:ext cx="104298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[3,3]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71" grpId="0" animBg="1" autoUpdateAnimBg="0"/>
      <p:bldP spid="1196074" grpId="0" animBg="1" autoUpdateAnimBg="0"/>
      <p:bldP spid="1196077" grpId="0" animBg="1" autoUpdateAnimBg="0"/>
      <p:bldP spid="1196078" grpId="0" animBg="1" autoUpdateAnimBg="0"/>
      <p:bldP spid="1196079" grpId="0" animBg="1" autoUpdateAnimBg="0"/>
      <p:bldP spid="119608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F83685-5D0D-44E2-9B7B-D3A210C5C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D75B9EA-4D8E-4B8F-AFD1-38FE294E6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4500" y="1351264"/>
            <a:ext cx="2768645" cy="35110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1950" dirty="0"/>
              <a:t>General configuration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</a:t>
            </a:r>
            <a:r>
              <a:rPr lang="en-US" altLang="en-US" sz="1800" dirty="0"/>
              <a:t> is the best value the Player can get at any choice point along the current path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If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worse than </a:t>
            </a:r>
            <a:r>
              <a:rPr lang="en-US" altLang="en-US" sz="1800" dirty="0">
                <a:sym typeface="Symbol" panose="05050102010706020507" pitchFamily="18" charset="2"/>
              </a:rPr>
              <a:t></a:t>
            </a:r>
            <a:r>
              <a:rPr lang="en-US" altLang="en-US" sz="1800" dirty="0"/>
              <a:t>, MAX will avoid it, so prune </a:t>
            </a:r>
            <a:r>
              <a:rPr lang="en-US" altLang="en-US" sz="1800" i="1" dirty="0"/>
              <a:t>n</a:t>
            </a:r>
            <a:r>
              <a:rPr lang="en-US" altLang="en-US" sz="1800" dirty="0"/>
              <a:t>’s branch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Define </a:t>
            </a:r>
            <a:r>
              <a:rPr lang="en-US" altLang="en-US" sz="1800" dirty="0">
                <a:sym typeface="Symbol" panose="05050102010706020507" pitchFamily="18" charset="2"/>
              </a:rPr>
              <a:t></a:t>
            </a:r>
            <a:r>
              <a:rPr lang="en-US" altLang="en-US" sz="1800" dirty="0"/>
              <a:t> similarly for MIN</a:t>
            </a:r>
          </a:p>
          <a:p>
            <a:pPr lvl="1">
              <a:lnSpc>
                <a:spcPct val="110000"/>
              </a:lnSpc>
            </a:pPr>
            <a:endParaRPr lang="en-US" altLang="en-US" sz="1800" dirty="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ACFFF28-3D40-46B9-8AD9-BC7316BC0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712692"/>
            <a:ext cx="67518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Player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EA750BB1-556C-490E-8CE1-1B0D3F292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330626"/>
            <a:ext cx="94448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Opponent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3495313E-8396-4179-B9D5-4B3C7C4B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370042"/>
            <a:ext cx="67518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Player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681CCAA9-D30D-43F6-8E1E-CA30A4087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941542"/>
            <a:ext cx="94448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Opponent</a:t>
            </a: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0F4ED0ED-85D4-4793-B3CF-C6372FBC0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15050" y="24003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</a:t>
            </a:r>
            <a:endParaRPr lang="en-US" altLang="en-US" sz="1200"/>
          </a:p>
        </p:txBody>
      </p:sp>
      <p:cxnSp>
        <p:nvCxnSpPr>
          <p:cNvPr id="40969" name="AutoShape 9">
            <a:extLst>
              <a:ext uri="{FF2B5EF4-FFF2-40B4-BE49-F238E27FC236}">
                <a16:creationId xmlns:a16="http://schemas.microsoft.com/office/drawing/2014/main" id="{09140982-9274-4621-B3CC-8DD116093271}"/>
              </a:ext>
            </a:extLst>
          </p:cNvPr>
          <p:cNvCxnSpPr>
            <a:cxnSpLocks noChangeShapeType="1"/>
            <a:stCxn id="40972" idx="3"/>
            <a:endCxn id="40968" idx="3"/>
          </p:cNvCxnSpPr>
          <p:nvPr/>
        </p:nvCxnSpPr>
        <p:spPr bwMode="auto">
          <a:xfrm flipH="1">
            <a:off x="6256735" y="2000250"/>
            <a:ext cx="572690" cy="400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AutoShape 10">
            <a:extLst>
              <a:ext uri="{FF2B5EF4-FFF2-40B4-BE49-F238E27FC236}">
                <a16:creationId xmlns:a16="http://schemas.microsoft.com/office/drawing/2014/main" id="{C5668B8D-FD33-4F52-BA74-DDF51394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82566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/>
          </a:p>
        </p:txBody>
      </p:sp>
      <p:cxnSp>
        <p:nvCxnSpPr>
          <p:cNvPr id="40971" name="AutoShape 11">
            <a:extLst>
              <a:ext uri="{FF2B5EF4-FFF2-40B4-BE49-F238E27FC236}">
                <a16:creationId xmlns:a16="http://schemas.microsoft.com/office/drawing/2014/main" id="{BCD59135-A21C-47DB-B1DA-15D0393D0676}"/>
              </a:ext>
            </a:extLst>
          </p:cNvPr>
          <p:cNvCxnSpPr>
            <a:cxnSpLocks noChangeShapeType="1"/>
            <a:stCxn id="40968" idx="0"/>
          </p:cNvCxnSpPr>
          <p:nvPr/>
        </p:nvCxnSpPr>
        <p:spPr bwMode="auto">
          <a:xfrm>
            <a:off x="6256735" y="2628900"/>
            <a:ext cx="258365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24FDA5B5-E75A-4E9D-B8A1-E942F65A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77165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0F1BFEC0-D113-4D80-BE24-4AA4AD166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68605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0974" name="AutoShape 14">
            <a:extLst>
              <a:ext uri="{FF2B5EF4-FFF2-40B4-BE49-F238E27FC236}">
                <a16:creationId xmlns:a16="http://schemas.microsoft.com/office/drawing/2014/main" id="{3818228E-3E98-4076-B315-833778C8A63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3750" y="4000500"/>
            <a:ext cx="285750" cy="2286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/>
              <a:t>n</a:t>
            </a:r>
            <a:endParaRPr lang="en-US" altLang="en-US" sz="1200"/>
          </a:p>
        </p:txBody>
      </p: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50ABC6E5-A19F-4675-B85F-31041C02B368}"/>
              </a:ext>
            </a:extLst>
          </p:cNvPr>
          <p:cNvCxnSpPr>
            <a:cxnSpLocks noChangeShapeType="1"/>
            <a:stCxn id="40970" idx="3"/>
            <a:endCxn id="40974" idx="3"/>
          </p:cNvCxnSpPr>
          <p:nvPr/>
        </p:nvCxnSpPr>
        <p:spPr bwMode="auto">
          <a:xfrm>
            <a:off x="7000875" y="3611166"/>
            <a:ext cx="284560" cy="3893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16">
            <a:extLst>
              <a:ext uri="{FF2B5EF4-FFF2-40B4-BE49-F238E27FC236}">
                <a16:creationId xmlns:a16="http://schemas.microsoft.com/office/drawing/2014/main" id="{810F2D50-C30A-49C0-AFF3-6C220546D9E7}"/>
              </a:ext>
            </a:extLst>
          </p:cNvPr>
          <p:cNvCxnSpPr>
            <a:cxnSpLocks noChangeShapeType="1"/>
            <a:stCxn id="40968" idx="0"/>
          </p:cNvCxnSpPr>
          <p:nvPr/>
        </p:nvCxnSpPr>
        <p:spPr bwMode="auto">
          <a:xfrm flipH="1">
            <a:off x="6000750" y="2628900"/>
            <a:ext cx="255985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Freeform 17">
            <a:extLst>
              <a:ext uri="{FF2B5EF4-FFF2-40B4-BE49-F238E27FC236}">
                <a16:creationId xmlns:a16="http://schemas.microsoft.com/office/drawing/2014/main" id="{7E15A8D7-B249-401F-A215-19B094B8DC05}"/>
              </a:ext>
            </a:extLst>
          </p:cNvPr>
          <p:cNvSpPr>
            <a:spLocks/>
          </p:cNvSpPr>
          <p:nvPr/>
        </p:nvSpPr>
        <p:spPr bwMode="auto">
          <a:xfrm>
            <a:off x="6781800" y="2000250"/>
            <a:ext cx="333375" cy="1371600"/>
          </a:xfrm>
          <a:custGeom>
            <a:avLst/>
            <a:gdLst>
              <a:gd name="T0" fmla="*/ 63500 w 280"/>
              <a:gd name="T1" fmla="*/ 0 h 1152"/>
              <a:gd name="T2" fmla="*/ 63500 w 280"/>
              <a:gd name="T3" fmla="*/ 457200 h 1152"/>
              <a:gd name="T4" fmla="*/ 444500 w 280"/>
              <a:gd name="T5" fmla="*/ 609600 h 1152"/>
              <a:gd name="T6" fmla="*/ 63500 w 280"/>
              <a:gd name="T7" fmla="*/ 1219200 h 1152"/>
              <a:gd name="T8" fmla="*/ 368300 w 280"/>
              <a:gd name="T9" fmla="*/ 1371600 h 1152"/>
              <a:gd name="T10" fmla="*/ 292100 w 280"/>
              <a:gd name="T11" fmla="*/ 1828800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9BCCBCD0-478E-41B6-B019-B3787CC0B5A5}"/>
              </a:ext>
            </a:extLst>
          </p:cNvPr>
          <p:cNvCxnSpPr>
            <a:cxnSpLocks noChangeShapeType="1"/>
            <a:stCxn id="40970" idx="3"/>
          </p:cNvCxnSpPr>
          <p:nvPr/>
        </p:nvCxnSpPr>
        <p:spPr bwMode="auto">
          <a:xfrm flipH="1">
            <a:off x="6743700" y="3611166"/>
            <a:ext cx="257175" cy="3893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19">
            <a:extLst>
              <a:ext uri="{FF2B5EF4-FFF2-40B4-BE49-F238E27FC236}">
                <a16:creationId xmlns:a16="http://schemas.microsoft.com/office/drawing/2014/main" id="{C65C7D1E-664F-4929-8FE6-7A76DF19C16C}"/>
              </a:ext>
            </a:extLst>
          </p:cNvPr>
          <p:cNvCxnSpPr>
            <a:cxnSpLocks noChangeShapeType="1"/>
            <a:endCxn id="40972" idx="0"/>
          </p:cNvCxnSpPr>
          <p:nvPr/>
        </p:nvCxnSpPr>
        <p:spPr bwMode="auto">
          <a:xfrm flipH="1">
            <a:off x="6829425" y="1428750"/>
            <a:ext cx="314325" cy="342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2A1-DEBC-495B-B0C4-6499CF8A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- </a:t>
            </a:r>
            <a:r>
              <a:rPr lang="en-US" altLang="en-US" dirty="0"/>
              <a:t>Pruning Pseudocode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E1998-E10D-444C-9EC3-A7424818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655520"/>
            <a:ext cx="7915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- </a:t>
            </a:r>
            <a:r>
              <a:rPr lang="en-US" altLang="en-US" dirty="0"/>
              <a:t>Pruning Pseudocode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11DA1E7B-15A9-4285-B41E-BB817E30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6"/>
          <a:stretch>
            <a:fillRect/>
          </a:stretch>
        </p:blipFill>
        <p:spPr bwMode="auto">
          <a:xfrm>
            <a:off x="1429597" y="1026542"/>
            <a:ext cx="5372100" cy="12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4">
            <a:extLst>
              <a:ext uri="{FF2B5EF4-FFF2-40B4-BE49-F238E27FC236}">
                <a16:creationId xmlns:a16="http://schemas.microsoft.com/office/drawing/2014/main" id="{7B3BF0E3-3D3E-4622-BAD6-107730EA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407444"/>
            <a:ext cx="6057900" cy="262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8A65AA80-99F5-4FC1-B489-8678CA37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286000"/>
            <a:ext cx="5372100" cy="5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grpSp>
        <p:nvGrpSpPr>
          <p:cNvPr id="43014" name="Group 6">
            <a:extLst>
              <a:ext uri="{FF2B5EF4-FFF2-40B4-BE49-F238E27FC236}">
                <a16:creationId xmlns:a16="http://schemas.microsoft.com/office/drawing/2014/main" id="{D54F3C49-EE03-4CD2-963A-9A3E64BCD7FD}"/>
              </a:ext>
            </a:extLst>
          </p:cNvPr>
          <p:cNvGrpSpPr>
            <a:grpSpLocks/>
          </p:cNvGrpSpPr>
          <p:nvPr/>
        </p:nvGrpSpPr>
        <p:grpSpPr bwMode="auto">
          <a:xfrm>
            <a:off x="7771235" y="2877160"/>
            <a:ext cx="971550" cy="1510903"/>
            <a:chOff x="4656" y="2880"/>
            <a:chExt cx="816" cy="1269"/>
          </a:xfrm>
        </p:grpSpPr>
        <p:sp>
          <p:nvSpPr>
            <p:cNvPr id="43015" name="AutoShape 7">
              <a:extLst>
                <a:ext uri="{FF2B5EF4-FFF2-40B4-BE49-F238E27FC236}">
                  <a16:creationId xmlns:a16="http://schemas.microsoft.com/office/drawing/2014/main" id="{468ABD33-425B-4A46-9D17-762D09A889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4813" y="3248"/>
              <a:ext cx="122" cy="98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cxnSp>
          <p:nvCxnSpPr>
            <p:cNvPr id="43016" name="AutoShape 8">
              <a:extLst>
                <a:ext uri="{FF2B5EF4-FFF2-40B4-BE49-F238E27FC236}">
                  <a16:creationId xmlns:a16="http://schemas.microsoft.com/office/drawing/2014/main" id="{497666DA-1359-473B-9DF9-4C4A7CDDFF57}"/>
                </a:ext>
              </a:extLst>
            </p:cNvPr>
            <p:cNvCxnSpPr>
              <a:cxnSpLocks noChangeShapeType="1"/>
              <a:stCxn id="43019" idx="1"/>
              <a:endCxn id="43015" idx="0"/>
            </p:cNvCxnSpPr>
            <p:nvPr/>
          </p:nvCxnSpPr>
          <p:spPr bwMode="auto">
            <a:xfrm flipH="1">
              <a:off x="4874" y="3028"/>
              <a:ext cx="275" cy="2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17" name="AutoShape 9">
              <a:extLst>
                <a:ext uri="{FF2B5EF4-FFF2-40B4-BE49-F238E27FC236}">
                  <a16:creationId xmlns:a16="http://schemas.microsoft.com/office/drawing/2014/main" id="{2B87A179-9399-4FF4-AB4C-362B6318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3669"/>
              <a:ext cx="123" cy="9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cxnSp>
          <p:nvCxnSpPr>
            <p:cNvPr id="43018" name="AutoShape 10">
              <a:extLst>
                <a:ext uri="{FF2B5EF4-FFF2-40B4-BE49-F238E27FC236}">
                  <a16:creationId xmlns:a16="http://schemas.microsoft.com/office/drawing/2014/main" id="{6EFBFE35-8768-495E-93CD-1F6D3E8BB0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4" y="3360"/>
              <a:ext cx="110" cy="1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19" name="AutoShape 11">
              <a:extLst>
                <a:ext uri="{FF2B5EF4-FFF2-40B4-BE49-F238E27FC236}">
                  <a16:creationId xmlns:a16="http://schemas.microsoft.com/office/drawing/2014/main" id="{733CA0BB-E35E-4244-B82A-1567B0940D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058" y="2979"/>
              <a:ext cx="122" cy="98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3020" name="AutoShape 12">
              <a:extLst>
                <a:ext uri="{FF2B5EF4-FFF2-40B4-BE49-F238E27FC236}">
                  <a16:creationId xmlns:a16="http://schemas.microsoft.com/office/drawing/2014/main" id="{155F8A6D-4CFA-4A3D-BA5D-1DC4E4E2FD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36" y="3936"/>
              <a:ext cx="122" cy="98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cxnSp>
          <p:nvCxnSpPr>
            <p:cNvPr id="43021" name="AutoShape 13">
              <a:extLst>
                <a:ext uri="{FF2B5EF4-FFF2-40B4-BE49-F238E27FC236}">
                  <a16:creationId xmlns:a16="http://schemas.microsoft.com/office/drawing/2014/main" id="{0187A4C9-0A44-4F7F-A728-2E7589D7F34B}"/>
                </a:ext>
              </a:extLst>
            </p:cNvPr>
            <p:cNvCxnSpPr>
              <a:cxnSpLocks noChangeShapeType="1"/>
              <a:endCxn id="43020" idx="3"/>
            </p:cNvCxnSpPr>
            <p:nvPr/>
          </p:nvCxnSpPr>
          <p:spPr bwMode="auto">
            <a:xfrm>
              <a:off x="5193" y="3767"/>
              <a:ext cx="4" cy="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2" name="AutoShape 14">
              <a:extLst>
                <a:ext uri="{FF2B5EF4-FFF2-40B4-BE49-F238E27FC236}">
                  <a16:creationId xmlns:a16="http://schemas.microsoft.com/office/drawing/2014/main" id="{A88A7166-1426-4F83-9B7D-3192AA75DD71}"/>
                </a:ext>
              </a:extLst>
            </p:cNvPr>
            <p:cNvCxnSpPr>
              <a:cxnSpLocks noChangeShapeType="1"/>
              <a:stCxn id="43015" idx="3"/>
            </p:cNvCxnSpPr>
            <p:nvPr/>
          </p:nvCxnSpPr>
          <p:spPr bwMode="auto">
            <a:xfrm flipH="1">
              <a:off x="4752" y="3346"/>
              <a:ext cx="122" cy="1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3" name="Freeform 15">
              <a:extLst>
                <a:ext uri="{FF2B5EF4-FFF2-40B4-BE49-F238E27FC236}">
                  <a16:creationId xmlns:a16="http://schemas.microsoft.com/office/drawing/2014/main" id="{6F9F522E-4730-434B-8B90-6AE16D88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3077"/>
              <a:ext cx="142" cy="588"/>
            </a:xfrm>
            <a:custGeom>
              <a:avLst/>
              <a:gdLst>
                <a:gd name="T0" fmla="*/ 20 w 280"/>
                <a:gd name="T1" fmla="*/ 0 h 1152"/>
                <a:gd name="T2" fmla="*/ 20 w 280"/>
                <a:gd name="T3" fmla="*/ 147 h 1152"/>
                <a:gd name="T4" fmla="*/ 142 w 280"/>
                <a:gd name="T5" fmla="*/ 196 h 1152"/>
                <a:gd name="T6" fmla="*/ 20 w 280"/>
                <a:gd name="T7" fmla="*/ 392 h 1152"/>
                <a:gd name="T8" fmla="*/ 118 w 280"/>
                <a:gd name="T9" fmla="*/ 441 h 1152"/>
                <a:gd name="T10" fmla="*/ 93 w 280"/>
                <a:gd name="T11" fmla="*/ 588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0" h="1152">
                  <a:moveTo>
                    <a:pt x="40" y="0"/>
                  </a:moveTo>
                  <a:cubicBezTo>
                    <a:pt x="20" y="112"/>
                    <a:pt x="0" y="224"/>
                    <a:pt x="40" y="288"/>
                  </a:cubicBezTo>
                  <a:cubicBezTo>
                    <a:pt x="80" y="352"/>
                    <a:pt x="280" y="304"/>
                    <a:pt x="280" y="384"/>
                  </a:cubicBezTo>
                  <a:cubicBezTo>
                    <a:pt x="280" y="464"/>
                    <a:pt x="48" y="688"/>
                    <a:pt x="40" y="768"/>
                  </a:cubicBezTo>
                  <a:cubicBezTo>
                    <a:pt x="32" y="848"/>
                    <a:pt x="208" y="800"/>
                    <a:pt x="232" y="864"/>
                  </a:cubicBezTo>
                  <a:cubicBezTo>
                    <a:pt x="256" y="928"/>
                    <a:pt x="220" y="1040"/>
                    <a:pt x="184" y="115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cxnSp>
          <p:nvCxnSpPr>
            <p:cNvPr id="43024" name="AutoShape 16">
              <a:extLst>
                <a:ext uri="{FF2B5EF4-FFF2-40B4-BE49-F238E27FC236}">
                  <a16:creationId xmlns:a16="http://schemas.microsoft.com/office/drawing/2014/main" id="{981B289D-9EFD-437F-9771-C0D51B5C5815}"/>
                </a:ext>
              </a:extLst>
            </p:cNvPr>
            <p:cNvCxnSpPr>
              <a:cxnSpLocks noChangeShapeType="1"/>
              <a:stCxn id="43017" idx="3"/>
            </p:cNvCxnSpPr>
            <p:nvPr/>
          </p:nvCxnSpPr>
          <p:spPr bwMode="auto">
            <a:xfrm flipH="1">
              <a:off x="4992" y="3767"/>
              <a:ext cx="201" cy="2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5" name="AutoShape 17">
              <a:extLst>
                <a:ext uri="{FF2B5EF4-FFF2-40B4-BE49-F238E27FC236}">
                  <a16:creationId xmlns:a16="http://schemas.microsoft.com/office/drawing/2014/main" id="{225D20B2-C935-4915-B103-B6E046BCC8FC}"/>
                </a:ext>
              </a:extLst>
            </p:cNvPr>
            <p:cNvCxnSpPr>
              <a:cxnSpLocks noChangeShapeType="1"/>
              <a:endCxn id="43019" idx="3"/>
            </p:cNvCxnSpPr>
            <p:nvPr/>
          </p:nvCxnSpPr>
          <p:spPr bwMode="auto">
            <a:xfrm flipH="1">
              <a:off x="5119" y="2880"/>
              <a:ext cx="113" cy="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72974F9F-3B38-4856-8264-7CCC1DF7C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168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3027" name="Text Box 19">
              <a:extLst>
                <a:ext uri="{FF2B5EF4-FFF2-40B4-BE49-F238E27FC236}">
                  <a16:creationId xmlns:a16="http://schemas.microsoft.com/office/drawing/2014/main" id="{C3D4AA8D-EBCF-482C-8047-4DCB71983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897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i="1">
                  <a:latin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</a:p>
          </p:txBody>
        </p:sp>
        <p:cxnSp>
          <p:nvCxnSpPr>
            <p:cNvPr id="43028" name="AutoShape 20">
              <a:extLst>
                <a:ext uri="{FF2B5EF4-FFF2-40B4-BE49-F238E27FC236}">
                  <a16:creationId xmlns:a16="http://schemas.microsoft.com/office/drawing/2014/main" id="{01E207C2-D9A6-4852-91E3-5C1647D97E62}"/>
                </a:ext>
              </a:extLst>
            </p:cNvPr>
            <p:cNvCxnSpPr>
              <a:cxnSpLocks noChangeShapeType="1"/>
              <a:stCxn id="43017" idx="3"/>
              <a:endCxn id="43027" idx="3"/>
            </p:cNvCxnSpPr>
            <p:nvPr/>
          </p:nvCxnSpPr>
          <p:spPr bwMode="auto">
            <a:xfrm>
              <a:off x="5193" y="3767"/>
              <a:ext cx="279" cy="2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F53F1F7-3309-4B28-A733-A06EA6049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 Properties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E46B9A-AE8E-4692-B857-6C19EA800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Pruning has </a:t>
            </a:r>
            <a:r>
              <a:rPr lang="en-US" altLang="en-US">
                <a:solidFill>
                  <a:srgbClr val="CC0000"/>
                </a:solidFill>
              </a:rPr>
              <a:t>no effect</a:t>
            </a:r>
            <a:r>
              <a:rPr lang="en-US" altLang="en-US"/>
              <a:t> on final result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Good move ordering improves effectiveness of pruning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With “perfect ordering”: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Time complexity drops to O(b</a:t>
            </a:r>
            <a:r>
              <a:rPr lang="en-US" altLang="en-US" sz="1500" baseline="30000"/>
              <a:t>m/2</a:t>
            </a:r>
            <a:r>
              <a:rPr lang="en-US" altLang="en-US" sz="15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Doubles solvable depth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Full search of, e.g. chess, is still hopeless!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simple example of </a:t>
            </a:r>
            <a:r>
              <a:rPr lang="en-US" altLang="en-US">
                <a:solidFill>
                  <a:srgbClr val="CC0000"/>
                </a:solidFill>
              </a:rPr>
              <a:t>metareasoning</a:t>
            </a:r>
            <a:r>
              <a:rPr lang="en-US" altLang="en-US"/>
              <a:t>, here reasoning about which computations are relevant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F71F38A4-C0B7-4AE8-85D3-FFDF530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02544"/>
            <a:ext cx="4700588" cy="346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C7BB7BD-9DAE-4A22-9336-D070A4C6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983" y="1193744"/>
            <a:ext cx="4252301" cy="37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39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 descr="Alpha-Beta Pruning">
            <a:extLst>
              <a:ext uri="{FF2B5EF4-FFF2-40B4-BE49-F238E27FC236}">
                <a16:creationId xmlns:a16="http://schemas.microsoft.com/office/drawing/2014/main" id="{9A7584E9-0478-4528-87DC-33569B21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6" y="1019174"/>
            <a:ext cx="4424208" cy="395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7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Playing – State of the 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85D2D-B1AE-476F-BD3F-4F23A479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1350110"/>
            <a:ext cx="682248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39938" name="Picture 2" descr="Alpha-Beta Pruning">
            <a:extLst>
              <a:ext uri="{FF2B5EF4-FFF2-40B4-BE49-F238E27FC236}">
                <a16:creationId xmlns:a16="http://schemas.microsoft.com/office/drawing/2014/main" id="{4925DF0E-C8DB-4BE9-AE48-4E4BC5A9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105449"/>
            <a:ext cx="4762500" cy="39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35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40962" name="Picture 2" descr="Alpha-Beta Pruning">
            <a:extLst>
              <a:ext uri="{FF2B5EF4-FFF2-40B4-BE49-F238E27FC236}">
                <a16:creationId xmlns:a16="http://schemas.microsoft.com/office/drawing/2014/main" id="{630B758C-8935-4F14-A4C2-B9B01455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029497"/>
            <a:ext cx="4762500" cy="411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96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9C643A-9E45-4291-A46A-7E372404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- Pruning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3E6E-5026-4D24-8F2E-6DC704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A2FB-ABA9-451A-B8AB-F05A34CE506C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14:cNvPr>
              <p14:cNvContentPartPr/>
              <p14:nvPr/>
            </p14:nvContentPartPr>
            <p14:xfrm>
              <a:off x="5364630" y="3671494"/>
              <a:ext cx="270" cy="27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3C0BD7-5F52-4733-BF71-23CF9FCE7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880" y="3664744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14:cNvPr>
              <p14:cNvContentPartPr/>
              <p14:nvPr/>
            </p14:nvContentPartPr>
            <p14:xfrm>
              <a:off x="-1300410" y="3707404"/>
              <a:ext cx="270" cy="27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BA03A4-1957-48D8-83D5-CC7D34D1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7160" y="370065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41986" name="Picture 2" descr="Alpha-Beta Pruning">
            <a:extLst>
              <a:ext uri="{FF2B5EF4-FFF2-40B4-BE49-F238E27FC236}">
                <a16:creationId xmlns:a16="http://schemas.microsoft.com/office/drawing/2014/main" id="{6CC90C16-6B2B-4D28-B437-73046955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182202"/>
            <a:ext cx="4762500" cy="39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84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226634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</a:t>
            </a:r>
            <a:r>
              <a:rPr lang="en-US" sz="2800" b="0" i="0" u="none" strike="noStrike" baseline="0">
                <a:latin typeface="Times-Roman"/>
              </a:rPr>
              <a:t>Chapter 5 </a:t>
            </a:r>
            <a:r>
              <a:rPr lang="en-US" sz="2800" b="0" i="0" u="none" strike="noStrike" baseline="0" dirty="0">
                <a:latin typeface="Times-Roman"/>
              </a:rPr>
              <a:t>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Games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842D15-84F0-401B-92D5-FBE30323C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8720" y="1315850"/>
            <a:ext cx="7015280" cy="3546475"/>
          </a:xfrm>
        </p:spPr>
        <p:txBody>
          <a:bodyPr/>
          <a:lstStyle/>
          <a:p>
            <a:r>
              <a:rPr lang="en-US" altLang="en-US" sz="2100" dirty="0"/>
              <a:t>Many different kinds of games!</a:t>
            </a:r>
          </a:p>
          <a:p>
            <a:pPr lvl="1"/>
            <a:endParaRPr lang="en-US" altLang="en-US" sz="1800" dirty="0"/>
          </a:p>
          <a:p>
            <a:r>
              <a:rPr lang="en-US" altLang="en-US" sz="2100" dirty="0"/>
              <a:t>Axes:</a:t>
            </a:r>
          </a:p>
          <a:p>
            <a:pPr lvl="1"/>
            <a:r>
              <a:rPr lang="en-US" altLang="en-US" sz="1800" dirty="0"/>
              <a:t>Deterministic or stochastic?</a:t>
            </a:r>
          </a:p>
          <a:p>
            <a:pPr lvl="1"/>
            <a:r>
              <a:rPr lang="en-US" altLang="en-US" sz="1800" dirty="0"/>
              <a:t>One, two, or more players?</a:t>
            </a:r>
          </a:p>
          <a:p>
            <a:pPr lvl="1"/>
            <a:r>
              <a:rPr lang="en-US" altLang="en-US" sz="1800" dirty="0"/>
              <a:t>Zero sum?</a:t>
            </a:r>
          </a:p>
          <a:p>
            <a:pPr lvl="1"/>
            <a:r>
              <a:rPr lang="en-US" altLang="en-US" sz="1800" dirty="0"/>
              <a:t>Perfect information (can you see the state)?</a:t>
            </a:r>
          </a:p>
          <a:p>
            <a:pPr lvl="1"/>
            <a:endParaRPr lang="en-US" altLang="en-US" sz="1800" dirty="0"/>
          </a:p>
          <a:p>
            <a:r>
              <a:rPr lang="en-US" altLang="en-US" sz="2100" dirty="0"/>
              <a:t>Want algorithms for calculating a </a:t>
            </a:r>
            <a:r>
              <a:rPr lang="en-US" altLang="en-US" sz="2100" dirty="0">
                <a:solidFill>
                  <a:srgbClr val="CC0000"/>
                </a:solidFill>
              </a:rPr>
              <a:t>strategy (policy)</a:t>
            </a:r>
            <a:r>
              <a:rPr lang="en-US" altLang="en-US" sz="2100" dirty="0"/>
              <a:t> which recommends a move from each state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3F0AA38-9591-4AA5-929D-5D268B56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1655520"/>
            <a:ext cx="2550933" cy="142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0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Deterministic Games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56266A-BE33-44D7-BB56-936983F1B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5195" y="1575782"/>
            <a:ext cx="7321300" cy="3465325"/>
          </a:xfrm>
        </p:spPr>
        <p:txBody>
          <a:bodyPr/>
          <a:lstStyle/>
          <a:p>
            <a:r>
              <a:rPr lang="en-US" altLang="en-US" sz="2100" dirty="0"/>
              <a:t>Many possible formalizations, one is:</a:t>
            </a:r>
          </a:p>
          <a:p>
            <a:pPr lvl="1"/>
            <a:r>
              <a:rPr lang="en-US" altLang="en-US" sz="1800" dirty="0"/>
              <a:t>States: S (start at s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Players: P={1...N} (usually take turns)</a:t>
            </a:r>
          </a:p>
          <a:p>
            <a:pPr lvl="1"/>
            <a:r>
              <a:rPr lang="en-US" altLang="en-US" sz="1800" dirty="0"/>
              <a:t>Actions: A (may depend on player / state)</a:t>
            </a:r>
          </a:p>
          <a:p>
            <a:pPr lvl="1"/>
            <a:r>
              <a:rPr lang="en-US" altLang="en-US" sz="1800" dirty="0"/>
              <a:t>Transition Function: </a:t>
            </a:r>
            <a:r>
              <a:rPr lang="en-US" altLang="en-US" sz="1800" dirty="0" err="1"/>
              <a:t>SxA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 S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Terminal Test: S  {</a:t>
            </a:r>
            <a:r>
              <a:rPr lang="en-US" altLang="en-US" sz="1800" dirty="0" err="1">
                <a:sym typeface="Symbol" panose="05050102010706020507" pitchFamily="18" charset="2"/>
              </a:rPr>
              <a:t>t,f</a:t>
            </a:r>
            <a:r>
              <a:rPr lang="en-US" altLang="en-US" sz="1800" dirty="0"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Terminal Utilities: </a:t>
            </a:r>
            <a:r>
              <a:rPr lang="en-US" altLang="en-US" sz="1800" dirty="0" err="1">
                <a:sym typeface="Symbol" panose="05050102010706020507" pitchFamily="18" charset="2"/>
              </a:rPr>
              <a:t>SxP</a:t>
            </a:r>
            <a:r>
              <a:rPr lang="en-US" altLang="en-US" sz="1800" dirty="0">
                <a:sym typeface="Symbol" panose="05050102010706020507" pitchFamily="18" charset="2"/>
              </a:rPr>
              <a:t>  R</a:t>
            </a:r>
          </a:p>
          <a:p>
            <a:endParaRPr lang="en-US" altLang="en-US" sz="2100" dirty="0">
              <a:sym typeface="Symbol" panose="05050102010706020507" pitchFamily="18" charset="2"/>
            </a:endParaRPr>
          </a:p>
          <a:p>
            <a:r>
              <a:rPr lang="en-US" altLang="en-US" sz="2100" dirty="0">
                <a:sym typeface="Symbol" panose="05050102010706020507" pitchFamily="18" charset="2"/>
              </a:rPr>
              <a:t>Solution for a player is a </a:t>
            </a:r>
            <a:r>
              <a:rPr lang="en-US" altLang="en-US" sz="2100" dirty="0">
                <a:solidFill>
                  <a:srgbClr val="C00000"/>
                </a:solidFill>
                <a:sym typeface="Symbol" panose="05050102010706020507" pitchFamily="18" charset="2"/>
              </a:rPr>
              <a:t>policy</a:t>
            </a:r>
            <a:r>
              <a:rPr lang="en-US" altLang="en-US" sz="2100" dirty="0">
                <a:sym typeface="Symbol" panose="05050102010706020507" pitchFamily="18" charset="2"/>
              </a:rPr>
              <a:t>: S  A</a:t>
            </a:r>
            <a:endParaRPr lang="en-US" altLang="en-US" sz="21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CAD2713-BBC3-440B-816C-6ED7E870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1575782"/>
            <a:ext cx="2535363" cy="265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Zero-Sum Games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7D6E786-71CE-4B39-8DCA-8FA2B971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91" y="1086671"/>
            <a:ext cx="4937125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DEF9363-AA9D-4C04-9C62-3EF4F17A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" y="1110483"/>
            <a:ext cx="3081337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07DE6-E438-4D64-9E82-805123D2D4B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1891" y="3212333"/>
            <a:ext cx="4286250" cy="1649992"/>
          </a:xfrm>
        </p:spPr>
        <p:txBody>
          <a:bodyPr>
            <a:normAutofit lnSpcReduction="10000"/>
          </a:bodyPr>
          <a:lstStyle/>
          <a:p>
            <a:r>
              <a:rPr lang="en-US" altLang="en-US" sz="1900" dirty="0"/>
              <a:t>Zero-Sum Games</a:t>
            </a:r>
          </a:p>
          <a:p>
            <a:pPr lvl="1"/>
            <a:r>
              <a:rPr lang="en-US" altLang="en-US" sz="1600" dirty="0"/>
              <a:t>Agents have opposite utilities (values on outcomes)</a:t>
            </a:r>
          </a:p>
          <a:p>
            <a:pPr lvl="1"/>
            <a:r>
              <a:rPr lang="en-US" altLang="en-US" sz="1600" dirty="0"/>
              <a:t>Lets us think of a single value that one maximizes and the other minimizes</a:t>
            </a:r>
          </a:p>
          <a:p>
            <a:pPr lvl="1"/>
            <a:r>
              <a:rPr lang="en-US" altLang="en-US" sz="1600" dirty="0"/>
              <a:t>Adversarial, pure competition</a:t>
            </a:r>
          </a:p>
          <a:p>
            <a:pPr marL="457200" lvl="1" indent="0">
              <a:buNone/>
            </a:pPr>
            <a:endParaRPr lang="en-US" altLang="en-US" sz="1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35E707-4DF3-4F4D-8FA9-4859748C6EA0}"/>
              </a:ext>
            </a:extLst>
          </p:cNvPr>
          <p:cNvSpPr txBox="1">
            <a:spLocks noChangeArrowheads="1"/>
          </p:cNvSpPr>
          <p:nvPr/>
        </p:nvSpPr>
        <p:spPr>
          <a:xfrm>
            <a:off x="4688141" y="3091683"/>
            <a:ext cx="4171950" cy="1279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General Games</a:t>
            </a:r>
          </a:p>
          <a:p>
            <a:pPr lvl="1"/>
            <a:r>
              <a:rPr lang="en-US" altLang="en-US" sz="1500" dirty="0"/>
              <a:t>Agents have independent utilities (values on outcomes)</a:t>
            </a:r>
          </a:p>
          <a:p>
            <a:pPr lvl="1"/>
            <a:r>
              <a:rPr lang="en-US" altLang="en-US" sz="1500" dirty="0"/>
              <a:t>Cooperation, indifference, competition, and more are all possible</a:t>
            </a:r>
          </a:p>
          <a:p>
            <a:pPr lvl="1"/>
            <a:r>
              <a:rPr lang="en-US" altLang="en-US" sz="1500" dirty="0"/>
              <a:t>More later on non-zero-sum games</a:t>
            </a:r>
          </a:p>
        </p:txBody>
      </p:sp>
    </p:spTree>
    <p:extLst>
      <p:ext uri="{BB962C8B-B14F-4D97-AF65-F5344CB8AC3E}">
        <p14:creationId xmlns:p14="http://schemas.microsoft.com/office/powerpoint/2010/main" val="420551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Adversarial Search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7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71BC112-3815-46C9-BACC-611F8C93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65" y="1257051"/>
            <a:ext cx="4119069" cy="3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09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3C3FAB7-0684-46A5-A852-421E4652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Single-Agent Trees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CC8F6-9659-4588-8000-6C94176A0479}"/>
              </a:ext>
            </a:extLst>
          </p:cNvPr>
          <p:cNvSpPr/>
          <p:nvPr/>
        </p:nvSpPr>
        <p:spPr>
          <a:xfrm>
            <a:off x="4100513" y="145732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15364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0EA1B088-7777-407F-98D1-78B8FA11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4443413" y="149423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C6A0E99-91E1-4665-B47F-AFFE4DD109C9}"/>
              </a:ext>
            </a:extLst>
          </p:cNvPr>
          <p:cNvSpPr/>
          <p:nvPr/>
        </p:nvSpPr>
        <p:spPr>
          <a:xfrm>
            <a:off x="4829175" y="15430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9B5F89-7602-4905-897F-9F62FF7FB9D4}"/>
              </a:ext>
            </a:extLst>
          </p:cNvPr>
          <p:cNvCxnSpPr/>
          <p:nvPr/>
        </p:nvCxnSpPr>
        <p:spPr>
          <a:xfrm rot="10800000" flipV="1">
            <a:off x="3200400" y="1714500"/>
            <a:ext cx="1328738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2C34FA-17C3-4C27-BADC-FBA390C7BDB1}"/>
              </a:ext>
            </a:extLst>
          </p:cNvPr>
          <p:cNvCxnSpPr/>
          <p:nvPr/>
        </p:nvCxnSpPr>
        <p:spPr>
          <a:xfrm>
            <a:off x="4529138" y="1714500"/>
            <a:ext cx="1285875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A7D62D-8713-4530-B788-0D66D27A4EF7}"/>
              </a:ext>
            </a:extLst>
          </p:cNvPr>
          <p:cNvCxnSpPr/>
          <p:nvPr/>
        </p:nvCxnSpPr>
        <p:spPr>
          <a:xfrm rot="10800000" flipV="1">
            <a:off x="5214938" y="2228850"/>
            <a:ext cx="600075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3F3725-3E6C-4A84-AE21-82AB7CD5D1A5}"/>
              </a:ext>
            </a:extLst>
          </p:cNvPr>
          <p:cNvCxnSpPr/>
          <p:nvPr/>
        </p:nvCxnSpPr>
        <p:spPr>
          <a:xfrm>
            <a:off x="5815013" y="2228850"/>
            <a:ext cx="685800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E718F3-A1C3-46BE-9438-60297867943F}"/>
              </a:ext>
            </a:extLst>
          </p:cNvPr>
          <p:cNvCxnSpPr/>
          <p:nvPr/>
        </p:nvCxnSpPr>
        <p:spPr>
          <a:xfrm rot="10800000" flipV="1">
            <a:off x="2600325" y="2228850"/>
            <a:ext cx="600075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ED9267-64B9-49AE-906D-C85E8E287DB4}"/>
              </a:ext>
            </a:extLst>
          </p:cNvPr>
          <p:cNvCxnSpPr/>
          <p:nvPr/>
        </p:nvCxnSpPr>
        <p:spPr>
          <a:xfrm>
            <a:off x="3200400" y="2228850"/>
            <a:ext cx="685800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D4B70-1795-43FD-9499-C859092F6F88}"/>
              </a:ext>
            </a:extLst>
          </p:cNvPr>
          <p:cNvSpPr/>
          <p:nvPr/>
        </p:nvSpPr>
        <p:spPr>
          <a:xfrm>
            <a:off x="2771775" y="197167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40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3EFE666E-023D-4D90-980D-54D4DA82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5" t="16438" r="44067" b="58904"/>
          <a:stretch>
            <a:fillRect/>
          </a:stretch>
        </p:blipFill>
        <p:spPr bwMode="auto">
          <a:xfrm>
            <a:off x="2943225" y="200858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633676DD-1421-4930-BDBC-2F6F6D654CF7}"/>
              </a:ext>
            </a:extLst>
          </p:cNvPr>
          <p:cNvSpPr/>
          <p:nvPr/>
        </p:nvSpPr>
        <p:spPr>
          <a:xfrm>
            <a:off x="3500437" y="205740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1AA649-A500-485F-B5DB-D9BE2ADC9D38}"/>
              </a:ext>
            </a:extLst>
          </p:cNvPr>
          <p:cNvSpPr/>
          <p:nvPr/>
        </p:nvSpPr>
        <p:spPr>
          <a:xfrm>
            <a:off x="5386388" y="197167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45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EFAF5B31-72F5-48DD-A66B-DEE70D5A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5900738" y="200858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EBACAA4-8A1E-4F4E-B224-4B97BCEDC779}"/>
              </a:ext>
            </a:extLst>
          </p:cNvPr>
          <p:cNvSpPr/>
          <p:nvPr/>
        </p:nvSpPr>
        <p:spPr>
          <a:xfrm>
            <a:off x="6115050" y="205740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52CE3B-CF2C-459A-804A-842558D0F46D}"/>
              </a:ext>
            </a:extLst>
          </p:cNvPr>
          <p:cNvSpPr/>
          <p:nvPr/>
        </p:nvSpPr>
        <p:spPr>
          <a:xfrm>
            <a:off x="4786313" y="248602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49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2C3158BA-1160-4C8E-98E7-E146B11C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5129213" y="252293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C999F8A5-2F4D-4F2D-8330-9335E0119DCF}"/>
              </a:ext>
            </a:extLst>
          </p:cNvPr>
          <p:cNvSpPr/>
          <p:nvPr/>
        </p:nvSpPr>
        <p:spPr>
          <a:xfrm>
            <a:off x="5514975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FEFD5A-9160-4A35-A55D-54A67A651E42}"/>
              </a:ext>
            </a:extLst>
          </p:cNvPr>
          <p:cNvSpPr/>
          <p:nvPr/>
        </p:nvSpPr>
        <p:spPr>
          <a:xfrm>
            <a:off x="6072188" y="248602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2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642D988C-E96D-46B4-AE78-E6250EF6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6757988" y="252293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6525081-3761-4054-9781-9FF7D8760E02}"/>
              </a:ext>
            </a:extLst>
          </p:cNvPr>
          <p:cNvSpPr/>
          <p:nvPr/>
        </p:nvSpPr>
        <p:spPr>
          <a:xfrm>
            <a:off x="2171700" y="248602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5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AD3A42D8-362C-4F92-BA81-911E44BD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5" t="16438" r="44067" b="58904"/>
          <a:stretch>
            <a:fillRect/>
          </a:stretch>
        </p:blipFill>
        <p:spPr bwMode="auto">
          <a:xfrm>
            <a:off x="2171700" y="252293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A10FF6B-4FCE-4563-AC41-0FE0573772F3}"/>
              </a:ext>
            </a:extLst>
          </p:cNvPr>
          <p:cNvSpPr/>
          <p:nvPr/>
        </p:nvSpPr>
        <p:spPr>
          <a:xfrm>
            <a:off x="2900362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4ABC45-5B0A-4621-856B-216A03E17AC8}"/>
              </a:ext>
            </a:extLst>
          </p:cNvPr>
          <p:cNvSpPr/>
          <p:nvPr/>
        </p:nvSpPr>
        <p:spPr>
          <a:xfrm>
            <a:off x="3457575" y="2486025"/>
            <a:ext cx="857250" cy="214313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8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1A3173AD-6299-4F40-94AB-428E8994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7" t="16438" r="38135" b="58904"/>
          <a:stretch>
            <a:fillRect/>
          </a:stretch>
        </p:blipFill>
        <p:spPr bwMode="auto">
          <a:xfrm>
            <a:off x="3800475" y="2522935"/>
            <a:ext cx="1714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511CAD26-5BC8-437D-B6DB-6EF34C56FF29}"/>
              </a:ext>
            </a:extLst>
          </p:cNvPr>
          <p:cNvSpPr/>
          <p:nvPr/>
        </p:nvSpPr>
        <p:spPr>
          <a:xfrm>
            <a:off x="4186237" y="2571750"/>
            <a:ext cx="42863" cy="428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308300D-D24E-4361-A99E-41F5CCE9C69B}"/>
              </a:ext>
            </a:extLst>
          </p:cNvPr>
          <p:cNvSpPr/>
          <p:nvPr/>
        </p:nvSpPr>
        <p:spPr>
          <a:xfrm>
            <a:off x="2171700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170AD8B-004B-423B-8537-373B4A560731}"/>
              </a:ext>
            </a:extLst>
          </p:cNvPr>
          <p:cNvSpPr/>
          <p:nvPr/>
        </p:nvSpPr>
        <p:spPr>
          <a:xfrm>
            <a:off x="3457575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2FAB56BB-2D06-4396-8098-8F6DCD7F570B}"/>
              </a:ext>
            </a:extLst>
          </p:cNvPr>
          <p:cNvSpPr/>
          <p:nvPr/>
        </p:nvSpPr>
        <p:spPr>
          <a:xfrm>
            <a:off x="4786313" y="2828925"/>
            <a:ext cx="857250" cy="985838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7FA84-8B72-4CAC-B8A8-9A916B54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7" y="2743200"/>
            <a:ext cx="3000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121045-A5FC-4889-B45E-8F69D1DA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7" y="3857625"/>
            <a:ext cx="3857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00347C-BE3D-4231-BE0E-0AA8AC0C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E0C63E-E099-4B80-9932-B730C03D8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3857625"/>
            <a:ext cx="4714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D2DED5-7B68-44C4-AF63-181D57E0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F6BE42-167B-4B82-B3F7-CA09A238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857625"/>
            <a:ext cx="4714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168FA1-EEEA-46E4-8E7D-70EA046D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D4DC9C-2183-4FC6-ADDD-9D244245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4DCBF4-C734-491C-B609-BBDDC1C9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857625"/>
            <a:ext cx="4286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534B9C-B71E-495E-AD6B-1C0AE646A8DA}"/>
                  </a:ext>
                </a:extLst>
              </p14:cNvPr>
              <p14:cNvContentPartPr/>
              <p14:nvPr/>
            </p14:nvContentPartPr>
            <p14:xfrm>
              <a:off x="-594600" y="3573480"/>
              <a:ext cx="270" cy="27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534B9C-B71E-495E-AD6B-1C0AE646A8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1350" y="35667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4A470B2-9E53-46A2-AED9-915F1F013DED}"/>
                  </a:ext>
                </a:extLst>
              </p14:cNvPr>
              <p14:cNvContentPartPr/>
              <p14:nvPr/>
            </p14:nvContentPartPr>
            <p14:xfrm>
              <a:off x="-335970" y="3986044"/>
              <a:ext cx="270" cy="27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4A470B2-9E53-46A2-AED9-915F1F013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2720" y="3979294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93F5BCB-6FC4-4568-8AD3-D9705E13E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 of a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5CBA10-8C91-4760-ADDA-4390167D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57325"/>
            <a:ext cx="15859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Non-Terminal States:</a:t>
            </a:r>
          </a:p>
        </p:txBody>
      </p:sp>
      <p:grpSp>
        <p:nvGrpSpPr>
          <p:cNvPr id="16388" name="Group 99">
            <a:extLst>
              <a:ext uri="{FF2B5EF4-FFF2-40B4-BE49-F238E27FC236}">
                <a16:creationId xmlns:a16="http://schemas.microsoft.com/office/drawing/2014/main" id="{CF815BCC-0AD5-4A90-8742-F9363DCB509F}"/>
              </a:ext>
            </a:extLst>
          </p:cNvPr>
          <p:cNvGrpSpPr>
            <a:grpSpLocks/>
          </p:cNvGrpSpPr>
          <p:nvPr/>
        </p:nvGrpSpPr>
        <p:grpSpPr bwMode="auto">
          <a:xfrm>
            <a:off x="2900362" y="1971676"/>
            <a:ext cx="3557588" cy="2094787"/>
            <a:chOff x="1828800" y="1447800"/>
            <a:chExt cx="8458200" cy="49806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768401-B8FA-449D-9CE0-10B1581C3248}"/>
                </a:ext>
              </a:extLst>
            </p:cNvPr>
            <p:cNvSpPr/>
            <p:nvPr/>
          </p:nvSpPr>
          <p:spPr>
            <a:xfrm>
              <a:off x="5256806" y="1447800"/>
              <a:ext cx="1525759" cy="3821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398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EAC5B86B-55D1-42CE-B3A5-F1FD8F764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3E73AC0-8E2C-4F85-A216-39160C92BEF3}"/>
                </a:ext>
              </a:extLst>
            </p:cNvPr>
            <p:cNvSpPr/>
            <p:nvPr/>
          </p:nvSpPr>
          <p:spPr>
            <a:xfrm>
              <a:off x="6553277" y="1600669"/>
              <a:ext cx="76429" cy="76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BA71BC5-3215-46B8-9F7D-A13A5860B082}"/>
                </a:ext>
              </a:extLst>
            </p:cNvPr>
            <p:cNvCxnSpPr/>
            <p:nvPr/>
          </p:nvCxnSpPr>
          <p:spPr>
            <a:xfrm rot="10800000" flipV="1">
              <a:off x="3657447" y="1906406"/>
              <a:ext cx="2363655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DC7447-CB6A-498E-98A3-62444DF93B28}"/>
                </a:ext>
              </a:extLst>
            </p:cNvPr>
            <p:cNvCxnSpPr/>
            <p:nvPr/>
          </p:nvCxnSpPr>
          <p:spPr>
            <a:xfrm>
              <a:off x="6021101" y="1906406"/>
              <a:ext cx="2284392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91B71F-2938-4D24-AD66-45CE651FE07A}"/>
                </a:ext>
              </a:extLst>
            </p:cNvPr>
            <p:cNvCxnSpPr/>
            <p:nvPr/>
          </p:nvCxnSpPr>
          <p:spPr>
            <a:xfrm rot="10800000" flipV="1">
              <a:off x="7238312" y="2820788"/>
              <a:ext cx="1067182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8434AF-704A-4598-88E3-9CB854D52910}"/>
                </a:ext>
              </a:extLst>
            </p:cNvPr>
            <p:cNvCxnSpPr/>
            <p:nvPr/>
          </p:nvCxnSpPr>
          <p:spPr>
            <a:xfrm>
              <a:off x="8305494" y="2820788"/>
              <a:ext cx="1220042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673DD0-17B2-4E26-B2A1-FFEA744A6F91}"/>
                </a:ext>
              </a:extLst>
            </p:cNvPr>
            <p:cNvCxnSpPr/>
            <p:nvPr/>
          </p:nvCxnSpPr>
          <p:spPr>
            <a:xfrm rot="10800000" flipV="1">
              <a:off x="2590265" y="2820788"/>
              <a:ext cx="1067182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76E115-8580-4E55-B9C7-A89BA179820A}"/>
                </a:ext>
              </a:extLst>
            </p:cNvPr>
            <p:cNvCxnSpPr/>
            <p:nvPr/>
          </p:nvCxnSpPr>
          <p:spPr>
            <a:xfrm>
              <a:off x="3657447" y="2820788"/>
              <a:ext cx="1220042" cy="379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8E385-14BA-4841-9F07-18C5115A7DBC}"/>
                </a:ext>
              </a:extLst>
            </p:cNvPr>
            <p:cNvSpPr/>
            <p:nvPr/>
          </p:nvSpPr>
          <p:spPr>
            <a:xfrm>
              <a:off x="2895983" y="2362182"/>
              <a:ext cx="1522929" cy="382171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07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AD065CCA-4822-4F96-96D4-652CE3181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C335DD6-6B24-4649-8B5B-E975F25D156B}"/>
                </a:ext>
              </a:extLst>
            </p:cNvPr>
            <p:cNvSpPr/>
            <p:nvPr/>
          </p:nvSpPr>
          <p:spPr>
            <a:xfrm>
              <a:off x="4189623" y="2515051"/>
              <a:ext cx="76430" cy="764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1C622FE-5B5D-46F8-8769-284A59B8ADAB}"/>
                </a:ext>
              </a:extLst>
            </p:cNvPr>
            <p:cNvSpPr/>
            <p:nvPr/>
          </p:nvSpPr>
          <p:spPr>
            <a:xfrm>
              <a:off x="7544030" y="2362182"/>
              <a:ext cx="1522929" cy="382171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10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1BE1DBD6-5BE7-4A11-826D-67743E9B8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C59C189-C182-4F0B-AA0E-0CD64B09555D}"/>
                </a:ext>
              </a:extLst>
            </p:cNvPr>
            <p:cNvSpPr/>
            <p:nvPr/>
          </p:nvSpPr>
          <p:spPr>
            <a:xfrm>
              <a:off x="8840501" y="2515051"/>
              <a:ext cx="73599" cy="764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7D63DD-9E2A-4ED2-9F33-33FE5AAB3F7B}"/>
                </a:ext>
              </a:extLst>
            </p:cNvPr>
            <p:cNvSpPr/>
            <p:nvPr/>
          </p:nvSpPr>
          <p:spPr>
            <a:xfrm>
              <a:off x="6476847" y="3276562"/>
              <a:ext cx="1522929" cy="3821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13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ED245CF5-481B-4D36-96E9-00311EEFD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7086600" y="33416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EE57C7D-BD6C-444D-A426-CBDEF12938B6}"/>
                </a:ext>
              </a:extLst>
            </p:cNvPr>
            <p:cNvSpPr/>
            <p:nvPr/>
          </p:nvSpPr>
          <p:spPr>
            <a:xfrm>
              <a:off x="7773318" y="3429431"/>
              <a:ext cx="76430" cy="76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F6B4C3-8A35-4D4A-AE49-DA52BB6B97E4}"/>
                </a:ext>
              </a:extLst>
            </p:cNvPr>
            <p:cNvSpPr/>
            <p:nvPr/>
          </p:nvSpPr>
          <p:spPr>
            <a:xfrm>
              <a:off x="8764071" y="3276562"/>
              <a:ext cx="1522929" cy="3821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16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9400E962-8E29-4961-9506-15660A060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85109C-CD5D-4CDF-9043-7E0433943381}"/>
                </a:ext>
              </a:extLst>
            </p:cNvPr>
            <p:cNvSpPr/>
            <p:nvPr/>
          </p:nvSpPr>
          <p:spPr>
            <a:xfrm>
              <a:off x="1828800" y="3276562"/>
              <a:ext cx="1522929" cy="3821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18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5BBF7E36-4C27-44F9-B248-774CE4006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FFA9971-C0D4-4979-B017-644FEF6C8DB0}"/>
                </a:ext>
              </a:extLst>
            </p:cNvPr>
            <p:cNvSpPr/>
            <p:nvPr/>
          </p:nvSpPr>
          <p:spPr>
            <a:xfrm>
              <a:off x="3125271" y="3429431"/>
              <a:ext cx="76430" cy="76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5A84C0-83D2-44C1-8666-02FB0B0F39FA}"/>
                </a:ext>
              </a:extLst>
            </p:cNvPr>
            <p:cNvSpPr/>
            <p:nvPr/>
          </p:nvSpPr>
          <p:spPr>
            <a:xfrm>
              <a:off x="4116024" y="3276562"/>
              <a:ext cx="1522929" cy="38217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pic>
          <p:nvPicPr>
            <p:cNvPr id="16421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DCEBEFAF-C4BD-4FED-992D-51E42B460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5F737F7-E889-44AA-BD04-D8B6866B7D0D}"/>
                </a:ext>
              </a:extLst>
            </p:cNvPr>
            <p:cNvSpPr/>
            <p:nvPr/>
          </p:nvSpPr>
          <p:spPr>
            <a:xfrm>
              <a:off x="5409665" y="3429431"/>
              <a:ext cx="76429" cy="76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B54112A-5420-4E75-827F-F25B7EF0B309}"/>
                </a:ext>
              </a:extLst>
            </p:cNvPr>
            <p:cNvSpPr/>
            <p:nvPr/>
          </p:nvSpPr>
          <p:spPr>
            <a:xfrm>
              <a:off x="1828800" y="3885207"/>
              <a:ext cx="1522929" cy="1752327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43CDADF1-E21E-4DD5-A98D-B32EE616EEA7}"/>
                </a:ext>
              </a:extLst>
            </p:cNvPr>
            <p:cNvSpPr/>
            <p:nvPr/>
          </p:nvSpPr>
          <p:spPr>
            <a:xfrm>
              <a:off x="4116024" y="3885207"/>
              <a:ext cx="1522929" cy="1752327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F2D2F12-E108-4B81-8021-0ED599873071}"/>
                </a:ext>
              </a:extLst>
            </p:cNvPr>
            <p:cNvSpPr/>
            <p:nvPr/>
          </p:nvSpPr>
          <p:spPr>
            <a:xfrm>
              <a:off x="6476847" y="3885207"/>
              <a:ext cx="1522929" cy="1752327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788"/>
            </a:p>
          </p:txBody>
        </p:sp>
        <p:sp>
          <p:nvSpPr>
            <p:cNvPr id="16426" name="TextBox 90">
              <a:extLst>
                <a:ext uri="{FF2B5EF4-FFF2-40B4-BE49-F238E27FC236}">
                  <a16:creationId xmlns:a16="http://schemas.microsoft.com/office/drawing/2014/main" id="{274B1003-0FCB-4471-B684-D8CED01E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5975" y="3733799"/>
              <a:ext cx="5333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6427" name="TextBox 91">
              <a:extLst>
                <a:ext uri="{FF2B5EF4-FFF2-40B4-BE49-F238E27FC236}">
                  <a16:creationId xmlns:a16="http://schemas.microsoft.com/office/drawing/2014/main" id="{D046BA47-689A-44D4-8F4D-2E8A2A3D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153" y="5714999"/>
              <a:ext cx="685797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6428" name="TextBox 92">
              <a:extLst>
                <a:ext uri="{FF2B5EF4-FFF2-40B4-BE49-F238E27FC236}">
                  <a16:creationId xmlns:a16="http://schemas.microsoft.com/office/drawing/2014/main" id="{9E09E468-5F54-45A1-8584-788F9FF3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8" y="5714999"/>
              <a:ext cx="7619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6429" name="TextBox 93">
              <a:extLst>
                <a:ext uri="{FF2B5EF4-FFF2-40B4-BE49-F238E27FC236}">
                  <a16:creationId xmlns:a16="http://schemas.microsoft.com/office/drawing/2014/main" id="{7E1427B4-0A37-40C0-8F78-C94B39E01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499" y="5714999"/>
              <a:ext cx="838201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6430" name="TextBox 94">
              <a:extLst>
                <a:ext uri="{FF2B5EF4-FFF2-40B4-BE49-F238E27FC236}">
                  <a16:creationId xmlns:a16="http://schemas.microsoft.com/office/drawing/2014/main" id="{CF927001-BCEB-4708-B482-8D7F80DAF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887" y="5714999"/>
              <a:ext cx="7619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6431" name="TextBox 95">
              <a:extLst>
                <a:ext uri="{FF2B5EF4-FFF2-40B4-BE49-F238E27FC236}">
                  <a16:creationId xmlns:a16="http://schemas.microsoft.com/office/drawing/2014/main" id="{6AB535CD-018A-4AE1-87E7-95D935B12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7338" y="5714999"/>
              <a:ext cx="838201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6432" name="TextBox 96">
              <a:extLst>
                <a:ext uri="{FF2B5EF4-FFF2-40B4-BE49-F238E27FC236}">
                  <a16:creationId xmlns:a16="http://schemas.microsoft.com/office/drawing/2014/main" id="{9C309C41-5776-481F-9575-9E30941D2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714999"/>
              <a:ext cx="7619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6433" name="TextBox 97">
              <a:extLst>
                <a:ext uri="{FF2B5EF4-FFF2-40B4-BE49-F238E27FC236}">
                  <a16:creationId xmlns:a16="http://schemas.microsoft.com/office/drawing/2014/main" id="{DA06E093-4300-43BE-9FA8-99CAB36EF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5714999"/>
              <a:ext cx="7619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16434" name="TextBox 98">
              <a:extLst>
                <a:ext uri="{FF2B5EF4-FFF2-40B4-BE49-F238E27FC236}">
                  <a16:creationId xmlns:a16="http://schemas.microsoft.com/office/drawing/2014/main" id="{C27B0232-C534-4AEE-8E97-342AA7687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2" y="5714999"/>
              <a:ext cx="761999" cy="7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>
                  <a:latin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F07E48D-3B90-4289-AA19-200E8708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2" y="3812381"/>
            <a:ext cx="15859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Calibri" panose="020F0502020204030204" pitchFamily="34" charset="0"/>
              </a:rPr>
              <a:t>Terminal States:</a:t>
            </a:r>
          </a:p>
        </p:txBody>
      </p:sp>
      <p:pic>
        <p:nvPicPr>
          <p:cNvPr id="112" name="Picture 111" descr="TP_tmp.png">
            <a:extLst>
              <a:ext uri="{FF2B5EF4-FFF2-40B4-BE49-F238E27FC236}">
                <a16:creationId xmlns:a16="http://schemas.microsoft.com/office/drawing/2014/main" id="{747159A0-0B19-4365-87C9-288BC93013B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1757363"/>
            <a:ext cx="15287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08" descr="TP_tmp.png">
            <a:extLst>
              <a:ext uri="{FF2B5EF4-FFF2-40B4-BE49-F238E27FC236}">
                <a16:creationId xmlns:a16="http://schemas.microsoft.com/office/drawing/2014/main" id="{C2001150-DE9E-4D5F-BA74-7775D65162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114800"/>
            <a:ext cx="885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ight Arrow 109">
            <a:extLst>
              <a:ext uri="{FF2B5EF4-FFF2-40B4-BE49-F238E27FC236}">
                <a16:creationId xmlns:a16="http://schemas.microsoft.com/office/drawing/2014/main" id="{994DC6C4-A1A3-4ECD-8FC0-3C450E9E8B64}"/>
              </a:ext>
            </a:extLst>
          </p:cNvPr>
          <p:cNvSpPr/>
          <p:nvPr/>
        </p:nvSpPr>
        <p:spPr>
          <a:xfrm rot="9900000">
            <a:off x="6126956" y="2132410"/>
            <a:ext cx="600075" cy="17145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8A78C169-54DB-4B1D-8BB9-8111F85D2779}"/>
              </a:ext>
            </a:extLst>
          </p:cNvPr>
          <p:cNvSpPr/>
          <p:nvPr/>
        </p:nvSpPr>
        <p:spPr>
          <a:xfrm rot="14100089">
            <a:off x="6186488" y="3338513"/>
            <a:ext cx="600075" cy="17145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6A8FE-BE92-4FB4-A2B5-1315130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093" y="2299757"/>
            <a:ext cx="15001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Value of a state: The best achievable outcome (utility) from that state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79556592-83A4-498B-B8E7-6B539CD999D2}"/>
              </a:ext>
            </a:extLst>
          </p:cNvPr>
          <p:cNvSpPr/>
          <p:nvPr/>
        </p:nvSpPr>
        <p:spPr>
          <a:xfrm>
            <a:off x="820368" y="2247369"/>
            <a:ext cx="1671638" cy="985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338EEB-42C2-497F-BD0E-E8D068FEB4D1}"/>
                  </a:ext>
                </a:extLst>
              </p14:cNvPr>
              <p14:cNvContentPartPr/>
              <p14:nvPr/>
            </p14:nvContentPartPr>
            <p14:xfrm>
              <a:off x="-543150" y="3200175"/>
              <a:ext cx="270" cy="27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338EEB-42C2-497F-BD0E-E8D068FEB4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49900" y="3193425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(16:9)</PresentationFormat>
  <Paragraphs>287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Times-Roman</vt:lpstr>
      <vt:lpstr>Office Theme</vt:lpstr>
      <vt:lpstr>ARTIFICIAL  INTELLIGENCE Week 5</vt:lpstr>
      <vt:lpstr>Game Playing</vt:lpstr>
      <vt:lpstr>Game Playing – State of the Art</vt:lpstr>
      <vt:lpstr>Types of Games</vt:lpstr>
      <vt:lpstr>Deterministic Games</vt:lpstr>
      <vt:lpstr>Zero-Sum Games</vt:lpstr>
      <vt:lpstr>Adversarial Search</vt:lpstr>
      <vt:lpstr>Single-Agent Trees</vt:lpstr>
      <vt:lpstr>Value of a State</vt:lpstr>
      <vt:lpstr>Adversarial Game Trees</vt:lpstr>
      <vt:lpstr>Minimax Values</vt:lpstr>
      <vt:lpstr>Tic-Tac-Toe Game Tree</vt:lpstr>
      <vt:lpstr>Minimax Search</vt:lpstr>
      <vt:lpstr>Minimax Implementation</vt:lpstr>
      <vt:lpstr>Minimax Implementation (Dispatch)</vt:lpstr>
      <vt:lpstr>Minimax Example</vt:lpstr>
      <vt:lpstr>Minimax Properties</vt:lpstr>
      <vt:lpstr>Resource Limits</vt:lpstr>
      <vt:lpstr>Evaluation Functions</vt:lpstr>
      <vt:lpstr>Alpha-Beta Pruning</vt:lpstr>
      <vt:lpstr>- Pruning Example</vt:lpstr>
      <vt:lpstr>Pruning in Minimax Search</vt:lpstr>
      <vt:lpstr>- Pruning</vt:lpstr>
      <vt:lpstr>- Pruning Pseudocode</vt:lpstr>
      <vt:lpstr>- Pruning Pseudocode</vt:lpstr>
      <vt:lpstr>- Pruning Properties</vt:lpstr>
      <vt:lpstr>- Pruning</vt:lpstr>
      <vt:lpstr>- Pruning</vt:lpstr>
      <vt:lpstr>- Pruning</vt:lpstr>
      <vt:lpstr>- Pruning</vt:lpstr>
      <vt:lpstr>- Pruning</vt:lpstr>
      <vt:lpstr>- Pruning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2021-11-08T04:54:08Z</dcterms:modified>
</cp:coreProperties>
</file>