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1090" r:id="rId3"/>
    <p:sldId id="1168" r:id="rId4"/>
    <p:sldId id="1206" r:id="rId5"/>
    <p:sldId id="1199" r:id="rId6"/>
    <p:sldId id="1200" r:id="rId7"/>
    <p:sldId id="1214" r:id="rId8"/>
    <p:sldId id="1150" r:id="rId9"/>
    <p:sldId id="741" r:id="rId10"/>
    <p:sldId id="749" r:id="rId11"/>
    <p:sldId id="28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6C1A00"/>
    <a:srgbClr val="C79E37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>
      <p:cViewPr varScale="1">
        <p:scale>
          <a:sx n="110" d="100"/>
          <a:sy n="110" d="100"/>
        </p:scale>
        <p:origin x="68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7:14:20.7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8:37:51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</a:t>
            </a:r>
            <a:br>
              <a:rPr lang="en-US" dirty="0"/>
            </a:br>
            <a:r>
              <a:rPr lang="en-US" dirty="0"/>
              <a:t>INTELLIGENCE</a:t>
            </a:r>
            <a:br>
              <a:rPr lang="en-US" dirty="0"/>
            </a:br>
            <a:r>
              <a:rPr lang="en-US" sz="220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Dr. Momina Moetesum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7CD78280-1508-4587-8975-C7A5CE491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Reinforcement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B34D1-B891-454B-B033-1CE65E53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76" y="1173841"/>
            <a:ext cx="5955495" cy="36256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CFAEC59-65C3-4D4E-9AB8-4AB5EF6C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/>
          <a:lstStyle/>
          <a:p>
            <a:r>
              <a:rPr lang="en-US" dirty="0"/>
              <a:t>Reading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A381-4AB0-4F2F-8E88-0717166C1AAB}"/>
              </a:ext>
            </a:extLst>
          </p:cNvPr>
          <p:cNvSpPr txBox="1"/>
          <p:nvPr/>
        </p:nvSpPr>
        <p:spPr>
          <a:xfrm>
            <a:off x="1212490" y="1960930"/>
            <a:ext cx="702442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content of this lecture comprise of material from Chapter 18 of the course book.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Agents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DDA31-3AAB-4069-BA23-1306019FD635}"/>
              </a:ext>
            </a:extLst>
          </p:cNvPr>
          <p:cNvSpPr txBox="1"/>
          <p:nvPr/>
        </p:nvSpPr>
        <p:spPr>
          <a:xfrm>
            <a:off x="1212490" y="4587214"/>
            <a:ext cx="580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tool in AI that is capable of learning from its experiences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23EA35-16D7-4788-B7FE-39B81322FE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0605" y="1470030"/>
            <a:ext cx="4533524" cy="31171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6ECC18-6E67-4113-8192-2AD9DC9C6092}"/>
              </a:ext>
            </a:extLst>
          </p:cNvPr>
          <p:cNvSpPr txBox="1"/>
          <p:nvPr/>
        </p:nvSpPr>
        <p:spPr>
          <a:xfrm>
            <a:off x="6557165" y="1960930"/>
            <a:ext cx="2443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Chooses action upon percept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Improves performance by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Learning is essential for unknown environments</a:t>
            </a:r>
            <a:endParaRPr lang="en-US" alt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Learning Agents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1383D9-ED64-49EE-8713-D8F394C6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Critic: </a:t>
            </a:r>
            <a:r>
              <a:rPr lang="en-US" sz="1800" dirty="0"/>
              <a:t>compares sensor’s input specifying effects of agent’s action on the environment with the performance standards and generates feedback for learning element</a:t>
            </a:r>
          </a:p>
          <a:p>
            <a:r>
              <a:rPr lang="en-US" sz="2400" dirty="0"/>
              <a:t>Learning Element: </a:t>
            </a:r>
            <a:r>
              <a:rPr lang="en-US" sz="1800" dirty="0"/>
              <a:t>learns from the difference between the performance standard and feedback from the critic. According to current percept it is supposed to understand the expected behavior and enhance its standard</a:t>
            </a:r>
          </a:p>
          <a:p>
            <a:r>
              <a:rPr lang="en-US" sz="2400" dirty="0"/>
              <a:t>Performance Element: </a:t>
            </a:r>
            <a:r>
              <a:rPr lang="en-US" sz="1800" dirty="0"/>
              <a:t>based on current percept received from sensors and input obtained by the learning element, performance element chooses the actions to act upon the external environment</a:t>
            </a:r>
          </a:p>
          <a:p>
            <a:r>
              <a:rPr lang="en-US" sz="2400" dirty="0"/>
              <a:t>Problem Generator: </a:t>
            </a:r>
            <a:r>
              <a:rPr lang="en-US" sz="1800" dirty="0"/>
              <a:t>based on new goal learned by the agent, problem generator suggests new or alternative action which will lead to new and instructive understanding</a:t>
            </a:r>
          </a:p>
          <a:p>
            <a:endParaRPr lang="en-US" sz="18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00D18-13C0-46E1-B411-644DE4D7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808226"/>
            <a:ext cx="5026814" cy="3115580"/>
          </a:xfrm>
          <a:prstGeom prst="rect">
            <a:avLst/>
          </a:prstGeom>
        </p:spPr>
      </p:pic>
      <p:pic>
        <p:nvPicPr>
          <p:cNvPr id="3076" name="Picture 4" descr="Machine Learning Tutorial | Machine Learning with Python - Javatpoint">
            <a:extLst>
              <a:ext uri="{FF2B5EF4-FFF2-40B4-BE49-F238E27FC236}">
                <a16:creationId xmlns:a16="http://schemas.microsoft.com/office/drawing/2014/main" id="{D556444A-28A3-49EC-93D8-BFE5DA49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4" y="1808225"/>
            <a:ext cx="3554469" cy="21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02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Applications of Machine Learning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5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1026" name="Picture 2" descr="uses of machine learning cheap buy online">
            <a:extLst>
              <a:ext uri="{FF2B5EF4-FFF2-40B4-BE49-F238E27FC236}">
                <a16:creationId xmlns:a16="http://schemas.microsoft.com/office/drawing/2014/main" id="{834EB2D3-C49E-4E04-8D37-57DC3832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1165695"/>
            <a:ext cx="5955495" cy="378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2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Machine Learning Algorithms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6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A43A23E-9FF6-4251-A646-4919F823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1502815"/>
            <a:ext cx="6719020" cy="3406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551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Discrete versus Continuous 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7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67959-4D0C-49CD-B407-6E258952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20" y="1105369"/>
            <a:ext cx="6196603" cy="39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6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Supervised Learning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8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A6738-40FE-4825-954C-95B14725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1060565"/>
            <a:ext cx="6061324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9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3C3FAB7-0684-46A5-A852-421E46523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Unsupervised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9534B9C-B71E-495E-AD6B-1C0AE646A8DA}"/>
                  </a:ext>
                </a:extLst>
              </p14:cNvPr>
              <p14:cNvContentPartPr/>
              <p14:nvPr/>
            </p14:nvContentPartPr>
            <p14:xfrm>
              <a:off x="-594600" y="3573480"/>
              <a:ext cx="270" cy="27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9534B9C-B71E-495E-AD6B-1C0AE646A8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01350" y="35667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4A470B2-9E53-46A2-AED9-915F1F013DED}"/>
                  </a:ext>
                </a:extLst>
              </p14:cNvPr>
              <p14:cNvContentPartPr/>
              <p14:nvPr/>
            </p14:nvContentPartPr>
            <p14:xfrm>
              <a:off x="-335970" y="3986044"/>
              <a:ext cx="270" cy="27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4A470B2-9E53-46A2-AED9-915F1F013D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42720" y="3979294"/>
                <a:ext cx="13500" cy="135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3788F82-323B-400D-924B-0EB12845E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55" y="2266340"/>
            <a:ext cx="4427365" cy="2587977"/>
          </a:xfrm>
          <a:prstGeom prst="rect">
            <a:avLst/>
          </a:prstGeom>
        </p:spPr>
      </p:pic>
      <p:pic>
        <p:nvPicPr>
          <p:cNvPr id="53" name="Picture 5" descr="google_news.png">
            <a:extLst>
              <a:ext uri="{FF2B5EF4-FFF2-40B4-BE49-F238E27FC236}">
                <a16:creationId xmlns:a16="http://schemas.microsoft.com/office/drawing/2014/main" id="{23EDE11C-5BBB-4A43-8971-D1C0E5E38A6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55847" y="1006524"/>
            <a:ext cx="4357702" cy="384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D8C41B5-F38D-42B7-A350-5EF72F31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08" y="1027293"/>
            <a:ext cx="1337451" cy="1077218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Top-level categories:  supervised classification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60BF9A-009D-47EF-8B4A-635163181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949" y="3675311"/>
            <a:ext cx="1578266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Story groupings: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unsupervised clustering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573DFB3-1133-4532-8AB7-DBB011B86250}"/>
              </a:ext>
            </a:extLst>
          </p:cNvPr>
          <p:cNvSpPr/>
          <p:nvPr/>
        </p:nvSpPr>
        <p:spPr>
          <a:xfrm>
            <a:off x="4179780" y="3019900"/>
            <a:ext cx="870395" cy="30176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20546B-365D-430D-A69A-E353E41A9101}"/>
              </a:ext>
            </a:extLst>
          </p:cNvPr>
          <p:cNvSpPr/>
          <p:nvPr/>
        </p:nvSpPr>
        <p:spPr>
          <a:xfrm>
            <a:off x="4175088" y="1334670"/>
            <a:ext cx="870395" cy="30176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6B94FB-739B-4DE2-AE63-BC775EEC114F}"/>
              </a:ext>
            </a:extLst>
          </p:cNvPr>
          <p:cNvSpPr/>
          <p:nvPr/>
        </p:nvSpPr>
        <p:spPr>
          <a:xfrm>
            <a:off x="4419295" y="3835215"/>
            <a:ext cx="1643204" cy="603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(16:9)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Times-Roman</vt:lpstr>
      <vt:lpstr>Office Theme</vt:lpstr>
      <vt:lpstr>ARTIFICIAL  INTELLIGENCE Week 6</vt:lpstr>
      <vt:lpstr>Learning Agents</vt:lpstr>
      <vt:lpstr>Components of Learning Agents</vt:lpstr>
      <vt:lpstr>Machine Learning</vt:lpstr>
      <vt:lpstr>Applications of Machine Learning</vt:lpstr>
      <vt:lpstr>Machine Learning Algorithms</vt:lpstr>
      <vt:lpstr>Discrete versus Continuous </vt:lpstr>
      <vt:lpstr>Supervised Learning</vt:lpstr>
      <vt:lpstr>Unsupervised Learning</vt:lpstr>
      <vt:lpstr>Reinforcement Learning</vt:lpstr>
      <vt:lpstr>Reading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2021-11-27T13:51:56Z</dcterms:modified>
</cp:coreProperties>
</file>