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684" r:id="rId3"/>
    <p:sldId id="685" r:id="rId4"/>
    <p:sldId id="1215" r:id="rId5"/>
    <p:sldId id="687" r:id="rId6"/>
    <p:sldId id="686" r:id="rId7"/>
    <p:sldId id="1219" r:id="rId8"/>
    <p:sldId id="1216" r:id="rId9"/>
    <p:sldId id="1217" r:id="rId10"/>
    <p:sldId id="1218" r:id="rId11"/>
    <p:sldId id="1220" r:id="rId12"/>
    <p:sldId id="1222" r:id="rId13"/>
    <p:sldId id="1223" r:id="rId14"/>
    <p:sldId id="1224" r:id="rId15"/>
    <p:sldId id="1225" r:id="rId16"/>
    <p:sldId id="1227" r:id="rId17"/>
    <p:sldId id="1221" r:id="rId18"/>
    <p:sldId id="1228" r:id="rId19"/>
    <p:sldId id="1229" r:id="rId20"/>
    <p:sldId id="1230" r:id="rId21"/>
    <p:sldId id="593" r:id="rId22"/>
    <p:sldId id="594" r:id="rId23"/>
    <p:sldId id="595" r:id="rId24"/>
    <p:sldId id="344" r:id="rId25"/>
    <p:sldId id="280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01FF"/>
    <a:srgbClr val="6C1A00"/>
    <a:srgbClr val="C79E37"/>
    <a:srgbClr val="202E54"/>
    <a:srgbClr val="FF2549"/>
    <a:srgbClr val="1D3A00"/>
    <a:srgbClr val="007033"/>
    <a:srgbClr val="5EEC3C"/>
    <a:srgbClr val="9900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>
      <p:cViewPr varScale="1">
        <p:scale>
          <a:sx n="113" d="100"/>
          <a:sy n="113" d="100"/>
        </p:scale>
        <p:origin x="61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3T09:07:05.7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92E416CA-D099-44E0-9072-815239BBC3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71978B-03A0-4663-9240-3B936375D822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EEA3D431-C324-42B8-9AF4-3541754129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52AB1B1-C0C7-4026-B9F6-321F30FA9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4065A27-014B-42F1-97BD-1D9BF869D3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CA2744-E7FC-4EEE-9F46-89731AB778A3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A76601E-DDD1-418B-A6D7-EA93EA5230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00F1702-95B5-45D6-ADE4-F8CE3F55F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435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4065A27-014B-42F1-97BD-1D9BF869D3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CA2744-E7FC-4EEE-9F46-89731AB778A3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A76601E-DDD1-418B-A6D7-EA93EA5230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00F1702-95B5-45D6-ADE4-F8CE3F55F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51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4065A27-014B-42F1-97BD-1D9BF869D3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CA2744-E7FC-4EEE-9F46-89731AB778A3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A76601E-DDD1-418B-A6D7-EA93EA5230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00F1702-95B5-45D6-ADE4-F8CE3F55F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162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4065A27-014B-42F1-97BD-1D9BF869D3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CA2744-E7FC-4EEE-9F46-89731AB778A3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A76601E-DDD1-418B-A6D7-EA93EA5230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00F1702-95B5-45D6-ADE4-F8CE3F55F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2401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4065A27-014B-42F1-97BD-1D9BF869D3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CA2744-E7FC-4EEE-9F46-89731AB778A3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A76601E-DDD1-418B-A6D7-EA93EA5230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00F1702-95B5-45D6-ADE4-F8CE3F55F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23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4065A27-014B-42F1-97BD-1D9BF869D3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CA2744-E7FC-4EEE-9F46-89731AB778A3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A76601E-DDD1-418B-A6D7-EA93EA5230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00F1702-95B5-45D6-ADE4-F8CE3F55F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8490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4065A27-014B-42F1-97BD-1D9BF869D3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CA2744-E7FC-4EEE-9F46-89731AB778A3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A76601E-DDD1-418B-A6D7-EA93EA5230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00F1702-95B5-45D6-ADE4-F8CE3F55F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1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4065A27-014B-42F1-97BD-1D9BF869D3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CA2744-E7FC-4EEE-9F46-89731AB778A3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A76601E-DDD1-418B-A6D7-EA93EA5230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00F1702-95B5-45D6-ADE4-F8CE3F55F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935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4065A27-014B-42F1-97BD-1D9BF869D3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CA2744-E7FC-4EEE-9F46-89731AB778A3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A76601E-DDD1-418B-A6D7-EA93EA5230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00F1702-95B5-45D6-ADE4-F8CE3F55F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28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8DB246AD-CD44-4A76-93E0-13A1CF71CC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41A149-8427-4F79-A86D-16C61FAEF226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BEE390B-E096-4B56-AA45-9970A0093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1EAB1A3D-72CC-4529-8CE9-5119D9A03D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8DB246AD-CD44-4A76-93E0-13A1CF71CC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41A149-8427-4F79-A86D-16C61FAEF226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BEE390B-E096-4B56-AA45-9970A0093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1EAB1A3D-72CC-4529-8CE9-5119D9A03D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3967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F8188F3C-0B56-4F2E-B080-1B703E2FEF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F5B67D-D86D-4D45-AD69-CE65A38F3C15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4BD29F3-27A3-489B-955F-78B91910E8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A82E91D3-D04B-45D9-BB68-6BB53ED37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4065A27-014B-42F1-97BD-1D9BF869D3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CA2744-E7FC-4EEE-9F46-89731AB778A3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A76601E-DDD1-418B-A6D7-EA93EA5230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00F1702-95B5-45D6-ADE4-F8CE3F55F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4065A27-014B-42F1-97BD-1D9BF869D3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CA2744-E7FC-4EEE-9F46-89731AB778A3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A76601E-DDD1-418B-A6D7-EA93EA5230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00F1702-95B5-45D6-ADE4-F8CE3F55F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085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4065A27-014B-42F1-97BD-1D9BF869D3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CA2744-E7FC-4EEE-9F46-89731AB778A3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A76601E-DDD1-418B-A6D7-EA93EA5230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00F1702-95B5-45D6-ADE4-F8CE3F55F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767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4065A27-014B-42F1-97BD-1D9BF869D3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CA2744-E7FC-4EEE-9F46-89731AB778A3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A76601E-DDD1-418B-A6D7-EA93EA5230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00F1702-95B5-45D6-ADE4-F8CE3F55F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287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4065A27-014B-42F1-97BD-1D9BF869D3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CA2744-E7FC-4EEE-9F46-89731AB778A3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A76601E-DDD1-418B-A6D7-EA93EA5230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00F1702-95B5-45D6-ADE4-F8CE3F55F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88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113635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487979"/>
            <a:ext cx="8231372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E701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20"/>
            <a:ext cx="8246070" cy="3206803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281175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89199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en.wikipedia.org/wiki/Image:K_Means_Example_Step_2.svg" TargetMode="External"/><Relationship Id="rId7" Type="http://schemas.openxmlformats.org/officeDocument/2006/relationships/hyperlink" Target="http://en.wikipedia.org/wiki/Image:K_Means_Example_Step_4.sv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hyperlink" Target="http://en.wikipedia.org/wiki/Image:K_Means_Example_Step_3.svg" TargetMode="External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hyperlink" Target="http://en.wikipedia.org/wiki/Image:K_Means_Example_Step_1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ARTIFICIAL </a:t>
            </a:r>
            <a:br>
              <a:rPr lang="en-US" dirty="0"/>
            </a:br>
            <a:r>
              <a:rPr lang="en-US" dirty="0"/>
              <a:t>INTELLIGENCE</a:t>
            </a:r>
            <a:br>
              <a:rPr lang="en-US" dirty="0"/>
            </a:br>
            <a:r>
              <a:rPr lang="en-US" sz="2200" dirty="0"/>
              <a:t>Week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Dr. Momina Moetesum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0E345A3-B99A-4FB5-83C8-1402B0202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8720" y="223575"/>
            <a:ext cx="6413609" cy="725349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K-Means Clustering Algorithm</a:t>
            </a:r>
            <a:endParaRPr lang="en-US" altLang="en-US" dirty="0"/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E7F936C5-35E9-4FC8-A3A1-362C7F2CE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b="59322"/>
          <a:stretch>
            <a:fillRect/>
          </a:stretch>
        </p:blipFill>
        <p:spPr bwMode="auto">
          <a:xfrm>
            <a:off x="4649423" y="3343297"/>
            <a:ext cx="4114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id="{FCA342B2-6947-4EB3-9F01-527EA3330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52641"/>
          <a:stretch>
            <a:fillRect/>
          </a:stretch>
        </p:blipFill>
        <p:spPr bwMode="auto">
          <a:xfrm>
            <a:off x="4649423" y="1655520"/>
            <a:ext cx="411480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Content Placeholder 7">
            <a:extLst>
              <a:ext uri="{FF2B5EF4-FFF2-40B4-BE49-F238E27FC236}">
                <a16:creationId xmlns:a16="http://schemas.microsoft.com/office/drawing/2014/main" id="{707BA78B-69AF-4639-AFCF-BC046CC7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75" y="1807287"/>
            <a:ext cx="3740204" cy="3072021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1800" dirty="0"/>
              <a:t>Pros</a:t>
            </a:r>
          </a:p>
          <a:p>
            <a:pPr lvl="1">
              <a:buFont typeface="Arial" charset="0"/>
              <a:buChar char="•"/>
              <a:defRPr/>
            </a:pPr>
            <a:r>
              <a:rPr lang="en-US" sz="1800" dirty="0"/>
              <a:t>Finds cluster centers that minimize conditional variance (good representation of data)</a:t>
            </a:r>
          </a:p>
          <a:p>
            <a:pPr lvl="1">
              <a:buFont typeface="Arial" charset="0"/>
              <a:buChar char="•"/>
              <a:defRPr/>
            </a:pPr>
            <a:r>
              <a:rPr lang="en-US" sz="1800" dirty="0"/>
              <a:t>Simple and fast*</a:t>
            </a:r>
          </a:p>
          <a:p>
            <a:pPr lvl="1">
              <a:buFont typeface="Arial" charset="0"/>
              <a:buChar char="•"/>
              <a:defRPr/>
            </a:pPr>
            <a:r>
              <a:rPr lang="en-US" sz="1800" dirty="0"/>
              <a:t>Easy to implement</a:t>
            </a:r>
          </a:p>
          <a:p>
            <a:pPr>
              <a:defRPr/>
            </a:pPr>
            <a:r>
              <a:rPr lang="en-US" sz="1800" dirty="0"/>
              <a:t>Cons</a:t>
            </a:r>
          </a:p>
          <a:p>
            <a:pPr lvl="1">
              <a:buFont typeface="Arial" charset="0"/>
              <a:buChar char="•"/>
              <a:defRPr/>
            </a:pPr>
            <a:r>
              <a:rPr lang="en-US" sz="1800" dirty="0"/>
              <a:t>Need to choose K</a:t>
            </a:r>
          </a:p>
          <a:p>
            <a:pPr lvl="1">
              <a:buFont typeface="Arial" charset="0"/>
              <a:buChar char="•"/>
              <a:defRPr/>
            </a:pPr>
            <a:r>
              <a:rPr lang="en-US" sz="1800" dirty="0"/>
              <a:t>Can only handle numerical data</a:t>
            </a:r>
          </a:p>
          <a:p>
            <a:pPr lvl="1">
              <a:buFont typeface="Arial" charset="0"/>
              <a:buChar char="•"/>
              <a:defRPr/>
            </a:pPr>
            <a:r>
              <a:rPr lang="en-US" sz="1800" dirty="0"/>
              <a:t>Sensitive to outliers</a:t>
            </a:r>
          </a:p>
          <a:p>
            <a:pPr lvl="1">
              <a:buFont typeface="Arial" charset="0"/>
              <a:buChar char="•"/>
              <a:defRPr/>
            </a:pPr>
            <a:r>
              <a:rPr lang="en-US" sz="1800" dirty="0"/>
              <a:t>All clusters have the same parameters (e.g., distance measure is non-adaptive)</a:t>
            </a:r>
          </a:p>
          <a:p>
            <a:pPr lvl="1">
              <a:buFont typeface="Arial" charset="0"/>
              <a:buChar char="•"/>
              <a:defRPr/>
            </a:pPr>
            <a:r>
              <a:rPr lang="en-US" sz="1800" dirty="0"/>
              <a:t>*Can be slow: each iteration is O(</a:t>
            </a:r>
            <a:r>
              <a:rPr lang="en-US" sz="1800" dirty="0" err="1"/>
              <a:t>KNd</a:t>
            </a:r>
            <a:r>
              <a:rPr lang="en-US" sz="1800" dirty="0"/>
              <a:t>) for N d-dimensional points</a:t>
            </a:r>
          </a:p>
        </p:txBody>
      </p:sp>
    </p:spTree>
    <p:extLst>
      <p:ext uri="{BB962C8B-B14F-4D97-AF65-F5344CB8AC3E}">
        <p14:creationId xmlns:p14="http://schemas.microsoft.com/office/powerpoint/2010/main" val="363926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0E345A3-B99A-4FB5-83C8-1402B0202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K-Means Clustering Example</a:t>
            </a:r>
            <a:endParaRPr lang="en-US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7E1586A-0987-417D-8C70-27AB7C5BD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8" t="35789" r="52588" b="25592"/>
          <a:stretch>
            <a:fillRect/>
          </a:stretch>
        </p:blipFill>
        <p:spPr bwMode="auto">
          <a:xfrm>
            <a:off x="3044950" y="1655520"/>
            <a:ext cx="2443280" cy="251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069335-94B6-4C19-82DD-98A4E9B0E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521" y="2571750"/>
            <a:ext cx="25812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9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0E345A3-B99A-4FB5-83C8-1402B0202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K-Means Clustering Example</a:t>
            </a:r>
            <a:endParaRPr lang="en-US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7E1586A-0987-417D-8C70-27AB7C5BD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8" t="35789" r="52588" b="25592"/>
          <a:stretch>
            <a:fillRect/>
          </a:stretch>
        </p:blipFill>
        <p:spPr bwMode="auto">
          <a:xfrm>
            <a:off x="2739540" y="1350110"/>
            <a:ext cx="2443280" cy="251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069335-94B6-4C19-82DD-98A4E9B0E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345" y="1694653"/>
            <a:ext cx="2581275" cy="68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BEA292-07C5-4D5E-8C65-6004BF560388}"/>
              </a:ext>
            </a:extLst>
          </p:cNvPr>
          <p:cNvSpPr txBox="1"/>
          <p:nvPr/>
        </p:nvSpPr>
        <p:spPr>
          <a:xfrm>
            <a:off x="1670604" y="4036421"/>
            <a:ext cx="4733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Select number of clusters k=?</a:t>
            </a:r>
          </a:p>
          <a:p>
            <a:r>
              <a:rPr lang="en-US" dirty="0"/>
              <a:t>             Let K = 2</a:t>
            </a:r>
          </a:p>
        </p:txBody>
      </p:sp>
    </p:spTree>
    <p:extLst>
      <p:ext uri="{BB962C8B-B14F-4D97-AF65-F5344CB8AC3E}">
        <p14:creationId xmlns:p14="http://schemas.microsoft.com/office/powerpoint/2010/main" val="2701210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0E345A3-B99A-4FB5-83C8-1402B0202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K-Means Clustering Example</a:t>
            </a:r>
            <a:endParaRPr lang="en-US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7E1586A-0987-417D-8C70-27AB7C5BD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8" t="35789" r="52588" b="25592"/>
          <a:stretch>
            <a:fillRect/>
          </a:stretch>
        </p:blipFill>
        <p:spPr bwMode="auto">
          <a:xfrm>
            <a:off x="2739540" y="1350110"/>
            <a:ext cx="2443280" cy="251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069335-94B6-4C19-82DD-98A4E9B0E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345" y="1694653"/>
            <a:ext cx="2581275" cy="68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BEA292-07C5-4D5E-8C65-6004BF560388}"/>
              </a:ext>
            </a:extLst>
          </p:cNvPr>
          <p:cNvSpPr txBox="1"/>
          <p:nvPr/>
        </p:nvSpPr>
        <p:spPr>
          <a:xfrm>
            <a:off x="1670604" y="4036421"/>
            <a:ext cx="4733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Select K centroids randomly.</a:t>
            </a:r>
          </a:p>
          <a:p>
            <a:r>
              <a:rPr lang="en-US" dirty="0"/>
              <a:t>             c1=A(1,1)</a:t>
            </a:r>
          </a:p>
          <a:p>
            <a:r>
              <a:rPr lang="en-US" dirty="0"/>
              <a:t>             c2=E(3,5)</a:t>
            </a:r>
          </a:p>
          <a:p>
            <a:r>
              <a:rPr lang="en-US" dirty="0"/>
              <a:t>            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29000E9-8C39-4CC0-B262-F639D273C7DB}"/>
              </a:ext>
            </a:extLst>
          </p:cNvPr>
          <p:cNvSpPr/>
          <p:nvPr/>
        </p:nvSpPr>
        <p:spPr>
          <a:xfrm>
            <a:off x="2968596" y="1834665"/>
            <a:ext cx="2137870" cy="41952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12C81B-3C0F-4A11-906A-51EA47BF568E}"/>
              </a:ext>
            </a:extLst>
          </p:cNvPr>
          <p:cNvSpPr/>
          <p:nvPr/>
        </p:nvSpPr>
        <p:spPr>
          <a:xfrm>
            <a:off x="2962447" y="3182570"/>
            <a:ext cx="2137870" cy="41952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0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0E345A3-B99A-4FB5-83C8-1402B0202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K-Means Clustering Example</a:t>
            </a:r>
            <a:endParaRPr lang="en-US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7E1586A-0987-417D-8C70-27AB7C5BD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8" t="35789" r="52588" b="25592"/>
          <a:stretch>
            <a:fillRect/>
          </a:stretch>
        </p:blipFill>
        <p:spPr bwMode="auto">
          <a:xfrm>
            <a:off x="1212490" y="1086823"/>
            <a:ext cx="2443280" cy="251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069335-94B6-4C19-82DD-98A4E9B0E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935" y="1194548"/>
            <a:ext cx="2581275" cy="68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BEA292-07C5-4D5E-8C65-6004BF560388}"/>
              </a:ext>
            </a:extLst>
          </p:cNvPr>
          <p:cNvSpPr txBox="1"/>
          <p:nvPr/>
        </p:nvSpPr>
        <p:spPr>
          <a:xfrm>
            <a:off x="620770" y="4040982"/>
            <a:ext cx="3798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Place samples in the two clusters based on their minimum distance from either centroid</a:t>
            </a:r>
          </a:p>
          <a:p>
            <a:r>
              <a:rPr lang="en-US" dirty="0"/>
              <a:t>            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29000E9-8C39-4CC0-B262-F639D273C7DB}"/>
              </a:ext>
            </a:extLst>
          </p:cNvPr>
          <p:cNvSpPr/>
          <p:nvPr/>
        </p:nvSpPr>
        <p:spPr>
          <a:xfrm>
            <a:off x="1479122" y="1541407"/>
            <a:ext cx="2137870" cy="41952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12C81B-3C0F-4A11-906A-51EA47BF568E}"/>
              </a:ext>
            </a:extLst>
          </p:cNvPr>
          <p:cNvSpPr/>
          <p:nvPr/>
        </p:nvSpPr>
        <p:spPr>
          <a:xfrm>
            <a:off x="1429253" y="2877160"/>
            <a:ext cx="2137870" cy="41952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C2F9232-6D5A-4365-AEF4-E46EC7942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80978"/>
              </p:ext>
            </p:extLst>
          </p:nvPr>
        </p:nvGraphicFramePr>
        <p:xfrm>
          <a:off x="4347198" y="1956327"/>
          <a:ext cx="442844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120">
                  <a:extLst>
                    <a:ext uri="{9D8B030D-6E8A-4147-A177-3AD203B41FA5}">
                      <a16:colId xmlns:a16="http://schemas.microsoft.com/office/drawing/2014/main" val="2397950773"/>
                    </a:ext>
                  </a:extLst>
                </a:gridCol>
                <a:gridCol w="1168622">
                  <a:extLst>
                    <a:ext uri="{9D8B030D-6E8A-4147-A177-3AD203B41FA5}">
                      <a16:colId xmlns:a16="http://schemas.microsoft.com/office/drawing/2014/main" val="3885381877"/>
                    </a:ext>
                  </a:extLst>
                </a:gridCol>
                <a:gridCol w="922592">
                  <a:extLst>
                    <a:ext uri="{9D8B030D-6E8A-4147-A177-3AD203B41FA5}">
                      <a16:colId xmlns:a16="http://schemas.microsoft.com/office/drawing/2014/main" val="585673879"/>
                    </a:ext>
                  </a:extLst>
                </a:gridCol>
                <a:gridCol w="1107112">
                  <a:extLst>
                    <a:ext uri="{9D8B030D-6E8A-4147-A177-3AD203B41FA5}">
                      <a16:colId xmlns:a16="http://schemas.microsoft.com/office/drawing/2014/main" val="2443746242"/>
                    </a:ext>
                  </a:extLst>
                </a:gridCol>
              </a:tblGrid>
              <a:tr h="713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 </a:t>
                      </a:r>
                    </a:p>
                    <a:p>
                      <a:pPr algn="ctr"/>
                      <a:r>
                        <a:rPr lang="en-US" dirty="0"/>
                        <a:t>from</a:t>
                      </a:r>
                    </a:p>
                    <a:p>
                      <a:pPr algn="ctr"/>
                      <a:r>
                        <a:rPr lang="en-US" dirty="0"/>
                        <a:t>C1(1,1)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D2 </a:t>
                      </a:r>
                    </a:p>
                    <a:p>
                      <a:pPr algn="ctr"/>
                      <a:r>
                        <a:rPr lang="en-US" dirty="0"/>
                        <a:t>from</a:t>
                      </a:r>
                    </a:p>
                    <a:p>
                      <a:pPr algn="ctr"/>
                      <a:r>
                        <a:rPr lang="en-US" dirty="0"/>
                        <a:t>C2(3,5)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524534"/>
                  </a:ext>
                </a:extLst>
              </a:tr>
              <a:tr h="314617">
                <a:tc>
                  <a:txBody>
                    <a:bodyPr/>
                    <a:lstStyle/>
                    <a:p>
                      <a:r>
                        <a:rPr lang="en-US" dirty="0"/>
                        <a:t>A(1,1)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307495"/>
                  </a:ext>
                </a:extLst>
              </a:tr>
              <a:tr h="314617">
                <a:tc>
                  <a:txBody>
                    <a:bodyPr/>
                    <a:lstStyle/>
                    <a:p>
                      <a:r>
                        <a:rPr lang="en-US" dirty="0"/>
                        <a:t>B(1,0)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99171"/>
                  </a:ext>
                </a:extLst>
              </a:tr>
              <a:tr h="314617">
                <a:tc>
                  <a:txBody>
                    <a:bodyPr/>
                    <a:lstStyle/>
                    <a:p>
                      <a:r>
                        <a:rPr lang="en-US" dirty="0"/>
                        <a:t>C(0,2)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22970"/>
                  </a:ext>
                </a:extLst>
              </a:tr>
              <a:tr h="314617">
                <a:tc>
                  <a:txBody>
                    <a:bodyPr/>
                    <a:lstStyle/>
                    <a:p>
                      <a:r>
                        <a:rPr lang="en-US" dirty="0"/>
                        <a:t>D(2,4)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001809"/>
                  </a:ext>
                </a:extLst>
              </a:tr>
              <a:tr h="314617">
                <a:tc>
                  <a:txBody>
                    <a:bodyPr/>
                    <a:lstStyle/>
                    <a:p>
                      <a:r>
                        <a:rPr lang="en-US" dirty="0"/>
                        <a:t>E(3,5)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81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678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0E345A3-B99A-4FB5-83C8-1402B0202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K-Means Clustering Example</a:t>
            </a:r>
            <a:endParaRPr lang="en-US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7E1586A-0987-417D-8C70-27AB7C5BD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8" t="35789" r="52588" b="25592"/>
          <a:stretch>
            <a:fillRect/>
          </a:stretch>
        </p:blipFill>
        <p:spPr bwMode="auto">
          <a:xfrm>
            <a:off x="1212490" y="1086823"/>
            <a:ext cx="2443280" cy="251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069335-94B6-4C19-82DD-98A4E9B0E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935" y="1194548"/>
            <a:ext cx="2581275" cy="68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BEA292-07C5-4D5E-8C65-6004BF560388}"/>
              </a:ext>
            </a:extLst>
          </p:cNvPr>
          <p:cNvSpPr txBox="1"/>
          <p:nvPr/>
        </p:nvSpPr>
        <p:spPr>
          <a:xfrm>
            <a:off x="534867" y="3822510"/>
            <a:ext cx="3798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 Compute the new centroids by averaging the respective coordinates of the samples in each cluster</a:t>
            </a:r>
          </a:p>
          <a:p>
            <a:r>
              <a:rPr lang="en-US" dirty="0"/>
              <a:t>            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29000E9-8C39-4CC0-B262-F639D273C7DB}"/>
              </a:ext>
            </a:extLst>
          </p:cNvPr>
          <p:cNvSpPr/>
          <p:nvPr/>
        </p:nvSpPr>
        <p:spPr>
          <a:xfrm>
            <a:off x="1479122" y="1541407"/>
            <a:ext cx="2137870" cy="41952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12C81B-3C0F-4A11-906A-51EA47BF568E}"/>
              </a:ext>
            </a:extLst>
          </p:cNvPr>
          <p:cNvSpPr/>
          <p:nvPr/>
        </p:nvSpPr>
        <p:spPr>
          <a:xfrm>
            <a:off x="1429253" y="2877160"/>
            <a:ext cx="2137870" cy="41952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C2F9232-6D5A-4365-AEF4-E46EC7942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215295"/>
              </p:ext>
            </p:extLst>
          </p:nvPr>
        </p:nvGraphicFramePr>
        <p:xfrm>
          <a:off x="4333393" y="1922813"/>
          <a:ext cx="4667052" cy="2542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375">
                  <a:extLst>
                    <a:ext uri="{9D8B030D-6E8A-4147-A177-3AD203B41FA5}">
                      <a16:colId xmlns:a16="http://schemas.microsoft.com/office/drawing/2014/main" val="2397950773"/>
                    </a:ext>
                  </a:extLst>
                </a:gridCol>
                <a:gridCol w="2384677">
                  <a:extLst>
                    <a:ext uri="{9D8B030D-6E8A-4147-A177-3AD203B41FA5}">
                      <a16:colId xmlns:a16="http://schemas.microsoft.com/office/drawing/2014/main" val="3885381877"/>
                    </a:ext>
                  </a:extLst>
                </a:gridCol>
              </a:tblGrid>
              <a:tr h="713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Samples in 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Samples in 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524534"/>
                  </a:ext>
                </a:extLst>
              </a:tr>
              <a:tr h="314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D(2,4)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307495"/>
                  </a:ext>
                </a:extLst>
              </a:tr>
              <a:tr h="314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B(1,0)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E(3,5)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99171"/>
                  </a:ext>
                </a:extLst>
              </a:tr>
              <a:tr h="314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C(0,2)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22970"/>
                  </a:ext>
                </a:extLst>
              </a:tr>
              <a:tr h="3146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[(1+1+0)/3,(1+0+2)/3]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[(2+3)/2,(4+5)/2]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001809"/>
                  </a:ext>
                </a:extLst>
              </a:tr>
              <a:tr h="3146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C1(0.6, 1)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C2(2.5,4.5)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81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331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0E345A3-B99A-4FB5-83C8-1402B0202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K-Means Clustering Example</a:t>
            </a:r>
            <a:endParaRPr lang="en-US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7E1586A-0987-417D-8C70-27AB7C5BD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8" t="35789" r="52588" b="25592"/>
          <a:stretch>
            <a:fillRect/>
          </a:stretch>
        </p:blipFill>
        <p:spPr bwMode="auto">
          <a:xfrm>
            <a:off x="1212490" y="1086823"/>
            <a:ext cx="2443280" cy="251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069335-94B6-4C19-82DD-98A4E9B0E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935" y="1194548"/>
            <a:ext cx="2581275" cy="68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BEA292-07C5-4D5E-8C65-6004BF560388}"/>
              </a:ext>
            </a:extLst>
          </p:cNvPr>
          <p:cNvSpPr txBox="1"/>
          <p:nvPr/>
        </p:nvSpPr>
        <p:spPr>
          <a:xfrm>
            <a:off x="620770" y="4040982"/>
            <a:ext cx="3798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5: Repeat Steps from 3-5 till values of centroids or samples in each cluster do not change anymore</a:t>
            </a:r>
          </a:p>
          <a:p>
            <a:r>
              <a:rPr lang="en-US" dirty="0"/>
              <a:t>             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C2F9232-6D5A-4365-AEF4-E46EC7942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51415"/>
              </p:ext>
            </p:extLst>
          </p:nvPr>
        </p:nvGraphicFramePr>
        <p:xfrm>
          <a:off x="4347198" y="1956327"/>
          <a:ext cx="442844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327">
                  <a:extLst>
                    <a:ext uri="{9D8B030D-6E8A-4147-A177-3AD203B41FA5}">
                      <a16:colId xmlns:a16="http://schemas.microsoft.com/office/drawing/2014/main" val="2397950773"/>
                    </a:ext>
                  </a:extLst>
                </a:gridCol>
                <a:gridCol w="1221640">
                  <a:extLst>
                    <a:ext uri="{9D8B030D-6E8A-4147-A177-3AD203B41FA5}">
                      <a16:colId xmlns:a16="http://schemas.microsoft.com/office/drawing/2014/main" val="3885381877"/>
                    </a:ext>
                  </a:extLst>
                </a:gridCol>
                <a:gridCol w="1221640">
                  <a:extLst>
                    <a:ext uri="{9D8B030D-6E8A-4147-A177-3AD203B41FA5}">
                      <a16:colId xmlns:a16="http://schemas.microsoft.com/office/drawing/2014/main" val="585673879"/>
                    </a:ext>
                  </a:extLst>
                </a:gridCol>
                <a:gridCol w="996839">
                  <a:extLst>
                    <a:ext uri="{9D8B030D-6E8A-4147-A177-3AD203B41FA5}">
                      <a16:colId xmlns:a16="http://schemas.microsoft.com/office/drawing/2014/main" val="2443746242"/>
                    </a:ext>
                  </a:extLst>
                </a:gridCol>
              </a:tblGrid>
              <a:tr h="713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 </a:t>
                      </a:r>
                    </a:p>
                    <a:p>
                      <a:pPr algn="ctr"/>
                      <a:r>
                        <a:rPr lang="en-US" dirty="0"/>
                        <a:t>from</a:t>
                      </a:r>
                    </a:p>
                    <a:p>
                      <a:pPr algn="ctr"/>
                      <a:r>
                        <a:rPr lang="en-US" dirty="0"/>
                        <a:t>C1(0.6,1)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D2 </a:t>
                      </a:r>
                    </a:p>
                    <a:p>
                      <a:pPr algn="ctr"/>
                      <a:r>
                        <a:rPr lang="en-US" dirty="0"/>
                        <a:t>from</a:t>
                      </a:r>
                    </a:p>
                    <a:p>
                      <a:pPr algn="ctr"/>
                      <a:r>
                        <a:rPr lang="en-US" dirty="0"/>
                        <a:t>C2(2.5,4.5)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524534"/>
                  </a:ext>
                </a:extLst>
              </a:tr>
              <a:tr h="314617">
                <a:tc>
                  <a:txBody>
                    <a:bodyPr/>
                    <a:lstStyle/>
                    <a:p>
                      <a:r>
                        <a:rPr lang="en-US" dirty="0"/>
                        <a:t>A(1,1)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307495"/>
                  </a:ext>
                </a:extLst>
              </a:tr>
              <a:tr h="314617">
                <a:tc>
                  <a:txBody>
                    <a:bodyPr/>
                    <a:lstStyle/>
                    <a:p>
                      <a:r>
                        <a:rPr lang="en-US" dirty="0"/>
                        <a:t>B(1,0)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99171"/>
                  </a:ext>
                </a:extLst>
              </a:tr>
              <a:tr h="314617">
                <a:tc>
                  <a:txBody>
                    <a:bodyPr/>
                    <a:lstStyle/>
                    <a:p>
                      <a:r>
                        <a:rPr lang="en-US" dirty="0"/>
                        <a:t>C(0,2)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22970"/>
                  </a:ext>
                </a:extLst>
              </a:tr>
              <a:tr h="314617">
                <a:tc>
                  <a:txBody>
                    <a:bodyPr/>
                    <a:lstStyle/>
                    <a:p>
                      <a:r>
                        <a:rPr lang="en-US" dirty="0"/>
                        <a:t>D(2,4)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001809"/>
                  </a:ext>
                </a:extLst>
              </a:tr>
              <a:tr h="314617">
                <a:tc>
                  <a:txBody>
                    <a:bodyPr/>
                    <a:lstStyle/>
                    <a:p>
                      <a:r>
                        <a:rPr lang="en-US" dirty="0"/>
                        <a:t>E(3,5)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81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510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143FBC2E-1C1D-41DF-B8E4-862992C51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490" y="1350110"/>
            <a:ext cx="7207000" cy="335555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EBE559D-AF39-47FB-9E30-CB35D99AA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8720" y="223575"/>
            <a:ext cx="6413609" cy="725349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K-Means Clustering – Python Code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595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0E345A3-B99A-4FB5-83C8-1402B0202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Agglomerative Clustering Algorithms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545F519-CA64-46A3-AED6-616C368499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51214" y="1483616"/>
            <a:ext cx="3943350" cy="339447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500" dirty="0"/>
              <a:t>Agglomerative clustering:</a:t>
            </a:r>
          </a:p>
          <a:p>
            <a:pPr lvl="1">
              <a:lnSpc>
                <a:spcPct val="80000"/>
              </a:lnSpc>
            </a:pPr>
            <a:r>
              <a:rPr lang="en-US" sz="1350" dirty="0"/>
              <a:t>First merge very similar instances</a:t>
            </a:r>
          </a:p>
          <a:p>
            <a:pPr lvl="1">
              <a:lnSpc>
                <a:spcPct val="80000"/>
              </a:lnSpc>
            </a:pPr>
            <a:r>
              <a:rPr lang="en-US" sz="1350" dirty="0"/>
              <a:t>Incrementally build larger clusters out of smaller clusters</a:t>
            </a:r>
          </a:p>
          <a:p>
            <a:pPr>
              <a:lnSpc>
                <a:spcPct val="80000"/>
              </a:lnSpc>
            </a:pPr>
            <a:endParaRPr lang="en-US" sz="1500" dirty="0"/>
          </a:p>
          <a:p>
            <a:pPr>
              <a:lnSpc>
                <a:spcPct val="80000"/>
              </a:lnSpc>
            </a:pPr>
            <a:r>
              <a:rPr lang="en-US" sz="1500" dirty="0"/>
              <a:t>Algorithm:</a:t>
            </a:r>
          </a:p>
          <a:p>
            <a:pPr lvl="1">
              <a:lnSpc>
                <a:spcPct val="80000"/>
              </a:lnSpc>
            </a:pPr>
            <a:r>
              <a:rPr lang="en-US" sz="1350" dirty="0"/>
              <a:t>Maintain a set of clusters</a:t>
            </a:r>
          </a:p>
          <a:p>
            <a:pPr lvl="1">
              <a:lnSpc>
                <a:spcPct val="80000"/>
              </a:lnSpc>
            </a:pPr>
            <a:r>
              <a:rPr lang="en-US" sz="1350" dirty="0"/>
              <a:t>Initially, each instance in its own cluster</a:t>
            </a:r>
          </a:p>
          <a:p>
            <a:pPr lvl="1">
              <a:lnSpc>
                <a:spcPct val="80000"/>
              </a:lnSpc>
            </a:pPr>
            <a:r>
              <a:rPr lang="en-US" sz="1350" dirty="0"/>
              <a:t>Repeat:</a:t>
            </a:r>
          </a:p>
          <a:p>
            <a:pPr lvl="2">
              <a:lnSpc>
                <a:spcPct val="80000"/>
              </a:lnSpc>
            </a:pPr>
            <a:r>
              <a:rPr lang="en-US" sz="1200" dirty="0"/>
              <a:t>Pick the two </a:t>
            </a:r>
            <a:r>
              <a:rPr lang="en-US" sz="1200" dirty="0">
                <a:solidFill>
                  <a:srgbClr val="CC0000"/>
                </a:solidFill>
              </a:rPr>
              <a:t>closest </a:t>
            </a:r>
            <a:r>
              <a:rPr lang="en-US" sz="1200" dirty="0"/>
              <a:t>clusters</a:t>
            </a:r>
          </a:p>
          <a:p>
            <a:pPr lvl="2">
              <a:lnSpc>
                <a:spcPct val="80000"/>
              </a:lnSpc>
            </a:pPr>
            <a:r>
              <a:rPr lang="en-US" sz="1200" dirty="0"/>
              <a:t>Merge them into a new cluster</a:t>
            </a:r>
          </a:p>
          <a:p>
            <a:pPr lvl="2">
              <a:lnSpc>
                <a:spcPct val="80000"/>
              </a:lnSpc>
            </a:pPr>
            <a:r>
              <a:rPr lang="en-US" sz="1200" dirty="0"/>
              <a:t>Stop when there’s only one cluster left</a:t>
            </a:r>
          </a:p>
          <a:p>
            <a:pPr>
              <a:lnSpc>
                <a:spcPct val="80000"/>
              </a:lnSpc>
            </a:pPr>
            <a:endParaRPr lang="en-US" sz="1500" dirty="0"/>
          </a:p>
          <a:p>
            <a:pPr>
              <a:lnSpc>
                <a:spcPct val="80000"/>
              </a:lnSpc>
            </a:pPr>
            <a:r>
              <a:rPr lang="en-US" sz="1500" dirty="0"/>
              <a:t>Produces not one clustering, but a family of </a:t>
            </a:r>
            <a:r>
              <a:rPr lang="en-US" sz="1500" dirty="0" err="1"/>
              <a:t>clusterings</a:t>
            </a:r>
            <a:r>
              <a:rPr lang="en-US" sz="1500" dirty="0"/>
              <a:t> represented by a </a:t>
            </a:r>
            <a:r>
              <a:rPr lang="en-US" sz="1500" dirty="0" err="1">
                <a:solidFill>
                  <a:srgbClr val="CC0000"/>
                </a:solidFill>
              </a:rPr>
              <a:t>dendrogram</a:t>
            </a:r>
            <a:endParaRPr lang="en-US" sz="1500" dirty="0">
              <a:solidFill>
                <a:srgbClr val="CC0000"/>
              </a:solidFill>
            </a:endParaRPr>
          </a:p>
          <a:p>
            <a:pPr lvl="1">
              <a:lnSpc>
                <a:spcPct val="80000"/>
              </a:lnSpc>
            </a:pPr>
            <a:endParaRPr lang="en-US" sz="1350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603DA7BB-D9B9-4093-A66F-8F29B7F52543}"/>
              </a:ext>
            </a:extLst>
          </p:cNvPr>
          <p:cNvGrpSpPr>
            <a:grpSpLocks/>
          </p:cNvGrpSpPr>
          <p:nvPr/>
        </p:nvGrpSpPr>
        <p:grpSpPr bwMode="auto">
          <a:xfrm>
            <a:off x="5765745" y="4420732"/>
            <a:ext cx="342900" cy="329803"/>
            <a:chOff x="3984" y="3587"/>
            <a:chExt cx="288" cy="277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D2456D00-3AF0-49C1-A958-B43DBB9BEE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4222" y="3814"/>
              <a:ext cx="47" cy="53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A8D3FEF2-6244-4560-BD88-6EBFBDDF19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3987" y="3803"/>
              <a:ext cx="47" cy="53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83BCC448-8FD9-4D85-8D3A-3EE388CB5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3587"/>
              <a:ext cx="215" cy="122"/>
            </a:xfrm>
            <a:prstGeom prst="ellips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3EE6BF47-2EDF-459D-AF03-610083EE87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3702"/>
              <a:ext cx="62" cy="9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62692908-72D1-4413-9805-4D128E9FE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3717"/>
              <a:ext cx="62" cy="123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A185D49F-36B5-4AE5-BE5D-3545F2979A11}"/>
              </a:ext>
            </a:extLst>
          </p:cNvPr>
          <p:cNvGrpSpPr>
            <a:grpSpLocks/>
          </p:cNvGrpSpPr>
          <p:nvPr/>
        </p:nvGrpSpPr>
        <p:grpSpPr bwMode="auto">
          <a:xfrm>
            <a:off x="6465833" y="4436209"/>
            <a:ext cx="342900" cy="329804"/>
            <a:chOff x="4572" y="3600"/>
            <a:chExt cx="288" cy="277"/>
          </a:xfrm>
        </p:grpSpPr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0F8E4541-5993-4E81-91E8-BAA25FD4B7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4810" y="3827"/>
              <a:ext cx="47" cy="53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1B6FC781-3582-42C4-9257-6D60F4E973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4575" y="3816"/>
              <a:ext cx="47" cy="53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C4D1DF48-79D8-490E-B2D6-9A051AF16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" y="3600"/>
              <a:ext cx="215" cy="122"/>
            </a:xfrm>
            <a:prstGeom prst="ellips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29B8F7FF-C14C-476D-B403-DA1EF90607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0" y="3715"/>
              <a:ext cx="62" cy="9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15121EA2-C808-4D4E-BE33-A23980581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4" y="3730"/>
              <a:ext cx="50" cy="9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id="{E66809E9-1EEE-42BA-A781-18B867E7836A}"/>
              </a:ext>
            </a:extLst>
          </p:cNvPr>
          <p:cNvGrpSpPr>
            <a:grpSpLocks/>
          </p:cNvGrpSpPr>
          <p:nvPr/>
        </p:nvGrpSpPr>
        <p:grpSpPr bwMode="auto">
          <a:xfrm>
            <a:off x="6751582" y="4150459"/>
            <a:ext cx="406004" cy="570310"/>
            <a:chOff x="4812" y="3360"/>
            <a:chExt cx="341" cy="479"/>
          </a:xfrm>
        </p:grpSpPr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F3C2DC1F-34EA-46C5-B1FD-44CF67773B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5103" y="3789"/>
              <a:ext cx="47" cy="5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D68D7B1D-7F20-42E3-9991-A55B4EF33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3360"/>
              <a:ext cx="215" cy="122"/>
            </a:xfrm>
            <a:prstGeom prst="ellips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A56FF855-1901-49C4-84AA-06654705EC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12" y="3504"/>
              <a:ext cx="62" cy="9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054DC03A-8AD5-49DB-942A-AB254A404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6" y="3504"/>
              <a:ext cx="144" cy="28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1">
            <a:extLst>
              <a:ext uri="{FF2B5EF4-FFF2-40B4-BE49-F238E27FC236}">
                <a16:creationId xmlns:a16="http://schemas.microsoft.com/office/drawing/2014/main" id="{185843C9-4006-4318-B9D7-6E5242CB812C}"/>
              </a:ext>
            </a:extLst>
          </p:cNvPr>
          <p:cNvGrpSpPr>
            <a:grpSpLocks/>
          </p:cNvGrpSpPr>
          <p:nvPr/>
        </p:nvGrpSpPr>
        <p:grpSpPr bwMode="auto">
          <a:xfrm>
            <a:off x="5422845" y="1464409"/>
            <a:ext cx="2201466" cy="1828800"/>
            <a:chOff x="3696" y="1104"/>
            <a:chExt cx="1849" cy="1536"/>
          </a:xfrm>
        </p:grpSpPr>
        <p:sp>
          <p:nvSpPr>
            <p:cNvPr id="24" name="Oval 22">
              <a:extLst>
                <a:ext uri="{FF2B5EF4-FFF2-40B4-BE49-F238E27FC236}">
                  <a16:creationId xmlns:a16="http://schemas.microsoft.com/office/drawing/2014/main" id="{7D90BAD1-6E71-43D2-A146-9BB5AA3D81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77" y="1941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3">
              <a:extLst>
                <a:ext uri="{FF2B5EF4-FFF2-40B4-BE49-F238E27FC236}">
                  <a16:creationId xmlns:a16="http://schemas.microsoft.com/office/drawing/2014/main" id="{F5D7A23D-67EA-442F-AAA5-B5ADE790F0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45" y="1804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D6A7CE70-8DDB-47C8-865B-8932FE06E6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63" y="1833"/>
              <a:ext cx="61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5E755388-175B-43E5-8F2E-3F46A44345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0" y="2592"/>
              <a:ext cx="60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6">
              <a:extLst>
                <a:ext uri="{FF2B5EF4-FFF2-40B4-BE49-F238E27FC236}">
                  <a16:creationId xmlns:a16="http://schemas.microsoft.com/office/drawing/2014/main" id="{9CAFCD02-04FF-407A-8BFA-B1CFDE3ECF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08" y="1872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7">
              <a:extLst>
                <a:ext uri="{FF2B5EF4-FFF2-40B4-BE49-F238E27FC236}">
                  <a16:creationId xmlns:a16="http://schemas.microsoft.com/office/drawing/2014/main" id="{6F84CAE9-5120-4FE0-BC05-51DD9D2B8B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52" y="1352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28">
              <a:extLst>
                <a:ext uri="{FF2B5EF4-FFF2-40B4-BE49-F238E27FC236}">
                  <a16:creationId xmlns:a16="http://schemas.microsoft.com/office/drawing/2014/main" id="{FD88A539-2DF7-48AC-AABE-00D5FCCD86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33" y="1271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22F06597-95CE-4D39-AE5D-A1C3DD2F9F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92" y="2352"/>
              <a:ext cx="53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152BBE8D-51D0-4F3E-BFC8-D72510974A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44" y="2016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1">
              <a:extLst>
                <a:ext uri="{FF2B5EF4-FFF2-40B4-BE49-F238E27FC236}">
                  <a16:creationId xmlns:a16="http://schemas.microsoft.com/office/drawing/2014/main" id="{D581D073-7ED4-4AF9-940B-B937F72346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36" y="1440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2">
              <a:extLst>
                <a:ext uri="{FF2B5EF4-FFF2-40B4-BE49-F238E27FC236}">
                  <a16:creationId xmlns:a16="http://schemas.microsoft.com/office/drawing/2014/main" id="{6EF63854-B73F-49D1-BDA4-C0B66F010C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5485" y="1572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3">
              <a:extLst>
                <a:ext uri="{FF2B5EF4-FFF2-40B4-BE49-F238E27FC236}">
                  <a16:creationId xmlns:a16="http://schemas.microsoft.com/office/drawing/2014/main" id="{67DDBB8C-7DDD-4768-A719-D62DED0147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4752" y="2352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D9CFF8E5-7ACF-4DF9-85CF-A63A19ABAC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4975" y="2306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5">
              <a:extLst>
                <a:ext uri="{FF2B5EF4-FFF2-40B4-BE49-F238E27FC236}">
                  <a16:creationId xmlns:a16="http://schemas.microsoft.com/office/drawing/2014/main" id="{BD1AC8F9-95E2-4B75-B8E0-9515443A58C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4005" y="2020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6">
              <a:extLst>
                <a:ext uri="{FF2B5EF4-FFF2-40B4-BE49-F238E27FC236}">
                  <a16:creationId xmlns:a16="http://schemas.microsoft.com/office/drawing/2014/main" id="{46CFB035-08A1-4B6C-9809-414B7C07B8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4561" y="1356"/>
              <a:ext cx="53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7">
              <a:extLst>
                <a:ext uri="{FF2B5EF4-FFF2-40B4-BE49-F238E27FC236}">
                  <a16:creationId xmlns:a16="http://schemas.microsoft.com/office/drawing/2014/main" id="{B8ED9B2A-E46B-4437-B0C4-B6B119D37B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4800" y="1344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8">
              <a:extLst>
                <a:ext uri="{FF2B5EF4-FFF2-40B4-BE49-F238E27FC236}">
                  <a16:creationId xmlns:a16="http://schemas.microsoft.com/office/drawing/2014/main" id="{B22D2DC7-6741-450A-9A54-F9D6A4659D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4038" y="1417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39">
              <a:extLst>
                <a:ext uri="{FF2B5EF4-FFF2-40B4-BE49-F238E27FC236}">
                  <a16:creationId xmlns:a16="http://schemas.microsoft.com/office/drawing/2014/main" id="{BD180B6F-1DC3-491B-AB1B-A97F7D77D4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4254" y="2007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40">
              <a:extLst>
                <a:ext uri="{FF2B5EF4-FFF2-40B4-BE49-F238E27FC236}">
                  <a16:creationId xmlns:a16="http://schemas.microsoft.com/office/drawing/2014/main" id="{F20565E2-7DDC-4A6F-BC3B-2657037E75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5232" y="1904"/>
              <a:ext cx="52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41">
              <a:extLst>
                <a:ext uri="{FF2B5EF4-FFF2-40B4-BE49-F238E27FC236}">
                  <a16:creationId xmlns:a16="http://schemas.microsoft.com/office/drawing/2014/main" id="{9850ECB3-FCF5-424B-BA2F-D55F502D84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4935" y="1295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42">
              <a:extLst>
                <a:ext uri="{FF2B5EF4-FFF2-40B4-BE49-F238E27FC236}">
                  <a16:creationId xmlns:a16="http://schemas.microsoft.com/office/drawing/2014/main" id="{619F059F-66E5-4558-8AB6-5E68BBF806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699" y="1293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43">
              <a:extLst>
                <a:ext uri="{FF2B5EF4-FFF2-40B4-BE49-F238E27FC236}">
                  <a16:creationId xmlns:a16="http://schemas.microsoft.com/office/drawing/2014/main" id="{7988B356-E4BA-4514-8C7C-C28C34827D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4419" y="2061"/>
              <a:ext cx="55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44">
              <a:extLst>
                <a:ext uri="{FF2B5EF4-FFF2-40B4-BE49-F238E27FC236}">
                  <a16:creationId xmlns:a16="http://schemas.microsoft.com/office/drawing/2014/main" id="{55095598-18B6-4BD4-ABDD-03851407CA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4046" y="1873"/>
              <a:ext cx="47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45">
              <a:extLst>
                <a:ext uri="{FF2B5EF4-FFF2-40B4-BE49-F238E27FC236}">
                  <a16:creationId xmlns:a16="http://schemas.microsoft.com/office/drawing/2014/main" id="{05F784D7-F610-44E1-A06C-E46CFD644F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4467" y="1389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46">
              <a:extLst>
                <a:ext uri="{FF2B5EF4-FFF2-40B4-BE49-F238E27FC236}">
                  <a16:creationId xmlns:a16="http://schemas.microsoft.com/office/drawing/2014/main" id="{6179C36D-7FDB-44EE-B17E-3ABB926D8B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5064" y="2064"/>
              <a:ext cx="55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47">
              <a:extLst>
                <a:ext uri="{FF2B5EF4-FFF2-40B4-BE49-F238E27FC236}">
                  <a16:creationId xmlns:a16="http://schemas.microsoft.com/office/drawing/2014/main" id="{D7BFD489-82E5-456B-BC75-272E3C4C68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5244" y="1646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48">
              <a:extLst>
                <a:ext uri="{FF2B5EF4-FFF2-40B4-BE49-F238E27FC236}">
                  <a16:creationId xmlns:a16="http://schemas.microsoft.com/office/drawing/2014/main" id="{CD85CA5E-8853-47B5-87EA-150D1AE079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830" y="1097"/>
              <a:ext cx="47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49">
              <a:extLst>
                <a:ext uri="{FF2B5EF4-FFF2-40B4-BE49-F238E27FC236}">
                  <a16:creationId xmlns:a16="http://schemas.microsoft.com/office/drawing/2014/main" id="{A37AFAA6-C06E-4C4C-898E-2000DCB859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4917" y="1353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50">
              <a:extLst>
                <a:ext uri="{FF2B5EF4-FFF2-40B4-BE49-F238E27FC236}">
                  <a16:creationId xmlns:a16="http://schemas.microsoft.com/office/drawing/2014/main" id="{67FB3C76-9E59-49F0-9D92-5227D35BC1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4847" y="2401"/>
              <a:ext cx="55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51">
              <a:extLst>
                <a:ext uri="{FF2B5EF4-FFF2-40B4-BE49-F238E27FC236}">
                  <a16:creationId xmlns:a16="http://schemas.microsoft.com/office/drawing/2014/main" id="{8EEFB0EE-7873-4D6B-A43C-1AD63EE6AB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4734" y="2589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52">
              <a:extLst>
                <a:ext uri="{FF2B5EF4-FFF2-40B4-BE49-F238E27FC236}">
                  <a16:creationId xmlns:a16="http://schemas.microsoft.com/office/drawing/2014/main" id="{506D0EE4-A10F-4DE3-93F3-39B255D97E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3787" y="1842"/>
              <a:ext cx="55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3">
              <a:extLst>
                <a:ext uri="{FF2B5EF4-FFF2-40B4-BE49-F238E27FC236}">
                  <a16:creationId xmlns:a16="http://schemas.microsoft.com/office/drawing/2014/main" id="{EA6E9784-3538-47CA-A0E7-FCF7382648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4085" y="2223"/>
              <a:ext cx="55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54">
              <a:extLst>
                <a:ext uri="{FF2B5EF4-FFF2-40B4-BE49-F238E27FC236}">
                  <a16:creationId xmlns:a16="http://schemas.microsoft.com/office/drawing/2014/main" id="{07AB0CCA-4C8A-4E98-A85A-9F987C7DD3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3843" y="1245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55">
              <a:extLst>
                <a:ext uri="{FF2B5EF4-FFF2-40B4-BE49-F238E27FC236}">
                  <a16:creationId xmlns:a16="http://schemas.microsoft.com/office/drawing/2014/main" id="{DC7C3335-07D6-4D4E-B259-118A3CAE27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5142" y="2154"/>
              <a:ext cx="48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56">
              <a:extLst>
                <a:ext uri="{FF2B5EF4-FFF2-40B4-BE49-F238E27FC236}">
                  <a16:creationId xmlns:a16="http://schemas.microsoft.com/office/drawing/2014/main" id="{2FC9D9AC-8255-4BA7-85F9-133379186A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5055" y="1634"/>
              <a:ext cx="47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57">
              <a:extLst>
                <a:ext uri="{FF2B5EF4-FFF2-40B4-BE49-F238E27FC236}">
                  <a16:creationId xmlns:a16="http://schemas.microsoft.com/office/drawing/2014/main" id="{142F585B-3BFD-4F98-9BAB-E0BE059C1A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4638" y="1445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58">
              <a:extLst>
                <a:ext uri="{FF2B5EF4-FFF2-40B4-BE49-F238E27FC236}">
                  <a16:creationId xmlns:a16="http://schemas.microsoft.com/office/drawing/2014/main" id="{9FEFF9A3-3E13-4C5E-950A-01FBAF5987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4464" y="1845"/>
              <a:ext cx="55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59">
              <a:extLst>
                <a:ext uri="{FF2B5EF4-FFF2-40B4-BE49-F238E27FC236}">
                  <a16:creationId xmlns:a16="http://schemas.microsoft.com/office/drawing/2014/main" id="{7B73440B-A3B6-4B79-A531-0FB16ADC1A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4955" y="2422"/>
              <a:ext cx="47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60">
              <a:extLst>
                <a:ext uri="{FF2B5EF4-FFF2-40B4-BE49-F238E27FC236}">
                  <a16:creationId xmlns:a16="http://schemas.microsoft.com/office/drawing/2014/main" id="{C908734B-B452-425A-B0A4-8B78959EB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7" y="1859"/>
              <a:ext cx="29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61">
            <a:extLst>
              <a:ext uri="{FF2B5EF4-FFF2-40B4-BE49-F238E27FC236}">
                <a16:creationId xmlns:a16="http://schemas.microsoft.com/office/drawing/2014/main" id="{E97D1445-AFE4-4308-BAF1-554B0A6C4717}"/>
              </a:ext>
            </a:extLst>
          </p:cNvPr>
          <p:cNvGrpSpPr>
            <a:grpSpLocks/>
          </p:cNvGrpSpPr>
          <p:nvPr/>
        </p:nvGrpSpPr>
        <p:grpSpPr bwMode="auto">
          <a:xfrm>
            <a:off x="6832546" y="1639432"/>
            <a:ext cx="145256" cy="269081"/>
            <a:chOff x="4880" y="1251"/>
            <a:chExt cx="122" cy="226"/>
          </a:xfrm>
        </p:grpSpPr>
        <p:sp>
          <p:nvSpPr>
            <p:cNvPr id="64" name="Oval 62">
              <a:extLst>
                <a:ext uri="{FF2B5EF4-FFF2-40B4-BE49-F238E27FC236}">
                  <a16:creationId xmlns:a16="http://schemas.microsoft.com/office/drawing/2014/main" id="{E90D9413-12D8-4894-A60D-E1D05D82C0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4935" y="1295"/>
              <a:ext cx="61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63">
              <a:extLst>
                <a:ext uri="{FF2B5EF4-FFF2-40B4-BE49-F238E27FC236}">
                  <a16:creationId xmlns:a16="http://schemas.microsoft.com/office/drawing/2014/main" id="{3E623491-AE59-47CC-84A0-99959D7CEB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4917" y="1353"/>
              <a:ext cx="47" cy="53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64">
              <a:extLst>
                <a:ext uri="{FF2B5EF4-FFF2-40B4-BE49-F238E27FC236}">
                  <a16:creationId xmlns:a16="http://schemas.microsoft.com/office/drawing/2014/main" id="{F63B0E11-96F7-4E7C-BDD1-DD82607023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656724">
              <a:off x="4828" y="1303"/>
              <a:ext cx="226" cy="122"/>
            </a:xfrm>
            <a:prstGeom prst="ellips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5">
              <a:extLst>
                <a:ext uri="{FF2B5EF4-FFF2-40B4-BE49-F238E27FC236}">
                  <a16:creationId xmlns:a16="http://schemas.microsoft.com/office/drawing/2014/main" id="{750FAF85-11C4-4328-AD37-201CE48DB9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0" y="1344"/>
              <a:ext cx="19" cy="3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" name="Group 66">
            <a:extLst>
              <a:ext uri="{FF2B5EF4-FFF2-40B4-BE49-F238E27FC236}">
                <a16:creationId xmlns:a16="http://schemas.microsoft.com/office/drawing/2014/main" id="{C500F675-384C-4187-8AFE-DEAE76FDCA36}"/>
              </a:ext>
            </a:extLst>
          </p:cNvPr>
          <p:cNvGrpSpPr>
            <a:grpSpLocks/>
          </p:cNvGrpSpPr>
          <p:nvPr/>
        </p:nvGrpSpPr>
        <p:grpSpPr bwMode="auto">
          <a:xfrm>
            <a:off x="6180083" y="2309753"/>
            <a:ext cx="269081" cy="145256"/>
            <a:chOff x="4332" y="1814"/>
            <a:chExt cx="226" cy="122"/>
          </a:xfrm>
        </p:grpSpPr>
        <p:sp>
          <p:nvSpPr>
            <p:cNvPr id="69" name="Oval 67">
              <a:extLst>
                <a:ext uri="{FF2B5EF4-FFF2-40B4-BE49-F238E27FC236}">
                  <a16:creationId xmlns:a16="http://schemas.microsoft.com/office/drawing/2014/main" id="{5395EA6B-62B6-4FF9-808D-621418689F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63" y="1833"/>
              <a:ext cx="61" cy="4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68">
              <a:extLst>
                <a:ext uri="{FF2B5EF4-FFF2-40B4-BE49-F238E27FC236}">
                  <a16:creationId xmlns:a16="http://schemas.microsoft.com/office/drawing/2014/main" id="{FE4BE41D-BF7B-4062-9AFD-F21C204F03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4464" y="1845"/>
              <a:ext cx="55" cy="6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69">
              <a:extLst>
                <a:ext uri="{FF2B5EF4-FFF2-40B4-BE49-F238E27FC236}">
                  <a16:creationId xmlns:a16="http://schemas.microsoft.com/office/drawing/2014/main" id="{B0C25804-DCF4-46AB-9EA0-14DF9C71FC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99056">
              <a:off x="4332" y="1814"/>
              <a:ext cx="226" cy="122"/>
            </a:xfrm>
            <a:prstGeom prst="ellips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70">
              <a:extLst>
                <a:ext uri="{FF2B5EF4-FFF2-40B4-BE49-F238E27FC236}">
                  <a16:creationId xmlns:a16="http://schemas.microsoft.com/office/drawing/2014/main" id="{A8618FA5-3138-4EA8-8CFD-906334BBC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7" y="1859"/>
              <a:ext cx="29" cy="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" name="Group 71">
            <a:extLst>
              <a:ext uri="{FF2B5EF4-FFF2-40B4-BE49-F238E27FC236}">
                <a16:creationId xmlns:a16="http://schemas.microsoft.com/office/drawing/2014/main" id="{B42B1B9D-BA47-411E-8523-A0CFB346B354}"/>
              </a:ext>
            </a:extLst>
          </p:cNvPr>
          <p:cNvGrpSpPr>
            <a:grpSpLocks/>
          </p:cNvGrpSpPr>
          <p:nvPr/>
        </p:nvGrpSpPr>
        <p:grpSpPr bwMode="auto">
          <a:xfrm>
            <a:off x="6700387" y="1567994"/>
            <a:ext cx="402431" cy="391715"/>
            <a:chOff x="4769" y="1191"/>
            <a:chExt cx="338" cy="329"/>
          </a:xfrm>
        </p:grpSpPr>
        <p:sp>
          <p:nvSpPr>
            <p:cNvPr id="74" name="Oval 72">
              <a:extLst>
                <a:ext uri="{FF2B5EF4-FFF2-40B4-BE49-F238E27FC236}">
                  <a16:creationId xmlns:a16="http://schemas.microsoft.com/office/drawing/2014/main" id="{932C2363-98F5-408A-8A6F-3453FF531A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4800" y="1344"/>
              <a:ext cx="61" cy="4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73">
              <a:extLst>
                <a:ext uri="{FF2B5EF4-FFF2-40B4-BE49-F238E27FC236}">
                  <a16:creationId xmlns:a16="http://schemas.microsoft.com/office/drawing/2014/main" id="{407772C8-E2B3-4489-B75D-C71E8EB62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99056">
              <a:off x="4769" y="1191"/>
              <a:ext cx="338" cy="329"/>
            </a:xfrm>
            <a:prstGeom prst="ellips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74">
              <a:extLst>
                <a:ext uri="{FF2B5EF4-FFF2-40B4-BE49-F238E27FC236}">
                  <a16:creationId xmlns:a16="http://schemas.microsoft.com/office/drawing/2014/main" id="{330B4D9B-5C45-4375-B507-0CC3569BA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6" y="1364"/>
              <a:ext cx="108" cy="2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9704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0E345A3-B99A-4FB5-83C8-1402B0202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Agglomerative Clustering Algorithms</a:t>
            </a:r>
            <a:endParaRPr lang="en-US" altLang="en-US" dirty="0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5E0663A2-EC86-410F-AD6B-E90FAAA7A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b="5030"/>
          <a:stretch>
            <a:fillRect/>
          </a:stretch>
        </p:blipFill>
        <p:spPr bwMode="auto">
          <a:xfrm>
            <a:off x="2128720" y="1219200"/>
            <a:ext cx="6129455" cy="3489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306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6B0F36F-2A20-4C9F-8908-A774F55F1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Unsupervised Learning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6661" name="Ink 66660">
                <a:extLst>
                  <a:ext uri="{FF2B5EF4-FFF2-40B4-BE49-F238E27FC236}">
                    <a16:creationId xmlns:a16="http://schemas.microsoft.com/office/drawing/2014/main" id="{5BDB70AB-9CFD-4FC3-B463-F88FBD1CE782}"/>
                  </a:ext>
                </a:extLst>
              </p14:cNvPr>
              <p14:cNvContentPartPr/>
              <p14:nvPr/>
            </p14:nvContentPartPr>
            <p14:xfrm>
              <a:off x="-749660" y="3015900"/>
              <a:ext cx="270" cy="270"/>
            </p14:xfrm>
          </p:contentPart>
        </mc:Choice>
        <mc:Fallback xmlns="">
          <p:pic>
            <p:nvPicPr>
              <p:cNvPr id="66661" name="Ink 66660">
                <a:extLst>
                  <a:ext uri="{FF2B5EF4-FFF2-40B4-BE49-F238E27FC236}">
                    <a16:creationId xmlns:a16="http://schemas.microsoft.com/office/drawing/2014/main" id="{5BDB70AB-9CFD-4FC3-B463-F88FBD1CE7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56410" y="3009150"/>
                <a:ext cx="13500" cy="135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16A34D4-E19D-402D-85FC-64D8C66EDE99}"/>
              </a:ext>
            </a:extLst>
          </p:cNvPr>
          <p:cNvSpPr txBox="1"/>
          <p:nvPr/>
        </p:nvSpPr>
        <p:spPr>
          <a:xfrm>
            <a:off x="4572000" y="1407371"/>
            <a:ext cx="4275740" cy="2944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The class labels of training data is unknown</a:t>
            </a:r>
          </a:p>
          <a:p>
            <a:pPr marL="742950" lvl="1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Given a set of measurements, observations, etc. with the aim of establishing the existence of classes or clusters in the data</a:t>
            </a:r>
          </a:p>
          <a:p>
            <a:pPr marL="742950" lvl="1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Clustering </a:t>
            </a:r>
          </a:p>
          <a:p>
            <a:pPr marL="742950" lvl="1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Dimensionality Reduction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7A2FE-B8D3-4F80-8BB3-56EDC4511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260" y="2420960"/>
            <a:ext cx="4428175" cy="186341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0E345A3-B99A-4FB5-83C8-1402B0202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Agglomerative Clustering Example</a:t>
            </a:r>
            <a:endParaRPr lang="en-US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129FF-31D2-417B-AF26-D01E36E245B9}"/>
              </a:ext>
            </a:extLst>
          </p:cNvPr>
          <p:cNvSpPr txBox="1">
            <a:spLocks/>
          </p:cNvSpPr>
          <p:nvPr/>
        </p:nvSpPr>
        <p:spPr bwMode="auto">
          <a:xfrm>
            <a:off x="2037281" y="1006524"/>
            <a:ext cx="6596485" cy="2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257162" indent="-25716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557185" indent="-21430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100">
                <a:solidFill>
                  <a:schemeClr val="tx1"/>
                </a:solidFill>
                <a:latin typeface="Calibri" pitchFamily="34" charset="0"/>
              </a:defRPr>
            </a:lvl2pPr>
            <a:lvl3pPr marL="857207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200090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Calibri" pitchFamily="34" charset="0"/>
              </a:defRPr>
            </a:lvl4pPr>
            <a:lvl5pPr marL="1542974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Calibri" pitchFamily="34" charset="0"/>
              </a:defRPr>
            </a:lvl5pPr>
            <a:lvl6pPr marL="1885856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2228739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571622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914505" indent="-17144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/>
              <a:t>Plot a dendogram using complete linkage for following data set.</a:t>
            </a:r>
          </a:p>
          <a:p>
            <a:pPr lvl="1"/>
            <a:r>
              <a:rPr lang="en-US" sz="1500" kern="0" dirty="0"/>
              <a:t>Given input distance matrix of size 5 by 5.</a:t>
            </a:r>
          </a:p>
          <a:p>
            <a:pPr lvl="1"/>
            <a:r>
              <a:rPr lang="en-US" sz="1500" kern="0" dirty="0"/>
              <a:t>In beginning we have 5 clusters.</a:t>
            </a:r>
          </a:p>
          <a:p>
            <a:pPr lvl="1"/>
            <a:r>
              <a:rPr lang="en-US" sz="1500" kern="0" dirty="0"/>
              <a:t>Our goal is to group 5 clusters such that in the end we have only single cluster consisting of whole 5 objects.</a:t>
            </a:r>
          </a:p>
          <a:p>
            <a:pPr lvl="1"/>
            <a:r>
              <a:rPr lang="en-US" sz="1500" kern="0" dirty="0">
                <a:solidFill>
                  <a:srgbClr val="FF0000"/>
                </a:solidFill>
              </a:rPr>
              <a:t>Pick smallest value from given distance matrix</a:t>
            </a:r>
          </a:p>
          <a:p>
            <a:pPr marL="342882" lvl="1" indent="0">
              <a:buNone/>
            </a:pPr>
            <a:endParaRPr lang="en-US" sz="1500" kern="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BB56F9F-104B-48D5-81F3-605FB5F726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081894"/>
              </p:ext>
            </p:extLst>
          </p:nvPr>
        </p:nvGraphicFramePr>
        <p:xfrm>
          <a:off x="2892245" y="2724455"/>
          <a:ext cx="3966978" cy="2380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163">
                  <a:extLst>
                    <a:ext uri="{9D8B030D-6E8A-4147-A177-3AD203B41FA5}">
                      <a16:colId xmlns:a16="http://schemas.microsoft.com/office/drawing/2014/main" val="4281925448"/>
                    </a:ext>
                  </a:extLst>
                </a:gridCol>
                <a:gridCol w="661163">
                  <a:extLst>
                    <a:ext uri="{9D8B030D-6E8A-4147-A177-3AD203B41FA5}">
                      <a16:colId xmlns:a16="http://schemas.microsoft.com/office/drawing/2014/main" val="2808768494"/>
                    </a:ext>
                  </a:extLst>
                </a:gridCol>
                <a:gridCol w="661163">
                  <a:extLst>
                    <a:ext uri="{9D8B030D-6E8A-4147-A177-3AD203B41FA5}">
                      <a16:colId xmlns:a16="http://schemas.microsoft.com/office/drawing/2014/main" val="2789729465"/>
                    </a:ext>
                  </a:extLst>
                </a:gridCol>
                <a:gridCol w="661163">
                  <a:extLst>
                    <a:ext uri="{9D8B030D-6E8A-4147-A177-3AD203B41FA5}">
                      <a16:colId xmlns:a16="http://schemas.microsoft.com/office/drawing/2014/main" val="921775241"/>
                    </a:ext>
                  </a:extLst>
                </a:gridCol>
                <a:gridCol w="661163">
                  <a:extLst>
                    <a:ext uri="{9D8B030D-6E8A-4147-A177-3AD203B41FA5}">
                      <a16:colId xmlns:a16="http://schemas.microsoft.com/office/drawing/2014/main" val="3949105533"/>
                    </a:ext>
                  </a:extLst>
                </a:gridCol>
                <a:gridCol w="661163">
                  <a:extLst>
                    <a:ext uri="{9D8B030D-6E8A-4147-A177-3AD203B41FA5}">
                      <a16:colId xmlns:a16="http://schemas.microsoft.com/office/drawing/2014/main" val="1285332266"/>
                    </a:ext>
                  </a:extLst>
                </a:gridCol>
              </a:tblGrid>
              <a:tr h="551453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4067"/>
                  </a:ext>
                </a:extLst>
              </a:tr>
              <a:tr h="315116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2795"/>
                  </a:ext>
                </a:extLst>
              </a:tr>
              <a:tr h="315116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416865"/>
                  </a:ext>
                </a:extLst>
              </a:tr>
              <a:tr h="315116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205663"/>
                  </a:ext>
                </a:extLst>
              </a:tr>
              <a:tr h="315116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422209"/>
                  </a:ext>
                </a:extLst>
              </a:tr>
              <a:tr h="315116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649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27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A1986-C0FA-445D-AB6B-F18D7F1E4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(C,E)=2</a:t>
            </a:r>
          </a:p>
          <a:p>
            <a:r>
              <a:rPr lang="en-US" sz="1800" dirty="0"/>
              <a:t>Compute distance of pair (C,E) from A,B &amp; D</a:t>
            </a:r>
          </a:p>
          <a:p>
            <a:pPr lvl="1"/>
            <a:r>
              <a:rPr lang="en-US" sz="1600" dirty="0"/>
              <a:t>(C,E) </a:t>
            </a:r>
            <a:r>
              <a:rPr lang="en-US" sz="1600" dirty="0">
                <a:sym typeface="Wingdings" panose="05000000000000000000" pitchFamily="2" charset="2"/>
              </a:rPr>
              <a:t> A =max[ CA, EA]=max [3,11]=11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(C,E)  B =max[ CB, EB]=max[7,10]=10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(C,E)  D=max[ CD, ED]=max[9,8]=9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7458EA-9167-49AB-B837-568523769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44478"/>
              </p:ext>
            </p:extLst>
          </p:nvPr>
        </p:nvGraphicFramePr>
        <p:xfrm>
          <a:off x="2886075" y="3029865"/>
          <a:ext cx="3371850" cy="1409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370">
                  <a:extLst>
                    <a:ext uri="{9D8B030D-6E8A-4147-A177-3AD203B41FA5}">
                      <a16:colId xmlns:a16="http://schemas.microsoft.com/office/drawing/2014/main" val="2358571695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1008126116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1762033685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1870585772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408479992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Item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C, 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518435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609573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498375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C,E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 marL="68580" marR="68580" marT="34290" marB="342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marL="68580" marR="68580" marT="34290" marB="342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703072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68580" marR="68580" marT="34290" marB="342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27755239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506B4C9-D9B3-4166-95FA-6BAA9A401552}"/>
              </a:ext>
            </a:extLst>
          </p:cNvPr>
          <p:cNvSpPr txBox="1">
            <a:spLocks noChangeArrowheads="1"/>
          </p:cNvSpPr>
          <p:nvPr/>
        </p:nvSpPr>
        <p:spPr>
          <a:xfrm>
            <a:off x="2281425" y="203155"/>
            <a:ext cx="6413609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ym typeface="Symbol" panose="05050102010706020507" pitchFamily="18" charset="2"/>
              </a:rPr>
              <a:t>Agglomerative Clustering 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301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13244-5A4E-4E79-8C61-12525325B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(C,E)=2</a:t>
            </a:r>
          </a:p>
          <a:p>
            <a:r>
              <a:rPr lang="en-US" sz="1800" dirty="0">
                <a:solidFill>
                  <a:srgbClr val="FF0000"/>
                </a:solidFill>
              </a:rPr>
              <a:t>(B,D)=5</a:t>
            </a:r>
          </a:p>
          <a:p>
            <a:r>
              <a:rPr lang="en-US" sz="1800" dirty="0"/>
              <a:t>Compute distance of pair (B,D) from A</a:t>
            </a:r>
          </a:p>
          <a:p>
            <a:pPr lvl="1"/>
            <a:r>
              <a:rPr lang="en-US" sz="1600" dirty="0"/>
              <a:t>(B,D) </a:t>
            </a:r>
            <a:r>
              <a:rPr lang="en-US" sz="1600" dirty="0">
                <a:sym typeface="Wingdings" panose="05000000000000000000" pitchFamily="2" charset="2"/>
              </a:rPr>
              <a:t> A= max[ BA, DA]=max [9,6] =9</a:t>
            </a:r>
          </a:p>
          <a:p>
            <a:r>
              <a:rPr lang="en-US" sz="1800" dirty="0"/>
              <a:t>Compute distance of pair (C,E) from (B,D)</a:t>
            </a:r>
          </a:p>
          <a:p>
            <a:pPr lvl="1"/>
            <a:r>
              <a:rPr lang="en-US" sz="1600" dirty="0"/>
              <a:t>((C,E)</a:t>
            </a:r>
            <a:r>
              <a:rPr lang="en-US" sz="1600" dirty="0">
                <a:sym typeface="Wingdings" panose="05000000000000000000" pitchFamily="2" charset="2"/>
              </a:rPr>
              <a:t>(B,D))= max[ CB, CD] [EB, ED]=7,9,10,8=10</a:t>
            </a:r>
            <a:endParaRPr lang="en-US" sz="1600" dirty="0"/>
          </a:p>
          <a:p>
            <a:endParaRPr lang="en-US" sz="1350" dirty="0">
              <a:sym typeface="Wingdings" panose="05000000000000000000" pitchFamily="2" charset="2"/>
            </a:endParaRPr>
          </a:p>
          <a:p>
            <a:pPr marL="257162" lvl="1" indent="0">
              <a:buNone/>
            </a:pPr>
            <a:endParaRPr lang="en-US" sz="1125" dirty="0"/>
          </a:p>
          <a:p>
            <a:pPr lvl="1"/>
            <a:endParaRPr lang="en-US" sz="1125" dirty="0"/>
          </a:p>
          <a:p>
            <a:pPr marL="0" indent="0">
              <a:buNone/>
            </a:pPr>
            <a:endParaRPr lang="en-US" sz="1350" dirty="0"/>
          </a:p>
          <a:p>
            <a:endParaRPr lang="en-US" sz="1350" dirty="0">
              <a:solidFill>
                <a:srgbClr val="FF0000"/>
              </a:solidFill>
            </a:endParaRPr>
          </a:p>
          <a:p>
            <a:endParaRPr lang="en-US" sz="135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E4A6F01-C281-4183-A506-384928E94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637299"/>
              </p:ext>
            </p:extLst>
          </p:nvPr>
        </p:nvGraphicFramePr>
        <p:xfrm>
          <a:off x="3350360" y="3382215"/>
          <a:ext cx="2743200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445834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4205919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365539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2175812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Item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(B,D)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(C,E)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983043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818722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(B,D)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68580" marR="68580" marT="34290" marB="342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411047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(C,E)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marL="68580" marR="68580" marT="34290" marB="342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78348607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5B0AEF9D-6BA5-4905-A43D-8F09CB2EE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8720" y="281175"/>
            <a:ext cx="6413609" cy="725349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Agglomerative Clustering 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2375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30BF-8CCE-408F-93DF-035E5488C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350" dirty="0">
                <a:solidFill>
                  <a:srgbClr val="00B050"/>
                </a:solidFill>
              </a:rPr>
              <a:t>(C,E)=2</a:t>
            </a:r>
          </a:p>
          <a:p>
            <a:r>
              <a:rPr lang="en-US" sz="1350" dirty="0">
                <a:solidFill>
                  <a:srgbClr val="0070C0"/>
                </a:solidFill>
              </a:rPr>
              <a:t>(B,D)=5</a:t>
            </a:r>
          </a:p>
          <a:p>
            <a:r>
              <a:rPr lang="en-US" sz="1350" dirty="0">
                <a:solidFill>
                  <a:srgbClr val="FFC000"/>
                </a:solidFill>
              </a:rPr>
              <a:t>(A, (B,D)=9</a:t>
            </a:r>
          </a:p>
          <a:p>
            <a:r>
              <a:rPr lang="en-US" sz="1350" dirty="0">
                <a:solidFill>
                  <a:srgbClr val="FF0000"/>
                </a:solidFill>
              </a:rPr>
              <a:t>(A, (B,D)), (C,E)=11</a:t>
            </a:r>
          </a:p>
          <a:p>
            <a:endParaRPr lang="en-US" sz="135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344D82D-EAA8-47A3-A3EF-3485EE0FD712}"/>
              </a:ext>
            </a:extLst>
          </p:cNvPr>
          <p:cNvGraphicFramePr>
            <a:graphicFrameLocks noGrp="1"/>
          </p:cNvGraphicFramePr>
          <p:nvPr/>
        </p:nvGraphicFramePr>
        <p:xfrm>
          <a:off x="4343400" y="1257300"/>
          <a:ext cx="2514600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40480038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604174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92504413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Item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A,(B,D)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(C,E)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032660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A,(B,D)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928742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(C,E)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958668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C6AE5BC-2EBE-4CC2-8D42-34B595015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330" y="2571750"/>
            <a:ext cx="2479167" cy="20574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7875DA8F-DB3C-44CD-8AA2-60BCC8486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8720" y="281175"/>
            <a:ext cx="6413609" cy="725349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Agglomerative Clustering 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7232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2128720" y="281175"/>
            <a:ext cx="6719020" cy="725349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Conclusions: Agglomerative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376882"/>
            <a:ext cx="6413609" cy="3511061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dirty="0"/>
              <a:t>Good</a:t>
            </a:r>
          </a:p>
          <a:p>
            <a:pPr>
              <a:defRPr/>
            </a:pPr>
            <a:r>
              <a:rPr lang="en-US" sz="1500" dirty="0"/>
              <a:t>Simple to implement, widespread application</a:t>
            </a:r>
          </a:p>
          <a:p>
            <a:pPr>
              <a:defRPr/>
            </a:pPr>
            <a:r>
              <a:rPr lang="en-US" sz="1500" dirty="0"/>
              <a:t>Provides a hierarchy of clusters</a:t>
            </a:r>
          </a:p>
          <a:p>
            <a:pPr>
              <a:buFont typeface="Arial" charset="0"/>
              <a:buNone/>
              <a:defRPr/>
            </a:pPr>
            <a:endParaRPr lang="en-US" sz="1500" dirty="0"/>
          </a:p>
          <a:p>
            <a:pPr>
              <a:buFont typeface="Arial" charset="0"/>
              <a:buNone/>
              <a:defRPr/>
            </a:pPr>
            <a:r>
              <a:rPr lang="en-US" dirty="0"/>
              <a:t>Bad</a:t>
            </a:r>
          </a:p>
          <a:p>
            <a:pPr>
              <a:defRPr/>
            </a:pPr>
            <a:r>
              <a:rPr lang="en-US" sz="1500" dirty="0"/>
              <a:t>May have imbalanced clusters</a:t>
            </a:r>
          </a:p>
          <a:p>
            <a:pPr>
              <a:defRPr/>
            </a:pPr>
            <a:r>
              <a:rPr lang="en-US" sz="1500" dirty="0"/>
              <a:t>Still have to choose number of clusters or threshold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4CFAEC59-65C3-4D4E-9AB8-4AB5EF6C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720" y="281175"/>
            <a:ext cx="6413609" cy="725349"/>
          </a:xfrm>
        </p:spPr>
        <p:txBody>
          <a:bodyPr/>
          <a:lstStyle/>
          <a:p>
            <a:r>
              <a:rPr lang="en-US" dirty="0"/>
              <a:t>Reading 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BA381-4AB0-4F2F-8E88-0717166C1AAB}"/>
              </a:ext>
            </a:extLst>
          </p:cNvPr>
          <p:cNvSpPr txBox="1"/>
          <p:nvPr/>
        </p:nvSpPr>
        <p:spPr>
          <a:xfrm>
            <a:off x="1212490" y="1960930"/>
            <a:ext cx="7024429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>
              <a:latin typeface="Times-Roman"/>
            </a:endParaRPr>
          </a:p>
          <a:p>
            <a:pPr algn="just"/>
            <a:r>
              <a:rPr lang="en-US" sz="2800" b="0" i="0" u="none" strike="noStrike" baseline="0" dirty="0">
                <a:latin typeface="Times-Roman"/>
              </a:rPr>
              <a:t>The content of this lecture comprise of material from Chapter 18 of the course book</a:t>
            </a:r>
            <a:r>
              <a:rPr lang="en-US" sz="2800" dirty="0">
                <a:latin typeface="Times-Roman"/>
              </a:rPr>
              <a:t> and Chapter 6 of “Introduction to </a:t>
            </a:r>
            <a:r>
              <a:rPr lang="en-US" sz="2800">
                <a:latin typeface="Times-Roman"/>
              </a:rPr>
              <a:t>Machine Learning”, </a:t>
            </a:r>
            <a:r>
              <a:rPr lang="en-US" sz="2800" dirty="0">
                <a:latin typeface="Times-Roman"/>
              </a:rPr>
              <a:t>E. </a:t>
            </a:r>
            <a:r>
              <a:rPr lang="en-US" sz="2800" dirty="0" err="1">
                <a:latin typeface="Times-Roman"/>
              </a:rPr>
              <a:t>Alpyadin</a:t>
            </a:r>
            <a:r>
              <a:rPr lang="en-US" sz="2800" dirty="0">
                <a:latin typeface="Times-Roman"/>
              </a:rPr>
              <a:t>, MIT Press</a:t>
            </a:r>
            <a:endParaRPr lang="en-US" sz="2800" b="0" i="0" u="none" strike="noStrike" baseline="0" dirty="0">
              <a:latin typeface="Times-Roman"/>
            </a:endParaRPr>
          </a:p>
          <a:p>
            <a:pPr algn="just"/>
            <a:endParaRPr lang="en-US" sz="2800" b="0" i="0" u="none" strike="noStrike" baseline="0" dirty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1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DF83685-5D0D-44E2-9B7B-D3A210C5C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Clustering 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3BCB2DB-DD74-4AA1-9ECE-53E9DA76824F}"/>
              </a:ext>
            </a:extLst>
          </p:cNvPr>
          <p:cNvSpPr txBox="1">
            <a:spLocks noChangeArrowheads="1"/>
          </p:cNvSpPr>
          <p:nvPr/>
        </p:nvSpPr>
        <p:spPr>
          <a:xfrm>
            <a:off x="1618139" y="1655520"/>
            <a:ext cx="6634890" cy="2901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folHlink"/>
                </a:solidFill>
                <a:ea typeface="MS PGothic" panose="020B0600070205080204" pitchFamily="34" charset="-128"/>
              </a:rPr>
              <a:t>Clustering</a:t>
            </a:r>
            <a:r>
              <a:rPr lang="en-US" altLang="en-US">
                <a:ea typeface="MS PGothic" panose="020B0600070205080204" pitchFamily="34" charset="-128"/>
              </a:rPr>
              <a:t>: the process of grouping a set of objects into classes of similar objects</a:t>
            </a:r>
          </a:p>
          <a:p>
            <a:pPr lvl="1">
              <a:lnSpc>
                <a:spcPct val="90000"/>
              </a:lnSpc>
            </a:pPr>
            <a:r>
              <a:rPr lang="en-US" altLang="en-US" sz="2600">
                <a:ea typeface="MS PGothic" panose="020B0600070205080204" pitchFamily="34" charset="-128"/>
              </a:rPr>
              <a:t>Documents within a cluster should be similar.</a:t>
            </a:r>
          </a:p>
          <a:p>
            <a:pPr lvl="1">
              <a:lnSpc>
                <a:spcPct val="90000"/>
              </a:lnSpc>
            </a:pPr>
            <a:r>
              <a:rPr lang="en-US" altLang="en-US" sz="2600">
                <a:ea typeface="MS PGothic" panose="020B0600070205080204" pitchFamily="34" charset="-128"/>
              </a:rPr>
              <a:t>Documents from different clusters should be dissimilar.</a:t>
            </a:r>
          </a:p>
          <a:p>
            <a:pPr lvl="1">
              <a:lnSpc>
                <a:spcPct val="90000"/>
              </a:lnSpc>
            </a:pPr>
            <a:endParaRPr lang="en-US" altLang="en-US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900">
                <a:ea typeface="MS PGothic" panose="020B0600070205080204" pitchFamily="34" charset="-128"/>
              </a:rPr>
              <a:t>The commonest form of </a:t>
            </a:r>
            <a:r>
              <a:rPr lang="en-US" altLang="en-US" sz="2900" i="1">
                <a:ea typeface="MS PGothic" panose="020B0600070205080204" pitchFamily="34" charset="-128"/>
              </a:rPr>
              <a:t>unsupervised learning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MS PGothic" panose="020B0600070205080204" pitchFamily="34" charset="-128"/>
              </a:rPr>
              <a:t>Unsupervised learning = learning from raw data, as opposed to supervised data where a classification of examples is given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DF83685-5D0D-44E2-9B7B-D3A210C5C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Clustering - Applications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D5860F-FBFE-4989-89AA-C5E3F057D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605" y="1808225"/>
            <a:ext cx="6329480" cy="2804315"/>
          </a:xfrm>
        </p:spPr>
        <p:txBody>
          <a:bodyPr>
            <a:normAutofit/>
          </a:bodyPr>
          <a:lstStyle/>
          <a:p>
            <a:r>
              <a:rPr lang="en-US" altLang="en-US" b="1" dirty="0"/>
              <a:t>Customer Segmentation</a:t>
            </a:r>
          </a:p>
          <a:p>
            <a:r>
              <a:rPr lang="en-US" altLang="en-US" b="1" dirty="0"/>
              <a:t>Document Clustering</a:t>
            </a:r>
          </a:p>
          <a:p>
            <a:r>
              <a:rPr lang="en-US" altLang="en-US" b="1" dirty="0"/>
              <a:t>Image Segmentation</a:t>
            </a:r>
          </a:p>
          <a:p>
            <a:r>
              <a:rPr lang="en-US" altLang="en-US" b="1" dirty="0"/>
              <a:t>Recommendation Engines</a:t>
            </a:r>
          </a:p>
          <a:p>
            <a:pPr marL="0" indent="0">
              <a:buNone/>
            </a:pPr>
            <a:endParaRPr lang="en-US" altLang="en-US" b="1" dirty="0"/>
          </a:p>
          <a:p>
            <a:endParaRPr lang="en-US" altLang="en-US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62F826E-07C6-4BBE-B804-360B31AA2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9" t="38432" r="48856" b="23244"/>
          <a:stretch>
            <a:fillRect/>
          </a:stretch>
        </p:blipFill>
        <p:spPr bwMode="auto">
          <a:xfrm>
            <a:off x="6099050" y="1960930"/>
            <a:ext cx="2760843" cy="202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12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F53F1F7-3309-4B28-A733-A06EA6049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Clustering - Properties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D2EC1E2-FED8-4A2F-9E10-4AB020CF3D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76015" y="1350110"/>
            <a:ext cx="6172200" cy="3257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Basic idea: group together similar instances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Example: 2D point patterns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What could “similar” mean?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One option: small (squared) Euclidean distance</a:t>
            </a:r>
          </a:p>
        </p:txBody>
      </p:sp>
      <p:pic>
        <p:nvPicPr>
          <p:cNvPr id="4" name="Picture 4" descr="txp_fig">
            <a:extLst>
              <a:ext uri="{FF2B5EF4-FFF2-40B4-BE49-F238E27FC236}">
                <a16:creationId xmlns:a16="http://schemas.microsoft.com/office/drawing/2014/main" id="{BD2FA3A8-1894-4038-AC7C-D54DFF014F5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4130" y="4417790"/>
            <a:ext cx="5105400" cy="53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5">
            <a:extLst>
              <a:ext uri="{FF2B5EF4-FFF2-40B4-BE49-F238E27FC236}">
                <a16:creationId xmlns:a16="http://schemas.microsoft.com/office/drawing/2014/main" id="{47450440-0175-40C9-A78A-5ED391195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36372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E2389F4D-EBDC-4C24-B798-24C8CE9EA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64947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8CEAC026-B297-418B-B8DD-50DF97BF3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42087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48E6F0D0-3A16-47DE-B164-F1F6E7513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04952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18B684FD-AB6D-404F-BE1B-CBA8927C4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322097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9D956B6D-D46D-4C77-85F0-0EC4F25AB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50" y="322097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5AD0FC36-C31B-45F7-99AF-4882AC2ED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42087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5A38E24D-4208-4125-B1EC-630E383ED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050" y="242087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39721A02-6E44-4908-92F5-2F980195E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50" y="236372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570A928B-4209-44DA-BB24-A9955A903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242087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E26D5BA3-FC6D-4688-928C-2E13DB7CA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0" y="242087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404EB6B0-4DA3-4E5E-99A3-01E71D108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236372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id="{4E9150D1-BB97-4DEF-B842-5AD26F360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0" y="242087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62190F32-681B-4BB9-91F4-582CACE23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247802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9">
            <a:extLst>
              <a:ext uri="{FF2B5EF4-FFF2-40B4-BE49-F238E27FC236}">
                <a16:creationId xmlns:a16="http://schemas.microsoft.com/office/drawing/2014/main" id="{B67805E3-7735-4A29-A2D9-CA076D43C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00" y="242087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20">
            <a:extLst>
              <a:ext uri="{FF2B5EF4-FFF2-40B4-BE49-F238E27FC236}">
                <a16:creationId xmlns:a16="http://schemas.microsoft.com/office/drawing/2014/main" id="{0DA7D2E3-0D83-4F07-A853-FA6CECE17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242087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AB462711-3B3A-48C5-B3CC-07A4DCE5A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99237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22">
            <a:extLst>
              <a:ext uri="{FF2B5EF4-FFF2-40B4-BE49-F238E27FC236}">
                <a16:creationId xmlns:a16="http://schemas.microsoft.com/office/drawing/2014/main" id="{0D50E30F-96FA-40CA-B52C-54E57BD38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99237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23">
            <a:extLst>
              <a:ext uri="{FF2B5EF4-FFF2-40B4-BE49-F238E27FC236}">
                <a16:creationId xmlns:a16="http://schemas.microsoft.com/office/drawing/2014/main" id="{3E80A03F-24AE-4710-A8E8-872F40675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50" y="299237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4">
            <a:extLst>
              <a:ext uri="{FF2B5EF4-FFF2-40B4-BE49-F238E27FC236}">
                <a16:creationId xmlns:a16="http://schemas.microsoft.com/office/drawing/2014/main" id="{53E74DB5-B74E-4529-A6F8-BDA3EFB35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304952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5">
            <a:extLst>
              <a:ext uri="{FF2B5EF4-FFF2-40B4-BE49-F238E27FC236}">
                <a16:creationId xmlns:a16="http://schemas.microsoft.com/office/drawing/2014/main" id="{DABD1FAE-6BC1-43E1-9A21-C36B5E521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0" y="299237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6">
            <a:extLst>
              <a:ext uri="{FF2B5EF4-FFF2-40B4-BE49-F238E27FC236}">
                <a16:creationId xmlns:a16="http://schemas.microsoft.com/office/drawing/2014/main" id="{8EE88694-813A-4F9B-A64E-D3373ABFC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299237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>
            <a:extLst>
              <a:ext uri="{FF2B5EF4-FFF2-40B4-BE49-F238E27FC236}">
                <a16:creationId xmlns:a16="http://schemas.microsoft.com/office/drawing/2014/main" id="{155CE5E2-99FF-4547-AA8D-E1EB142D5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293522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8">
            <a:extLst>
              <a:ext uri="{FF2B5EF4-FFF2-40B4-BE49-F238E27FC236}">
                <a16:creationId xmlns:a16="http://schemas.microsoft.com/office/drawing/2014/main" id="{DA7F3C7D-D95E-438F-9E18-A52389205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299237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9">
            <a:extLst>
              <a:ext uri="{FF2B5EF4-FFF2-40B4-BE49-F238E27FC236}">
                <a16:creationId xmlns:a16="http://schemas.microsoft.com/office/drawing/2014/main" id="{4D19023D-9770-4B44-AA8B-70F2B08BB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00" y="304952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30">
            <a:extLst>
              <a:ext uri="{FF2B5EF4-FFF2-40B4-BE49-F238E27FC236}">
                <a16:creationId xmlns:a16="http://schemas.microsoft.com/office/drawing/2014/main" id="{B1925277-D492-44A7-A730-F7BF0FA44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299237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31">
            <a:extLst>
              <a:ext uri="{FF2B5EF4-FFF2-40B4-BE49-F238E27FC236}">
                <a16:creationId xmlns:a16="http://schemas.microsoft.com/office/drawing/2014/main" id="{D14B3F02-EF02-42A3-8359-1D8BDDC79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50" y="304952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32">
            <a:extLst>
              <a:ext uri="{FF2B5EF4-FFF2-40B4-BE49-F238E27FC236}">
                <a16:creationId xmlns:a16="http://schemas.microsoft.com/office/drawing/2014/main" id="{4AB0A156-7B63-4830-A47E-94B81A286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36372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0E345A3-B99A-4FB5-83C8-1402B0202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Clustering - Algorithms</a:t>
            </a:r>
            <a:endParaRPr lang="en-US" altLang="en-US" dirty="0"/>
          </a:p>
        </p:txBody>
      </p:sp>
      <p:sp>
        <p:nvSpPr>
          <p:cNvPr id="3" name="Rectangle 1027">
            <a:extLst>
              <a:ext uri="{FF2B5EF4-FFF2-40B4-BE49-F238E27FC236}">
                <a16:creationId xmlns:a16="http://schemas.microsoft.com/office/drawing/2014/main" id="{5290D7C7-40FB-4082-B6EE-D016CFCA17C4}"/>
              </a:ext>
            </a:extLst>
          </p:cNvPr>
          <p:cNvSpPr txBox="1">
            <a:spLocks noChangeArrowheads="1"/>
          </p:cNvSpPr>
          <p:nvPr/>
        </p:nvSpPr>
        <p:spPr>
          <a:xfrm>
            <a:off x="2128720" y="1502814"/>
            <a:ext cx="6024070" cy="2901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000" dirty="0">
                <a:ea typeface="MS PGothic" panose="020B0600070205080204" pitchFamily="34" charset="-128"/>
              </a:rPr>
              <a:t>Flat algorithms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Usually start with a random (partial) partitioning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Refine it iteratively</a:t>
            </a:r>
            <a:endParaRPr lang="en-US" altLang="en-US" sz="1400" dirty="0">
              <a:ea typeface="MS PGothic" panose="020B0600070205080204" pitchFamily="34" charset="-128"/>
            </a:endParaRPr>
          </a:p>
          <a:p>
            <a:pPr lvl="2"/>
            <a:r>
              <a:rPr lang="en-US" altLang="en-US" i="1" dirty="0">
                <a:ea typeface="MS PGothic" panose="020B0600070205080204" pitchFamily="34" charset="-128"/>
              </a:rPr>
              <a:t>K </a:t>
            </a:r>
            <a:r>
              <a:rPr lang="en-US" altLang="en-US" dirty="0">
                <a:ea typeface="MS PGothic" panose="020B0600070205080204" pitchFamily="34" charset="-128"/>
              </a:rPr>
              <a:t>means clustering</a:t>
            </a:r>
          </a:p>
          <a:p>
            <a:r>
              <a:rPr lang="en-US" altLang="en-US" sz="3000" dirty="0">
                <a:ea typeface="MS PGothic" panose="020B0600070205080204" pitchFamily="34" charset="-128"/>
              </a:rPr>
              <a:t>Hierarchical algorithms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Bottom-up, agglomerative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0E345A3-B99A-4FB5-83C8-1402B0202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K-Means Clustering Algorithms</a:t>
            </a: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0C45C-C3B5-4649-A02D-4164115BE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90" y="1721092"/>
            <a:ext cx="7510172" cy="314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7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0E345A3-B99A-4FB5-83C8-1402B0202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K-Means Clustering Algorithm</a:t>
            </a:r>
            <a:endParaRPr lang="en-US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D17C26D-17E6-4B3C-B482-047E19BC2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91" t="23135" r="17204" b="13776"/>
          <a:stretch>
            <a:fillRect/>
          </a:stretch>
        </p:blipFill>
        <p:spPr bwMode="auto">
          <a:xfrm>
            <a:off x="5793640" y="1350110"/>
            <a:ext cx="2901395" cy="33595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C78F5EF-7871-46AE-827D-7D829E40D6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28720" y="1350110"/>
            <a:ext cx="3359510" cy="335951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800" dirty="0"/>
              <a:t>An iterative clustering algorithm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Pick K random points as cluster centers (means)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Alternate: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Assign data instances to closest mean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Assign each mean to the average of its assigned points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Stop when no points’ assignments change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37ACFB-6EA2-4C02-B3BE-B166D74E48F4}"/>
              </a:ext>
            </a:extLst>
          </p:cNvPr>
          <p:cNvGrpSpPr/>
          <p:nvPr/>
        </p:nvGrpSpPr>
        <p:grpSpPr>
          <a:xfrm>
            <a:off x="601670" y="2266340"/>
            <a:ext cx="1679755" cy="1879363"/>
            <a:chOff x="1059785" y="1913034"/>
            <a:chExt cx="3257550" cy="3301604"/>
          </a:xfrm>
        </p:grpSpPr>
        <p:pic>
          <p:nvPicPr>
            <p:cNvPr id="29" name="Picture 4" descr="km-data">
              <a:extLst>
                <a:ext uri="{FF2B5EF4-FFF2-40B4-BE49-F238E27FC236}">
                  <a16:creationId xmlns:a16="http://schemas.microsoft.com/office/drawing/2014/main" id="{129ACD11-8F4D-4B34-BF00-C6ADC32900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12917" t="5797" r="1930" b="11594"/>
            <a:stretch>
              <a:fillRect/>
            </a:stretch>
          </p:blipFill>
          <p:spPr bwMode="auto">
            <a:xfrm>
              <a:off x="1059785" y="1913034"/>
              <a:ext cx="3257550" cy="3257550"/>
            </a:xfrm>
            <a:prstGeom prst="rect">
              <a:avLst/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32A60054-7BF5-4E91-8F65-26D3563DB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808" y="4707432"/>
              <a:ext cx="45244" cy="45244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6">
              <a:extLst>
                <a:ext uri="{FF2B5EF4-FFF2-40B4-BE49-F238E27FC236}">
                  <a16:creationId xmlns:a16="http://schemas.microsoft.com/office/drawing/2014/main" id="{5E1FE910-2970-428C-8893-F705282A8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6407" y="4790775"/>
              <a:ext cx="46434" cy="45244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7">
              <a:extLst>
                <a:ext uri="{FF2B5EF4-FFF2-40B4-BE49-F238E27FC236}">
                  <a16:creationId xmlns:a16="http://schemas.microsoft.com/office/drawing/2014/main" id="{D6CC7075-E5F4-4E15-AD2E-3C289B561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410" y="4265709"/>
              <a:ext cx="45244" cy="45244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6E7E4E59-2A85-4AB7-A7AC-48FC0B398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817" y="4389534"/>
              <a:ext cx="46435" cy="45244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9">
              <a:extLst>
                <a:ext uri="{FF2B5EF4-FFF2-40B4-BE49-F238E27FC236}">
                  <a16:creationId xmlns:a16="http://schemas.microsoft.com/office/drawing/2014/main" id="{CBF3DF40-FD42-4A0E-8F6D-C3A14669B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551" y="2881013"/>
              <a:ext cx="45244" cy="4405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0">
              <a:extLst>
                <a:ext uri="{FF2B5EF4-FFF2-40B4-BE49-F238E27FC236}">
                  <a16:creationId xmlns:a16="http://schemas.microsoft.com/office/drawing/2014/main" id="{070720F4-2D0E-4865-BC27-BA7215304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2601" y="2417859"/>
              <a:ext cx="1558528" cy="1263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A5F891FE-533A-49E4-A7B6-518ABB828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2602" y="3681112"/>
              <a:ext cx="116681" cy="8131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C16FC8BA-A7B3-42A4-BD2E-C70932301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9282" y="4494309"/>
              <a:ext cx="508397" cy="357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3">
              <a:extLst>
                <a:ext uri="{FF2B5EF4-FFF2-40B4-BE49-F238E27FC236}">
                  <a16:creationId xmlns:a16="http://schemas.microsoft.com/office/drawing/2014/main" id="{DB058397-873B-4084-9622-765849CD4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07586" y="4494310"/>
              <a:ext cx="241697" cy="988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4">
              <a:extLst>
                <a:ext uri="{FF2B5EF4-FFF2-40B4-BE49-F238E27FC236}">
                  <a16:creationId xmlns:a16="http://schemas.microsoft.com/office/drawing/2014/main" id="{23BD7CEF-2C68-4C73-B959-399B5EDE89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02648" y="4251422"/>
              <a:ext cx="1413272" cy="3417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5">
              <a:extLst>
                <a:ext uri="{FF2B5EF4-FFF2-40B4-BE49-F238E27FC236}">
                  <a16:creationId xmlns:a16="http://schemas.microsoft.com/office/drawing/2014/main" id="{DD718FC0-05A8-4960-998F-CFDBCE3239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6154" y="4593132"/>
              <a:ext cx="29766" cy="6215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6">
              <a:extLst>
                <a:ext uri="{FF2B5EF4-FFF2-40B4-BE49-F238E27FC236}">
                  <a16:creationId xmlns:a16="http://schemas.microsoft.com/office/drawing/2014/main" id="{F340E2B7-E1ED-40F3-B3A6-762720FE0A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2648" y="3681113"/>
              <a:ext cx="1522810" cy="134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17">
              <a:extLst>
                <a:ext uri="{FF2B5EF4-FFF2-40B4-BE49-F238E27FC236}">
                  <a16:creationId xmlns:a16="http://schemas.microsoft.com/office/drawing/2014/main" id="{71A86170-FA28-4B37-917A-3040275C89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18314" y="2759569"/>
              <a:ext cx="76200" cy="726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8">
              <a:extLst>
                <a:ext uri="{FF2B5EF4-FFF2-40B4-BE49-F238E27FC236}">
                  <a16:creationId xmlns:a16="http://schemas.microsoft.com/office/drawing/2014/main" id="{BB48B95D-0BFA-4BBE-8FD6-CA72548067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5945" y="4811016"/>
              <a:ext cx="76200" cy="73819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9">
              <a:extLst>
                <a:ext uri="{FF2B5EF4-FFF2-40B4-BE49-F238E27FC236}">
                  <a16:creationId xmlns:a16="http://schemas.microsoft.com/office/drawing/2014/main" id="{013131AD-EAF9-4175-B8AA-B8DB36A586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87257" y="4615753"/>
              <a:ext cx="76200" cy="73819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20">
              <a:extLst>
                <a:ext uri="{FF2B5EF4-FFF2-40B4-BE49-F238E27FC236}">
                  <a16:creationId xmlns:a16="http://schemas.microsoft.com/office/drawing/2014/main" id="{B8397BE7-3239-457B-992E-FE9A47AB48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33704" y="4176413"/>
              <a:ext cx="76200" cy="726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21">
              <a:extLst>
                <a:ext uri="{FF2B5EF4-FFF2-40B4-BE49-F238E27FC236}">
                  <a16:creationId xmlns:a16="http://schemas.microsoft.com/office/drawing/2014/main" id="{1EB15F62-D55C-4146-85E1-A07DE68C88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50548" y="3688257"/>
              <a:ext cx="76200" cy="726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3E1081B0-C59C-40CA-AA36-AADB137DA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316" y="2735756"/>
              <a:ext cx="320279" cy="94059"/>
            </a:xfrm>
            <a:custGeom>
              <a:avLst/>
              <a:gdLst>
                <a:gd name="T0" fmla="*/ 0 w 314"/>
                <a:gd name="T1" fmla="*/ 2147483647 h 92"/>
                <a:gd name="T2" fmla="*/ 2147483647 w 314"/>
                <a:gd name="T3" fmla="*/ 0 h 92"/>
                <a:gd name="T4" fmla="*/ 2147483647 w 314"/>
                <a:gd name="T5" fmla="*/ 2147483647 h 92"/>
                <a:gd name="T6" fmla="*/ 2147483647 w 314"/>
                <a:gd name="T7" fmla="*/ 2147483647 h 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4"/>
                <a:gd name="T13" fmla="*/ 0 h 92"/>
                <a:gd name="T14" fmla="*/ 314 w 314"/>
                <a:gd name="T15" fmla="*/ 92 h 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4" h="92">
                  <a:moveTo>
                    <a:pt x="0" y="92"/>
                  </a:moveTo>
                  <a:cubicBezTo>
                    <a:pt x="16" y="21"/>
                    <a:pt x="78" y="21"/>
                    <a:pt x="138" y="0"/>
                  </a:cubicBezTo>
                  <a:cubicBezTo>
                    <a:pt x="166" y="3"/>
                    <a:pt x="194" y="6"/>
                    <a:pt x="222" y="8"/>
                  </a:cubicBezTo>
                  <a:cubicBezTo>
                    <a:pt x="253" y="11"/>
                    <a:pt x="314" y="15"/>
                    <a:pt x="314" y="15"/>
                  </a:cubicBezTo>
                </a:path>
              </a:pathLst>
            </a:cu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E5DCC32F-58BD-464F-BCCC-B446BDBFF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4804" y="3853753"/>
              <a:ext cx="272654" cy="414338"/>
            </a:xfrm>
            <a:custGeom>
              <a:avLst/>
              <a:gdLst>
                <a:gd name="T0" fmla="*/ 0 w 268"/>
                <a:gd name="T1" fmla="*/ 2147483647 h 407"/>
                <a:gd name="T2" fmla="*/ 2147483647 w 268"/>
                <a:gd name="T3" fmla="*/ 2147483647 h 407"/>
                <a:gd name="T4" fmla="*/ 2147483647 w 268"/>
                <a:gd name="T5" fmla="*/ 2147483647 h 407"/>
                <a:gd name="T6" fmla="*/ 2147483647 w 268"/>
                <a:gd name="T7" fmla="*/ 2147483647 h 407"/>
                <a:gd name="T8" fmla="*/ 2147483647 w 268"/>
                <a:gd name="T9" fmla="*/ 2147483647 h 407"/>
                <a:gd name="T10" fmla="*/ 2147483647 w 268"/>
                <a:gd name="T11" fmla="*/ 0 h 4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8"/>
                <a:gd name="T19" fmla="*/ 0 h 407"/>
                <a:gd name="T20" fmla="*/ 268 w 268"/>
                <a:gd name="T21" fmla="*/ 407 h 4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8" h="407">
                  <a:moveTo>
                    <a:pt x="0" y="407"/>
                  </a:moveTo>
                  <a:cubicBezTo>
                    <a:pt x="43" y="379"/>
                    <a:pt x="86" y="360"/>
                    <a:pt x="123" y="323"/>
                  </a:cubicBezTo>
                  <a:cubicBezTo>
                    <a:pt x="136" y="310"/>
                    <a:pt x="148" y="297"/>
                    <a:pt x="161" y="284"/>
                  </a:cubicBezTo>
                  <a:cubicBezTo>
                    <a:pt x="174" y="271"/>
                    <a:pt x="192" y="238"/>
                    <a:pt x="192" y="238"/>
                  </a:cubicBezTo>
                  <a:cubicBezTo>
                    <a:pt x="206" y="193"/>
                    <a:pt x="238" y="159"/>
                    <a:pt x="253" y="115"/>
                  </a:cubicBezTo>
                  <a:cubicBezTo>
                    <a:pt x="257" y="84"/>
                    <a:pt x="268" y="33"/>
                    <a:pt x="268" y="0"/>
                  </a:cubicBezTo>
                </a:path>
              </a:pathLst>
            </a:cu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89A42059-524E-4F79-96F8-5827D941A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672" y="4254994"/>
              <a:ext cx="385763" cy="98822"/>
            </a:xfrm>
            <a:custGeom>
              <a:avLst/>
              <a:gdLst>
                <a:gd name="T0" fmla="*/ 2147483647 w 378"/>
                <a:gd name="T1" fmla="*/ 2147483647 h 98"/>
                <a:gd name="T2" fmla="*/ 2147483647 w 378"/>
                <a:gd name="T3" fmla="*/ 2147483647 h 98"/>
                <a:gd name="T4" fmla="*/ 2147483647 w 378"/>
                <a:gd name="T5" fmla="*/ 2147483647 h 98"/>
                <a:gd name="T6" fmla="*/ 2147483647 w 378"/>
                <a:gd name="T7" fmla="*/ 2147483647 h 98"/>
                <a:gd name="T8" fmla="*/ 2147483647 w 378"/>
                <a:gd name="T9" fmla="*/ 2147483647 h 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8"/>
                <a:gd name="T16" fmla="*/ 0 h 98"/>
                <a:gd name="T17" fmla="*/ 378 w 378"/>
                <a:gd name="T18" fmla="*/ 98 h 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8" h="98">
                  <a:moveTo>
                    <a:pt x="378" y="98"/>
                  </a:moveTo>
                  <a:cubicBezTo>
                    <a:pt x="314" y="0"/>
                    <a:pt x="172" y="27"/>
                    <a:pt x="71" y="21"/>
                  </a:cubicBezTo>
                  <a:cubicBezTo>
                    <a:pt x="68" y="20"/>
                    <a:pt x="29" y="6"/>
                    <a:pt x="25" y="6"/>
                  </a:cubicBezTo>
                  <a:cubicBezTo>
                    <a:pt x="17" y="6"/>
                    <a:pt x="9" y="10"/>
                    <a:pt x="2" y="13"/>
                  </a:cubicBezTo>
                  <a:cubicBezTo>
                    <a:pt x="0" y="14"/>
                    <a:pt x="7" y="13"/>
                    <a:pt x="9" y="13"/>
                  </a:cubicBezTo>
                </a:path>
              </a:pathLst>
            </a:cu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74774FC-0D28-45D5-9665-13B882157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183" y="4690763"/>
              <a:ext cx="407194" cy="140494"/>
            </a:xfrm>
            <a:custGeom>
              <a:avLst/>
              <a:gdLst>
                <a:gd name="T0" fmla="*/ 2147483647 w 400"/>
                <a:gd name="T1" fmla="*/ 2147483647 h 138"/>
                <a:gd name="T2" fmla="*/ 2147483647 w 400"/>
                <a:gd name="T3" fmla="*/ 2147483647 h 138"/>
                <a:gd name="T4" fmla="*/ 2147483647 w 400"/>
                <a:gd name="T5" fmla="*/ 2147483647 h 138"/>
                <a:gd name="T6" fmla="*/ 2147483647 w 400"/>
                <a:gd name="T7" fmla="*/ 2147483647 h 138"/>
                <a:gd name="T8" fmla="*/ 2147483647 w 400"/>
                <a:gd name="T9" fmla="*/ 2147483647 h 138"/>
                <a:gd name="T10" fmla="*/ 0 w 400"/>
                <a:gd name="T11" fmla="*/ 0 h 1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0"/>
                <a:gd name="T19" fmla="*/ 0 h 138"/>
                <a:gd name="T20" fmla="*/ 400 w 400"/>
                <a:gd name="T21" fmla="*/ 138 h 1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0" h="138">
                  <a:moveTo>
                    <a:pt x="400" y="107"/>
                  </a:moveTo>
                  <a:cubicBezTo>
                    <a:pt x="374" y="125"/>
                    <a:pt x="355" y="131"/>
                    <a:pt x="323" y="138"/>
                  </a:cubicBezTo>
                  <a:cubicBezTo>
                    <a:pt x="282" y="136"/>
                    <a:pt x="241" y="137"/>
                    <a:pt x="200" y="131"/>
                  </a:cubicBezTo>
                  <a:cubicBezTo>
                    <a:pt x="151" y="124"/>
                    <a:pt x="101" y="44"/>
                    <a:pt x="39" y="23"/>
                  </a:cubicBezTo>
                  <a:cubicBezTo>
                    <a:pt x="34" y="18"/>
                    <a:pt x="29" y="12"/>
                    <a:pt x="23" y="8"/>
                  </a:cubicBezTo>
                  <a:cubicBezTo>
                    <a:pt x="16" y="4"/>
                    <a:pt x="0" y="0"/>
                    <a:pt x="0" y="0"/>
                  </a:cubicBezTo>
                </a:path>
              </a:pathLst>
            </a:cu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26">
              <a:extLst>
                <a:ext uri="{FF2B5EF4-FFF2-40B4-BE49-F238E27FC236}">
                  <a16:creationId xmlns:a16="http://schemas.microsoft.com/office/drawing/2014/main" id="{1B026329-A53D-4034-B745-046C1B733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8067" y="4886025"/>
              <a:ext cx="194072" cy="171450"/>
            </a:xfrm>
            <a:custGeom>
              <a:avLst/>
              <a:gdLst>
                <a:gd name="T0" fmla="*/ 2147483647 w 191"/>
                <a:gd name="T1" fmla="*/ 0 h 169"/>
                <a:gd name="T2" fmla="*/ 2147483647 w 191"/>
                <a:gd name="T3" fmla="*/ 2147483647 h 169"/>
                <a:gd name="T4" fmla="*/ 2147483647 w 191"/>
                <a:gd name="T5" fmla="*/ 2147483647 h 169"/>
                <a:gd name="T6" fmla="*/ 2147483647 w 191"/>
                <a:gd name="T7" fmla="*/ 2147483647 h 169"/>
                <a:gd name="T8" fmla="*/ 2147483647 w 191"/>
                <a:gd name="T9" fmla="*/ 2147483647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69"/>
                <a:gd name="T17" fmla="*/ 191 w 191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69">
                  <a:moveTo>
                    <a:pt x="50" y="0"/>
                  </a:moveTo>
                  <a:cubicBezTo>
                    <a:pt x="24" y="51"/>
                    <a:pt x="0" y="122"/>
                    <a:pt x="50" y="169"/>
                  </a:cubicBezTo>
                  <a:cubicBezTo>
                    <a:pt x="78" y="166"/>
                    <a:pt x="107" y="167"/>
                    <a:pt x="134" y="161"/>
                  </a:cubicBezTo>
                  <a:cubicBezTo>
                    <a:pt x="157" y="156"/>
                    <a:pt x="164" y="101"/>
                    <a:pt x="180" y="84"/>
                  </a:cubicBezTo>
                  <a:cubicBezTo>
                    <a:pt x="191" y="54"/>
                    <a:pt x="188" y="69"/>
                    <a:pt x="188" y="38"/>
                  </a:cubicBezTo>
                </a:path>
              </a:pathLst>
            </a:cu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608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0E345A3-B99A-4FB5-83C8-1402B0202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K-Means Clustering Algorithm</a:t>
            </a:r>
            <a:endParaRPr lang="en-US" altLang="en-US" dirty="0"/>
          </a:p>
        </p:txBody>
      </p:sp>
      <p:pic>
        <p:nvPicPr>
          <p:cNvPr id="52" name="Picture 7" descr="120px-K_Means_Example_Step_2">
            <a:hlinkClick r:id="rId3" tooltip="K Means Example Step 2.svg"/>
            <a:extLst>
              <a:ext uri="{FF2B5EF4-FFF2-40B4-BE49-F238E27FC236}">
                <a16:creationId xmlns:a16="http://schemas.microsoft.com/office/drawing/2014/main" id="{8EFFB746-CAE9-49A7-A3DF-C89DBC066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2478088"/>
            <a:ext cx="2057400" cy="178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9" descr="120px-K_Means_Example_Step_3">
            <a:hlinkClick r:id="rId5" tooltip="K Means Example Step 3.svg"/>
            <a:extLst>
              <a:ext uri="{FF2B5EF4-FFF2-40B4-BE49-F238E27FC236}">
                <a16:creationId xmlns:a16="http://schemas.microsoft.com/office/drawing/2014/main" id="{6A2D7B3C-91C6-4B20-93EA-9DE2C5E38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2447925"/>
            <a:ext cx="2057400" cy="17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11" descr="120px-K_Means_Example_Step_4">
            <a:hlinkClick r:id="rId7" tooltip="K Means Example Step 4.svg"/>
            <a:extLst>
              <a:ext uri="{FF2B5EF4-FFF2-40B4-BE49-F238E27FC236}">
                <a16:creationId xmlns:a16="http://schemas.microsoft.com/office/drawing/2014/main" id="{72B1C46B-05C4-4FD0-BD48-B58E4F5D7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0400" y="2478088"/>
            <a:ext cx="2057400" cy="178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Right Arrow 15">
            <a:extLst>
              <a:ext uri="{FF2B5EF4-FFF2-40B4-BE49-F238E27FC236}">
                <a16:creationId xmlns:a16="http://schemas.microsoft.com/office/drawing/2014/main" id="{34BFC2D7-6C4B-4C30-B65F-DCD9011D9A8E}"/>
              </a:ext>
            </a:extLst>
          </p:cNvPr>
          <p:cNvSpPr/>
          <p:nvPr/>
        </p:nvSpPr>
        <p:spPr>
          <a:xfrm>
            <a:off x="1905000" y="3316288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ight Arrow 16">
            <a:extLst>
              <a:ext uri="{FF2B5EF4-FFF2-40B4-BE49-F238E27FC236}">
                <a16:creationId xmlns:a16="http://schemas.microsoft.com/office/drawing/2014/main" id="{FBB3C31E-6EC1-46AA-8E26-0F0D4D303370}"/>
              </a:ext>
            </a:extLst>
          </p:cNvPr>
          <p:cNvSpPr/>
          <p:nvPr/>
        </p:nvSpPr>
        <p:spPr>
          <a:xfrm>
            <a:off x="4648200" y="3392488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ight Arrow 17">
            <a:extLst>
              <a:ext uri="{FF2B5EF4-FFF2-40B4-BE49-F238E27FC236}">
                <a16:creationId xmlns:a16="http://schemas.microsoft.com/office/drawing/2014/main" id="{531BF72B-3AF3-4ECB-A1D3-07587F4D61F1}"/>
              </a:ext>
            </a:extLst>
          </p:cNvPr>
          <p:cNvSpPr/>
          <p:nvPr/>
        </p:nvSpPr>
        <p:spPr>
          <a:xfrm>
            <a:off x="6553200" y="3316288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TextBox 18">
            <a:extLst>
              <a:ext uri="{FF2B5EF4-FFF2-40B4-BE49-F238E27FC236}">
                <a16:creationId xmlns:a16="http://schemas.microsoft.com/office/drawing/2014/main" id="{346CA151-E969-454A-941A-125065BED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30688"/>
            <a:ext cx="1828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0. Initialize Cluster Centers</a:t>
            </a:r>
          </a:p>
        </p:txBody>
      </p:sp>
      <p:sp>
        <p:nvSpPr>
          <p:cNvPr id="59" name="TextBox 19">
            <a:extLst>
              <a:ext uri="{FF2B5EF4-FFF2-40B4-BE49-F238E27FC236}">
                <a16:creationId xmlns:a16="http://schemas.microsoft.com/office/drawing/2014/main" id="{CA719788-5FAE-45BC-B3B2-D7E9127B2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230688"/>
            <a:ext cx="21336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1. Assign Points to Clusters</a:t>
            </a:r>
          </a:p>
        </p:txBody>
      </p:sp>
      <p:sp>
        <p:nvSpPr>
          <p:cNvPr id="60" name="TextBox 20">
            <a:extLst>
              <a:ext uri="{FF2B5EF4-FFF2-40B4-BE49-F238E27FC236}">
                <a16:creationId xmlns:a16="http://schemas.microsoft.com/office/drawing/2014/main" id="{073A9684-F834-4740-9C69-2D64D764A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230688"/>
            <a:ext cx="21336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2. Re-compute Means</a:t>
            </a:r>
          </a:p>
        </p:txBody>
      </p:sp>
      <p:sp>
        <p:nvSpPr>
          <p:cNvPr id="61" name="TextBox 21">
            <a:extLst>
              <a:ext uri="{FF2B5EF4-FFF2-40B4-BE49-F238E27FC236}">
                <a16:creationId xmlns:a16="http://schemas.microsoft.com/office/drawing/2014/main" id="{37F431FD-C986-4086-8BB6-CDB2E3942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230688"/>
            <a:ext cx="213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Repeat (1) and (2)</a:t>
            </a:r>
          </a:p>
        </p:txBody>
      </p:sp>
      <p:pic>
        <p:nvPicPr>
          <p:cNvPr id="72" name="Picture 5" descr="120px-K_Means_Example_Step_1">
            <a:hlinkClick r:id="rId9" tooltip="K Means Example Step 1.svg"/>
            <a:extLst>
              <a:ext uri="{FF2B5EF4-FFF2-40B4-BE49-F238E27FC236}">
                <a16:creationId xmlns:a16="http://schemas.microsoft.com/office/drawing/2014/main" id="{A438D111-BEE9-4943-9F20-64CBFCF42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2344737"/>
            <a:ext cx="2057400" cy="198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5398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newcommand{\transpose}{\mbox{${}^{\mbox{T}}$}}&#10;\[&#10;\mbox{dist}(x,y) = (x - y)\transpose (x - y) = \sum_i (x_i - y_i)^2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419"/>
  <p:tag name="PICTUREFILESIZE" val="3804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1099</Words>
  <Application>Microsoft Office PowerPoint</Application>
  <PresentationFormat>On-screen Show (16:9)</PresentationFormat>
  <Paragraphs>276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Times-Roman</vt:lpstr>
      <vt:lpstr>Wingdings</vt:lpstr>
      <vt:lpstr>Office Theme</vt:lpstr>
      <vt:lpstr>ARTIFICIAL  INTELLIGENCE Week 6</vt:lpstr>
      <vt:lpstr>Unsupervised Learning</vt:lpstr>
      <vt:lpstr>Clustering </vt:lpstr>
      <vt:lpstr>Clustering - Applications </vt:lpstr>
      <vt:lpstr>Clustering - Properties</vt:lpstr>
      <vt:lpstr>Clustering - Algorithms</vt:lpstr>
      <vt:lpstr>K-Means Clustering Algorithms</vt:lpstr>
      <vt:lpstr>K-Means Clustering Algorithm</vt:lpstr>
      <vt:lpstr>K-Means Clustering Algorithm</vt:lpstr>
      <vt:lpstr>K-Means Clustering Algorithm</vt:lpstr>
      <vt:lpstr>K-Means Clustering Example</vt:lpstr>
      <vt:lpstr>K-Means Clustering Example</vt:lpstr>
      <vt:lpstr>K-Means Clustering Example</vt:lpstr>
      <vt:lpstr>K-Means Clustering Example</vt:lpstr>
      <vt:lpstr>K-Means Clustering Example</vt:lpstr>
      <vt:lpstr>K-Means Clustering Example</vt:lpstr>
      <vt:lpstr>K-Means Clustering – Python Code</vt:lpstr>
      <vt:lpstr>Agglomerative Clustering Algorithms</vt:lpstr>
      <vt:lpstr>Agglomerative Clustering Algorithms</vt:lpstr>
      <vt:lpstr>Agglomerative Clustering Example</vt:lpstr>
      <vt:lpstr>PowerPoint Presentation</vt:lpstr>
      <vt:lpstr>Agglomerative Clustering Example</vt:lpstr>
      <vt:lpstr>Agglomerative Clustering Example</vt:lpstr>
      <vt:lpstr>Conclusions: Agglomerative Clustering</vt:lpstr>
      <vt:lpstr>Reading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2021-11-15T15:05:47Z</dcterms:modified>
</cp:coreProperties>
</file>