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sldIdLst>
    <p:sldId id="256" r:id="rId2"/>
    <p:sldId id="684" r:id="rId3"/>
    <p:sldId id="1231" r:id="rId4"/>
    <p:sldId id="1233" r:id="rId5"/>
    <p:sldId id="1234" r:id="rId6"/>
    <p:sldId id="1232" r:id="rId7"/>
    <p:sldId id="1235" r:id="rId8"/>
    <p:sldId id="1236" r:id="rId9"/>
    <p:sldId id="1237" r:id="rId10"/>
    <p:sldId id="1239" r:id="rId11"/>
    <p:sldId id="1238" r:id="rId12"/>
    <p:sldId id="1240" r:id="rId13"/>
    <p:sldId id="1241" r:id="rId14"/>
    <p:sldId id="1242" r:id="rId15"/>
    <p:sldId id="1243" r:id="rId16"/>
    <p:sldId id="1244" r:id="rId17"/>
    <p:sldId id="383" r:id="rId18"/>
    <p:sldId id="387" r:id="rId19"/>
    <p:sldId id="392" r:id="rId20"/>
    <p:sldId id="393" r:id="rId21"/>
    <p:sldId id="384" r:id="rId22"/>
    <p:sldId id="385" r:id="rId23"/>
    <p:sldId id="386" r:id="rId24"/>
    <p:sldId id="395" r:id="rId25"/>
    <p:sldId id="396" r:id="rId26"/>
    <p:sldId id="397" r:id="rId27"/>
    <p:sldId id="399" r:id="rId28"/>
    <p:sldId id="398" r:id="rId29"/>
    <p:sldId id="400" r:id="rId30"/>
    <p:sldId id="1245" r:id="rId31"/>
    <p:sldId id="401" r:id="rId32"/>
    <p:sldId id="402" r:id="rId33"/>
    <p:sldId id="403" r:id="rId34"/>
    <p:sldId id="280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01FF"/>
    <a:srgbClr val="6C1A00"/>
    <a:srgbClr val="C79E37"/>
    <a:srgbClr val="202E54"/>
    <a:srgbClr val="FF2549"/>
    <a:srgbClr val="1D3A00"/>
    <a:srgbClr val="007033"/>
    <a:srgbClr val="5EEC3C"/>
    <a:srgbClr val="9900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>
      <p:cViewPr varScale="1">
        <p:scale>
          <a:sx n="110" d="100"/>
          <a:sy n="110" d="100"/>
        </p:scale>
        <p:origin x="68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3T09:07:05.7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2E416CA-D099-44E0-9072-815239BBC3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71978B-03A0-4663-9240-3B936375D822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EEA3D431-C324-42B8-9AF4-3541754129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52AB1B1-C0C7-4026-B9F6-321F30FA9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113635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79"/>
            <a:ext cx="8231372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E701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20680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89199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ARTIFICIAL </a:t>
            </a:r>
            <a:br>
              <a:rPr lang="en-US" dirty="0"/>
            </a:br>
            <a:r>
              <a:rPr lang="en-US" dirty="0"/>
              <a:t>INTELLIGENCE</a:t>
            </a:r>
            <a:br>
              <a:rPr lang="en-US" dirty="0"/>
            </a:br>
            <a:r>
              <a:rPr lang="en-US" sz="2200"/>
              <a:t>Week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Dr. Momina Moetesum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Dimensionality Reduction - Techniques</a:t>
            </a:r>
          </a:p>
        </p:txBody>
      </p:sp>
      <p:pic>
        <p:nvPicPr>
          <p:cNvPr id="1026" name="Picture 2" descr="Dimensionality Reduction- How to deal with the features in your dataset  (Part 1). | by Anuradha Das | Analytics Vidhya | Medium">
            <a:extLst>
              <a:ext uri="{FF2B5EF4-FFF2-40B4-BE49-F238E27FC236}">
                <a16:creationId xmlns:a16="http://schemas.microsoft.com/office/drawing/2014/main" id="{61B7A696-2461-461F-946C-DA60A23CF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1350111"/>
            <a:ext cx="7766329" cy="335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776F71D-9E94-42C6-8614-674A089A589C}"/>
              </a:ext>
            </a:extLst>
          </p:cNvPr>
          <p:cNvSpPr/>
          <p:nvPr/>
        </p:nvSpPr>
        <p:spPr>
          <a:xfrm>
            <a:off x="5640935" y="3029865"/>
            <a:ext cx="2748690" cy="1527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0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Principal Component Analysis (PCA)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57CCBE-896C-4710-852A-6C8D40FE0E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65194" y="1600201"/>
            <a:ext cx="6559605" cy="310942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PCA is one of the most common feature extraction techniques</a:t>
            </a:r>
          </a:p>
          <a:p>
            <a:pPr algn="just"/>
            <a:r>
              <a:rPr lang="en-US" sz="2400" dirty="0"/>
              <a:t>Reduce the dimensionality of a data set  by finding a new set of variables, smaller than the original set of variables</a:t>
            </a:r>
          </a:p>
          <a:p>
            <a:pPr algn="just"/>
            <a:r>
              <a:rPr lang="en-US" sz="2400" dirty="0"/>
              <a:t>Allows us to combine much of the information contained in </a:t>
            </a:r>
            <a:r>
              <a:rPr lang="en-US" sz="2400" i="1" dirty="0"/>
              <a:t>n</a:t>
            </a:r>
            <a:r>
              <a:rPr lang="en-US" sz="2400" dirty="0"/>
              <a:t> features into </a:t>
            </a:r>
            <a:r>
              <a:rPr lang="en-US" sz="2400" i="1" dirty="0"/>
              <a:t>m</a:t>
            </a:r>
            <a:r>
              <a:rPr lang="en-US" sz="2400" dirty="0"/>
              <a:t> features where </a:t>
            </a:r>
            <a:r>
              <a:rPr lang="en-US" sz="2400" i="1" dirty="0"/>
              <a:t>m</a:t>
            </a:r>
            <a:r>
              <a:rPr lang="en-US" sz="2400" dirty="0"/>
              <a:t> &lt; </a:t>
            </a:r>
            <a:r>
              <a:rPr lang="en-US" sz="2400" i="1" dirty="0"/>
              <a:t>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80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Principal Component Analysis (PCA) </a:t>
            </a:r>
          </a:p>
        </p:txBody>
      </p:sp>
      <p:pic>
        <p:nvPicPr>
          <p:cNvPr id="6" name="Picture 3" descr="FIGURE6">
            <a:extLst>
              <a:ext uri="{FF2B5EF4-FFF2-40B4-BE49-F238E27FC236}">
                <a16:creationId xmlns:a16="http://schemas.microsoft.com/office/drawing/2014/main" id="{CEB06CD0-176F-469B-B527-97E750D33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1755" y="3115460"/>
            <a:ext cx="2312010" cy="18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9ADD89-EF6F-46C7-A5CF-A2845CC86A0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28720" y="1151392"/>
            <a:ext cx="6763311" cy="18288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Transform </a:t>
            </a:r>
            <a:r>
              <a:rPr lang="en-US" i="1" dirty="0"/>
              <a:t>n</a:t>
            </a:r>
            <a:r>
              <a:rPr lang="en-US" dirty="0"/>
              <a:t>-dimensional data to a new </a:t>
            </a:r>
            <a:r>
              <a:rPr lang="en-US" i="1" dirty="0"/>
              <a:t>n</a:t>
            </a:r>
            <a:r>
              <a:rPr lang="en-US" dirty="0"/>
              <a:t>-dimensions</a:t>
            </a:r>
          </a:p>
          <a:p>
            <a:pPr>
              <a:defRPr/>
            </a:pPr>
            <a:r>
              <a:rPr lang="en-US" dirty="0"/>
              <a:t>The new dimension with the most variance is the first principal component</a:t>
            </a:r>
          </a:p>
          <a:p>
            <a:pPr>
              <a:defRPr/>
            </a:pPr>
            <a:r>
              <a:rPr lang="en-US" dirty="0"/>
              <a:t>The next is the second principal component, etc.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2C2D4A-7AF3-45A8-920C-76D465E5FC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0904" y="3220382"/>
            <a:ext cx="404073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202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Variance and Covariance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6001BA-D4B3-42DC-AF13-DB29A8AB569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4130" y="1197406"/>
            <a:ext cx="5490670" cy="15270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Variance is a measure of data spread in one dimension (feature)</a:t>
            </a:r>
          </a:p>
          <a:p>
            <a:r>
              <a:rPr lang="en-US" dirty="0"/>
              <a:t>Covariance measures how two dimensions (features) vary with respect to each other</a:t>
            </a:r>
          </a:p>
          <a:p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D6B6260-FFA3-4170-8DAB-AA8813A13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2245" y="2770164"/>
            <a:ext cx="4191000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3956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049EEB-064D-4DBE-97D7-6FCCCFE3079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70605" y="1655520"/>
            <a:ext cx="6712310" cy="3109419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Focus on the sign (rather than exact value) of covariance</a:t>
            </a:r>
          </a:p>
          <a:p>
            <a:pPr lvl="1"/>
            <a:r>
              <a:rPr lang="en-US" sz="2200" dirty="0"/>
              <a:t>Positive value means that as one feature increases or decreases the other does also (positively correlated)</a:t>
            </a:r>
          </a:p>
          <a:p>
            <a:pPr lvl="1"/>
            <a:r>
              <a:rPr lang="en-US" sz="2200" dirty="0"/>
              <a:t>Negative value means that as one feature increases the other decreases and vice versa (negatively correlated)</a:t>
            </a:r>
          </a:p>
          <a:p>
            <a:pPr lvl="1"/>
            <a:r>
              <a:rPr lang="en-US" sz="2200" dirty="0"/>
              <a:t>A value close to zero means the features are independent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4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Covariance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4ADF3-8080-4880-82B0-A44D9D4F1A38}"/>
              </a:ext>
            </a:extLst>
          </p:cNvPr>
          <p:cNvSpPr txBox="1"/>
          <p:nvPr/>
        </p:nvSpPr>
        <p:spPr>
          <a:xfrm>
            <a:off x="2265680" y="1606325"/>
            <a:ext cx="53604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Covariance matrix is an </a:t>
            </a:r>
            <a:r>
              <a:rPr lang="en-US" sz="2000" i="1" dirty="0"/>
              <a:t>n</a:t>
            </a:r>
            <a:r>
              <a:rPr lang="en-US" sz="2000" dirty="0"/>
              <a:t> × </a:t>
            </a:r>
            <a:r>
              <a:rPr lang="en-US" sz="2000" i="1" dirty="0"/>
              <a:t>n</a:t>
            </a:r>
            <a:r>
              <a:rPr lang="en-US" sz="2000" dirty="0"/>
              <a:t> matrix containing the covariance values for all pairs of features in a data set with </a:t>
            </a:r>
            <a:r>
              <a:rPr lang="en-US" sz="2000" i="1" dirty="0"/>
              <a:t>n</a:t>
            </a:r>
            <a:r>
              <a:rPr lang="en-US" sz="2000" dirty="0"/>
              <a:t> features (dimensions)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diagonal contains the covariance of a feature with itself which is the variance (which is the square of the standard deviation)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matrix is symmetric</a:t>
            </a:r>
          </a:p>
        </p:txBody>
      </p:sp>
    </p:spTree>
    <p:extLst>
      <p:ext uri="{BB962C8B-B14F-4D97-AF65-F5344CB8AC3E}">
        <p14:creationId xmlns:p14="http://schemas.microsoft.com/office/powerpoint/2010/main" val="81011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Steps of PCA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B01DAD-DA49-4BDF-8052-049BAB49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906" y="1138692"/>
            <a:ext cx="6481880" cy="215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Clr>
                <a:schemeClr val="accent2"/>
              </a:buClr>
              <a:buSzPts val="1600"/>
            </a:pPr>
            <a:r>
              <a:rPr lang="fr-FR" sz="2000" dirty="0"/>
              <a:t>Center data </a:t>
            </a:r>
            <a:r>
              <a:rPr lang="fr-FR" sz="2000" dirty="0" err="1"/>
              <a:t>around</a:t>
            </a:r>
            <a:r>
              <a:rPr lang="fr-FR" sz="2000" dirty="0"/>
              <a:t> 0</a:t>
            </a:r>
          </a:p>
          <a:p>
            <a:pPr lvl="1">
              <a:buClr>
                <a:schemeClr val="accent2"/>
              </a:buClr>
              <a:buSzPts val="1600"/>
            </a:pPr>
            <a:endParaRPr lang="en-US" sz="2000" dirty="0"/>
          </a:p>
          <a:p>
            <a:pPr lvl="1">
              <a:buClr>
                <a:schemeClr val="accent2"/>
              </a:buClr>
              <a:buSzPts val="1600"/>
            </a:pPr>
            <a:r>
              <a:rPr lang="en-US" sz="2000" dirty="0"/>
              <a:t>Form the covariance matrix S.</a:t>
            </a:r>
          </a:p>
          <a:p>
            <a:pPr lvl="1"/>
            <a:endParaRPr lang="en-US" sz="2000" dirty="0"/>
          </a:p>
          <a:p>
            <a:pPr lvl="1">
              <a:buClr>
                <a:schemeClr val="accent2"/>
              </a:buClr>
              <a:buSzPts val="1600"/>
            </a:pPr>
            <a:r>
              <a:rPr lang="en-US" sz="2000" dirty="0"/>
              <a:t>Compute its eigenvectors:</a:t>
            </a:r>
          </a:p>
          <a:p>
            <a:pPr lvl="1"/>
            <a:endParaRPr lang="en-US" sz="2000" dirty="0"/>
          </a:p>
          <a:p>
            <a:pPr lvl="1">
              <a:buClr>
                <a:schemeClr val="accent2"/>
              </a:buClr>
              <a:buSzPts val="1600"/>
            </a:pPr>
            <a:r>
              <a:rPr lang="en-US" sz="2000" dirty="0"/>
              <a:t>The first </a:t>
            </a:r>
            <a:r>
              <a:rPr lang="en-US" sz="2000" i="1" dirty="0"/>
              <a:t>p</a:t>
            </a:r>
            <a:r>
              <a:rPr lang="en-US" sz="2000" dirty="0"/>
              <a:t> eigenvectors                form the </a:t>
            </a:r>
            <a:r>
              <a:rPr lang="en-US" sz="2000" i="1" dirty="0"/>
              <a:t>p</a:t>
            </a:r>
            <a:r>
              <a:rPr lang="en-US" sz="2000" dirty="0"/>
              <a:t> PCs.</a:t>
            </a:r>
          </a:p>
          <a:p>
            <a:pPr lvl="1"/>
            <a:endParaRPr lang="en-US" sz="2000" dirty="0"/>
          </a:p>
          <a:p>
            <a:pPr lvl="1">
              <a:buClr>
                <a:schemeClr val="accent2"/>
              </a:buClr>
              <a:buSzPts val="1600"/>
            </a:pPr>
            <a:r>
              <a:rPr lang="en-US" sz="2000" dirty="0"/>
              <a:t>The transformation </a:t>
            </a:r>
            <a:r>
              <a:rPr lang="en-US" sz="2000" i="1" dirty="0"/>
              <a:t>G</a:t>
            </a:r>
            <a:r>
              <a:rPr lang="en-US" sz="2000" dirty="0"/>
              <a:t> consists of the </a:t>
            </a:r>
            <a:r>
              <a:rPr lang="en-US" sz="2000" i="1" dirty="0"/>
              <a:t>p</a:t>
            </a:r>
            <a:r>
              <a:rPr lang="en-US" sz="2000" dirty="0"/>
              <a:t> PCs.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A62EF65-3EA1-4E16-A3DF-DE3803D02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619863"/>
              </p:ext>
            </p:extLst>
          </p:nvPr>
        </p:nvGraphicFramePr>
        <p:xfrm>
          <a:off x="3350360" y="3929983"/>
          <a:ext cx="27416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quation" r:id="rId3" imgW="1180800" imgH="241200" progId="">
                  <p:embed/>
                </p:oleObj>
              </mc:Choice>
              <mc:Fallback>
                <p:oleObj name="Equation" r:id="rId3" imgW="1180800" imgH="241200" progId="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360" y="3929983"/>
                        <a:ext cx="2741612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A84EB554-004F-468F-948D-650AA2273F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412789"/>
              </p:ext>
            </p:extLst>
          </p:nvPr>
        </p:nvGraphicFramePr>
        <p:xfrm>
          <a:off x="1968441" y="4477590"/>
          <a:ext cx="55054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Equation" r:id="rId5" imgW="2082600" imgH="228600" progId="">
                  <p:embed/>
                </p:oleObj>
              </mc:Choice>
              <mc:Fallback>
                <p:oleObj name="Equation" r:id="rId5" imgW="2082600" imgH="228600" progId="">
                  <p:embed/>
                  <p:pic>
                    <p:nvPicPr>
                      <p:cNvPr id="819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441" y="4477590"/>
                        <a:ext cx="5505450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282C04F1-D8A8-4C3A-9173-318FF4E272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515943"/>
              </p:ext>
            </p:extLst>
          </p:nvPr>
        </p:nvGraphicFramePr>
        <p:xfrm>
          <a:off x="5386298" y="2204030"/>
          <a:ext cx="837895" cy="559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Equation" r:id="rId7" imgW="380880" imgH="253800" progId="">
                  <p:embed/>
                </p:oleObj>
              </mc:Choice>
              <mc:Fallback>
                <p:oleObj name="Equation" r:id="rId7" imgW="380880" imgH="253800" progId="">
                  <p:embed/>
                  <p:pic>
                    <p:nvPicPr>
                      <p:cNvPr id="81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298" y="2204030"/>
                        <a:ext cx="837895" cy="5590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1B23E848-3FED-4DD6-88B9-73C222D6C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157869"/>
              </p:ext>
            </p:extLst>
          </p:nvPr>
        </p:nvGraphicFramePr>
        <p:xfrm>
          <a:off x="5108450" y="2800184"/>
          <a:ext cx="837895" cy="559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Equation" r:id="rId9" imgW="380880" imgH="253800" progId="">
                  <p:embed/>
                </p:oleObj>
              </mc:Choice>
              <mc:Fallback>
                <p:oleObj name="Equation" r:id="rId9" imgW="380880" imgH="253800" progId="">
                  <p:embed/>
                  <p:pic>
                    <p:nvPicPr>
                      <p:cNvPr id="819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450" y="2800184"/>
                        <a:ext cx="837895" cy="5590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7030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PCA – </a:t>
            </a:r>
            <a:r>
              <a:rPr lang="fr-FR" dirty="0" err="1"/>
              <a:t>Worked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en-US" dirty="0"/>
          </a:p>
        </p:txBody>
      </p:sp>
      <p:sp>
        <p:nvSpPr>
          <p:cNvPr id="1075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896DDD7-83EC-4061-9BE6-E9F49CDA3D4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  <p:pic>
        <p:nvPicPr>
          <p:cNvPr id="1075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0605" y="1489472"/>
            <a:ext cx="3471863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75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870692"/>
              </p:ext>
            </p:extLst>
          </p:nvPr>
        </p:nvGraphicFramePr>
        <p:xfrm>
          <a:off x="5793640" y="1340578"/>
          <a:ext cx="1201341" cy="341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4" imgW="876240" imgH="2489040" progId="">
                  <p:embed/>
                </p:oleObj>
              </mc:Choice>
              <mc:Fallback>
                <p:oleObj name="Equation" r:id="rId4" imgW="876240" imgH="2489040" progId="">
                  <p:embed/>
                  <p:pic>
                    <p:nvPicPr>
                      <p:cNvPr id="1075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3640" y="1340578"/>
                        <a:ext cx="1201341" cy="34147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PCA – </a:t>
            </a:r>
            <a:r>
              <a:rPr lang="fr-FR" dirty="0" err="1"/>
              <a:t>Worked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en-US" dirty="0"/>
          </a:p>
        </p:txBody>
      </p:sp>
      <p:sp>
        <p:nvSpPr>
          <p:cNvPr id="1085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83DABA-67C1-48D5-B60E-27C523A279E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  <p:sp>
        <p:nvSpPr>
          <p:cNvPr id="108553" name="Content Placeholder 2"/>
          <p:cNvSpPr>
            <a:spLocks/>
          </p:cNvSpPr>
          <p:nvPr/>
        </p:nvSpPr>
        <p:spPr bwMode="auto">
          <a:xfrm>
            <a:off x="2535174" y="1147361"/>
            <a:ext cx="5600700" cy="36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en-US" dirty="0">
                <a:latin typeface="Century Schoolbook" pitchFamily="18" charset="0"/>
              </a:rPr>
              <a:t>First step is to center the original data around 0</a:t>
            </a:r>
          </a:p>
          <a:p>
            <a:pPr marL="479822" lvl="1" indent="-2047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fr-FR" sz="1575" dirty="0" err="1">
                <a:latin typeface="Century Schoolbook" pitchFamily="18" charset="0"/>
              </a:rPr>
              <a:t>Subtract</a:t>
            </a:r>
            <a:r>
              <a:rPr lang="fr-FR" sz="1575" dirty="0">
                <a:latin typeface="Century Schoolbook" pitchFamily="18" charset="0"/>
              </a:rPr>
              <a:t> </a:t>
            </a:r>
            <a:r>
              <a:rPr lang="fr-FR" sz="1575" dirty="0" err="1">
                <a:latin typeface="Century Schoolbook" pitchFamily="18" charset="0"/>
              </a:rPr>
              <a:t>mean</a:t>
            </a:r>
            <a:r>
              <a:rPr lang="fr-FR" sz="1575" dirty="0">
                <a:latin typeface="Century Schoolbook" pitchFamily="18" charset="0"/>
              </a:rPr>
              <a:t> </a:t>
            </a:r>
            <a:r>
              <a:rPr lang="fr-FR" sz="1575" dirty="0" err="1">
                <a:latin typeface="Century Schoolbook" pitchFamily="18" charset="0"/>
              </a:rPr>
              <a:t>from</a:t>
            </a:r>
            <a:r>
              <a:rPr lang="fr-FR" sz="1575" dirty="0">
                <a:latin typeface="Century Schoolbook" pitchFamily="18" charset="0"/>
              </a:rPr>
              <a:t> </a:t>
            </a:r>
            <a:r>
              <a:rPr lang="fr-FR" sz="1575" dirty="0" err="1">
                <a:latin typeface="Century Schoolbook" pitchFamily="18" charset="0"/>
              </a:rPr>
              <a:t>each</a:t>
            </a:r>
            <a:r>
              <a:rPr lang="fr-FR" sz="1575" dirty="0">
                <a:latin typeface="Century Schoolbook" pitchFamily="18" charset="0"/>
              </a:rPr>
              <a:t> value</a:t>
            </a:r>
            <a:endParaRPr lang="en-US" sz="1575" dirty="0">
              <a:latin typeface="Century Schoolbook" pitchFamily="18" charset="0"/>
            </a:endParaRPr>
          </a:p>
        </p:txBody>
      </p:sp>
      <p:graphicFrame>
        <p:nvGraphicFramePr>
          <p:cNvPr id="1085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894643"/>
              </p:ext>
            </p:extLst>
          </p:nvPr>
        </p:nvGraphicFramePr>
        <p:xfrm>
          <a:off x="3103960" y="1893258"/>
          <a:ext cx="3449240" cy="3118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3" imgW="2514600" imgH="2273300" progId="Equation.3">
                  <p:embed/>
                </p:oleObj>
              </mc:Choice>
              <mc:Fallback>
                <p:oleObj name="Equation" r:id="rId3" imgW="2514600" imgH="2273300" progId="Equation.3">
                  <p:embed/>
                  <p:pic>
                    <p:nvPicPr>
                      <p:cNvPr id="1085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960" y="1893258"/>
                        <a:ext cx="3449240" cy="311824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PCA – </a:t>
            </a:r>
            <a:r>
              <a:rPr lang="fr-FR" dirty="0" err="1"/>
              <a:t>Worked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en-US" dirty="0"/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Calculate the covariance matrix of the centered data – Only 2 × 2 for this case</a:t>
            </a:r>
          </a:p>
          <a:p>
            <a:endParaRPr lang="en-US"/>
          </a:p>
        </p:txBody>
      </p:sp>
      <p:sp>
        <p:nvSpPr>
          <p:cNvPr id="1136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EBE264-D9A1-4197-8C15-F366BE9179A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  <p:graphicFrame>
        <p:nvGraphicFramePr>
          <p:cNvPr id="1136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947014"/>
              </p:ext>
            </p:extLst>
          </p:nvPr>
        </p:nvGraphicFramePr>
        <p:xfrm>
          <a:off x="1059785" y="2266340"/>
          <a:ext cx="252888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3" imgW="2514600" imgH="2273300" progId="Equation.3">
                  <p:embed/>
                </p:oleObj>
              </mc:Choice>
              <mc:Fallback>
                <p:oleObj name="Equation" r:id="rId3" imgW="2514600" imgH="2273300" progId="Equation.3">
                  <p:embed/>
                  <p:pic>
                    <p:nvPicPr>
                      <p:cNvPr id="1136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785" y="2266340"/>
                        <a:ext cx="2528888" cy="228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601087"/>
              </p:ext>
            </p:extLst>
          </p:nvPr>
        </p:nvGraphicFramePr>
        <p:xfrm>
          <a:off x="4113885" y="2222301"/>
          <a:ext cx="3429000" cy="69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5" imgW="2057400" imgH="419100" progId="Equation.3">
                  <p:embed/>
                </p:oleObj>
              </mc:Choice>
              <mc:Fallback>
                <p:oleObj name="Equation" r:id="rId5" imgW="2057400" imgH="419100" progId="Equation.3">
                  <p:embed/>
                  <p:pic>
                    <p:nvPicPr>
                      <p:cNvPr id="1136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885" y="2222301"/>
                        <a:ext cx="3429000" cy="69889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F66E6B3-B834-4580-9279-9BE6481F5A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5619" y="2964300"/>
            <a:ext cx="3454381" cy="17474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6B0F36F-2A20-4C9F-8908-A774F55F1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Unsupervised 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6661" name="Ink 66660">
                <a:extLst>
                  <a:ext uri="{FF2B5EF4-FFF2-40B4-BE49-F238E27FC236}">
                    <a16:creationId xmlns:a16="http://schemas.microsoft.com/office/drawing/2014/main" id="{5BDB70AB-9CFD-4FC3-B463-F88FBD1CE782}"/>
                  </a:ext>
                </a:extLst>
              </p14:cNvPr>
              <p14:cNvContentPartPr/>
              <p14:nvPr/>
            </p14:nvContentPartPr>
            <p14:xfrm>
              <a:off x="-749660" y="3015900"/>
              <a:ext cx="270" cy="270"/>
            </p14:xfrm>
          </p:contentPart>
        </mc:Choice>
        <mc:Fallback xmlns="">
          <p:pic>
            <p:nvPicPr>
              <p:cNvPr id="66661" name="Ink 66660">
                <a:extLst>
                  <a:ext uri="{FF2B5EF4-FFF2-40B4-BE49-F238E27FC236}">
                    <a16:creationId xmlns:a16="http://schemas.microsoft.com/office/drawing/2014/main" id="{5BDB70AB-9CFD-4FC3-B463-F88FBD1CE7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56410" y="3009150"/>
                <a:ext cx="13500" cy="135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16A34D4-E19D-402D-85FC-64D8C66EDE99}"/>
              </a:ext>
            </a:extLst>
          </p:cNvPr>
          <p:cNvSpPr txBox="1"/>
          <p:nvPr/>
        </p:nvSpPr>
        <p:spPr>
          <a:xfrm>
            <a:off x="4572000" y="1407371"/>
            <a:ext cx="4275740" cy="2944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The class labels of training data is unknown</a:t>
            </a:r>
          </a:p>
          <a:p>
            <a:pPr marL="742950" lvl="1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Given a set of measurements, observations, etc. with the aim of establishing the existence of classes or clusters in the data</a:t>
            </a:r>
          </a:p>
          <a:p>
            <a:pPr marL="742950" lvl="1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Clustering </a:t>
            </a:r>
          </a:p>
          <a:p>
            <a:pPr marL="742950" lvl="1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Dimensionality Reduction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7A2FE-B8D3-4F80-8BB3-56EDC4511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260" y="2420960"/>
            <a:ext cx="4428175" cy="186341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PCA – </a:t>
            </a:r>
            <a:r>
              <a:rPr lang="fr-FR" dirty="0" err="1"/>
              <a:t>Worked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en-US" dirty="0"/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>
          <a:xfrm>
            <a:off x="3115765" y="1482849"/>
            <a:ext cx="5497379" cy="3511061"/>
          </a:xfrm>
        </p:spPr>
        <p:txBody>
          <a:bodyPr/>
          <a:lstStyle/>
          <a:p>
            <a:r>
              <a:rPr lang="en-US" sz="2400" dirty="0"/>
              <a:t>Calculate the eigenvectors and eigenvalues of the covariance matrix </a:t>
            </a:r>
          </a:p>
          <a:p>
            <a:endParaRPr lang="en-US" sz="2400" dirty="0"/>
          </a:p>
          <a:p>
            <a:r>
              <a:rPr lang="en-US" sz="2400" dirty="0"/>
              <a:t>-  </a:t>
            </a:r>
            <a:r>
              <a:rPr lang="en-US" sz="1275" dirty="0"/>
              <a:t>Covariance matrix – square </a:t>
            </a:r>
            <a:r>
              <a:rPr lang="en-US" sz="1275" i="1" dirty="0"/>
              <a:t>n</a:t>
            </a:r>
            <a:r>
              <a:rPr lang="en-US" sz="1275" dirty="0"/>
              <a:t> × </a:t>
            </a:r>
            <a:r>
              <a:rPr lang="en-US" sz="1275" i="1" dirty="0"/>
              <a:t>n</a:t>
            </a:r>
            <a:r>
              <a:rPr lang="en-US" sz="1275" dirty="0"/>
              <a:t> ; </a:t>
            </a:r>
            <a:r>
              <a:rPr lang="en-US" sz="1275" i="1" dirty="0"/>
              <a:t>n</a:t>
            </a:r>
            <a:r>
              <a:rPr lang="en-US" sz="1275" dirty="0"/>
              <a:t> eigenvalues will exist</a:t>
            </a:r>
          </a:p>
          <a:p>
            <a:pPr marL="557213" lvl="1" indent="-214313"/>
            <a:r>
              <a:rPr lang="en-US" sz="1275" dirty="0"/>
              <a:t>All eigenvectors (principal components/dimensions) are orthogonal to each other and will make a new set of dimensions for the data</a:t>
            </a:r>
          </a:p>
          <a:p>
            <a:pPr marL="557213" lvl="1" indent="-214313"/>
            <a:r>
              <a:rPr lang="en-US" sz="1275" dirty="0"/>
              <a:t>The magnitude of each eigenvalue corresponds to the variance along that new dimension – Just what we wanted!</a:t>
            </a:r>
          </a:p>
          <a:p>
            <a:pPr marL="557213" lvl="1" indent="-214313"/>
            <a:r>
              <a:rPr lang="en-US" sz="1275" dirty="0"/>
              <a:t>We can sort the principal components according to their eigenvalues</a:t>
            </a:r>
          </a:p>
          <a:p>
            <a:pPr marL="557213" lvl="1" indent="-214313"/>
            <a:r>
              <a:rPr lang="en-US" sz="1275" dirty="0"/>
              <a:t>Just keep those dimensions with largest eigenvalues</a:t>
            </a:r>
          </a:p>
          <a:p>
            <a:endParaRPr lang="en-US" sz="135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46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E2B8396-59EE-4339-A7AA-65B67753EBF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  <p:graphicFrame>
        <p:nvGraphicFramePr>
          <p:cNvPr id="1146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633261"/>
              </p:ext>
            </p:extLst>
          </p:nvPr>
        </p:nvGraphicFramePr>
        <p:xfrm>
          <a:off x="296260" y="2700251"/>
          <a:ext cx="30289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3" imgW="2692400" imgH="1066800" progId="Equation.3">
                  <p:embed/>
                </p:oleObj>
              </mc:Choice>
              <mc:Fallback>
                <p:oleObj name="Equation" r:id="rId3" imgW="2692400" imgH="1066800" progId="Equation.3">
                  <p:embed/>
                  <p:pic>
                    <p:nvPicPr>
                      <p:cNvPr id="1146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60" y="2700251"/>
                        <a:ext cx="3028950" cy="12001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fr-FR" cap="none"/>
              <a:t>PCA – WORKED EXAMPLE</a:t>
            </a:r>
            <a:endParaRPr lang="en-US" cap="none"/>
          </a:p>
        </p:txBody>
      </p:sp>
      <p:sp>
        <p:nvSpPr>
          <p:cNvPr id="1157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13A2CA7-81EE-418E-996C-4A7E303ECB2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  <p:pic>
        <p:nvPicPr>
          <p:cNvPr id="115720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1" y="1200150"/>
            <a:ext cx="3574256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5053012" y="2286000"/>
            <a:ext cx="1976438" cy="595099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350"/>
              <a:t>Two eigenvectors overlaying the centered data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fr-FR" cap="none"/>
              <a:t>PCA – WORKED EXAMPLE</a:t>
            </a:r>
            <a:endParaRPr lang="en-US" cap="none"/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Just keep the </a:t>
            </a:r>
            <a:r>
              <a:rPr lang="en-US" i="1"/>
              <a:t>p</a:t>
            </a:r>
            <a:r>
              <a:rPr lang="en-US"/>
              <a:t> eigenvectors with the largest eigenvalues</a:t>
            </a:r>
          </a:p>
          <a:p>
            <a:pPr marL="557213" lvl="1" indent="-214313">
              <a:lnSpc>
                <a:spcPct val="80000"/>
              </a:lnSpc>
            </a:pPr>
            <a:r>
              <a:rPr lang="en-US" sz="1800"/>
              <a:t>Do lose some information, but if we just drop dimensions with small eigenvalues then we lose only a little information</a:t>
            </a:r>
          </a:p>
          <a:p>
            <a:pPr marL="557213" lvl="1" indent="-214313">
              <a:lnSpc>
                <a:spcPct val="80000"/>
              </a:lnSpc>
            </a:pPr>
            <a:r>
              <a:rPr lang="en-US" sz="1800"/>
              <a:t>We can then have </a:t>
            </a:r>
            <a:r>
              <a:rPr lang="en-US" sz="1800" i="1"/>
              <a:t>p</a:t>
            </a:r>
            <a:r>
              <a:rPr lang="en-US" sz="1800"/>
              <a:t> input features rather than </a:t>
            </a:r>
            <a:r>
              <a:rPr lang="en-US" sz="1800" i="1"/>
              <a:t>n</a:t>
            </a:r>
          </a:p>
          <a:p>
            <a:pPr marL="557213" lvl="1" indent="-214313">
              <a:lnSpc>
                <a:spcPct val="80000"/>
              </a:lnSpc>
            </a:pPr>
            <a:r>
              <a:rPr lang="en-US" sz="1800"/>
              <a:t>How many dimensions </a:t>
            </a:r>
            <a:r>
              <a:rPr lang="en-US" sz="1800" i="1"/>
              <a:t>p</a:t>
            </a:r>
            <a:r>
              <a:rPr lang="en-US" sz="1800"/>
              <a:t> should we keep?</a:t>
            </a:r>
          </a:p>
        </p:txBody>
      </p:sp>
      <p:sp>
        <p:nvSpPr>
          <p:cNvPr id="1167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A7C8F3-72CE-4B30-8E16-E1B352D9442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  <p:cxnSp>
        <p:nvCxnSpPr>
          <p:cNvPr id="116744" name="Straight Connector 10"/>
          <p:cNvCxnSpPr>
            <a:cxnSpLocks noChangeShapeType="1"/>
          </p:cNvCxnSpPr>
          <p:nvPr/>
        </p:nvCxnSpPr>
        <p:spPr bwMode="auto">
          <a:xfrm rot="5400000">
            <a:off x="1657351" y="3919538"/>
            <a:ext cx="1371600" cy="2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6745" name="Straight Connector 11"/>
          <p:cNvCxnSpPr>
            <a:cxnSpLocks noChangeShapeType="1"/>
          </p:cNvCxnSpPr>
          <p:nvPr/>
        </p:nvCxnSpPr>
        <p:spPr bwMode="auto">
          <a:xfrm rot="5400000">
            <a:off x="2400301" y="4304110"/>
            <a:ext cx="572690" cy="1191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</p:cxnSp>
      <p:cxnSp>
        <p:nvCxnSpPr>
          <p:cNvPr id="116746" name="Straight Connector 14"/>
          <p:cNvCxnSpPr>
            <a:cxnSpLocks noChangeShapeType="1"/>
          </p:cNvCxnSpPr>
          <p:nvPr/>
        </p:nvCxnSpPr>
        <p:spPr bwMode="auto">
          <a:xfrm>
            <a:off x="2344341" y="4606529"/>
            <a:ext cx="1656159" cy="11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6747" name="TextBox 15"/>
          <p:cNvSpPr txBox="1">
            <a:spLocks noChangeArrowheads="1"/>
          </p:cNvSpPr>
          <p:nvPr/>
        </p:nvSpPr>
        <p:spPr bwMode="auto">
          <a:xfrm>
            <a:off x="2457450" y="4719638"/>
            <a:ext cx="13144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Times New Roman" pitchFamily="18" charset="0"/>
                <a:ea typeface="MS PGothic" pitchFamily="34" charset="-128"/>
              </a:rPr>
              <a:t>1 2 3 4 5 6 7 … </a:t>
            </a:r>
            <a:r>
              <a:rPr lang="en-US" sz="1200" i="1">
                <a:latin typeface="Times New Roman" pitchFamily="18" charset="0"/>
                <a:ea typeface="MS PGothic" pitchFamily="34" charset="-128"/>
              </a:rPr>
              <a:t>n</a:t>
            </a:r>
          </a:p>
        </p:txBody>
      </p:sp>
      <p:cxnSp>
        <p:nvCxnSpPr>
          <p:cNvPr id="116748" name="Straight Connector 16"/>
          <p:cNvCxnSpPr>
            <a:cxnSpLocks noChangeShapeType="1"/>
          </p:cNvCxnSpPr>
          <p:nvPr/>
        </p:nvCxnSpPr>
        <p:spPr bwMode="auto">
          <a:xfrm rot="5400000">
            <a:off x="2056210" y="4076701"/>
            <a:ext cx="1031081" cy="2381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</p:cxnSp>
      <p:cxnSp>
        <p:nvCxnSpPr>
          <p:cNvPr id="116749" name="Straight Connector 23"/>
          <p:cNvCxnSpPr>
            <a:cxnSpLocks noChangeShapeType="1"/>
          </p:cNvCxnSpPr>
          <p:nvPr/>
        </p:nvCxnSpPr>
        <p:spPr bwMode="auto">
          <a:xfrm rot="5400000">
            <a:off x="2628901" y="4418410"/>
            <a:ext cx="344090" cy="1191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</p:cxnSp>
      <p:cxnSp>
        <p:nvCxnSpPr>
          <p:cNvPr id="116750" name="Straight Connector 24"/>
          <p:cNvCxnSpPr>
            <a:cxnSpLocks noChangeShapeType="1"/>
          </p:cNvCxnSpPr>
          <p:nvPr/>
        </p:nvCxnSpPr>
        <p:spPr bwMode="auto">
          <a:xfrm rot="5400000">
            <a:off x="2856906" y="4532115"/>
            <a:ext cx="115490" cy="2381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</p:cxnSp>
      <p:cxnSp>
        <p:nvCxnSpPr>
          <p:cNvPr id="116751" name="Straight Connector 32"/>
          <p:cNvCxnSpPr>
            <a:cxnSpLocks noChangeShapeType="1"/>
          </p:cNvCxnSpPr>
          <p:nvPr/>
        </p:nvCxnSpPr>
        <p:spPr bwMode="auto">
          <a:xfrm rot="5400000">
            <a:off x="2999780" y="4561880"/>
            <a:ext cx="58341" cy="2381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</p:cxnSp>
      <p:cxnSp>
        <p:nvCxnSpPr>
          <p:cNvPr id="116752" name="Straight Connector 33"/>
          <p:cNvCxnSpPr>
            <a:cxnSpLocks noChangeShapeType="1"/>
          </p:cNvCxnSpPr>
          <p:nvPr/>
        </p:nvCxnSpPr>
        <p:spPr bwMode="auto">
          <a:xfrm rot="5400000">
            <a:off x="3127177" y="4574977"/>
            <a:ext cx="34528" cy="2381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</p:cxnSp>
      <p:cxnSp>
        <p:nvCxnSpPr>
          <p:cNvPr id="116753" name="Straight Connector 34"/>
          <p:cNvCxnSpPr>
            <a:cxnSpLocks noChangeShapeType="1"/>
          </p:cNvCxnSpPr>
          <p:nvPr/>
        </p:nvCxnSpPr>
        <p:spPr bwMode="auto">
          <a:xfrm rot="5400000">
            <a:off x="3246240" y="4580931"/>
            <a:ext cx="21431" cy="119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</p:cxnSp>
      <p:sp>
        <p:nvSpPr>
          <p:cNvPr id="116754" name="TextBox 49"/>
          <p:cNvSpPr txBox="1">
            <a:spLocks noChangeArrowheads="1"/>
          </p:cNvSpPr>
          <p:nvPr/>
        </p:nvSpPr>
        <p:spPr bwMode="auto">
          <a:xfrm>
            <a:off x="1428750" y="3795712"/>
            <a:ext cx="96372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>
                <a:latin typeface="Times New Roman" pitchFamily="18" charset="0"/>
                <a:ea typeface="MS PGothic" pitchFamily="34" charset="-128"/>
              </a:rPr>
              <a:t>Eigenvalue</a:t>
            </a:r>
          </a:p>
        </p:txBody>
      </p:sp>
      <p:graphicFrame>
        <p:nvGraphicFramePr>
          <p:cNvPr id="116755" name="Object 19"/>
          <p:cNvGraphicFramePr>
            <a:graphicFrameLocks noChangeAspect="1"/>
          </p:cNvGraphicFramePr>
          <p:nvPr/>
        </p:nvGraphicFramePr>
        <p:xfrm>
          <a:off x="4743450" y="3657601"/>
          <a:ext cx="2228850" cy="1040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3" imgW="1905000" imgH="889000" progId="Equation.3">
                  <p:embed/>
                </p:oleObj>
              </mc:Choice>
              <mc:Fallback>
                <p:oleObj name="Equation" r:id="rId3" imgW="1905000" imgH="889000" progId="Equation.3">
                  <p:embed/>
                  <p:pic>
                    <p:nvPicPr>
                      <p:cNvPr id="1167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3657601"/>
                        <a:ext cx="2228850" cy="104060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6" name="TextBox 51"/>
          <p:cNvSpPr txBox="1">
            <a:spLocks noChangeArrowheads="1"/>
          </p:cNvSpPr>
          <p:nvPr/>
        </p:nvSpPr>
        <p:spPr bwMode="auto">
          <a:xfrm>
            <a:off x="3829051" y="3943351"/>
            <a:ext cx="97507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>
                <a:latin typeface="Times New Roman" pitchFamily="18" charset="0"/>
                <a:ea typeface="MS PGothic" pitchFamily="34" charset="-128"/>
              </a:rPr>
              <a:t>Proportion</a:t>
            </a:r>
          </a:p>
          <a:p>
            <a:r>
              <a:rPr lang="en-US" sz="1350">
                <a:latin typeface="Times New Roman" pitchFamily="18" charset="0"/>
                <a:ea typeface="MS PGothic" pitchFamily="34" charset="-128"/>
              </a:rPr>
              <a:t>of Variance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fr-FR" cap="none" dirty="0"/>
              <a:t>PCA – WORKED EXAMPLE</a:t>
            </a:r>
            <a:endParaRPr lang="en-US" cap="none" dirty="0"/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Proportion of Variance (PoV) </a:t>
            </a:r>
          </a:p>
          <a:p>
            <a:endParaRPr lang="tr-TR" dirty="0"/>
          </a:p>
          <a:p>
            <a:endParaRPr lang="tr-TR" dirty="0"/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when λ</a:t>
            </a:r>
            <a:r>
              <a:rPr lang="tr-TR" i="1" baseline="-25000" dirty="0"/>
              <a:t>i </a:t>
            </a:r>
            <a:r>
              <a:rPr lang="tr-TR" dirty="0"/>
              <a:t>are sorted in descending order </a:t>
            </a:r>
          </a:p>
          <a:p>
            <a:r>
              <a:rPr lang="tr-TR" dirty="0"/>
              <a:t>Typically, stop at PoV&gt;0.9</a:t>
            </a:r>
          </a:p>
          <a:p>
            <a:endParaRPr lang="en-US" dirty="0"/>
          </a:p>
        </p:txBody>
      </p:sp>
      <p:sp>
        <p:nvSpPr>
          <p:cNvPr id="1177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F8AA45-488C-43A8-A942-65BC639609B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/>
          </a:p>
        </p:txBody>
      </p:sp>
      <p:graphicFrame>
        <p:nvGraphicFramePr>
          <p:cNvPr id="117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442637"/>
              </p:ext>
            </p:extLst>
          </p:nvPr>
        </p:nvGraphicFramePr>
        <p:xfrm>
          <a:off x="2586835" y="1960930"/>
          <a:ext cx="3064669" cy="915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3" imgW="1574640" imgH="469800" progId="">
                  <p:embed/>
                </p:oleObj>
              </mc:Choice>
              <mc:Fallback>
                <p:oleObj name="Equation" r:id="rId3" imgW="1574640" imgH="469800" progId="">
                  <p:embed/>
                  <p:pic>
                    <p:nvPicPr>
                      <p:cNvPr id="1177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835" y="1960930"/>
                        <a:ext cx="3064669" cy="91559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PCA – WORKED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90EC0-AF1F-4E61-980F-8991699180C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6659" y="1197405"/>
            <a:ext cx="5450681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659" y="3098317"/>
            <a:ext cx="5443538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PCA – WORKED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Transform the features to the </a:t>
            </a:r>
            <a:r>
              <a:rPr lang="en-US" i="1" dirty="0"/>
              <a:t>p</a:t>
            </a:r>
            <a:r>
              <a:rPr lang="en-US" dirty="0"/>
              <a:t> chosen Eigenvectors</a:t>
            </a:r>
          </a:p>
          <a:p>
            <a:r>
              <a:rPr lang="en-US" dirty="0"/>
              <a:t>Take the </a:t>
            </a:r>
            <a:r>
              <a:rPr lang="en-US" i="1" dirty="0"/>
              <a:t>p</a:t>
            </a:r>
            <a:r>
              <a:rPr lang="en-US" dirty="0"/>
              <a:t> eigenvectors that you want to keep from the list of eigenvectors, and forming a matrix with these eigenvectors in the columns.</a:t>
            </a:r>
          </a:p>
          <a:p>
            <a:endParaRPr lang="en-US" dirty="0"/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 dirty="0"/>
              <a:t>;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vectors</a:t>
            </a:r>
            <a:r>
              <a:rPr lang="fr-FR" dirty="0"/>
              <a:t> or chose to </a:t>
            </a:r>
            <a:r>
              <a:rPr lang="fr-FR" dirty="0" err="1"/>
              <a:t>leave</a:t>
            </a:r>
            <a:r>
              <a:rPr lang="fr-FR" dirty="0"/>
              <a:t> out the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significant</a:t>
            </a:r>
            <a:r>
              <a:rPr lang="fr-FR" dirty="0"/>
              <a:t> one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90EC0-AF1F-4E61-980F-8991699180C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2064544" y="4171950"/>
          <a:ext cx="23860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Equation" r:id="rId3" imgW="2120760" imgH="457200" progId="">
                  <p:embed/>
                </p:oleObj>
              </mc:Choice>
              <mc:Fallback>
                <p:oleObj name="Equation" r:id="rId3" imgW="2120760" imgH="457200" progId="">
                  <p:embed/>
                  <p:pic>
                    <p:nvPicPr>
                      <p:cNvPr id="138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544" y="4171950"/>
                        <a:ext cx="2386013" cy="5143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5486400" y="4171950"/>
          <a:ext cx="12287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Equation" r:id="rId5" imgW="1091880" imgH="457200" progId="">
                  <p:embed/>
                </p:oleObj>
              </mc:Choice>
              <mc:Fallback>
                <p:oleObj name="Equation" r:id="rId5" imgW="1091880" imgH="457200" progId="">
                  <p:embed/>
                  <p:pic>
                    <p:nvPicPr>
                      <p:cNvPr id="138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71950"/>
                        <a:ext cx="1228725" cy="5143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43450" y="4286250"/>
            <a:ext cx="394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OR</a:t>
            </a:r>
            <a:endParaRPr lang="en-US" sz="1350" dirty="0"/>
          </a:p>
        </p:txBody>
      </p:sp>
      <p:graphicFrame>
        <p:nvGraphicFramePr>
          <p:cNvPr id="138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556780"/>
              </p:ext>
            </p:extLst>
          </p:nvPr>
        </p:nvGraphicFramePr>
        <p:xfrm>
          <a:off x="2659856" y="2952935"/>
          <a:ext cx="3440906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Equation" r:id="rId7" imgW="2184120" imgH="253800" progId="">
                  <p:embed/>
                </p:oleObj>
              </mc:Choice>
              <mc:Fallback>
                <p:oleObj name="Equation" r:id="rId7" imgW="2184120" imgH="253800" progId="">
                  <p:embed/>
                  <p:pic>
                    <p:nvPicPr>
                      <p:cNvPr id="138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856" y="2952935"/>
                        <a:ext cx="3440906" cy="4000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PCA – WORKED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1" y="1960930"/>
            <a:ext cx="6413609" cy="259598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err="1"/>
              <a:t>RowFeatureVector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matrix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eigenvectors</a:t>
            </a:r>
            <a:r>
              <a:rPr lang="fr-FR" dirty="0"/>
              <a:t> in the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transposed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eigenvectors</a:t>
            </a:r>
            <a:r>
              <a:rPr lang="fr-FR" dirty="0"/>
              <a:t> are </a:t>
            </a:r>
            <a:r>
              <a:rPr lang="fr-FR" dirty="0" err="1"/>
              <a:t>now</a:t>
            </a:r>
            <a:r>
              <a:rPr lang="fr-FR" dirty="0"/>
              <a:t> in the </a:t>
            </a:r>
            <a:r>
              <a:rPr lang="fr-FR" dirty="0" err="1"/>
              <a:t>rows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significant</a:t>
            </a:r>
            <a:r>
              <a:rPr lang="fr-FR" dirty="0"/>
              <a:t> </a:t>
            </a:r>
            <a:r>
              <a:rPr lang="fr-FR" dirty="0" err="1"/>
              <a:t>eigenvector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 the top</a:t>
            </a:r>
          </a:p>
          <a:p>
            <a:pPr>
              <a:lnSpc>
                <a:spcPct val="150000"/>
              </a:lnSpc>
            </a:pPr>
            <a:r>
              <a:rPr lang="fr-FR" dirty="0" err="1"/>
              <a:t>RowDataAdjust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mean</a:t>
            </a:r>
            <a:r>
              <a:rPr lang="fr-FR" dirty="0"/>
              <a:t>-</a:t>
            </a:r>
            <a:r>
              <a:rPr lang="fr-FR" dirty="0" err="1"/>
              <a:t>adjusted</a:t>
            </a:r>
            <a:r>
              <a:rPr lang="fr-FR" dirty="0"/>
              <a:t> data </a:t>
            </a:r>
            <a:r>
              <a:rPr lang="fr-FR" dirty="0" err="1"/>
              <a:t>transposed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err="1"/>
              <a:t>FinalData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final data set </a:t>
            </a:r>
            <a:r>
              <a:rPr lang="fr-FR" dirty="0" err="1"/>
              <a:t>with</a:t>
            </a:r>
            <a:r>
              <a:rPr lang="fr-FR" dirty="0"/>
              <a:t> data items in </a:t>
            </a:r>
            <a:r>
              <a:rPr lang="fr-FR" dirty="0" err="1"/>
              <a:t>columns</a:t>
            </a:r>
            <a:r>
              <a:rPr lang="fr-FR" dirty="0"/>
              <a:t> and dimensions </a:t>
            </a:r>
            <a:r>
              <a:rPr lang="fr-FR" dirty="0" err="1"/>
              <a:t>along</a:t>
            </a:r>
            <a:r>
              <a:rPr lang="fr-FR" dirty="0"/>
              <a:t> the </a:t>
            </a:r>
            <a:r>
              <a:rPr lang="fr-FR" dirty="0" err="1"/>
              <a:t>rows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90EC0-AF1F-4E61-980F-8991699180C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1425" y="1382520"/>
            <a:ext cx="466236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FinalData</a:t>
            </a:r>
            <a:r>
              <a:rPr lang="fr-FR" dirty="0"/>
              <a:t> = </a:t>
            </a:r>
            <a:r>
              <a:rPr lang="fr-FR" dirty="0" err="1"/>
              <a:t>RowFeatureVector</a:t>
            </a:r>
            <a:r>
              <a:rPr lang="fr-FR" dirty="0"/>
              <a:t> x </a:t>
            </a:r>
            <a:r>
              <a:rPr lang="fr-FR" dirty="0" err="1"/>
              <a:t>RowDataAdjust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PCA – WORKED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90EC0-AF1F-4E61-980F-8991699180C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55682" y="0"/>
            <a:ext cx="691215" cy="3000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r-FR" sz="1350" dirty="0" err="1">
                <a:latin typeface="Century Schoolbook" pitchFamily="18" charset="0"/>
              </a:rPr>
              <a:t>Step</a:t>
            </a:r>
            <a:r>
              <a:rPr lang="fr-FR" sz="1350" dirty="0">
                <a:latin typeface="Century Schoolbook" pitchFamily="18" charset="0"/>
              </a:rPr>
              <a:t> 5</a:t>
            </a:r>
            <a:endParaRPr lang="en-US" sz="1350" dirty="0">
              <a:latin typeface="Century Schoolbook" pitchFamily="18" charset="0"/>
            </a:endParaRP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0689" y="1314451"/>
            <a:ext cx="4208661" cy="323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PCA – WORKED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90EC0-AF1F-4E61-980F-8991699180C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39266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2448" y="1960930"/>
            <a:ext cx="2508647" cy="252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67" name="Pictur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7035" y="1959423"/>
            <a:ext cx="2508647" cy="249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68" name="Right Arrow 8"/>
          <p:cNvSpPr>
            <a:spLocks noChangeArrowheads="1"/>
          </p:cNvSpPr>
          <p:nvPr/>
        </p:nvSpPr>
        <p:spPr bwMode="auto">
          <a:xfrm>
            <a:off x="4089499" y="3081903"/>
            <a:ext cx="628650" cy="28575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non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5682" y="0"/>
            <a:ext cx="691215" cy="3000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r-FR" sz="1350" dirty="0" err="1">
                <a:latin typeface="Century Schoolbook" pitchFamily="18" charset="0"/>
              </a:rPr>
              <a:t>Step</a:t>
            </a:r>
            <a:r>
              <a:rPr lang="fr-FR" sz="1350" dirty="0">
                <a:latin typeface="Century Schoolbook" pitchFamily="18" charset="0"/>
              </a:rPr>
              <a:t> 5</a:t>
            </a:r>
            <a:endParaRPr lang="en-US" sz="1350" dirty="0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PCA – WORKED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90EC0-AF1F-4E61-980F-8991699180C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7840" y="1503760"/>
            <a:ext cx="2968610" cy="278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355682" y="0"/>
            <a:ext cx="691215" cy="3000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r-FR" sz="1350" dirty="0" err="1">
                <a:latin typeface="Century Schoolbook" pitchFamily="18" charset="0"/>
              </a:rPr>
              <a:t>Step</a:t>
            </a:r>
            <a:r>
              <a:rPr lang="fr-FR" sz="1350" dirty="0">
                <a:latin typeface="Century Schoolbook" pitchFamily="18" charset="0"/>
              </a:rPr>
              <a:t> 5</a:t>
            </a:r>
            <a:endParaRPr lang="en-US" sz="1350" dirty="0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719020" cy="725349"/>
          </a:xfrm>
        </p:spPr>
        <p:txBody>
          <a:bodyPr>
            <a:normAutofit/>
          </a:bodyPr>
          <a:lstStyle/>
          <a:p>
            <a:r>
              <a:rPr lang="en-US" dirty="0"/>
              <a:t>Dimensionality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3A831DE-A7F7-45C4-A4B9-43D66D4C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3" t="37219" r="32239" b="16931"/>
          <a:stretch>
            <a:fillRect/>
          </a:stretch>
        </p:blipFill>
        <p:spPr bwMode="auto">
          <a:xfrm>
            <a:off x="2434130" y="1350110"/>
            <a:ext cx="5802790" cy="363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3727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PCA – WORKED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90EC0-AF1F-4E61-980F-8991699180C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20180-CDEA-4387-93C9-80EFCF77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10" y="1156642"/>
            <a:ext cx="5955495" cy="385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4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PCA – WORKED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Getting</a:t>
            </a:r>
            <a:r>
              <a:rPr lang="fr-FR" dirty="0"/>
              <a:t> back original data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the </a:t>
            </a:r>
            <a:r>
              <a:rPr lang="fr-FR" dirty="0" err="1"/>
              <a:t>transofrmation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This </a:t>
            </a:r>
            <a:r>
              <a:rPr lang="fr-FR" dirty="0" err="1"/>
              <a:t>gives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In </a:t>
            </a:r>
            <a:r>
              <a:rPr lang="fr-FR" dirty="0" err="1"/>
              <a:t>our</a:t>
            </a:r>
            <a:r>
              <a:rPr lang="fr-FR" dirty="0"/>
              <a:t> case, inverse of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equal</a:t>
            </a:r>
            <a:r>
              <a:rPr lang="fr-FR" dirty="0"/>
              <a:t> to </a:t>
            </a:r>
            <a:r>
              <a:rPr lang="fr-FR" dirty="0" err="1"/>
              <a:t>its</a:t>
            </a:r>
            <a:r>
              <a:rPr lang="fr-FR" dirty="0"/>
              <a:t> transpose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90EC0-AF1F-4E61-980F-8991699180C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40816" y="2090413"/>
            <a:ext cx="466236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FinalData</a:t>
            </a:r>
            <a:r>
              <a:rPr lang="fr-FR" dirty="0"/>
              <a:t> = </a:t>
            </a:r>
            <a:r>
              <a:rPr lang="fr-FR" dirty="0" err="1"/>
              <a:t>RowFeatureVector</a:t>
            </a:r>
            <a:r>
              <a:rPr lang="fr-FR" dirty="0"/>
              <a:t> x </a:t>
            </a:r>
            <a:r>
              <a:rPr lang="fr-FR" dirty="0" err="1"/>
              <a:t>RowDataAdjust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1192" y="3168087"/>
            <a:ext cx="531495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RowDataAdjust</a:t>
            </a:r>
            <a:r>
              <a:rPr lang="fr-FR" dirty="0"/>
              <a:t> = </a:t>
            </a:r>
            <a:r>
              <a:rPr lang="fr-FR" dirty="0" err="1"/>
              <a:t>RowFeatureVector</a:t>
            </a:r>
            <a:r>
              <a:rPr lang="fr-FR" baseline="30000" dirty="0"/>
              <a:t>-1 </a:t>
            </a:r>
            <a:r>
              <a:rPr lang="fr-FR" dirty="0"/>
              <a:t>x </a:t>
            </a:r>
            <a:r>
              <a:rPr lang="fr-FR" dirty="0" err="1"/>
              <a:t>FinalData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1192" y="4452304"/>
            <a:ext cx="531495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RowDataAdjust</a:t>
            </a:r>
            <a:r>
              <a:rPr lang="fr-FR" dirty="0"/>
              <a:t> = </a:t>
            </a:r>
            <a:r>
              <a:rPr lang="fr-FR" dirty="0" err="1"/>
              <a:t>RowFeatureVector</a:t>
            </a:r>
            <a:r>
              <a:rPr lang="fr-FR" baseline="30000" dirty="0" err="1"/>
              <a:t>T</a:t>
            </a:r>
            <a:r>
              <a:rPr lang="fr-FR" baseline="30000" dirty="0"/>
              <a:t> </a:t>
            </a:r>
            <a:r>
              <a:rPr lang="fr-FR" dirty="0"/>
              <a:t>x </a:t>
            </a:r>
            <a:r>
              <a:rPr lang="fr-FR" dirty="0" err="1"/>
              <a:t>FinalData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PCA – WORKED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Getting</a:t>
            </a:r>
            <a:r>
              <a:rPr lang="fr-FR" dirty="0"/>
              <a:t> back original data</a:t>
            </a:r>
          </a:p>
          <a:p>
            <a:pPr lvl="1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back </a:t>
            </a:r>
            <a:r>
              <a:rPr lang="fr-FR" dirty="0" err="1"/>
              <a:t>raw</a:t>
            </a:r>
            <a:r>
              <a:rPr lang="fr-FR" dirty="0"/>
              <a:t> data: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use all (</a:t>
            </a:r>
            <a:r>
              <a:rPr lang="fr-FR" dirty="0" err="1"/>
              <a:t>two</a:t>
            </a:r>
            <a:r>
              <a:rPr lang="fr-FR" dirty="0"/>
              <a:t> in </a:t>
            </a:r>
            <a:r>
              <a:rPr lang="fr-FR" dirty="0" err="1"/>
              <a:t>our</a:t>
            </a:r>
            <a:r>
              <a:rPr lang="fr-FR" dirty="0"/>
              <a:t> case) </a:t>
            </a:r>
            <a:r>
              <a:rPr lang="fr-FR" dirty="0" err="1"/>
              <a:t>eigenvectors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back </a:t>
            </a:r>
            <a:r>
              <a:rPr lang="fr-FR" dirty="0" err="1"/>
              <a:t>exactly</a:t>
            </a:r>
            <a:r>
              <a:rPr lang="fr-FR" dirty="0"/>
              <a:t> the original data</a:t>
            </a:r>
          </a:p>
          <a:p>
            <a:r>
              <a:rPr lang="fr-FR" dirty="0" err="1"/>
              <a:t>With</a:t>
            </a:r>
            <a:r>
              <a:rPr lang="fr-FR" dirty="0"/>
              <a:t> one </a:t>
            </a:r>
            <a:r>
              <a:rPr lang="fr-FR" dirty="0" err="1"/>
              <a:t>eigenvector</a:t>
            </a:r>
            <a:r>
              <a:rPr lang="fr-FR" dirty="0"/>
              <a:t>, </a:t>
            </a:r>
            <a:r>
              <a:rPr lang="fr-FR" dirty="0" err="1"/>
              <a:t>some</a:t>
            </a:r>
            <a:r>
              <a:rPr lang="fr-FR" dirty="0"/>
              <a:t> information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lost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90EC0-AF1F-4E61-980F-8991699180C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76015" y="2266340"/>
            <a:ext cx="5943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OriginalData</a:t>
            </a:r>
            <a:r>
              <a:rPr lang="fr-FR" dirty="0"/>
              <a:t>= (</a:t>
            </a:r>
            <a:r>
              <a:rPr lang="fr-FR" dirty="0" err="1"/>
              <a:t>RowFeatureVector</a:t>
            </a:r>
            <a:r>
              <a:rPr lang="fr-FR" baseline="30000" dirty="0" err="1"/>
              <a:t>T</a:t>
            </a:r>
            <a:r>
              <a:rPr lang="fr-FR" baseline="30000" dirty="0"/>
              <a:t> </a:t>
            </a:r>
            <a:r>
              <a:rPr lang="fr-FR" dirty="0"/>
              <a:t>x </a:t>
            </a:r>
            <a:r>
              <a:rPr lang="fr-FR" dirty="0" err="1"/>
              <a:t>FinalData</a:t>
            </a:r>
            <a:r>
              <a:rPr lang="fr-FR" dirty="0"/>
              <a:t>) + </a:t>
            </a:r>
            <a:r>
              <a:rPr lang="fr-FR" dirty="0" err="1"/>
              <a:t>Mean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/>
              <a:t>PCA – WORKED EXAMPLE</a:t>
            </a:r>
            <a:endParaRPr lang="en-US" dirty="0"/>
          </a:p>
        </p:txBody>
      </p:sp>
      <p:pic>
        <p:nvPicPr>
          <p:cNvPr id="142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724437" y="1096191"/>
            <a:ext cx="3454567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90EC0-AF1F-4E61-980F-8991699180C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5598" y="1572441"/>
            <a:ext cx="3086100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128720" y="4701928"/>
            <a:ext cx="11026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Original Data</a:t>
            </a:r>
            <a:endParaRPr 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5335524" y="4534123"/>
            <a:ext cx="24574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/>
              <a:t>Original Data </a:t>
            </a:r>
            <a:r>
              <a:rPr lang="fr-FR" sz="1350" dirty="0" err="1"/>
              <a:t>restored</a:t>
            </a:r>
            <a:r>
              <a:rPr lang="fr-FR" sz="1350" dirty="0"/>
              <a:t> </a:t>
            </a:r>
            <a:r>
              <a:rPr lang="fr-FR" sz="1350" dirty="0" err="1"/>
              <a:t>with</a:t>
            </a:r>
            <a:r>
              <a:rPr lang="fr-FR" sz="1350" dirty="0"/>
              <a:t> one </a:t>
            </a:r>
            <a:r>
              <a:rPr lang="fr-FR" sz="1350" dirty="0" err="1"/>
              <a:t>eigenvector</a:t>
            </a:r>
            <a:endParaRPr lang="en-US" sz="135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4CFAEC59-65C3-4D4E-9AB8-4AB5EF6C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/>
          <a:lstStyle/>
          <a:p>
            <a:r>
              <a:rPr lang="en-US" dirty="0"/>
              <a:t>Reading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BA381-4AB0-4F2F-8E88-0717166C1AAB}"/>
              </a:ext>
            </a:extLst>
          </p:cNvPr>
          <p:cNvSpPr txBox="1"/>
          <p:nvPr/>
        </p:nvSpPr>
        <p:spPr>
          <a:xfrm>
            <a:off x="1212490" y="1960930"/>
            <a:ext cx="7024429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latin typeface="Times-Roman"/>
            </a:endParaRPr>
          </a:p>
          <a:p>
            <a:pPr algn="just"/>
            <a:r>
              <a:rPr lang="en-US" sz="2800" b="0" i="0" u="none" strike="noStrike" baseline="0" dirty="0">
                <a:latin typeface="Times-Roman"/>
              </a:rPr>
              <a:t>The content of this lecture comprise of material from Chapter 18 of the course book</a:t>
            </a:r>
            <a:r>
              <a:rPr lang="en-US" sz="2800" dirty="0">
                <a:latin typeface="Times-Roman"/>
              </a:rPr>
              <a:t> and Chapter 6 of “Introduction to Machine Learning, E. </a:t>
            </a:r>
            <a:r>
              <a:rPr lang="en-US" sz="2800" dirty="0" err="1">
                <a:latin typeface="Times-Roman"/>
              </a:rPr>
              <a:t>Alpyadin</a:t>
            </a:r>
            <a:r>
              <a:rPr lang="en-US" sz="2800" dirty="0">
                <a:latin typeface="Times-Roman"/>
              </a:rPr>
              <a:t>, MIT Press</a:t>
            </a:r>
            <a:endParaRPr lang="en-US" sz="2800" b="0" i="0" u="none" strike="noStrike" baseline="0" dirty="0">
              <a:latin typeface="Times-Roman"/>
            </a:endParaRPr>
          </a:p>
          <a:p>
            <a:pPr algn="just"/>
            <a:endParaRPr lang="en-US" sz="2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1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719020" cy="725349"/>
          </a:xfrm>
        </p:spPr>
        <p:txBody>
          <a:bodyPr>
            <a:normAutofit/>
          </a:bodyPr>
          <a:lstStyle/>
          <a:p>
            <a:r>
              <a:rPr lang="en-US" dirty="0"/>
              <a:t>Curse of Dimensionality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DDCB1-6F80-49B7-A6E3-61ADF9F490FB}"/>
              </a:ext>
            </a:extLst>
          </p:cNvPr>
          <p:cNvSpPr txBox="1"/>
          <p:nvPr/>
        </p:nvSpPr>
        <p:spPr>
          <a:xfrm>
            <a:off x="1365196" y="1655520"/>
            <a:ext cx="64136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Most machine learning and data mining techniques may not be effective for high dimensional data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Query accuracy and efficiency degrade rapidly as the dimension increases</a:t>
            </a:r>
          </a:p>
        </p:txBody>
      </p:sp>
    </p:spTree>
    <p:extLst>
      <p:ext uri="{BB962C8B-B14F-4D97-AF65-F5344CB8AC3E}">
        <p14:creationId xmlns:p14="http://schemas.microsoft.com/office/powerpoint/2010/main" val="263194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719020" cy="725349"/>
          </a:xfrm>
        </p:spPr>
        <p:txBody>
          <a:bodyPr>
            <a:normAutofit/>
          </a:bodyPr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DDCB1-6F80-49B7-A6E3-61ADF9F490FB}"/>
              </a:ext>
            </a:extLst>
          </p:cNvPr>
          <p:cNvSpPr txBox="1"/>
          <p:nvPr/>
        </p:nvSpPr>
        <p:spPr>
          <a:xfrm>
            <a:off x="1365195" y="1655520"/>
            <a:ext cx="6719019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Dimensionality reduction aims to </a:t>
            </a:r>
            <a:r>
              <a:rPr lang="en-US" altLang="en-US" sz="2400" b="1" dirty="0"/>
              <a:t>map the data </a:t>
            </a:r>
            <a:r>
              <a:rPr lang="en-US" altLang="en-US" sz="2400" dirty="0"/>
              <a:t>from the original dimension space to </a:t>
            </a:r>
            <a:r>
              <a:rPr lang="en-US" altLang="en-US" sz="2400" b="1" dirty="0"/>
              <a:t>lower dimension space </a:t>
            </a:r>
            <a:r>
              <a:rPr lang="en-US" altLang="en-US" sz="2400" dirty="0"/>
              <a:t>while minimizing information loss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Dimensionality reduction is an effective approach to downsizing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b="1" dirty="0"/>
              <a:t>Data compression: </a:t>
            </a:r>
            <a:r>
              <a:rPr lang="en-US" altLang="en-US" sz="2400" dirty="0"/>
              <a:t>efficient storage and retrieval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b="1" dirty="0"/>
              <a:t>Noise removal: </a:t>
            </a:r>
            <a:r>
              <a:rPr lang="en-US" altLang="en-US" sz="2400" dirty="0"/>
              <a:t>positive effect on query accuracy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algn="just"/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157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719020" cy="725349"/>
          </a:xfrm>
        </p:spPr>
        <p:txBody>
          <a:bodyPr>
            <a:normAutofit/>
          </a:bodyPr>
          <a:lstStyle/>
          <a:p>
            <a:r>
              <a:rPr lang="en-US" dirty="0"/>
              <a:t>Dimensionality Reduction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420B9FF-002E-44B5-A973-3E7E612DD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5" t="33115" r="24652" b="16466"/>
          <a:stretch>
            <a:fillRect/>
          </a:stretch>
        </p:blipFill>
        <p:spPr bwMode="auto">
          <a:xfrm>
            <a:off x="1670605" y="1197405"/>
            <a:ext cx="6611078" cy="372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03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719020" cy="725349"/>
          </a:xfrm>
        </p:spPr>
        <p:txBody>
          <a:bodyPr>
            <a:normAutofit/>
          </a:bodyPr>
          <a:lstStyle/>
          <a:p>
            <a:r>
              <a:rPr lang="en-US" dirty="0"/>
              <a:t>Dimensionality Reduction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B99C114-4ABE-4420-8B41-420F4381F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9" t="29570" r="24059" b="16045"/>
          <a:stretch>
            <a:fillRect/>
          </a:stretch>
        </p:blipFill>
        <p:spPr bwMode="auto">
          <a:xfrm>
            <a:off x="1976015" y="1197405"/>
            <a:ext cx="6260905" cy="370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79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7A26F-0A63-4B15-AF8C-DEC38ECBE4F7}"/>
              </a:ext>
            </a:extLst>
          </p:cNvPr>
          <p:cNvSpPr txBox="1"/>
          <p:nvPr/>
        </p:nvSpPr>
        <p:spPr>
          <a:xfrm>
            <a:off x="2281425" y="1197405"/>
            <a:ext cx="581981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By reducing the dimensions of the features, the space required to store the dataset also gets reduced.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Less Computation training time is required for reduced dimensions of features.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Reduced dimensions of features of the dataset help in visualizing the data quickly.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inter-bold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t removes the redundant features (if present) by taking care of multicollinearity.</a:t>
            </a:r>
          </a:p>
        </p:txBody>
      </p:sp>
    </p:spTree>
    <p:extLst>
      <p:ext uri="{BB962C8B-B14F-4D97-AF65-F5344CB8AC3E}">
        <p14:creationId xmlns:p14="http://schemas.microsoft.com/office/powerpoint/2010/main" val="149913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7A26F-0A63-4B15-AF8C-DEC38ECBE4F7}"/>
              </a:ext>
            </a:extLst>
          </p:cNvPr>
          <p:cNvSpPr txBox="1"/>
          <p:nvPr/>
        </p:nvSpPr>
        <p:spPr>
          <a:xfrm>
            <a:off x="2128720" y="1808225"/>
            <a:ext cx="58198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Some data may be lost due to dimensionality reduction.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inter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In the PCA dimensionality reduction technique, sometimes the principal components required to consider are unknown.</a:t>
            </a:r>
          </a:p>
        </p:txBody>
      </p:sp>
    </p:spTree>
    <p:extLst>
      <p:ext uri="{BB962C8B-B14F-4D97-AF65-F5344CB8AC3E}">
        <p14:creationId xmlns:p14="http://schemas.microsoft.com/office/powerpoint/2010/main" val="39131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</Words>
  <Application>Microsoft Office PowerPoint</Application>
  <PresentationFormat>On-screen Show (16:9)</PresentationFormat>
  <Paragraphs>164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Century Schoolbook</vt:lpstr>
      <vt:lpstr>inter-bold</vt:lpstr>
      <vt:lpstr>inter-regular</vt:lpstr>
      <vt:lpstr>Times New Roman</vt:lpstr>
      <vt:lpstr>Times-Roman</vt:lpstr>
      <vt:lpstr>Wingdings</vt:lpstr>
      <vt:lpstr>Wingdings 2</vt:lpstr>
      <vt:lpstr>Office Theme</vt:lpstr>
      <vt:lpstr>Equation</vt:lpstr>
      <vt:lpstr>ARTIFICIAL  INTELLIGENCE Week 7</vt:lpstr>
      <vt:lpstr>Unsupervised Learning</vt:lpstr>
      <vt:lpstr>Dimensionality</vt:lpstr>
      <vt:lpstr>Curse of Dimensionality</vt:lpstr>
      <vt:lpstr>Dimensionality Reduction</vt:lpstr>
      <vt:lpstr>Dimensionality Reduction</vt:lpstr>
      <vt:lpstr>Dimensionality Reduction</vt:lpstr>
      <vt:lpstr>Advantages</vt:lpstr>
      <vt:lpstr>Disadvantages </vt:lpstr>
      <vt:lpstr>Dimensionality Reduction - Techniques</vt:lpstr>
      <vt:lpstr>Principal Component Analysis (PCA) </vt:lpstr>
      <vt:lpstr>Principal Component Analysis (PCA) </vt:lpstr>
      <vt:lpstr>Variance and Covariance</vt:lpstr>
      <vt:lpstr>Covariance</vt:lpstr>
      <vt:lpstr>Covariance Matrix</vt:lpstr>
      <vt:lpstr>Main Steps of PCA</vt:lpstr>
      <vt:lpstr>PCA – Worked Example</vt:lpstr>
      <vt:lpstr>PCA – Worked Example</vt:lpstr>
      <vt:lpstr>PCA – Worked Example</vt:lpstr>
      <vt:lpstr>PCA – Worked Example</vt:lpstr>
      <vt:lpstr>PCA – WORKED EXAMPLE</vt:lpstr>
      <vt:lpstr>PCA – WORKED EXAMPLE</vt:lpstr>
      <vt:lpstr>PCA – WORKED EXAMPLE</vt:lpstr>
      <vt:lpstr>PCA – WORKED EXAMPLE</vt:lpstr>
      <vt:lpstr>PCA – WORKED EXAMPLE</vt:lpstr>
      <vt:lpstr>PCA – WORKED EXAMPLE</vt:lpstr>
      <vt:lpstr>PCA – WORKED EXAMPLE</vt:lpstr>
      <vt:lpstr>PCA – WORKED EXAMPLE</vt:lpstr>
      <vt:lpstr>PCA – WORKED EXAMPLE</vt:lpstr>
      <vt:lpstr>PCA – WORKED EXAMPLE</vt:lpstr>
      <vt:lpstr>PCA – WORKED EXAMPLE</vt:lpstr>
      <vt:lpstr>PCA – WORKED EXAMPLE</vt:lpstr>
      <vt:lpstr>PCA – WORKED EXAMPLE</vt:lpstr>
      <vt:lpstr>Reading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2021-11-27T13:53:15Z</dcterms:modified>
</cp:coreProperties>
</file>