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69" r:id="rId4"/>
    <p:sldId id="368" r:id="rId5"/>
    <p:sldId id="259" r:id="rId6"/>
    <p:sldId id="370" r:id="rId7"/>
    <p:sldId id="325" r:id="rId8"/>
    <p:sldId id="264" r:id="rId9"/>
    <p:sldId id="256" r:id="rId10"/>
    <p:sldId id="262" r:id="rId11"/>
    <p:sldId id="326" r:id="rId12"/>
    <p:sldId id="260" r:id="rId13"/>
    <p:sldId id="261" r:id="rId14"/>
    <p:sldId id="263" r:id="rId15"/>
    <p:sldId id="265" r:id="rId16"/>
    <p:sldId id="266" r:id="rId17"/>
    <p:sldId id="267" r:id="rId18"/>
    <p:sldId id="268" r:id="rId19"/>
    <p:sldId id="327" r:id="rId20"/>
    <p:sldId id="329" r:id="rId21"/>
    <p:sldId id="332" r:id="rId22"/>
    <p:sldId id="271" r:id="rId23"/>
    <p:sldId id="273" r:id="rId24"/>
    <p:sldId id="274" r:id="rId25"/>
    <p:sldId id="275" r:id="rId26"/>
    <p:sldId id="276" r:id="rId27"/>
    <p:sldId id="277" r:id="rId28"/>
    <p:sldId id="279" r:id="rId29"/>
    <p:sldId id="280" r:id="rId30"/>
    <p:sldId id="281" r:id="rId31"/>
    <p:sldId id="282" r:id="rId32"/>
    <p:sldId id="283" r:id="rId33"/>
    <p:sldId id="333" r:id="rId34"/>
    <p:sldId id="284" r:id="rId35"/>
    <p:sldId id="285" r:id="rId36"/>
    <p:sldId id="286" r:id="rId37"/>
    <p:sldId id="287" r:id="rId38"/>
    <p:sldId id="288" r:id="rId39"/>
    <p:sldId id="289" r:id="rId40"/>
    <p:sldId id="324"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66" r:id="rId59"/>
    <p:sldId id="367" r:id="rId60"/>
    <p:sldId id="351" r:id="rId61"/>
    <p:sldId id="352" r:id="rId62"/>
    <p:sldId id="353" r:id="rId63"/>
    <p:sldId id="354" r:id="rId64"/>
    <p:sldId id="356" r:id="rId65"/>
    <p:sldId id="355" r:id="rId66"/>
    <p:sldId id="357" r:id="rId67"/>
    <p:sldId id="358" r:id="rId68"/>
    <p:sldId id="359" r:id="rId69"/>
    <p:sldId id="360" r:id="rId70"/>
    <p:sldId id="361" r:id="rId71"/>
    <p:sldId id="362" r:id="rId72"/>
    <p:sldId id="363" r:id="rId73"/>
    <p:sldId id="364" r:id="rId74"/>
    <p:sldId id="365" r:id="rId75"/>
    <p:sldId id="270" r:id="rId7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2078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97812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38503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5972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05927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67509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8986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359240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91134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00204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5FA2DA4-9DA1-4356-A4C6-43D7B531D656}" type="datetimeFigureOut">
              <a:rPr kumimoji="1" lang="ja-JP" altLang="en-US" smtClean="0"/>
              <a:t>2020/9/15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21901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A2DA4-9DA1-4356-A4C6-43D7B531D656}" type="datetimeFigureOut">
              <a:rPr kumimoji="1" lang="ja-JP" altLang="en-US" smtClean="0"/>
              <a:t>2020/9/15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47C7D-846D-46F7-88E5-A40417A2599B}" type="slidenum">
              <a:rPr kumimoji="1" lang="ja-JP" altLang="en-US" smtClean="0"/>
              <a:t>‹#›</a:t>
            </a:fld>
            <a:endParaRPr kumimoji="1" lang="ja-JP" altLang="en-US"/>
          </a:p>
        </p:txBody>
      </p:sp>
    </p:spTree>
    <p:extLst>
      <p:ext uri="{BB962C8B-B14F-4D97-AF65-F5344CB8AC3E}">
        <p14:creationId xmlns:p14="http://schemas.microsoft.com/office/powerpoint/2010/main" val="137533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hyperlink" Target="https://isabelaalb.wordpress.com/2017/03/07/first-results-l1-vs-l2-loss-cnn-autoencoder/" TargetMode="External"/><Relationship Id="rId3" Type="http://schemas.openxmlformats.org/officeDocument/2006/relationships/hyperlink" Target="https://guimperarnau.com/blog/2017/03/Fantastic-GANs-and-where-to-find-them" TargetMode="External"/><Relationship Id="rId7" Type="http://schemas.openxmlformats.org/officeDocument/2006/relationships/hyperlink" Target="https://towardsdatascience.com/auto-regressive-generative-models-pixelrnn-pixelcnn-32d192911173https:/keras.io/examples/generative/pixelcnn/" TargetMode="External"/><Relationship Id="rId12" Type="http://schemas.openxmlformats.org/officeDocument/2006/relationships/hyperlink" Target="https://cedar.buffalo.edu/~srihari/CSE676/22.3-GAN%20Mode%20Collapse.pdf" TargetMode="External"/><Relationship Id="rId2" Type="http://schemas.openxmlformats.org/officeDocument/2006/relationships/hyperlink" Target="https://francisleon.github.io/2018/07/23/semi-supervised-seg-GAN/" TargetMode="External"/><Relationship Id="rId1" Type="http://schemas.openxmlformats.org/officeDocument/2006/relationships/slideLayout" Target="../slideLayouts/slideLayout7.xml"/><Relationship Id="rId6" Type="http://schemas.openxmlformats.org/officeDocument/2006/relationships/hyperlink" Target="https://wiseodd.github.io/techblog/2016/12/10/variational-autoencoder/" TargetMode="External"/><Relationship Id="rId11" Type="http://schemas.openxmlformats.org/officeDocument/2006/relationships/hyperlink" Target="https://machinethink.net/blog/coreml-upsampling/" TargetMode="External"/><Relationship Id="rId5" Type="http://schemas.openxmlformats.org/officeDocument/2006/relationships/hyperlink" Target="https://jaan.io/what-is-variational-autoencoder-vae-tutorial/" TargetMode="External"/><Relationship Id="rId10" Type="http://schemas.openxmlformats.org/officeDocument/2006/relationships/hyperlink" Target="https://www.slideshare.net/yuifu/ss-49489128https:/qiita.com/takuro-Ishida/items/2ecfafc679260211a0ab" TargetMode="External"/><Relationship Id="rId4" Type="http://schemas.openxmlformats.org/officeDocument/2006/relationships/hyperlink" Target="https://blog.negativemind.com/2019/10/05/conditional-gan/" TargetMode="External"/><Relationship Id="rId9" Type="http://schemas.openxmlformats.org/officeDocument/2006/relationships/hyperlink" Target="http://cs231n.stanford.edu/slides/2017/cs231n_2017_lecture13.pdfhttps:/www.renom.jp/ja/notebooks/tutorial/generative-model/VAE/notebook.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生成モデル全体の歴史を振り返りながら</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生成モデルの異常検知への活用を学ぶ</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26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5760" y="475285"/>
            <a:ext cx="8705088" cy="286232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Pixel-RNN</a:t>
            </a:r>
          </a:p>
          <a:p>
            <a:r>
              <a:rPr lang="en-US" altLang="ja-JP" dirty="0">
                <a:latin typeface="メイリオ" panose="020B0604030504040204" pitchFamily="50" charset="-128"/>
                <a:ea typeface="メイリオ" panose="020B0604030504040204" pitchFamily="50" charset="-128"/>
              </a:rPr>
              <a:t>2016, Pixel Recurrent Neural </a:t>
            </a:r>
            <a:r>
              <a:rPr lang="en-US" altLang="ja-JP" dirty="0" err="1">
                <a:latin typeface="メイリオ" panose="020B0604030504040204" pitchFamily="50" charset="-128"/>
                <a:ea typeface="メイリオ" panose="020B0604030504040204" pitchFamily="50" charset="-128"/>
              </a:rPr>
              <a:t>Networks,AVDoord</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端のピクセルから横や下に伝播して情報を伝える。</a:t>
            </a:r>
            <a:r>
              <a:rPr kumimoji="1" lang="en-US" altLang="ja-JP" dirty="0">
                <a:latin typeface="メイリオ" panose="020B0604030504040204" pitchFamily="50" charset="-128"/>
                <a:ea typeface="メイリオ" panose="020B0604030504040204" pitchFamily="50" charset="-128"/>
              </a:rPr>
              <a:t>(previous)</a:t>
            </a:r>
          </a:p>
          <a:p>
            <a:r>
              <a:rPr kumimoji="1" lang="ja-JP" altLang="en-US" dirty="0">
                <a:latin typeface="メイリオ" panose="020B0604030504040204" pitchFamily="50" charset="-128"/>
                <a:ea typeface="メイリオ" panose="020B0604030504040204" pitchFamily="50" charset="-128"/>
              </a:rPr>
              <a:t>前後のピクセルの関係から近傍のピクセルの情報を推定して画像を作っていく。</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大変生成が遅い。</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colab</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GPU</a:t>
            </a:r>
            <a:r>
              <a:rPr lang="ja-JP" altLang="en-US" dirty="0">
                <a:latin typeface="メイリオ" panose="020B0604030504040204" pitchFamily="50" charset="-128"/>
                <a:ea typeface="メイリオ" panose="020B0604030504040204" pitchFamily="50" charset="-128"/>
              </a:rPr>
              <a:t>を借りて</a:t>
            </a:r>
            <a:r>
              <a:rPr lang="en-US" altLang="ja-JP" dirty="0">
                <a:latin typeface="メイリオ" panose="020B0604030504040204" pitchFamily="50" charset="-128"/>
                <a:ea typeface="メイリオ" panose="020B0604030504040204" pitchFamily="50" charset="-128"/>
              </a:rPr>
              <a:t>MNIST1epoc30s, </a:t>
            </a:r>
            <a:r>
              <a:rPr lang="ja-JP" altLang="en-US" dirty="0">
                <a:latin typeface="メイリオ" panose="020B0604030504040204" pitchFamily="50" charset="-128"/>
                <a:ea typeface="メイリオ" panose="020B0604030504040204" pitchFamily="50" charset="-128"/>
              </a:rPr>
              <a:t>自前</a:t>
            </a:r>
            <a:r>
              <a:rPr lang="en-US" altLang="ja-JP" dirty="0">
                <a:latin typeface="メイリオ" panose="020B0604030504040204" pitchFamily="50" charset="-128"/>
                <a:ea typeface="メイリオ" panose="020B0604030504040204" pitchFamily="50" charset="-128"/>
              </a:rPr>
              <a:t>CPU</a:t>
            </a:r>
            <a:r>
              <a:rPr lang="ja-JP" altLang="en-US" dirty="0">
                <a:latin typeface="メイリオ" panose="020B0604030504040204" pitchFamily="50" charset="-128"/>
                <a:ea typeface="メイリオ" panose="020B0604030504040204" pitchFamily="50" charset="-128"/>
              </a:rPr>
              <a:t>なら</a:t>
            </a:r>
            <a:r>
              <a:rPr lang="en-US" altLang="ja-JP" dirty="0">
                <a:latin typeface="メイリオ" panose="020B0604030504040204" pitchFamily="50" charset="-128"/>
                <a:ea typeface="メイリオ" panose="020B0604030504040204" pitchFamily="50" charset="-128"/>
              </a:rPr>
              <a:t>3000s)</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一つ一つ順番に学習していく。</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ピクセルが増えるともう</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937592" y="2450853"/>
            <a:ext cx="2986469" cy="3413107"/>
          </a:xfrm>
          <a:prstGeom prst="rect">
            <a:avLst/>
          </a:prstGeom>
        </p:spPr>
      </p:pic>
      <p:sp>
        <p:nvSpPr>
          <p:cNvPr id="4" name="テキスト ボックス 3"/>
          <p:cNvSpPr txBox="1"/>
          <p:nvPr/>
        </p:nvSpPr>
        <p:spPr>
          <a:xfrm>
            <a:off x="9254013" y="5679294"/>
            <a:ext cx="267004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図は</a:t>
            </a:r>
            <a:r>
              <a:rPr kumimoji="1" lang="en-US" altLang="ja-JP" dirty="0" err="1">
                <a:latin typeface="メイリオ" panose="020B0604030504040204" pitchFamily="50" charset="-128"/>
                <a:ea typeface="メイリオ" panose="020B0604030504040204" pitchFamily="50" charset="-128"/>
              </a:rPr>
              <a:t>BiLSTM</a:t>
            </a:r>
            <a:r>
              <a:rPr kumimoji="1" lang="ja-JP" altLang="en-US" dirty="0">
                <a:latin typeface="メイリオ" panose="020B0604030504040204" pitchFamily="50" charset="-128"/>
                <a:ea typeface="メイリオ" panose="020B0604030504040204" pitchFamily="50" charset="-128"/>
              </a:rPr>
              <a:t>のもの</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3864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5760" y="475285"/>
            <a:ext cx="8705088" cy="2031325"/>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Pixel-CNN</a:t>
            </a:r>
          </a:p>
          <a:p>
            <a:r>
              <a:rPr lang="en-US" altLang="ja-JP" dirty="0">
                <a:latin typeface="メイリオ" panose="020B0604030504040204" pitchFamily="50" charset="-128"/>
                <a:ea typeface="メイリオ" panose="020B0604030504040204" pitchFamily="50" charset="-128"/>
              </a:rPr>
              <a:t>2016, Conditional Image Generation with </a:t>
            </a:r>
            <a:r>
              <a:rPr lang="en-US" altLang="ja-JP" dirty="0" err="1">
                <a:latin typeface="メイリオ" panose="020B0604030504040204" pitchFamily="50" charset="-128"/>
                <a:ea typeface="メイリオ" panose="020B0604030504040204" pitchFamily="50" charset="-128"/>
              </a:rPr>
              <a:t>PixelCNN</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Decoders,AVDoord</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RNN</a:t>
            </a:r>
            <a:r>
              <a:rPr kumimoji="1" lang="ja-JP" altLang="en-US" dirty="0">
                <a:latin typeface="メイリオ" panose="020B0604030504040204" pitchFamily="50" charset="-128"/>
                <a:ea typeface="メイリオ" panose="020B0604030504040204" pitchFamily="50" charset="-128"/>
              </a:rPr>
              <a:t>が前後</a:t>
            </a:r>
            <a:r>
              <a:rPr kumimoji="1" lang="en-US" altLang="ja-JP" dirty="0">
                <a:latin typeface="メイリオ" panose="020B0604030504040204" pitchFamily="50" charset="-128"/>
                <a:ea typeface="メイリオ" panose="020B0604030504040204" pitchFamily="50" charset="-128"/>
              </a:rPr>
              <a:t>(previous)</a:t>
            </a:r>
            <a:r>
              <a:rPr kumimoji="1" lang="ja-JP" altLang="en-US" dirty="0">
                <a:latin typeface="メイリオ" panose="020B0604030504040204" pitchFamily="50" charset="-128"/>
                <a:ea typeface="メイリオ" panose="020B0604030504040204" pitchFamily="50" charset="-128"/>
              </a:rPr>
              <a:t>の関係であったものに対して、</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CNN</a:t>
            </a:r>
            <a:r>
              <a:rPr lang="ja-JP" altLang="en-US" dirty="0">
                <a:latin typeface="メイリオ" panose="020B0604030504040204" pitchFamily="50" charset="-128"/>
                <a:ea typeface="メイリオ" panose="020B0604030504040204" pitchFamily="50" charset="-128"/>
              </a:rPr>
              <a:t>は周辺</a:t>
            </a:r>
            <a:r>
              <a:rPr lang="en-US" altLang="ja-JP" dirty="0">
                <a:latin typeface="メイリオ" panose="020B0604030504040204" pitchFamily="50" charset="-128"/>
                <a:ea typeface="メイリオ" panose="020B0604030504040204" pitchFamily="50" charset="-128"/>
              </a:rPr>
              <a:t>(region)</a:t>
            </a:r>
            <a:r>
              <a:rPr lang="ja-JP" altLang="en-US" dirty="0">
                <a:latin typeface="メイリオ" panose="020B0604030504040204" pitchFamily="50" charset="-128"/>
                <a:ea typeface="メイリオ" panose="020B0604030504040204" pitchFamily="50" charset="-128"/>
              </a:rPr>
              <a:t>の情報を見て次のピクセルの内容を推定する。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RNN</a:t>
            </a:r>
            <a:r>
              <a:rPr kumimoji="1" lang="ja-JP" altLang="en-US" dirty="0">
                <a:latin typeface="メイリオ" panose="020B0604030504040204" pitchFamily="50" charset="-128"/>
                <a:ea typeface="メイリオ" panose="020B0604030504040204" pitchFamily="50" charset="-128"/>
              </a:rPr>
              <a:t>に同じく大変遅い。</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stretch>
            <a:fillRect/>
          </a:stretch>
        </p:blipFill>
        <p:spPr>
          <a:xfrm>
            <a:off x="9344215" y="2519552"/>
            <a:ext cx="2076173" cy="2857119"/>
          </a:xfrm>
          <a:prstGeom prst="rect">
            <a:avLst/>
          </a:prstGeom>
        </p:spPr>
      </p:pic>
      <p:pic>
        <p:nvPicPr>
          <p:cNvPr id="6" name="図 5"/>
          <p:cNvPicPr>
            <a:picLocks noChangeAspect="1"/>
          </p:cNvPicPr>
          <p:nvPr/>
        </p:nvPicPr>
        <p:blipFill>
          <a:blip r:embed="rId3"/>
          <a:stretch>
            <a:fillRect/>
          </a:stretch>
        </p:blipFill>
        <p:spPr>
          <a:xfrm>
            <a:off x="1579530" y="2723859"/>
            <a:ext cx="3356420" cy="992045"/>
          </a:xfrm>
          <a:prstGeom prst="rect">
            <a:avLst/>
          </a:prstGeom>
        </p:spPr>
      </p:pic>
      <p:sp>
        <p:nvSpPr>
          <p:cNvPr id="7" name="テキスト ボックス 6"/>
          <p:cNvSpPr txBox="1"/>
          <p:nvPr/>
        </p:nvSpPr>
        <p:spPr>
          <a:xfrm>
            <a:off x="1532572" y="3715904"/>
            <a:ext cx="6806756" cy="1477328"/>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やっていることは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周辺ピクセルが得られた時</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次のピクセル値を返す関数の</a:t>
            </a:r>
            <a:r>
              <a:rPr kumimoji="1" lang="ja-JP" altLang="en-US" dirty="0">
                <a:latin typeface="メイリオ" panose="020B0604030504040204" pitchFamily="50" charset="-128"/>
                <a:ea typeface="メイリオ" panose="020B0604030504040204" pitchFamily="50" charset="-128"/>
              </a:rPr>
              <a:t>尤度最大化</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データの分布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NN</a:t>
            </a:r>
            <a:r>
              <a:rPr kumimoji="1" lang="ja-JP" altLang="en-US" dirty="0">
                <a:latin typeface="メイリオ" panose="020B0604030504040204" pitchFamily="50" charset="-128"/>
                <a:ea typeface="メイリオ" panose="020B0604030504040204" pitchFamily="50" charset="-128"/>
              </a:rPr>
              <a:t>によって表現される。</a:t>
            </a:r>
            <a:endParaRPr kumimoji="1" lang="en-US" altLang="ja-JP" dirty="0">
              <a:latin typeface="メイリオ" panose="020B0604030504040204" pitchFamily="50" charset="-128"/>
              <a:ea typeface="メイリオ" panose="020B0604030504040204" pitchFamily="50" charset="-128"/>
            </a:endParaRPr>
          </a:p>
        </p:txBody>
      </p:sp>
      <p:pic>
        <p:nvPicPr>
          <p:cNvPr id="8" name="図 7"/>
          <p:cNvPicPr>
            <a:picLocks noChangeAspect="1"/>
          </p:cNvPicPr>
          <p:nvPr/>
        </p:nvPicPr>
        <p:blipFill>
          <a:blip r:embed="rId4"/>
          <a:stretch>
            <a:fillRect/>
          </a:stretch>
        </p:blipFill>
        <p:spPr>
          <a:xfrm>
            <a:off x="1271849" y="6119980"/>
            <a:ext cx="3971782" cy="565091"/>
          </a:xfrm>
          <a:prstGeom prst="rect">
            <a:avLst/>
          </a:prstGeom>
        </p:spPr>
      </p:pic>
      <p:sp>
        <p:nvSpPr>
          <p:cNvPr id="9" name="テキスト ボックス 8"/>
          <p:cNvSpPr txBox="1"/>
          <p:nvPr/>
        </p:nvSpPr>
        <p:spPr>
          <a:xfrm>
            <a:off x="658368" y="5815945"/>
            <a:ext cx="841248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遅い対策として</a:t>
            </a:r>
            <a:r>
              <a:rPr lang="ja-JP" altLang="en-US" dirty="0">
                <a:latin typeface="メイリオ" panose="020B0604030504040204" pitchFamily="50" charset="-128"/>
                <a:ea typeface="メイリオ" panose="020B0604030504040204" pitchFamily="50" charset="-128"/>
              </a:rPr>
              <a:t>畳み込みゲートを追加する、スキップ構造を採用する等</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195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77952" y="463296"/>
            <a:ext cx="8168640" cy="535531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2014-D.P.kingma</a:t>
            </a:r>
          </a:p>
          <a:p>
            <a:r>
              <a:rPr lang="en-US" altLang="ja-JP" dirty="0">
                <a:latin typeface="メイリオ" panose="020B0604030504040204" pitchFamily="50" charset="-128"/>
                <a:ea typeface="メイリオ" panose="020B0604030504040204" pitchFamily="50" charset="-128"/>
              </a:rPr>
              <a:t>Auto-Encoding </a:t>
            </a:r>
            <a:r>
              <a:rPr lang="en-US" altLang="ja-JP" dirty="0" err="1">
                <a:latin typeface="メイリオ" panose="020B0604030504040204" pitchFamily="50" charset="-128"/>
                <a:ea typeface="メイリオ" panose="020B0604030504040204" pitchFamily="50" charset="-128"/>
              </a:rPr>
              <a:t>Variational</a:t>
            </a:r>
            <a:r>
              <a:rPr lang="en-US" altLang="ja-JP" dirty="0">
                <a:latin typeface="メイリオ" panose="020B0604030504040204" pitchFamily="50" charset="-128"/>
                <a:ea typeface="メイリオ" panose="020B0604030504040204" pitchFamily="50" charset="-128"/>
              </a:rPr>
              <a:t> Bayes</a:t>
            </a: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ある潜在変数</a:t>
            </a:r>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Θ</a:t>
            </a:r>
            <a:r>
              <a:rPr kumimoji="1" lang="ja-JP" altLang="en-US" dirty="0">
                <a:latin typeface="メイリオ" panose="020B0604030504040204" pitchFamily="50" charset="-128"/>
                <a:ea typeface="メイリオ" panose="020B0604030504040204" pitchFamily="50" charset="-128"/>
              </a:rPr>
              <a:t>というパラメータを持った関数から生まれ</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画像</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を関数に通したら生成できる。</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という考え方</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潜在変数</a:t>
            </a:r>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がどんな形かわからなければ、関数も</a:t>
            </a:r>
            <a:r>
              <a:rPr kumimoji="1" lang="en-US" altLang="ja-JP" dirty="0">
                <a:latin typeface="メイリオ" panose="020B0604030504040204" pitchFamily="50" charset="-128"/>
                <a:ea typeface="メイリオ" panose="020B0604030504040204" pitchFamily="50" charset="-128"/>
              </a:rPr>
              <a:t>Θ</a:t>
            </a:r>
            <a:r>
              <a:rPr kumimoji="1" lang="ja-JP" altLang="en-US" dirty="0">
                <a:latin typeface="メイリオ" panose="020B0604030504040204" pitchFamily="50" charset="-128"/>
                <a:ea typeface="メイリオ" panose="020B0604030504040204" pitchFamily="50" charset="-128"/>
              </a:rPr>
              <a:t>も求められないのでは？？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扱いやすい正規分布で考えてみよう</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3271837" y="4144707"/>
            <a:ext cx="2675466" cy="2472500"/>
          </a:xfrm>
          <a:prstGeom prst="rect">
            <a:avLst/>
          </a:prstGeom>
        </p:spPr>
      </p:pic>
      <p:pic>
        <p:nvPicPr>
          <p:cNvPr id="4" name="図 3"/>
          <p:cNvPicPr>
            <a:picLocks noChangeAspect="1"/>
          </p:cNvPicPr>
          <p:nvPr/>
        </p:nvPicPr>
        <p:blipFill>
          <a:blip r:embed="rId3"/>
          <a:stretch>
            <a:fillRect/>
          </a:stretch>
        </p:blipFill>
        <p:spPr>
          <a:xfrm>
            <a:off x="6687441" y="4066031"/>
            <a:ext cx="1859151" cy="2629853"/>
          </a:xfrm>
          <a:prstGeom prst="rect">
            <a:avLst/>
          </a:prstGeom>
        </p:spPr>
      </p:pic>
    </p:spTree>
    <p:extLst>
      <p:ext uri="{BB962C8B-B14F-4D97-AF65-F5344CB8AC3E}">
        <p14:creationId xmlns:p14="http://schemas.microsoft.com/office/powerpoint/2010/main" val="359386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512064"/>
            <a:ext cx="9119616" cy="2585323"/>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手元のデータが正規分布に従う潜在変数に変換できるとする。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から</a:t>
            </a:r>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の源</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平均</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分散</a:t>
            </a:r>
            <a:r>
              <a:rPr kumimoji="1"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を出力するネットワークを作る。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の源から正規分布を発生させる。これを潜在変数とする。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潜在変数から元画像への関数</a:t>
            </a:r>
            <a:r>
              <a:rPr lang="en-US" altLang="ja-JP" dirty="0">
                <a:latin typeface="メイリオ" panose="020B0604030504040204" pitchFamily="50" charset="-128"/>
                <a:ea typeface="メイリオ" panose="020B0604030504040204" pitchFamily="50" charset="-128"/>
              </a:rPr>
              <a:t>(NN)</a:t>
            </a:r>
            <a:r>
              <a:rPr lang="ja-JP" altLang="en-US" dirty="0">
                <a:latin typeface="メイリオ" panose="020B0604030504040204" pitchFamily="50" charset="-128"/>
                <a:ea typeface="メイリオ" panose="020B0604030504040204" pitchFamily="50" charset="-128"/>
              </a:rPr>
              <a:t>を学習させる。</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コスト関数は元画像との比較。関数は尤度法で学習。</a:t>
            </a:r>
            <a:r>
              <a:rPr kumimoji="1" lang="en-US" altLang="ja-JP" dirty="0">
                <a:latin typeface="メイリオ" panose="020B0604030504040204" pitchFamily="50" charset="-128"/>
                <a:ea typeface="メイリオ" panose="020B0604030504040204" pitchFamily="50" charset="-128"/>
              </a:rPr>
              <a:t>)</a:t>
            </a:r>
          </a:p>
        </p:txBody>
      </p:sp>
      <p:pic>
        <p:nvPicPr>
          <p:cNvPr id="3" name="図 2"/>
          <p:cNvPicPr>
            <a:picLocks noChangeAspect="1"/>
          </p:cNvPicPr>
          <p:nvPr/>
        </p:nvPicPr>
        <p:blipFill>
          <a:blip r:embed="rId2"/>
          <a:stretch>
            <a:fillRect/>
          </a:stretch>
        </p:blipFill>
        <p:spPr>
          <a:xfrm>
            <a:off x="4937760" y="3620833"/>
            <a:ext cx="6791325" cy="2981325"/>
          </a:xfrm>
          <a:prstGeom prst="rect">
            <a:avLst/>
          </a:prstGeom>
        </p:spPr>
      </p:pic>
      <p:pic>
        <p:nvPicPr>
          <p:cNvPr id="4" name="図 3"/>
          <p:cNvPicPr>
            <a:picLocks noChangeAspect="1"/>
          </p:cNvPicPr>
          <p:nvPr/>
        </p:nvPicPr>
        <p:blipFill>
          <a:blip r:embed="rId3"/>
          <a:stretch>
            <a:fillRect/>
          </a:stretch>
        </p:blipFill>
        <p:spPr>
          <a:xfrm>
            <a:off x="9369681" y="729257"/>
            <a:ext cx="1859151" cy="2629853"/>
          </a:xfrm>
          <a:prstGeom prst="rect">
            <a:avLst/>
          </a:prstGeom>
        </p:spPr>
      </p:pic>
      <p:sp>
        <p:nvSpPr>
          <p:cNvPr id="5" name="テキスト ボックス 4"/>
          <p:cNvSpPr txBox="1"/>
          <p:nvPr/>
        </p:nvSpPr>
        <p:spPr>
          <a:xfrm>
            <a:off x="597408" y="4084320"/>
            <a:ext cx="5815584"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以上の学習が完了すると、</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正規分布に従う乱数を生成するだけで、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画像を作る事ができる。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(AE</a:t>
            </a:r>
            <a:r>
              <a:rPr lang="ja-JP" altLang="en-US" dirty="0" err="1">
                <a:latin typeface="メイリオ" panose="020B0604030504040204" pitchFamily="50" charset="-128"/>
                <a:ea typeface="メイリオ" panose="020B0604030504040204" pitchFamily="50" charset="-128"/>
              </a:rPr>
              <a:t>のように</a:t>
            </a:r>
            <a:r>
              <a:rPr lang="ja-JP" altLang="en-US" dirty="0">
                <a:latin typeface="メイリオ" panose="020B0604030504040204" pitchFamily="50" charset="-128"/>
                <a:ea typeface="メイリオ" panose="020B0604030504040204" pitchFamily="50" charset="-128"/>
              </a:rPr>
              <a:t>元画像が不要</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5070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851392" cy="120032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Pixel-RNN,CNN</a:t>
            </a:r>
            <a:r>
              <a:rPr lang="ja-JP" altLang="en-US" dirty="0" err="1">
                <a:latin typeface="メイリオ" panose="020B0604030504040204" pitchFamily="50" charset="-128"/>
                <a:ea typeface="メイリオ" panose="020B0604030504040204" pitchFamily="50" charset="-128"/>
              </a:rPr>
              <a:t>は最尤</a:t>
            </a:r>
            <a:r>
              <a:rPr lang="ja-JP" altLang="en-US" dirty="0">
                <a:latin typeface="メイリオ" panose="020B0604030504040204" pitchFamily="50" charset="-128"/>
                <a:ea typeface="メイリオ" panose="020B0604030504040204" pitchFamily="50" charset="-128"/>
              </a:rPr>
              <a:t>法により求めた</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VAE</a:t>
            </a:r>
            <a:r>
              <a:rPr kumimoji="1" lang="ja-JP" altLang="en-US" dirty="0">
                <a:latin typeface="メイリオ" panose="020B0604030504040204" pitchFamily="50" charset="-128"/>
                <a:ea typeface="メイリオ" panose="020B0604030504040204" pitchFamily="50" charset="-128"/>
              </a:rPr>
              <a:t>は密度関数を設定しているので積分により求める必要がある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4839081" y="1907465"/>
            <a:ext cx="2343150" cy="771525"/>
          </a:xfrm>
          <a:prstGeom prst="rect">
            <a:avLst/>
          </a:prstGeom>
        </p:spPr>
      </p:pic>
      <p:sp>
        <p:nvSpPr>
          <p:cNvPr id="4" name="テキスト ボックス 3"/>
          <p:cNvSpPr txBox="1"/>
          <p:nvPr/>
        </p:nvSpPr>
        <p:spPr>
          <a:xfrm>
            <a:off x="597408" y="2678990"/>
            <a:ext cx="10436352"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そもそも積分可能か？問題がある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上記の場合</a:t>
            </a:r>
            <a:r>
              <a:rPr lang="en-US" altLang="ja-JP" dirty="0">
                <a:latin typeface="メイリオ" panose="020B0604030504040204" pitchFamily="50" charset="-128"/>
                <a:ea typeface="メイリオ" panose="020B0604030504040204" pitchFamily="50" charset="-128"/>
              </a:rPr>
              <a:t>p(z)</a:t>
            </a:r>
            <a:r>
              <a:rPr lang="ja-JP" altLang="en-US" dirty="0">
                <a:latin typeface="メイリオ" panose="020B0604030504040204" pitchFamily="50" charset="-128"/>
                <a:ea typeface="メイリオ" panose="020B0604030504040204" pitchFamily="50" charset="-128"/>
              </a:rPr>
              <a:t>は正規分布と置いているので求められそう。</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p(</a:t>
            </a:r>
            <a:r>
              <a:rPr kumimoji="1" lang="en-US" altLang="ja-JP" dirty="0" err="1">
                <a:latin typeface="メイリオ" panose="020B0604030504040204" pitchFamily="50" charset="-128"/>
                <a:ea typeface="メイリオ" panose="020B0604030504040204" pitchFamily="50" charset="-128"/>
              </a:rPr>
              <a:t>X|z</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NN</a:t>
            </a:r>
            <a:r>
              <a:rPr kumimoji="1" lang="ja-JP" altLang="en-US" dirty="0">
                <a:latin typeface="メイリオ" panose="020B0604030504040204" pitchFamily="50" charset="-128"/>
                <a:ea typeface="メイリオ" panose="020B0604030504040204" pitchFamily="50" charset="-128"/>
              </a:rPr>
              <a:t>で再現しようとしている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でも全体を積分できるかと聞かれると積分できない時がある。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p(x)</a:t>
            </a:r>
            <a:r>
              <a:rPr kumimoji="1" lang="ja-JP" altLang="en-US" dirty="0">
                <a:latin typeface="メイリオ" panose="020B0604030504040204" pitchFamily="50" charset="-128"/>
                <a:ea typeface="メイリオ" panose="020B0604030504040204" pitchFamily="50" charset="-128"/>
              </a:rPr>
              <a:t>をベイズの定理で以下のように描き替える。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しかし、</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から</a:t>
            </a:r>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が生成する過程も分母</a:t>
            </a:r>
            <a:r>
              <a:rPr kumimoji="1" lang="en-US" altLang="ja-JP" dirty="0">
                <a:latin typeface="メイリオ" panose="020B0604030504040204" pitchFamily="50" charset="-128"/>
                <a:ea typeface="メイリオ" panose="020B0604030504040204" pitchFamily="50" charset="-128"/>
              </a:rPr>
              <a:t>p(x)</a:t>
            </a:r>
            <a:r>
              <a:rPr kumimoji="1" lang="ja-JP" altLang="en-US" dirty="0">
                <a:latin typeface="メイリオ" panose="020B0604030504040204" pitchFamily="50" charset="-128"/>
                <a:ea typeface="メイリオ" panose="020B0604030504040204" pitchFamily="50" charset="-128"/>
              </a:rPr>
              <a:t>が結局も止まらないから積分できない。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どうするか？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から</a:t>
            </a:r>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を作るニューラルネット</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エンコーダー</a:t>
            </a:r>
            <a:r>
              <a:rPr lang="en-US" altLang="ja-JP" dirty="0">
                <a:latin typeface="メイリオ" panose="020B0604030504040204" pitchFamily="50" charset="-128"/>
                <a:ea typeface="メイリオ" panose="020B0604030504040204" pitchFamily="50" charset="-128"/>
              </a:rPr>
              <a:t>,q(</a:t>
            </a:r>
            <a:r>
              <a:rPr lang="en-US" altLang="ja-JP" dirty="0" err="1">
                <a:latin typeface="メイリオ" panose="020B0604030504040204" pitchFamily="50" charset="-128"/>
                <a:ea typeface="メイリオ" panose="020B0604030504040204" pitchFamily="50" charset="-128"/>
              </a:rPr>
              <a:t>z|x</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を作って、近似してしまう。</a:t>
            </a:r>
            <a:endParaRPr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4839081" y="5074956"/>
            <a:ext cx="3314700" cy="542925"/>
          </a:xfrm>
          <a:prstGeom prst="rect">
            <a:avLst/>
          </a:prstGeom>
        </p:spPr>
      </p:pic>
    </p:spTree>
    <p:extLst>
      <p:ext uri="{BB962C8B-B14F-4D97-AF65-F5344CB8AC3E}">
        <p14:creationId xmlns:p14="http://schemas.microsoft.com/office/powerpoint/2010/main" val="71680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0292" y="3760851"/>
            <a:ext cx="10884028" cy="2585323"/>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対数尤度を上記のように変形していく。</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q(</a:t>
            </a:r>
            <a:r>
              <a:rPr kumimoji="1" lang="en-US" altLang="ja-JP" dirty="0" err="1">
                <a:latin typeface="メイリオ" panose="020B0604030504040204" pitchFamily="50" charset="-128"/>
                <a:ea typeface="メイリオ" panose="020B0604030504040204" pitchFamily="50" charset="-128"/>
              </a:rPr>
              <a:t>z|x</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を導入して変形することで最後の式が求まる。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デコーダーが第一項を計算できる。</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reparametrization</a:t>
            </a:r>
            <a:r>
              <a:rPr lang="en-US" altLang="ja-JP" dirty="0">
                <a:latin typeface="メイリオ" panose="020B0604030504040204" pitchFamily="50" charset="-128"/>
                <a:ea typeface="メイリオ" panose="020B0604030504040204" pitchFamily="50" charset="-128"/>
              </a:rPr>
              <a:t> trick-</a:t>
            </a:r>
            <a:r>
              <a:rPr lang="ja-JP" altLang="en-US" dirty="0">
                <a:latin typeface="メイリオ" panose="020B0604030504040204" pitchFamily="50" charset="-128"/>
                <a:ea typeface="メイリオ" panose="020B0604030504040204" pitchFamily="50" charset="-128"/>
              </a:rPr>
              <a:t>論文</a:t>
            </a:r>
            <a:r>
              <a:rPr lang="en-US" altLang="ja-JP" dirty="0">
                <a:latin typeface="メイリオ" panose="020B0604030504040204" pitchFamily="50" charset="-128"/>
                <a:ea typeface="メイリオ" panose="020B0604030504040204" pitchFamily="50" charset="-128"/>
              </a:rPr>
              <a:t>p4,2.4</a:t>
            </a:r>
            <a:r>
              <a:rPr lang="ja-JP" altLang="en-US" dirty="0">
                <a:latin typeface="メイリオ" panose="020B0604030504040204" pitchFamily="50" charset="-128"/>
                <a:ea typeface="メイリオ" panose="020B0604030504040204" pitchFamily="50" charset="-128"/>
              </a:rPr>
              <a:t>を使って微分できる</a:t>
            </a:r>
            <a:r>
              <a:rPr lang="en-US" altLang="ja-JP" dirty="0">
                <a:latin typeface="メイリオ" panose="020B0604030504040204" pitchFamily="50" charset="-128"/>
                <a:ea typeface="メイリオ" panose="020B0604030504040204" pitchFamily="50" charset="-128"/>
              </a:rPr>
              <a:t>)</a:t>
            </a:r>
          </a:p>
          <a:p>
            <a:r>
              <a:rPr kumimoji="1" lang="ja-JP" altLang="en-US" dirty="0">
                <a:latin typeface="メイリオ" panose="020B0604030504040204" pitchFamily="50" charset="-128"/>
                <a:ea typeface="メイリオ" panose="020B0604030504040204" pitchFamily="50" charset="-128"/>
              </a:rPr>
              <a:t>第二項目は事前分布として</a:t>
            </a:r>
            <a:r>
              <a:rPr kumimoji="1" lang="en-US" altLang="ja-JP" dirty="0">
                <a:latin typeface="メイリオ" panose="020B0604030504040204" pitchFamily="50" charset="-128"/>
                <a:ea typeface="メイリオ" panose="020B0604030504040204" pitchFamily="50" charset="-128"/>
              </a:rPr>
              <a:t>p(z)</a:t>
            </a:r>
            <a:r>
              <a:rPr kumimoji="1" lang="ja-JP" altLang="en-US" dirty="0">
                <a:latin typeface="メイリオ" panose="020B0604030504040204" pitchFamily="50" charset="-128"/>
                <a:ea typeface="メイリオ" panose="020B0604030504040204" pitchFamily="50" charset="-128"/>
              </a:rPr>
              <a:t>はガウス分布として決めていた。</a:t>
            </a:r>
            <a:r>
              <a:rPr kumimoji="1" lang="en-US" altLang="ja-JP" dirty="0">
                <a:latin typeface="メイリオ" panose="020B0604030504040204" pitchFamily="50" charset="-128"/>
                <a:ea typeface="メイリオ" panose="020B0604030504040204" pitchFamily="50" charset="-128"/>
              </a:rPr>
              <a:t>q(</a:t>
            </a:r>
            <a:r>
              <a:rPr kumimoji="1" lang="en-US" altLang="ja-JP" dirty="0" err="1">
                <a:latin typeface="メイリオ" panose="020B0604030504040204" pitchFamily="50" charset="-128"/>
                <a:ea typeface="メイリオ" panose="020B0604030504040204" pitchFamily="50" charset="-128"/>
              </a:rPr>
              <a:t>z|x</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もガウス分布になるはず。</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第三項目は</a:t>
            </a:r>
            <a:r>
              <a:rPr kumimoji="1" lang="en-US" altLang="ja-JP" dirty="0">
                <a:latin typeface="メイリオ" panose="020B0604030504040204" pitchFamily="50" charset="-128"/>
                <a:ea typeface="メイリオ" panose="020B0604030504040204" pitchFamily="50" charset="-128"/>
              </a:rPr>
              <a:t>p(</a:t>
            </a:r>
            <a:r>
              <a:rPr kumimoji="1" lang="en-US" altLang="ja-JP" dirty="0" err="1">
                <a:latin typeface="メイリオ" panose="020B0604030504040204" pitchFamily="50" charset="-128"/>
                <a:ea typeface="メイリオ" panose="020B0604030504040204" pitchFamily="50" charset="-128"/>
              </a:rPr>
              <a:t>z|x</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が求まらないという問題があった。</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しかし、</a:t>
            </a:r>
            <a:r>
              <a:rPr kumimoji="1" lang="en-US" altLang="ja-JP" dirty="0">
                <a:latin typeface="メイリオ" panose="020B0604030504040204" pitchFamily="50" charset="-128"/>
                <a:ea typeface="メイリオ" panose="020B0604030504040204" pitchFamily="50" charset="-128"/>
              </a:rPr>
              <a:t>KL</a:t>
            </a:r>
            <a:r>
              <a:rPr kumimoji="1" lang="ja-JP" altLang="en-US" dirty="0">
                <a:latin typeface="メイリオ" panose="020B0604030504040204" pitchFamily="50" charset="-128"/>
                <a:ea typeface="メイリオ" panose="020B0604030504040204" pitchFamily="50" charset="-128"/>
              </a:rPr>
              <a:t>ダイバージェンスは</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以上</a:t>
            </a:r>
            <a:r>
              <a:rPr lang="en-US" altLang="ja-JP" dirty="0">
                <a:latin typeface="メイリオ" panose="020B0604030504040204" pitchFamily="50" charset="-128"/>
                <a:ea typeface="メイリオ" panose="020B0604030504040204" pitchFamily="50" charset="-128"/>
              </a:rPr>
              <a:t>(Jensen</a:t>
            </a:r>
            <a:r>
              <a:rPr lang="ja-JP" altLang="en-US" dirty="0">
                <a:latin typeface="メイリオ" panose="020B0604030504040204" pitchFamily="50" charset="-128"/>
                <a:ea typeface="メイリオ" panose="020B0604030504040204" pitchFamily="50" charset="-128"/>
              </a:rPr>
              <a:t>の不等式</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であるので、</a:t>
            </a:r>
            <a:r>
              <a:rPr lang="ja-JP" altLang="en-US" dirty="0">
                <a:latin typeface="メイリオ" panose="020B0604030504040204" pitchFamily="50" charset="-128"/>
                <a:ea typeface="メイリオ" panose="020B0604030504040204" pitchFamily="50" charset="-128"/>
              </a:rPr>
              <a:t>第三項目は定数として考えよう。</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KL</a:t>
            </a:r>
            <a:r>
              <a:rPr lang="ja-JP" altLang="en-US" dirty="0">
                <a:latin typeface="メイリオ" panose="020B0604030504040204" pitchFamily="50" charset="-128"/>
                <a:ea typeface="メイリオ" panose="020B0604030504040204" pitchFamily="50" charset="-128"/>
              </a:rPr>
              <a:t>ダイバージェンスの最小化を考えるとは、他の求められる項を最大化することと等しい。</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20293" y="1341501"/>
            <a:ext cx="7600950" cy="2419350"/>
          </a:xfrm>
          <a:prstGeom prst="rect">
            <a:avLst/>
          </a:prstGeom>
        </p:spPr>
      </p:pic>
      <p:sp>
        <p:nvSpPr>
          <p:cNvPr id="4" name="テキスト ボックス 3"/>
          <p:cNvSpPr txBox="1"/>
          <p:nvPr/>
        </p:nvSpPr>
        <p:spPr>
          <a:xfrm>
            <a:off x="749808" y="859536"/>
            <a:ext cx="5815584"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p>
        </p:txBody>
      </p:sp>
    </p:spTree>
    <p:extLst>
      <p:ext uri="{BB962C8B-B14F-4D97-AF65-F5344CB8AC3E}">
        <p14:creationId xmlns:p14="http://schemas.microsoft.com/office/powerpoint/2010/main" val="256194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p>
        </p:txBody>
      </p:sp>
      <p:pic>
        <p:nvPicPr>
          <p:cNvPr id="3" name="図 2"/>
          <p:cNvPicPr>
            <a:picLocks noChangeAspect="1"/>
          </p:cNvPicPr>
          <p:nvPr/>
        </p:nvPicPr>
        <p:blipFill>
          <a:blip r:embed="rId2"/>
          <a:stretch>
            <a:fillRect/>
          </a:stretch>
        </p:blipFill>
        <p:spPr>
          <a:xfrm>
            <a:off x="597408" y="1179956"/>
            <a:ext cx="4544378" cy="965835"/>
          </a:xfrm>
          <a:prstGeom prst="rect">
            <a:avLst/>
          </a:prstGeom>
        </p:spPr>
      </p:pic>
      <p:sp>
        <p:nvSpPr>
          <p:cNvPr id="4" name="テキスト ボックス 3"/>
          <p:cNvSpPr txBox="1"/>
          <p:nvPr/>
        </p:nvSpPr>
        <p:spPr>
          <a:xfrm>
            <a:off x="597408" y="2145791"/>
            <a:ext cx="7156704" cy="175432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前半の二項を目的関数として、最適化を行う。</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この項を</a:t>
            </a:r>
            <a:r>
              <a:rPr lang="en-US" altLang="ja-JP" dirty="0" err="1">
                <a:latin typeface="メイリオ" panose="020B0604030504040204" pitchFamily="50" charset="-128"/>
                <a:ea typeface="メイリオ" panose="020B0604030504040204" pitchFamily="50" charset="-128"/>
              </a:rPr>
              <a:t>ELBO:Evidence</a:t>
            </a:r>
            <a:r>
              <a:rPr lang="en-US" altLang="ja-JP" dirty="0">
                <a:latin typeface="メイリオ" panose="020B0604030504040204" pitchFamily="50" charset="-128"/>
                <a:ea typeface="メイリオ" panose="020B0604030504040204" pitchFamily="50" charset="-128"/>
              </a:rPr>
              <a:t> Lower Bound </a:t>
            </a:r>
            <a:r>
              <a:rPr lang="ja-JP" altLang="en-US" dirty="0">
                <a:latin typeface="メイリオ" panose="020B0604030504040204" pitchFamily="50" charset="-128"/>
                <a:ea typeface="メイリオ" panose="020B0604030504040204" pitchFamily="50" charset="-128"/>
              </a:rPr>
              <a:t>詳しくは変分ベイズへ</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ELBO</a:t>
            </a:r>
            <a:r>
              <a:rPr kumimoji="1" lang="ja-JP" altLang="en-US" dirty="0">
                <a:latin typeface="メイリオ" panose="020B0604030504040204" pitchFamily="50" charset="-128"/>
                <a:ea typeface="メイリオ" panose="020B0604030504040204" pitchFamily="50" charset="-128"/>
              </a:rPr>
              <a:t>の項を最大化することで</a:t>
            </a:r>
            <a:r>
              <a:rPr kumimoji="1" lang="en-US" altLang="ja-JP" dirty="0">
                <a:latin typeface="メイリオ" panose="020B0604030504040204" pitchFamily="50" charset="-128"/>
                <a:ea typeface="メイリオ" panose="020B0604030504040204" pitchFamily="50" charset="-128"/>
              </a:rPr>
              <a:t>VAE</a:t>
            </a:r>
            <a:r>
              <a:rPr kumimoji="1" lang="ja-JP" altLang="en-US" dirty="0">
                <a:latin typeface="メイリオ" panose="020B0604030504040204" pitchFamily="50" charset="-128"/>
                <a:ea typeface="メイリオ" panose="020B0604030504040204" pitchFamily="50" charset="-128"/>
              </a:rPr>
              <a:t>による生成を最適化する。</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計算できるようになって嬉しい</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621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24256" y="451104"/>
            <a:ext cx="5815584" cy="4524315"/>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VAE</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正規分布から</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を作る事ができた。</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乱数を用意できれば画像が生成できる。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積分できない問題には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変分下限の考え方で等価な計算へ変換。</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問題</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VAE</a:t>
            </a:r>
            <a:r>
              <a:rPr kumimoji="1" lang="ja-JP" altLang="en-US" dirty="0">
                <a:latin typeface="メイリオ" panose="020B0604030504040204" pitchFamily="50" charset="-128"/>
                <a:ea typeface="メイリオ" panose="020B0604030504040204" pitchFamily="50" charset="-128"/>
              </a:rPr>
              <a:t>は生成写真がボケ</a:t>
            </a:r>
            <a:r>
              <a:rPr kumimoji="1" lang="ja-JP" altLang="en-US" dirty="0" err="1">
                <a:latin typeface="メイリオ" panose="020B0604030504040204" pitchFamily="50" charset="-128"/>
                <a:ea typeface="メイリオ" panose="020B0604030504040204" pitchFamily="50" charset="-128"/>
              </a:rPr>
              <a:t>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476" y="1849115"/>
            <a:ext cx="4610743" cy="3696216"/>
          </a:xfrm>
          <a:prstGeom prst="rect">
            <a:avLst/>
          </a:prstGeom>
        </p:spPr>
      </p:pic>
      <p:pic>
        <p:nvPicPr>
          <p:cNvPr id="4" name="図 3"/>
          <p:cNvPicPr>
            <a:picLocks noChangeAspect="1"/>
          </p:cNvPicPr>
          <p:nvPr/>
        </p:nvPicPr>
        <p:blipFill>
          <a:blip r:embed="rId3"/>
          <a:stretch>
            <a:fillRect/>
          </a:stretch>
        </p:blipFill>
        <p:spPr>
          <a:xfrm>
            <a:off x="8781288" y="3540060"/>
            <a:ext cx="2286000" cy="314325"/>
          </a:xfrm>
          <a:prstGeom prst="rect">
            <a:avLst/>
          </a:prstGeom>
        </p:spPr>
      </p:pic>
    </p:spTree>
    <p:extLst>
      <p:ext uri="{BB962C8B-B14F-4D97-AF65-F5344CB8AC3E}">
        <p14:creationId xmlns:p14="http://schemas.microsoft.com/office/powerpoint/2010/main" val="32382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12064" y="377952"/>
            <a:ext cx="9204960" cy="369331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GAN</a:t>
            </a:r>
          </a:p>
          <a:p>
            <a:r>
              <a:rPr lang="en-US" altLang="ja-JP" dirty="0">
                <a:latin typeface="メイリオ" panose="020B0604030504040204" pitchFamily="50" charset="-128"/>
                <a:ea typeface="メイリオ" panose="020B0604030504040204" pitchFamily="50" charset="-128"/>
              </a:rPr>
              <a:t>Generative Adversarial Networks, </a:t>
            </a:r>
            <a:r>
              <a:rPr lang="en-US" altLang="ja-JP" dirty="0" err="1">
                <a:latin typeface="メイリオ" panose="020B0604030504040204" pitchFamily="50" charset="-128"/>
                <a:ea typeface="メイリオ" panose="020B0604030504040204" pitchFamily="50" charset="-128"/>
              </a:rPr>
              <a:t>ian</a:t>
            </a:r>
            <a:r>
              <a:rPr lang="en-US" altLang="ja-JP" dirty="0">
                <a:latin typeface="メイリオ" panose="020B0604030504040204" pitchFamily="50" charset="-128"/>
                <a:ea typeface="メイリオ" panose="020B0604030504040204" pitchFamily="50" charset="-128"/>
              </a:rPr>
              <a:t>, 2014</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Pixel,VAE</a:t>
            </a:r>
            <a:r>
              <a:rPr kumimoji="1" lang="ja-JP" altLang="en-US" dirty="0" err="1">
                <a:latin typeface="メイリオ" panose="020B0604030504040204" pitchFamily="50" charset="-128"/>
                <a:ea typeface="メイリオ" panose="020B0604030504040204" pitchFamily="50" charset="-128"/>
              </a:rPr>
              <a:t>のように</a:t>
            </a:r>
            <a:r>
              <a:rPr kumimoji="1" lang="en-US" altLang="ja-JP" dirty="0">
                <a:latin typeface="メイリオ" panose="020B0604030504040204" pitchFamily="50" charset="-128"/>
                <a:ea typeface="メイリオ" panose="020B0604030504040204" pitchFamily="50" charset="-128"/>
              </a:rPr>
              <a:t>NN</a:t>
            </a:r>
            <a:r>
              <a:rPr kumimoji="1" lang="ja-JP" altLang="en-US" dirty="0">
                <a:latin typeface="メイリオ" panose="020B0604030504040204" pitchFamily="50" charset="-128"/>
                <a:ea typeface="メイリオ" panose="020B0604030504040204" pitchFamily="50" charset="-128"/>
              </a:rPr>
              <a:t>やガウス分布で確率密度関数を表現しようとする考えに対して、</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そもそもデータが生まれる確率密度とか関係なく</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ひたすら乱数からデータを生成するように学習させる。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ゲーム理論的に二つのモデルを戦わせる。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ジェネレータ：ディスクリミネーターを騙す画像を生成</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ディスクリミネーター：本当の画像か、生成された画像かを見分ける</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916174" y="4188714"/>
            <a:ext cx="6800850" cy="2552700"/>
          </a:xfrm>
          <a:prstGeom prst="rect">
            <a:avLst/>
          </a:prstGeom>
        </p:spPr>
      </p:pic>
    </p:spTree>
    <p:extLst>
      <p:ext uri="{BB962C8B-B14F-4D97-AF65-F5344CB8AC3E}">
        <p14:creationId xmlns:p14="http://schemas.microsoft.com/office/powerpoint/2010/main" val="385472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D(x)</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G(Z)</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0</a:t>
            </a: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を返す</a:t>
            </a:r>
            <a:endParaRPr kumimoji="1" lang="en-US" altLang="ja-JP" dirty="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5815584"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のやりたいこと</a:t>
            </a:r>
            <a:endParaRPr kumimoji="1" lang="en-US" altLang="ja-JP"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0(min)</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乱数</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0944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話の流れ</a:t>
            </a:r>
            <a:endParaRPr kumimoji="1" lang="en-US" altLang="ja-JP"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3840479" y="2689071"/>
            <a:ext cx="434182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生成モデルとは何ぞ </a:t>
            </a:r>
            <a:r>
              <a:rPr kumimoji="1" lang="en-US" altLang="ja-JP" dirty="0">
                <a:latin typeface="メイリオ" panose="020B0604030504040204" pitchFamily="50" charset="-128"/>
                <a:ea typeface="メイリオ" panose="020B0604030504040204" pitchFamily="50" charset="-128"/>
              </a:rPr>
              <a:t>AE,VAE</a:t>
            </a:r>
          </a:p>
        </p:txBody>
      </p:sp>
      <p:sp>
        <p:nvSpPr>
          <p:cNvPr id="4" name="テキスト ボックス 3"/>
          <p:cNvSpPr txBox="1"/>
          <p:nvPr/>
        </p:nvSpPr>
        <p:spPr>
          <a:xfrm>
            <a:off x="3840480" y="3483337"/>
            <a:ext cx="468172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モデルの種類</a:t>
            </a:r>
            <a:endParaRPr kumimoji="1" lang="en-US" altLang="ja-JP"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3840480" y="4277603"/>
            <a:ext cx="45963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それぞれの詳細と実装について詳しく</a:t>
            </a:r>
            <a:endParaRPr kumimoji="1" lang="en-US" altLang="ja-JP"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840480" y="5173715"/>
            <a:ext cx="45963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生成モデルの異常検知への活用</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C1AB31E-2FEB-429E-BC6E-B41009342D74}"/>
              </a:ext>
            </a:extLst>
          </p:cNvPr>
          <p:cNvSpPr txBox="1"/>
          <p:nvPr/>
        </p:nvSpPr>
        <p:spPr>
          <a:xfrm>
            <a:off x="3840480" y="1603248"/>
            <a:ext cx="4681728"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異常検知とはどんなタスクか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041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D(x)</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G(Z)</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0</a:t>
            </a: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を返す</a:t>
            </a:r>
            <a:endParaRPr kumimoji="1" lang="en-US" altLang="ja-JP" dirty="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5815584"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が訓練される　→　偽物と本物がわかる</a:t>
            </a:r>
            <a:endParaRPr kumimoji="1" lang="en-US" altLang="ja-JP"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0(min)</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乱数</a:t>
            </a:r>
            <a:endParaRPr kumimoji="1" lang="en-US" altLang="ja-JP"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743712" y="614258"/>
            <a:ext cx="4240007" cy="14347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正方形/長方形 26"/>
          <p:cNvSpPr/>
          <p:nvPr/>
        </p:nvSpPr>
        <p:spPr>
          <a:xfrm>
            <a:off x="1387934" y="3355050"/>
            <a:ext cx="58723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正方形/長方形 27"/>
          <p:cNvSpPr/>
          <p:nvPr/>
        </p:nvSpPr>
        <p:spPr>
          <a:xfrm>
            <a:off x="90429" y="5687148"/>
            <a:ext cx="1189561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900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97023" y="4201834"/>
            <a:ext cx="4224379"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D(x)</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92765" y="2993755"/>
            <a:ext cx="9120451" cy="1063371"/>
          </a:xfrm>
          <a:prstGeom prst="rect">
            <a:avLst/>
          </a:prstGeom>
        </p:spPr>
      </p:pic>
      <p:sp>
        <p:nvSpPr>
          <p:cNvPr id="6" name="楕円 5"/>
          <p:cNvSpPr/>
          <p:nvPr/>
        </p:nvSpPr>
        <p:spPr>
          <a:xfrm>
            <a:off x="1068895" y="785934"/>
            <a:ext cx="975360"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Z</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584704" y="7859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8" name="楕円 7"/>
          <p:cNvSpPr/>
          <p:nvPr/>
        </p:nvSpPr>
        <p:spPr>
          <a:xfrm>
            <a:off x="5027104" y="6883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7601563" y="1158957"/>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discriminator</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772749" y="1267518"/>
            <a:ext cx="1741457"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G(Z)</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0</a:t>
            </a: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なら</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を返す</a:t>
            </a:r>
            <a:endParaRPr kumimoji="1" lang="en-US" altLang="ja-JP" dirty="0">
              <a:latin typeface="メイリオ" panose="020B0604030504040204" pitchFamily="50" charset="-128"/>
              <a:ea typeface="メイリオ" panose="020B0604030504040204" pitchFamily="50" charset="-128"/>
            </a:endParaRPr>
          </a:p>
        </p:txBody>
      </p:sp>
      <p:sp>
        <p:nvSpPr>
          <p:cNvPr id="11" name="楕円 10"/>
          <p:cNvSpPr/>
          <p:nvPr/>
        </p:nvSpPr>
        <p:spPr>
          <a:xfrm>
            <a:off x="5113694" y="1908667"/>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X</a:t>
            </a:r>
            <a:endParaRPr kumimoji="1" lang="ja-JP" altLang="en-US" dirty="0">
              <a:latin typeface="メイリオ" panose="020B0604030504040204" pitchFamily="50" charset="-128"/>
              <a:ea typeface="メイリオ" panose="020B0604030504040204" pitchFamily="50" charset="-128"/>
            </a:endParaRPr>
          </a:p>
        </p:txBody>
      </p:sp>
      <p:sp>
        <p:nvSpPr>
          <p:cNvPr id="12" name="右矢印 11"/>
          <p:cNvSpPr/>
          <p:nvPr/>
        </p:nvSpPr>
        <p:spPr>
          <a:xfrm>
            <a:off x="2186463" y="8712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628864" y="8590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608342">
            <a:off x="6438794" y="1004840"/>
            <a:ext cx="1132832" cy="44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20835421">
            <a:off x="6455817" y="1797846"/>
            <a:ext cx="1055398"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84048" y="244926"/>
            <a:ext cx="10527792"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訓練された</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を騙そうと</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が頑張る</a:t>
            </a:r>
            <a:r>
              <a:rPr kumimoji="1" lang="ja-JP" altLang="en-US" dirty="0">
                <a:latin typeface="メイリオ" panose="020B0604030504040204" pitchFamily="50" charset="-128"/>
                <a:ea typeface="メイリオ" panose="020B0604030504040204" pitchFamily="50" charset="-128"/>
              </a:rPr>
              <a:t>　→　より本物らしい画像が生成される</a:t>
            </a:r>
            <a:endParaRPr kumimoji="1" lang="en-US" altLang="ja-JP"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236425" y="4201834"/>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1(max)</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7094554" y="5848692"/>
            <a:ext cx="4891492"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1-D(G(Z))</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0(min)</a:t>
            </a:r>
            <a:r>
              <a:rPr lang="ja-JP" altLang="en-US" dirty="0">
                <a:latin typeface="メイリオ" panose="020B0604030504040204" pitchFamily="50" charset="-128"/>
                <a:ea typeface="メイリオ" panose="020B0604030504040204" pitchFamily="50" charset="-128"/>
              </a:rPr>
              <a:t>になるように</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を最適化</a:t>
            </a:r>
            <a:endParaRPr kumimoji="1" lang="en-US" altLang="ja-JP" dirty="0">
              <a:latin typeface="メイリオ" panose="020B0604030504040204" pitchFamily="50" charset="-128"/>
              <a:ea typeface="メイリオ" panose="020B0604030504040204" pitchFamily="50" charset="-128"/>
            </a:endParaRPr>
          </a:p>
        </p:txBody>
      </p:sp>
      <p:sp>
        <p:nvSpPr>
          <p:cNvPr id="20" name="右矢印 19"/>
          <p:cNvSpPr/>
          <p:nvPr/>
        </p:nvSpPr>
        <p:spPr>
          <a:xfrm rot="17343680">
            <a:off x="5422536" y="3666705"/>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5437815">
            <a:off x="8637938" y="3669222"/>
            <a:ext cx="460910" cy="543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36254" y="5758824"/>
            <a:ext cx="2503361"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3" name="テキスト ボックス 22"/>
          <p:cNvSpPr txBox="1"/>
          <p:nvPr/>
        </p:nvSpPr>
        <p:spPr>
          <a:xfrm>
            <a:off x="136254" y="4201834"/>
            <a:ext cx="315558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の気持ち</a:t>
            </a:r>
            <a:r>
              <a:rPr kumimoji="1" lang="en-US" altLang="ja-JP" dirty="0">
                <a:latin typeface="メイリオ" panose="020B0604030504040204" pitchFamily="50" charset="-128"/>
                <a:ea typeface="メイリオ" panose="020B0604030504040204" pitchFamily="50" charset="-128"/>
              </a:rPr>
              <a:t>:</a:t>
            </a:r>
          </a:p>
        </p:txBody>
      </p:sp>
      <p:sp>
        <p:nvSpPr>
          <p:cNvPr id="24" name="上下矢印 23"/>
          <p:cNvSpPr/>
          <p:nvPr/>
        </p:nvSpPr>
        <p:spPr>
          <a:xfrm>
            <a:off x="8819588" y="4515240"/>
            <a:ext cx="760750" cy="12435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72749" y="5005599"/>
            <a:ext cx="85344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敵対</a:t>
            </a:r>
            <a:endParaRPr kumimoji="1" lang="en-US" altLang="ja-JP"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1228444" y="832857"/>
            <a:ext cx="759905"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乱数</a:t>
            </a:r>
            <a:endParaRPr kumimoji="1" lang="en-US" altLang="ja-JP"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1927389" y="3339072"/>
            <a:ext cx="587237" cy="5308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正方形/長方形 27"/>
          <p:cNvSpPr/>
          <p:nvPr/>
        </p:nvSpPr>
        <p:spPr>
          <a:xfrm>
            <a:off x="90429" y="3844378"/>
            <a:ext cx="11895617" cy="694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187176" y="6204091"/>
            <a:ext cx="8907543"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理論的なゴールは</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0.5</a:t>
            </a:r>
            <a:r>
              <a:rPr lang="ja-JP" altLang="en-US" dirty="0">
                <a:latin typeface="メイリオ" panose="020B0604030504040204" pitchFamily="50" charset="-128"/>
                <a:ea typeface="メイリオ" panose="020B0604030504040204" pitchFamily="50" charset="-128"/>
              </a:rPr>
              <a:t>を出すようになること</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ナッシュ均衡</a:t>
            </a:r>
            <a:r>
              <a:rPr lang="en-US" altLang="ja-JP" dirty="0">
                <a:latin typeface="メイリオ" panose="020B0604030504040204" pitchFamily="50" charset="-128"/>
                <a:ea typeface="メイリオ" panose="020B0604030504040204" pitchFamily="50" charset="-128"/>
              </a:rPr>
              <a:t>)</a:t>
            </a:r>
          </a:p>
          <a:p>
            <a:r>
              <a:rPr kumimoji="1" lang="ja-JP" altLang="en-US" dirty="0">
                <a:latin typeface="メイリオ" panose="020B0604030504040204" pitchFamily="50" charset="-128"/>
                <a:ea typeface="メイリオ" panose="020B0604030504040204" pitchFamily="50" charset="-128"/>
              </a:rPr>
              <a:t>本物と偽物の区別がつかないくらい</a:t>
            </a:r>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の精度が上がる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2235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4396" y="1583713"/>
            <a:ext cx="2511552"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min-max</a:t>
            </a:r>
            <a:r>
              <a:rPr kumimoji="1" lang="ja-JP" altLang="en-US" dirty="0">
                <a:latin typeface="メイリオ" panose="020B0604030504040204" pitchFamily="50" charset="-128"/>
                <a:ea typeface="メイリオ" panose="020B0604030504040204" pitchFamily="50" charset="-128"/>
              </a:rPr>
              <a:t>損失の欠点</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73407" y="8119"/>
            <a:ext cx="7265665" cy="847118"/>
          </a:xfrm>
          <a:prstGeom prst="rect">
            <a:avLst/>
          </a:prstGeom>
        </p:spPr>
      </p:pic>
      <p:cxnSp>
        <p:nvCxnSpPr>
          <p:cNvPr id="7" name="直線矢印コネクタ 6"/>
          <p:cNvCxnSpPr/>
          <p:nvPr/>
        </p:nvCxnSpPr>
        <p:spPr>
          <a:xfrm flipV="1">
            <a:off x="385629" y="2682240"/>
            <a:ext cx="0" cy="2304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85629" y="4986683"/>
            <a:ext cx="4923987" cy="6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6280461" y="2675989"/>
            <a:ext cx="0" cy="2304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6280461" y="4980432"/>
            <a:ext cx="4923987" cy="6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89766" y="2200656"/>
            <a:ext cx="2511552"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log(1-D(G(z)))</a:t>
            </a:r>
            <a:endParaRPr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4681728" y="5132831"/>
            <a:ext cx="125577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D(G(z))</a:t>
            </a:r>
            <a:endParaRPr lang="en-US" altLang="ja-JP" dirty="0">
              <a:latin typeface="メイリオ" panose="020B0604030504040204" pitchFamily="50" charset="-128"/>
              <a:ea typeface="メイリオ" panose="020B0604030504040204" pitchFamily="50" charset="-128"/>
            </a:endParaRPr>
          </a:p>
        </p:txBody>
      </p:sp>
      <p:sp>
        <p:nvSpPr>
          <p:cNvPr id="15" name="円弧 14"/>
          <p:cNvSpPr/>
          <p:nvPr/>
        </p:nvSpPr>
        <p:spPr>
          <a:xfrm>
            <a:off x="-3256593" y="3290869"/>
            <a:ext cx="7284441" cy="33791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336070" y="5063152"/>
            <a:ext cx="88313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0</a:t>
            </a:r>
          </a:p>
        </p:txBody>
      </p:sp>
      <p:sp>
        <p:nvSpPr>
          <p:cNvPr id="18" name="テキスト ボックス 17"/>
          <p:cNvSpPr txBox="1"/>
          <p:nvPr/>
        </p:nvSpPr>
        <p:spPr>
          <a:xfrm>
            <a:off x="3898379" y="5071822"/>
            <a:ext cx="868693"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a:t>
            </a:r>
          </a:p>
        </p:txBody>
      </p:sp>
      <p:sp>
        <p:nvSpPr>
          <p:cNvPr id="19" name="テキスト ボックス 18"/>
          <p:cNvSpPr txBox="1"/>
          <p:nvPr/>
        </p:nvSpPr>
        <p:spPr>
          <a:xfrm>
            <a:off x="385627" y="5563172"/>
            <a:ext cx="4392972" cy="120032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生成画像が明らかに</a:t>
            </a:r>
            <a:r>
              <a:rPr lang="en-US" altLang="ja-JP" dirty="0">
                <a:latin typeface="メイリオ" panose="020B0604030504040204" pitchFamily="50" charset="-128"/>
                <a:ea typeface="メイリオ" panose="020B0604030504040204" pitchFamily="50" charset="-128"/>
              </a:rPr>
              <a:t>fake</a:t>
            </a:r>
            <a:r>
              <a:rPr lang="ja-JP" altLang="en-US" dirty="0">
                <a:latin typeface="メイリオ" panose="020B0604030504040204" pitchFamily="50" charset="-128"/>
                <a:ea typeface="メイリオ" panose="020B0604030504040204" pitchFamily="50" charset="-128"/>
              </a:rPr>
              <a:t>である時、</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の出力は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になる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しかし損失関数の購買はほとんど</a:t>
            </a:r>
            <a:r>
              <a:rPr lang="en-US" altLang="ja-JP" dirty="0">
                <a:latin typeface="メイリオ" panose="020B0604030504040204" pitchFamily="50" charset="-128"/>
                <a:ea typeface="メイリオ" panose="020B0604030504040204" pitchFamily="50" charset="-128"/>
              </a:rPr>
              <a:t>0</a:t>
            </a:r>
          </a:p>
          <a:p>
            <a:r>
              <a:rPr lang="ja-JP" altLang="en-US" dirty="0" err="1">
                <a:latin typeface="メイリオ" panose="020B0604030504040204" pitchFamily="50" charset="-128"/>
                <a:ea typeface="メイリオ" panose="020B0604030504040204" pitchFamily="50" charset="-128"/>
              </a:rPr>
              <a:t>なので</a:t>
            </a:r>
            <a:r>
              <a:rPr lang="ja-JP" altLang="en-US" dirty="0">
                <a:latin typeface="メイリオ" panose="020B0604030504040204" pitchFamily="50" charset="-128"/>
                <a:ea typeface="メイリオ" panose="020B0604030504040204" pitchFamily="50" charset="-128"/>
              </a:rPr>
              <a:t>学習は進まない</a:t>
            </a:r>
            <a:endParaRPr lang="en-US" altLang="ja-JP" dirty="0">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0" y="3158961"/>
            <a:ext cx="88313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0</a:t>
            </a:r>
          </a:p>
        </p:txBody>
      </p:sp>
      <p:sp>
        <p:nvSpPr>
          <p:cNvPr id="21" name="円弧 20"/>
          <p:cNvSpPr/>
          <p:nvPr/>
        </p:nvSpPr>
        <p:spPr>
          <a:xfrm rot="10800000">
            <a:off x="6280461" y="1102849"/>
            <a:ext cx="7284441" cy="33791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5838895" y="4508885"/>
            <a:ext cx="88313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0</a:t>
            </a:r>
          </a:p>
        </p:txBody>
      </p:sp>
      <p:sp>
        <p:nvSpPr>
          <p:cNvPr id="23" name="テキスト ボックス 22"/>
          <p:cNvSpPr txBox="1"/>
          <p:nvPr/>
        </p:nvSpPr>
        <p:spPr>
          <a:xfrm>
            <a:off x="6393631" y="5087486"/>
            <a:ext cx="88313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0</a:t>
            </a:r>
          </a:p>
        </p:txBody>
      </p:sp>
      <p:sp>
        <p:nvSpPr>
          <p:cNvPr id="24" name="テキスト ボックス 23"/>
          <p:cNvSpPr txBox="1"/>
          <p:nvPr/>
        </p:nvSpPr>
        <p:spPr>
          <a:xfrm>
            <a:off x="10666268" y="5247818"/>
            <a:ext cx="1255776"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D(G(z))</a:t>
            </a:r>
            <a:endParaRPr lang="en-US" altLang="ja-JP" dirty="0">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9882919" y="5186809"/>
            <a:ext cx="868693"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1</a:t>
            </a:r>
          </a:p>
        </p:txBody>
      </p:sp>
      <p:sp>
        <p:nvSpPr>
          <p:cNvPr id="26" name="テキスト ボックス 25"/>
          <p:cNvSpPr txBox="1"/>
          <p:nvPr/>
        </p:nvSpPr>
        <p:spPr>
          <a:xfrm>
            <a:off x="5579420" y="2177531"/>
            <a:ext cx="2511552"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 log D(G(z))</a:t>
            </a:r>
            <a:endParaRPr lang="en-US" altLang="ja-JP" dirty="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5579420" y="1527036"/>
            <a:ext cx="3503620"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非</a:t>
            </a:r>
            <a:r>
              <a:rPr kumimoji="1" lang="ja-JP" altLang="en-US" dirty="0">
                <a:latin typeface="メイリオ" panose="020B0604030504040204" pitchFamily="50" charset="-128"/>
                <a:ea typeface="メイリオ" panose="020B0604030504040204" pitchFamily="50" charset="-128"/>
              </a:rPr>
              <a:t>飽和</a:t>
            </a:r>
            <a:r>
              <a:rPr kumimoji="1" lang="en-US" altLang="ja-JP" dirty="0">
                <a:latin typeface="メイリオ" panose="020B0604030504040204" pitchFamily="50" charset="-128"/>
                <a:ea typeface="メイリオ" panose="020B0604030504040204" pitchFamily="50" charset="-128"/>
              </a:rPr>
              <a:t>GAN(non-saturating)</a:t>
            </a:r>
          </a:p>
          <a:p>
            <a:r>
              <a:rPr kumimoji="1" lang="ja-JP" altLang="en-US" dirty="0">
                <a:latin typeface="メイリオ" panose="020B0604030504040204" pitchFamily="50" charset="-128"/>
                <a:ea typeface="メイリオ" panose="020B0604030504040204" pitchFamily="50" charset="-128"/>
              </a:rPr>
              <a:t>の損失の場合</a:t>
            </a:r>
            <a:endParaRPr lang="en-US" altLang="ja-JP" dirty="0">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6358640" y="5614189"/>
            <a:ext cx="4392972"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初期状態の学習は素早く反映される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代わりに収束する補償はなくなる</a:t>
            </a:r>
            <a:r>
              <a:rPr lang="en-US" altLang="ja-JP" dirty="0">
                <a:latin typeface="メイリオ" panose="020B0604030504040204" pitchFamily="50" charset="-128"/>
                <a:ea typeface="メイリオ" panose="020B0604030504040204" pitchFamily="50" charset="-128"/>
              </a:rPr>
              <a:t>)</a:t>
            </a:r>
          </a:p>
        </p:txBody>
      </p:sp>
      <p:sp>
        <p:nvSpPr>
          <p:cNvPr id="29" name="テキスト ボックス 28"/>
          <p:cNvSpPr txBox="1"/>
          <p:nvPr/>
        </p:nvSpPr>
        <p:spPr>
          <a:xfrm>
            <a:off x="1901286" y="817869"/>
            <a:ext cx="7072025"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binary cross entropy : y(log y^) + (1-y)(log (1-y^) )</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51025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41376" y="438912"/>
            <a:ext cx="5815584" cy="1754326"/>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より良い損失関数を求めて</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Wasserstein GAN, 2017</a:t>
            </a:r>
          </a:p>
          <a:p>
            <a:r>
              <a:rPr lang="en-US" altLang="ja-JP" dirty="0">
                <a:latin typeface="メイリオ" panose="020B0604030504040204" pitchFamily="50" charset="-128"/>
                <a:ea typeface="メイリオ" panose="020B0604030504040204" pitchFamily="50" charset="-128"/>
              </a:rPr>
              <a:t>Improved Training of Wasserstein GANs,2017</a:t>
            </a: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355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648" y="219456"/>
            <a:ext cx="10046208" cy="590931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アルゴリズム</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1.z~P(Z)</a:t>
            </a:r>
            <a:r>
              <a:rPr lang="ja-JP" altLang="en-US" dirty="0">
                <a:latin typeface="メイリオ" panose="020B0604030504040204" pitchFamily="50" charset="-128"/>
                <a:ea typeface="メイリオ" panose="020B0604030504040204" pitchFamily="50" charset="-128"/>
              </a:rPr>
              <a:t>から</a:t>
            </a:r>
            <a:r>
              <a:rPr lang="en-US" altLang="ja-JP" dirty="0">
                <a:latin typeface="メイリオ" panose="020B0604030504040204" pitchFamily="50" charset="-128"/>
                <a:ea typeface="メイリオ" panose="020B0604030504040204" pitchFamily="50" charset="-128"/>
              </a:rPr>
              <a:t>m</a:t>
            </a:r>
            <a:r>
              <a:rPr lang="ja-JP" altLang="en-US" dirty="0">
                <a:latin typeface="メイリオ" panose="020B0604030504040204" pitchFamily="50" charset="-128"/>
                <a:ea typeface="メイリオ" panose="020B0604030504040204" pitchFamily="50" charset="-128"/>
              </a:rPr>
              <a:t>個の乱数を発生させる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2.x~P(X)</a:t>
            </a:r>
            <a:r>
              <a:rPr lang="ja-JP" altLang="en-US" dirty="0">
                <a:latin typeface="メイリオ" panose="020B0604030504040204" pitchFamily="50" charset="-128"/>
                <a:ea typeface="メイリオ" panose="020B0604030504040204" pitchFamily="50" charset="-128"/>
              </a:rPr>
              <a:t>から実画像を</a:t>
            </a:r>
            <a:r>
              <a:rPr lang="en-US" altLang="ja-JP" dirty="0">
                <a:latin typeface="メイリオ" panose="020B0604030504040204" pitchFamily="50" charset="-128"/>
                <a:ea typeface="メイリオ" panose="020B0604030504040204" pitchFamily="50" charset="-128"/>
              </a:rPr>
              <a:t>m</a:t>
            </a:r>
            <a:r>
              <a:rPr lang="ja-JP" altLang="en-US" dirty="0">
                <a:latin typeface="メイリオ" panose="020B0604030504040204" pitchFamily="50" charset="-128"/>
                <a:ea typeface="メイリオ" panose="020B0604030504040204" pitchFamily="50" charset="-128"/>
              </a:rPr>
              <a:t>個取り出す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3.discriminator</a:t>
            </a:r>
            <a:r>
              <a:rPr lang="ja-JP" altLang="en-US" dirty="0">
                <a:latin typeface="メイリオ" panose="020B0604030504040204" pitchFamily="50" charset="-128"/>
                <a:ea typeface="メイリオ" panose="020B0604030504040204" pitchFamily="50" charset="-128"/>
              </a:rPr>
              <a:t>のパラメータ</a:t>
            </a:r>
            <a:r>
              <a:rPr lang="en-US" altLang="ja-JP" dirty="0">
                <a:latin typeface="メイリオ" panose="020B0604030504040204" pitchFamily="50" charset="-128"/>
                <a:ea typeface="メイリオ" panose="020B0604030504040204" pitchFamily="50" charset="-128"/>
              </a:rPr>
              <a:t>Θ</a:t>
            </a:r>
            <a:r>
              <a:rPr lang="ja-JP" altLang="en-US" dirty="0">
                <a:latin typeface="メイリオ" panose="020B0604030504040204" pitchFamily="50" charset="-128"/>
                <a:ea typeface="メイリオ" panose="020B0604030504040204" pitchFamily="50" charset="-128"/>
              </a:rPr>
              <a:t>について</a:t>
            </a:r>
            <a:r>
              <a:rPr lang="en-US" altLang="ja-JP" dirty="0">
                <a:latin typeface="メイリオ" panose="020B0604030504040204" pitchFamily="50" charset="-128"/>
                <a:ea typeface="メイリオ" panose="020B0604030504040204" pitchFamily="50" charset="-128"/>
              </a:rPr>
              <a:t>min-max</a:t>
            </a:r>
            <a:r>
              <a:rPr lang="ja-JP" altLang="en-US" dirty="0">
                <a:latin typeface="メイリオ" panose="020B0604030504040204" pitchFamily="50" charset="-128"/>
                <a:ea typeface="メイリオ" panose="020B0604030504040204" pitchFamily="50" charset="-128"/>
              </a:rPr>
              <a:t>の式を微分する</a:t>
            </a:r>
            <a:r>
              <a:rPr lang="en-US" altLang="ja-JP" dirty="0">
                <a:latin typeface="メイリオ" panose="020B0604030504040204" pitchFamily="50" charset="-128"/>
                <a:ea typeface="メイリオ" panose="020B0604030504040204" pitchFamily="50" charset="-128"/>
              </a:rPr>
              <a:t>(m</a:t>
            </a:r>
            <a:r>
              <a:rPr lang="ja-JP" altLang="en-US" dirty="0">
                <a:latin typeface="メイリオ" panose="020B0604030504040204" pitchFamily="50" charset="-128"/>
                <a:ea typeface="メイリオ" panose="020B0604030504040204" pitchFamily="50" charset="-128"/>
              </a:rPr>
              <a:t>個をミニバッチとする</a:t>
            </a:r>
            <a:r>
              <a:rPr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4.Θ</a:t>
            </a:r>
            <a:r>
              <a:rPr lang="ja-JP" altLang="en-US" dirty="0">
                <a:latin typeface="メイリオ" panose="020B0604030504040204" pitchFamily="50" charset="-128"/>
                <a:ea typeface="メイリオ" panose="020B0604030504040204" pitchFamily="50" charset="-128"/>
              </a:rPr>
              <a:t>を更新した</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を使って</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の生成結果を評価する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いくつかの経験的テクニック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・繰り返しの学習は行わず、一度学習させるごとに</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も</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も更新する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を先に何度か学習させて賢くしてから</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を学習させる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・バッチ正規化する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諸説</a:t>
            </a:r>
            <a:r>
              <a:rPr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はすべて</a:t>
            </a:r>
            <a:r>
              <a:rPr lang="en-US" altLang="ja-JP" dirty="0" err="1">
                <a:latin typeface="メイリオ" panose="020B0604030504040204" pitchFamily="50" charset="-128"/>
                <a:ea typeface="メイリオ" panose="020B0604030504040204" pitchFamily="50" charset="-128"/>
              </a:rPr>
              <a:t>leakyReLU</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は</a:t>
            </a:r>
            <a:r>
              <a:rPr lang="en-US" altLang="ja-JP" dirty="0" err="1">
                <a:latin typeface="メイリオ" panose="020B0604030504040204" pitchFamily="50" charset="-128"/>
                <a:ea typeface="メイリオ" panose="020B0604030504040204" pitchFamily="50" charset="-128"/>
              </a:rPr>
              <a:t>ReLU</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出力は</a:t>
            </a:r>
            <a:r>
              <a:rPr lang="en-US" altLang="ja-JP" dirty="0" err="1">
                <a:latin typeface="メイリオ" panose="020B0604030504040204" pitchFamily="50" charset="-128"/>
                <a:ea typeface="メイリオ" panose="020B0604030504040204" pitchFamily="50" charset="-128"/>
              </a:rPr>
              <a:t>tanh</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372815" y="4170235"/>
            <a:ext cx="3810081" cy="2498789"/>
          </a:xfrm>
          <a:prstGeom prst="rect">
            <a:avLst/>
          </a:prstGeom>
        </p:spPr>
      </p:pic>
    </p:spTree>
    <p:extLst>
      <p:ext uri="{BB962C8B-B14F-4D97-AF65-F5344CB8AC3E}">
        <p14:creationId xmlns:p14="http://schemas.microsoft.com/office/powerpoint/2010/main" val="2133344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9566" y="294310"/>
            <a:ext cx="11997090" cy="1477328"/>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は</a:t>
            </a:r>
            <a:r>
              <a:rPr kumimoji="1" lang="en-US" altLang="ja-JP" dirty="0" err="1">
                <a:latin typeface="メイリオ" panose="020B0604030504040204" pitchFamily="50" charset="-128"/>
                <a:ea typeface="メイリオ" panose="020B0604030504040204" pitchFamily="50" charset="-128"/>
              </a:rPr>
              <a:t>upconv</a:t>
            </a:r>
            <a:r>
              <a:rPr kumimoji="1" lang="ja-JP" altLang="en-US" dirty="0">
                <a:latin typeface="メイリオ" panose="020B0604030504040204" pitchFamily="50" charset="-128"/>
                <a:ea typeface="メイリオ" panose="020B0604030504040204" pitchFamily="50" charset="-128"/>
              </a:rPr>
              <a:t>の構造</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Unsupervised Representation Learning with Deep Convolutional Generative Adversarial Networks, </a:t>
            </a:r>
            <a:r>
              <a:rPr kumimoji="1" lang="en-US" altLang="ja-JP" dirty="0">
                <a:latin typeface="メイリオ" panose="020B0604030504040204" pitchFamily="50" charset="-128"/>
                <a:ea typeface="メイリオ" panose="020B0604030504040204" pitchFamily="50" charset="-128"/>
              </a:rPr>
              <a:t>2016</a:t>
            </a: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図は</a:t>
            </a:r>
            <a:r>
              <a:rPr kumimoji="1" lang="en-US" altLang="ja-JP" dirty="0">
                <a:latin typeface="メイリオ" panose="020B0604030504040204" pitchFamily="50" charset="-128"/>
                <a:ea typeface="メイリオ" panose="020B0604030504040204" pitchFamily="50" charset="-128"/>
              </a:rPr>
              <a:t>DCGAN</a:t>
            </a:r>
            <a:r>
              <a:rPr kumimoji="1" lang="ja-JP" altLang="en-US" dirty="0">
                <a:latin typeface="メイリオ" panose="020B0604030504040204" pitchFamily="50" charset="-128"/>
                <a:ea typeface="メイリオ" panose="020B0604030504040204" pitchFamily="50" charset="-128"/>
              </a:rPr>
              <a:t>の様子</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888317" y="1771638"/>
            <a:ext cx="7391076" cy="3047619"/>
          </a:xfrm>
          <a:prstGeom prst="rect">
            <a:avLst/>
          </a:prstGeom>
        </p:spPr>
      </p:pic>
      <p:pic>
        <p:nvPicPr>
          <p:cNvPr id="4" name="図 3"/>
          <p:cNvPicPr>
            <a:picLocks noChangeAspect="1"/>
          </p:cNvPicPr>
          <p:nvPr/>
        </p:nvPicPr>
        <p:blipFill>
          <a:blip r:embed="rId3"/>
          <a:stretch>
            <a:fillRect/>
          </a:stretch>
        </p:blipFill>
        <p:spPr>
          <a:xfrm>
            <a:off x="3507486" y="4601718"/>
            <a:ext cx="4356354" cy="2108475"/>
          </a:xfrm>
          <a:prstGeom prst="rect">
            <a:avLst/>
          </a:prstGeom>
        </p:spPr>
      </p:pic>
    </p:spTree>
    <p:extLst>
      <p:ext uri="{BB962C8B-B14F-4D97-AF65-F5344CB8AC3E}">
        <p14:creationId xmlns:p14="http://schemas.microsoft.com/office/powerpoint/2010/main" val="3052452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3296" y="512064"/>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学習の進み方</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生成分布で考える</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053274" y="1094613"/>
            <a:ext cx="1819275" cy="2571750"/>
          </a:xfrm>
          <a:prstGeom prst="rect">
            <a:avLst/>
          </a:prstGeom>
        </p:spPr>
      </p:pic>
      <p:sp>
        <p:nvSpPr>
          <p:cNvPr id="4" name="テキスト ボックス 3"/>
          <p:cNvSpPr txBox="1"/>
          <p:nvPr/>
        </p:nvSpPr>
        <p:spPr>
          <a:xfrm>
            <a:off x="871728" y="2380488"/>
            <a:ext cx="542544"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0</a:t>
            </a:r>
            <a:endParaRPr kumimoji="1" lang="en-US" altLang="ja-JP"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859536" y="1279279"/>
            <a:ext cx="542544"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1</a:t>
            </a:r>
          </a:p>
        </p:txBody>
      </p:sp>
      <p:sp>
        <p:nvSpPr>
          <p:cNvPr id="6" name="テキスト ボックス 5"/>
          <p:cNvSpPr txBox="1"/>
          <p:nvPr/>
        </p:nvSpPr>
        <p:spPr>
          <a:xfrm>
            <a:off x="3054095" y="1552182"/>
            <a:ext cx="5815584" cy="120032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青い点線は入力に対する</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の判定値</a:t>
            </a:r>
            <a:r>
              <a:rPr lang="en-US" altLang="ja-JP" dirty="0">
                <a:latin typeface="メイリオ" panose="020B0604030504040204" pitchFamily="50" charset="-128"/>
                <a:ea typeface="メイリオ" panose="020B0604030504040204" pitchFamily="50" charset="-128"/>
              </a:rPr>
              <a:t>0~1</a:t>
            </a: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黒線は真の生成分布</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緑線は</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の生成しようとしている分布</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3066286" y="3066198"/>
            <a:ext cx="8101585" cy="120032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という乱数から値を</a:t>
            </a:r>
            <a:r>
              <a:rPr lang="ja-JP" altLang="en-US" dirty="0">
                <a:latin typeface="メイリオ" panose="020B0604030504040204" pitchFamily="50" charset="-128"/>
                <a:ea typeface="メイリオ" panose="020B0604030504040204" pitchFamily="50" charset="-128"/>
              </a:rPr>
              <a:t>写像したい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上向きの矢印たち</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写像した結果は黒線のようになるようにしたい</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リアルな分布を表現する写像が作りたいから</a:t>
            </a:r>
            <a:r>
              <a:rPr kumimoji="1" lang="en-US" altLang="ja-JP"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4042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4795" y="2865120"/>
            <a:ext cx="5815584"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が訓練されて</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真と偽の判断基準がはっきりしてくる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374523" y="287655"/>
            <a:ext cx="1543050" cy="2381250"/>
          </a:xfrm>
          <a:prstGeom prst="rect">
            <a:avLst/>
          </a:prstGeom>
        </p:spPr>
      </p:pic>
      <p:pic>
        <p:nvPicPr>
          <p:cNvPr id="4" name="図 3"/>
          <p:cNvPicPr>
            <a:picLocks noChangeAspect="1"/>
          </p:cNvPicPr>
          <p:nvPr/>
        </p:nvPicPr>
        <p:blipFill>
          <a:blip r:embed="rId3"/>
          <a:stretch>
            <a:fillRect/>
          </a:stretch>
        </p:blipFill>
        <p:spPr>
          <a:xfrm>
            <a:off x="5461825" y="557022"/>
            <a:ext cx="1609725" cy="2381250"/>
          </a:xfrm>
          <a:prstGeom prst="rect">
            <a:avLst/>
          </a:prstGeom>
        </p:spPr>
      </p:pic>
      <p:sp>
        <p:nvSpPr>
          <p:cNvPr id="5" name="テキスト ボックス 4"/>
          <p:cNvSpPr txBox="1"/>
          <p:nvPr/>
        </p:nvSpPr>
        <p:spPr>
          <a:xfrm>
            <a:off x="5696331" y="2865120"/>
            <a:ext cx="5815584"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generator</a:t>
            </a:r>
            <a:r>
              <a:rPr kumimoji="1" lang="ja-JP" altLang="en-US" dirty="0">
                <a:latin typeface="メイリオ" panose="020B0604030504040204" pitchFamily="50" charset="-128"/>
                <a:ea typeface="メイリオ" panose="020B0604030504040204" pitchFamily="50" charset="-128"/>
              </a:rPr>
              <a:t>が訓練されて</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真の分布への写像</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が成長する</a:t>
            </a:r>
            <a:endParaRPr kumimoji="1" lang="en-US" altLang="ja-JP" dirty="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4"/>
          <a:stretch>
            <a:fillRect/>
          </a:stretch>
        </p:blipFill>
        <p:spPr>
          <a:xfrm>
            <a:off x="956500" y="3992118"/>
            <a:ext cx="1476375" cy="2457450"/>
          </a:xfrm>
          <a:prstGeom prst="rect">
            <a:avLst/>
          </a:prstGeom>
        </p:spPr>
      </p:pic>
      <p:sp>
        <p:nvSpPr>
          <p:cNvPr id="7" name="テキスト ボックス 6"/>
          <p:cNvSpPr txBox="1"/>
          <p:nvPr/>
        </p:nvSpPr>
        <p:spPr>
          <a:xfrm>
            <a:off x="2913887" y="4977003"/>
            <a:ext cx="5876546" cy="92333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繰り返しを経て真と偽の分布が一致</a:t>
            </a:r>
            <a:r>
              <a:rPr kumimoji="1"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似る</a:t>
            </a:r>
            <a:r>
              <a:rPr kumimoji="1" lang="en-US" altLang="ja-JP"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も真と偽は判別できないので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「どちらともいえない</a:t>
            </a:r>
            <a:r>
              <a:rPr lang="en-US" altLang="ja-JP" dirty="0">
                <a:latin typeface="メイリオ" panose="020B0604030504040204" pitchFamily="50" charset="-128"/>
                <a:ea typeface="メイリオ" panose="020B0604030504040204" pitchFamily="50" charset="-128"/>
              </a:rPr>
              <a:t>=0.5</a:t>
            </a:r>
            <a:r>
              <a:rPr lang="ja-JP" altLang="en-US" dirty="0">
                <a:latin typeface="メイリオ" panose="020B0604030504040204" pitchFamily="50" charset="-128"/>
                <a:ea typeface="メイリオ" panose="020B0604030504040204" pitchFamily="50" charset="-128"/>
              </a:rPr>
              <a:t>」を出力するようになる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879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229600" cy="313932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どんなネットワークが使われ</a:t>
            </a:r>
            <a:r>
              <a:rPr lang="ja-JP" altLang="en-US" dirty="0">
                <a:latin typeface="メイリオ" panose="020B0604030504040204" pitchFamily="50" charset="-128"/>
                <a:ea typeface="メイリオ" panose="020B0604030504040204" pitchFamily="50" charset="-128"/>
              </a:rPr>
              <a:t>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DCGAN</a:t>
            </a:r>
            <a:r>
              <a:rPr kumimoji="1" lang="ja-JP" altLang="en-US" dirty="0">
                <a:latin typeface="メイリオ" panose="020B0604030504040204" pitchFamily="50" charset="-128"/>
                <a:ea typeface="メイリオ" panose="020B0604030504040204" pitchFamily="50" charset="-128"/>
              </a:rPr>
              <a:t>より</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all-</a:t>
            </a:r>
            <a:r>
              <a:rPr lang="en-US" altLang="ja-JP" dirty="0" err="1">
                <a:latin typeface="メイリオ" panose="020B0604030504040204" pitchFamily="50" charset="-128"/>
                <a:ea typeface="メイリオ" panose="020B0604030504040204" pitchFamily="50" charset="-128"/>
              </a:rPr>
              <a:t>conv</a:t>
            </a:r>
            <a:r>
              <a:rPr lang="en-US" altLang="ja-JP" dirty="0">
                <a:latin typeface="メイリオ" panose="020B0604030504040204" pitchFamily="50" charset="-128"/>
                <a:ea typeface="メイリオ" panose="020B0604030504040204" pitchFamily="50" charset="-128"/>
              </a:rPr>
              <a:t>-CNN</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mini-batch 128</a:t>
            </a:r>
          </a:p>
          <a:p>
            <a:r>
              <a:rPr lang="ja-JP" altLang="en-US" dirty="0">
                <a:latin typeface="メイリオ" panose="020B0604030504040204" pitchFamily="50" charset="-128"/>
                <a:ea typeface="メイリオ" panose="020B0604030504040204" pitchFamily="50" charset="-128"/>
              </a:rPr>
              <a:t>・データは正規化しておく</a:t>
            </a:r>
            <a:r>
              <a:rPr lang="en-US" altLang="ja-JP" dirty="0">
                <a:latin typeface="メイリオ" panose="020B0604030504040204" pitchFamily="50" charset="-128"/>
                <a:ea typeface="メイリオ" panose="020B0604030504040204" pitchFamily="50" charset="-128"/>
              </a:rPr>
              <a:t>(0,sd=0.2)</a:t>
            </a:r>
          </a:p>
          <a:p>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leakyReLU</a:t>
            </a:r>
            <a:r>
              <a:rPr kumimoji="1" lang="ja-JP" altLang="en-US" dirty="0">
                <a:latin typeface="メイリオ" panose="020B0604030504040204" pitchFamily="50" charset="-128"/>
                <a:ea typeface="メイリオ" panose="020B0604030504040204" pitchFamily="50" charset="-128"/>
              </a:rPr>
              <a:t>の傾き</a:t>
            </a:r>
            <a:r>
              <a:rPr kumimoji="1" lang="en-US" altLang="ja-JP" dirty="0">
                <a:latin typeface="メイリオ" panose="020B0604030504040204" pitchFamily="50" charset="-128"/>
                <a:ea typeface="メイリオ" panose="020B0604030504040204" pitchFamily="50" charset="-128"/>
              </a:rPr>
              <a:t>0.2</a:t>
            </a:r>
          </a:p>
          <a:p>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adam</a:t>
            </a:r>
            <a:r>
              <a:rPr lang="ja-JP" altLang="en-US" dirty="0">
                <a:latin typeface="メイリオ" panose="020B0604030504040204" pitchFamily="50" charset="-128"/>
                <a:ea typeface="メイリオ" panose="020B0604030504040204" pitchFamily="50" charset="-128"/>
              </a:rPr>
              <a:t>最適化を使い、</a:t>
            </a:r>
            <a:r>
              <a:rPr lang="en-US" altLang="ja-JP" dirty="0" err="1">
                <a:latin typeface="メイリオ" panose="020B0604030504040204" pitchFamily="50" charset="-128"/>
                <a:ea typeface="メイリオ" panose="020B0604030504040204" pitchFamily="50" charset="-128"/>
              </a:rPr>
              <a:t>lr</a:t>
            </a:r>
            <a:r>
              <a:rPr lang="en-US" altLang="ja-JP" dirty="0">
                <a:latin typeface="メイリオ" panose="020B0604030504040204" pitchFamily="50" charset="-128"/>
                <a:ea typeface="メイリオ" panose="020B0604030504040204" pitchFamily="50" charset="-128"/>
              </a:rPr>
              <a:t>=0.0002, momentum = 0.5</a:t>
            </a: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47547" y="3896106"/>
            <a:ext cx="5200650" cy="2552700"/>
          </a:xfrm>
          <a:prstGeom prst="rect">
            <a:avLst/>
          </a:prstGeom>
        </p:spPr>
      </p:pic>
      <p:sp>
        <p:nvSpPr>
          <p:cNvPr id="4" name="正方形/長方形 3"/>
          <p:cNvSpPr/>
          <p:nvPr/>
        </p:nvSpPr>
        <p:spPr>
          <a:xfrm>
            <a:off x="207264" y="6406122"/>
            <a:ext cx="8729472"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STRIVING FORSIMPLICITY:THEALLCONVOLUTIONALNET, 2015, </a:t>
            </a:r>
            <a:r>
              <a:rPr lang="en-US" altLang="ja-JP" dirty="0" err="1">
                <a:latin typeface="メイリオ" panose="020B0604030504040204" pitchFamily="50" charset="-128"/>
                <a:ea typeface="メイリオ" panose="020B0604030504040204" pitchFamily="50" charset="-128"/>
              </a:rPr>
              <a:t>springberg</a:t>
            </a:r>
            <a:endParaRPr lang="ja-JP" altLang="en-US"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7035848" y="3846457"/>
            <a:ext cx="5062885" cy="2087618"/>
          </a:xfrm>
          <a:prstGeom prst="rect">
            <a:avLst/>
          </a:prstGeom>
        </p:spPr>
      </p:pic>
    </p:spTree>
    <p:extLst>
      <p:ext uri="{BB962C8B-B14F-4D97-AF65-F5344CB8AC3E}">
        <p14:creationId xmlns:p14="http://schemas.microsoft.com/office/powerpoint/2010/main" val="1058537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9872" y="40233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潜在変数の計算</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719453" y="771668"/>
            <a:ext cx="5924550" cy="3124200"/>
          </a:xfrm>
          <a:prstGeom prst="rect">
            <a:avLst/>
          </a:prstGeom>
        </p:spPr>
      </p:pic>
      <p:sp>
        <p:nvSpPr>
          <p:cNvPr id="4" name="テキスト ボックス 3"/>
          <p:cNvSpPr txBox="1"/>
          <p:nvPr/>
        </p:nvSpPr>
        <p:spPr>
          <a:xfrm>
            <a:off x="243840" y="3897654"/>
            <a:ext cx="11387328" cy="1754326"/>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VAE</a:t>
            </a:r>
            <a:r>
              <a:rPr kumimoji="1" lang="ja-JP" altLang="en-US" dirty="0">
                <a:latin typeface="メイリオ" panose="020B0604030504040204" pitchFamily="50" charset="-128"/>
                <a:ea typeface="メイリオ" panose="020B0604030504040204" pitchFamily="50" charset="-128"/>
              </a:rPr>
              <a:t>は潜在変数を二次元にすることで、角度や明暗など二軸の学習が行われることがわかってる。</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でも同じく、該当する変数を足したり引くことで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「笑顔」に関するベクトルを得られたり</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「男性」を表すベクトルだけにしたりできることがわかった。</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(word2vec </a:t>
            </a:r>
            <a:r>
              <a:rPr lang="ja-JP" altLang="en-US" dirty="0">
                <a:latin typeface="メイリオ" panose="020B0604030504040204" pitchFamily="50" charset="-128"/>
                <a:ea typeface="メイリオ" panose="020B0604030504040204" pitchFamily="50" charset="-128"/>
              </a:rPr>
              <a:t>のように、潜在変数に意味が付与されている</a:t>
            </a:r>
            <a:r>
              <a:rPr lang="ja-JP" altLang="en-US" dirty="0" err="1">
                <a:latin typeface="メイリオ" panose="020B0604030504040204" pitchFamily="50" charset="-128"/>
                <a:ea typeface="メイリオ" panose="020B0604030504040204" pitchFamily="50" charset="-128"/>
              </a:rPr>
              <a:t>っぽい</a:t>
            </a:r>
            <a:r>
              <a:rPr lang="ja-JP" altLang="en-US" dirty="0">
                <a:latin typeface="メイリオ" panose="020B0604030504040204" pitchFamily="50" charset="-128"/>
                <a:ea typeface="メイリオ" panose="020B0604030504040204" pitchFamily="50" charset="-128"/>
              </a:rPr>
              <a:t>？　故に生成したい画像が計算で決められる</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8535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2060" y="199881"/>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異常検知とは</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4C2EE09D-9BC5-4BC3-8A85-9C61C5E5EE8E}"/>
              </a:ext>
            </a:extLst>
          </p:cNvPr>
          <p:cNvPicPr>
            <a:picLocks noChangeAspect="1"/>
          </p:cNvPicPr>
          <p:nvPr/>
        </p:nvPicPr>
        <p:blipFill>
          <a:blip r:embed="rId2"/>
          <a:stretch>
            <a:fillRect/>
          </a:stretch>
        </p:blipFill>
        <p:spPr>
          <a:xfrm>
            <a:off x="1784160" y="729626"/>
            <a:ext cx="3692909" cy="2392393"/>
          </a:xfrm>
          <a:prstGeom prst="rect">
            <a:avLst/>
          </a:prstGeom>
        </p:spPr>
      </p:pic>
      <p:sp>
        <p:nvSpPr>
          <p:cNvPr id="4" name="テキスト ボックス 3">
            <a:extLst>
              <a:ext uri="{FF2B5EF4-FFF2-40B4-BE49-F238E27FC236}">
                <a16:creationId xmlns:a16="http://schemas.microsoft.com/office/drawing/2014/main" id="{789DD521-C89E-4314-B4B9-C9C8C699F63D}"/>
              </a:ext>
            </a:extLst>
          </p:cNvPr>
          <p:cNvSpPr txBox="1"/>
          <p:nvPr/>
        </p:nvSpPr>
        <p:spPr>
          <a:xfrm>
            <a:off x="5738937" y="1465194"/>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起こるかもしれない確率、を基準に異常を判定する</a:t>
            </a:r>
            <a:endParaRPr kumimoji="1" lang="en-US" altLang="ja-JP" dirty="0">
              <a:latin typeface="メイリオ" panose="020B0604030504040204" pitchFamily="50" charset="-128"/>
              <a:ea typeface="メイリオ" panose="020B0604030504040204" pitchFamily="50" charset="-128"/>
            </a:endParaRPr>
          </a:p>
        </p:txBody>
      </p:sp>
      <p:pic>
        <p:nvPicPr>
          <p:cNvPr id="6" name="図 5" descr="異なる, テーブル, 吊るす, 写真 が含まれている画像&#10;&#10;自動的に生成された説明">
            <a:extLst>
              <a:ext uri="{FF2B5EF4-FFF2-40B4-BE49-F238E27FC236}">
                <a16:creationId xmlns:a16="http://schemas.microsoft.com/office/drawing/2014/main" id="{3DC4976B-27A2-4316-863A-E9F2A5E58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160" y="3282432"/>
            <a:ext cx="3810000" cy="3524250"/>
          </a:xfrm>
          <a:prstGeom prst="rect">
            <a:avLst/>
          </a:prstGeom>
        </p:spPr>
      </p:pic>
      <p:sp>
        <p:nvSpPr>
          <p:cNvPr id="7" name="テキスト ボックス 6">
            <a:extLst>
              <a:ext uri="{FF2B5EF4-FFF2-40B4-BE49-F238E27FC236}">
                <a16:creationId xmlns:a16="http://schemas.microsoft.com/office/drawing/2014/main" id="{9C0EB7BD-F633-4334-9266-4AC97C3C8B17}"/>
              </a:ext>
            </a:extLst>
          </p:cNvPr>
          <p:cNvSpPr txBox="1"/>
          <p:nvPr/>
        </p:nvSpPr>
        <p:spPr>
          <a:xfrm>
            <a:off x="5667402" y="4729550"/>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集団からの離れ具合、を基準に異常を判定する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3715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2336" y="243840"/>
            <a:ext cx="7620000" cy="203132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モード崩壊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Mode Collapse</a:t>
            </a: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UNROLLEDGENERATIVEADVERSARIALNETWORKS, L Metz,2017</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が同じような画像を生成し続けてしまう問題</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5550408" y="2627353"/>
            <a:ext cx="6553200" cy="3467100"/>
          </a:xfrm>
          <a:prstGeom prst="rect">
            <a:avLst/>
          </a:prstGeom>
        </p:spPr>
      </p:pic>
      <p:sp>
        <p:nvSpPr>
          <p:cNvPr id="4" name="右矢印 3"/>
          <p:cNvSpPr/>
          <p:nvPr/>
        </p:nvSpPr>
        <p:spPr>
          <a:xfrm rot="7860177">
            <a:off x="9787381" y="2042137"/>
            <a:ext cx="658368"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p:cNvSpPr/>
          <p:nvPr/>
        </p:nvSpPr>
        <p:spPr>
          <a:xfrm rot="3193994">
            <a:off x="10428008" y="2048994"/>
            <a:ext cx="658368"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425472" y="1418492"/>
            <a:ext cx="367813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同じような出力で止まっている</a:t>
            </a:r>
            <a:endParaRPr kumimoji="1" lang="en-US" altLang="ja-JP"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951107" y="6150653"/>
            <a:ext cx="367813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ある一つの出力しかしなくなる</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0" y="3544915"/>
            <a:ext cx="5677371" cy="286232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原因？</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を騙しやすい画像</a:t>
            </a:r>
            <a:r>
              <a:rPr lang="ja-JP" altLang="en-US" dirty="0">
                <a:latin typeface="メイリオ" panose="020B0604030504040204" pitchFamily="50" charset="-128"/>
                <a:ea typeface="メイリオ" panose="020B0604030504040204" pitchFamily="50" charset="-128"/>
              </a:rPr>
              <a:t>を見つけると、</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そればかり生成して損失を小さくしようとしてしまう</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adaGAN</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VEEGAN</a:t>
            </a:r>
          </a:p>
          <a:p>
            <a:r>
              <a:rPr kumimoji="1" lang="en-US" altLang="ja-JP" dirty="0">
                <a:latin typeface="メイリオ" panose="020B0604030504040204" pitchFamily="50" charset="-128"/>
                <a:ea typeface="メイリオ" panose="020B0604030504040204" pitchFamily="50" charset="-128"/>
              </a:rPr>
              <a:t>WGAN</a:t>
            </a:r>
          </a:p>
          <a:p>
            <a:r>
              <a:rPr lang="en-US" altLang="ja-JP" dirty="0" err="1">
                <a:latin typeface="メイリオ" panose="020B0604030504040204" pitchFamily="50" charset="-128"/>
                <a:ea typeface="メイリオ" panose="020B0604030504040204" pitchFamily="50" charset="-128"/>
              </a:rPr>
              <a:t>UnrolledGAN</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などが解決に向けて研究している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2830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12064" y="304800"/>
            <a:ext cx="9083040"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そのほかの</a:t>
            </a:r>
            <a:r>
              <a:rPr kumimoji="1" lang="en-US" altLang="ja-JP" dirty="0">
                <a:latin typeface="メイリオ" panose="020B0604030504040204" pitchFamily="50" charset="-128"/>
                <a:ea typeface="メイリオ" panose="020B0604030504040204" pitchFamily="50" charset="-128"/>
              </a:rPr>
              <a:t>GAN</a:t>
            </a:r>
          </a:p>
          <a:p>
            <a:endParaRPr lang="en-US" altLang="ja-JP" dirty="0">
              <a:latin typeface="メイリオ" panose="020B0604030504040204" pitchFamily="50" charset="-128"/>
              <a:ea typeface="メイリオ" panose="020B0604030504040204" pitchFamily="50" charset="-128"/>
            </a:endParaRPr>
          </a:p>
          <a:p>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条件付き</a:t>
            </a:r>
            <a:r>
              <a:rPr lang="en-US" altLang="ja-JP" dirty="0">
                <a:latin typeface="メイリオ" panose="020B0604030504040204" pitchFamily="50" charset="-128"/>
                <a:ea typeface="メイリオ" panose="020B0604030504040204" pitchFamily="50" charset="-128"/>
              </a:rPr>
              <a:t>GAN(CGAN-</a:t>
            </a:r>
            <a:r>
              <a:rPr lang="en-US" altLang="ja-JP" dirty="0" err="1">
                <a:latin typeface="メイリオ" panose="020B0604030504040204" pitchFamily="50" charset="-128"/>
                <a:ea typeface="メイリオ" panose="020B0604030504040204" pitchFamily="50" charset="-128"/>
              </a:rPr>
              <a:t>conditionalGAN</a:t>
            </a:r>
            <a:r>
              <a:rPr lang="en-US" altLang="ja-JP"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Conditional Generative Adversarial Nets,2014,M.Mirza</a:t>
            </a:r>
            <a:endParaRPr kumimoji="1" lang="en-US" altLang="ja-JP" dirty="0">
              <a:latin typeface="メイリオ" panose="020B0604030504040204" pitchFamily="50" charset="-128"/>
              <a:ea typeface="メイリオ" panose="020B0604030504040204" pitchFamily="50" charset="-128"/>
            </a:endParaRPr>
          </a:p>
        </p:txBody>
      </p:sp>
      <p:pic>
        <p:nvPicPr>
          <p:cNvPr id="13" name="図 12"/>
          <p:cNvPicPr>
            <a:picLocks noChangeAspect="1"/>
          </p:cNvPicPr>
          <p:nvPr/>
        </p:nvPicPr>
        <p:blipFill>
          <a:blip r:embed="rId2"/>
          <a:stretch>
            <a:fillRect/>
          </a:stretch>
        </p:blipFill>
        <p:spPr>
          <a:xfrm>
            <a:off x="2065782" y="1759648"/>
            <a:ext cx="7353300" cy="2924175"/>
          </a:xfrm>
          <a:prstGeom prst="rect">
            <a:avLst/>
          </a:prstGeom>
        </p:spPr>
      </p:pic>
      <p:sp>
        <p:nvSpPr>
          <p:cNvPr id="14" name="テキスト ボックス 13"/>
          <p:cNvSpPr txBox="1"/>
          <p:nvPr/>
        </p:nvSpPr>
        <p:spPr>
          <a:xfrm>
            <a:off x="950976" y="4938342"/>
            <a:ext cx="5815584"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指定した画像を生成できる</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乱数から該当画像のどれかを生成するのでない</a:t>
            </a:r>
            <a:r>
              <a:rPr kumimoji="1" lang="en-US" altLang="ja-JP"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331582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112" y="158496"/>
            <a:ext cx="11594592"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PGGAN</a:t>
            </a:r>
          </a:p>
          <a:p>
            <a:r>
              <a:rPr lang="en-US" altLang="ja-JP" dirty="0">
                <a:latin typeface="メイリオ" panose="020B0604030504040204" pitchFamily="50" charset="-128"/>
                <a:ea typeface="メイリオ" panose="020B0604030504040204" pitchFamily="50" charset="-128"/>
              </a:rPr>
              <a:t>PROGRESSIVE GROWING OF GANS FOR IMPROVED QUALITY, STABILITY, AND VARIATION, 2018</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80416" y="989647"/>
            <a:ext cx="5734050" cy="2562225"/>
          </a:xfrm>
          <a:prstGeom prst="rect">
            <a:avLst/>
          </a:prstGeom>
        </p:spPr>
      </p:pic>
      <p:sp>
        <p:nvSpPr>
          <p:cNvPr id="4" name="テキスト ボックス 3"/>
          <p:cNvSpPr txBox="1"/>
          <p:nvPr/>
        </p:nvSpPr>
        <p:spPr>
          <a:xfrm>
            <a:off x="280416" y="3551872"/>
            <a:ext cx="8424672" cy="120032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小さいサイズの画像を生成するネットワークから、</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徐々に大きい画像生成ネットワークへと層を追加していく</a:t>
            </a:r>
            <a:r>
              <a:rPr lang="en-US" altLang="ja-JP" dirty="0">
                <a:latin typeface="メイリオ" panose="020B0604030504040204" pitchFamily="50" charset="-128"/>
                <a:ea typeface="メイリオ" panose="020B0604030504040204" pitchFamily="50" charset="-128"/>
              </a:rPr>
              <a:t>(PROGRESSIVE)</a:t>
            </a: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高精度の画像を作る事ができる</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4620387" y="4288088"/>
            <a:ext cx="4438650" cy="2143125"/>
          </a:xfrm>
          <a:prstGeom prst="rect">
            <a:avLst/>
          </a:prstGeom>
        </p:spPr>
      </p:pic>
    </p:spTree>
    <p:extLst>
      <p:ext uri="{BB962C8B-B14F-4D97-AF65-F5344CB8AC3E}">
        <p14:creationId xmlns:p14="http://schemas.microsoft.com/office/powerpoint/2010/main" val="2274035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112" y="158496"/>
            <a:ext cx="11594592" cy="64633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PGGAN</a:t>
            </a:r>
          </a:p>
          <a:p>
            <a:r>
              <a:rPr lang="en-US" altLang="ja-JP" dirty="0">
                <a:latin typeface="メイリオ" panose="020B0604030504040204" pitchFamily="50" charset="-128"/>
                <a:ea typeface="メイリオ" panose="020B0604030504040204" pitchFamily="50" charset="-128"/>
              </a:rPr>
              <a:t>PROGRESSIVE GROWING OF GANS FOR IMPROVED QUALITY, STABILITY, AND VARIATION, 2018</a:t>
            </a:r>
            <a:endParaRPr kumimoji="1" lang="en-US" altLang="ja-JP"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524256" y="4905910"/>
            <a:ext cx="1093622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層を追加するといっても簡単に学習は進まないので、学習途中に少しだけ新しい層を挟む学習方法を使う</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2"/>
          <a:stretch>
            <a:fillRect/>
          </a:stretch>
        </p:blipFill>
        <p:spPr>
          <a:xfrm>
            <a:off x="2178891" y="1372171"/>
            <a:ext cx="6526197" cy="3151061"/>
          </a:xfrm>
          <a:prstGeom prst="rect">
            <a:avLst/>
          </a:prstGeom>
        </p:spPr>
      </p:pic>
    </p:spTree>
    <p:extLst>
      <p:ext uri="{BB962C8B-B14F-4D97-AF65-F5344CB8AC3E}">
        <p14:creationId xmlns:p14="http://schemas.microsoft.com/office/powerpoint/2010/main" val="751488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8224" y="182880"/>
            <a:ext cx="11692128" cy="369331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pix2pix</a:t>
            </a:r>
          </a:p>
          <a:p>
            <a:r>
              <a:rPr lang="en-US" altLang="ja-JP" dirty="0">
                <a:latin typeface="メイリオ" panose="020B0604030504040204" pitchFamily="50" charset="-128"/>
                <a:ea typeface="メイリオ" panose="020B0604030504040204" pitchFamily="50" charset="-128"/>
              </a:rPr>
              <a:t>Image-to-Image Translation with Conditional Adversarial Networks, 2018</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cycle GAN</a:t>
            </a:r>
          </a:p>
          <a:p>
            <a:r>
              <a:rPr lang="en-US" altLang="ja-JP" dirty="0">
                <a:latin typeface="メイリオ" panose="020B0604030504040204" pitchFamily="50" charset="-128"/>
                <a:ea typeface="メイリオ" panose="020B0604030504040204" pitchFamily="50" charset="-128"/>
              </a:rPr>
              <a:t>Unpaired Image-to-Image Translation using Cycle-Consistent Adversarial Networks, 2017</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2020</a:t>
            </a: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image-to-image</a:t>
            </a:r>
            <a:r>
              <a:rPr kumimoji="1" lang="ja-JP" altLang="en-US" dirty="0">
                <a:latin typeface="メイリオ" panose="020B0604030504040204" pitchFamily="50" charset="-128"/>
                <a:ea typeface="メイリオ" panose="020B0604030504040204" pitchFamily="50" charset="-128"/>
              </a:rPr>
              <a:t>の</a:t>
            </a:r>
            <a:r>
              <a:rPr kumimoji="1" lang="en-US" altLang="ja-JP" dirty="0">
                <a:latin typeface="メイリオ" panose="020B0604030504040204" pitchFamily="50" charset="-128"/>
                <a:ea typeface="メイリオ" panose="020B0604030504040204" pitchFamily="50" charset="-128"/>
              </a:rPr>
              <a:t>GAN</a:t>
            </a:r>
          </a:p>
          <a:p>
            <a:r>
              <a:rPr kumimoji="1" lang="ja-JP" altLang="en-US" dirty="0">
                <a:latin typeface="メイリオ" panose="020B0604030504040204" pitchFamily="50" charset="-128"/>
                <a:ea typeface="メイリオ" panose="020B0604030504040204" pitchFamily="50" charset="-128"/>
              </a:rPr>
              <a:t>線画→色付き</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シマウマ→縞なし</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写真→ゴッホの画風</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を二本用意して逆方向に走らせる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6120738" y="1744027"/>
            <a:ext cx="5313198" cy="1962341"/>
          </a:xfrm>
          <a:prstGeom prst="rect">
            <a:avLst/>
          </a:prstGeom>
        </p:spPr>
      </p:pic>
      <p:pic>
        <p:nvPicPr>
          <p:cNvPr id="4" name="図 3"/>
          <p:cNvPicPr>
            <a:picLocks noChangeAspect="1"/>
          </p:cNvPicPr>
          <p:nvPr/>
        </p:nvPicPr>
        <p:blipFill>
          <a:blip r:embed="rId3"/>
          <a:stretch>
            <a:fillRect/>
          </a:stretch>
        </p:blipFill>
        <p:spPr>
          <a:xfrm>
            <a:off x="5931318" y="3956589"/>
            <a:ext cx="5692039" cy="2599693"/>
          </a:xfrm>
          <a:prstGeom prst="rect">
            <a:avLst/>
          </a:prstGeom>
        </p:spPr>
      </p:pic>
    </p:spTree>
    <p:extLst>
      <p:ext uri="{BB962C8B-B14F-4D97-AF65-F5344CB8AC3E}">
        <p14:creationId xmlns:p14="http://schemas.microsoft.com/office/powerpoint/2010/main" val="194309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87680" y="426720"/>
            <a:ext cx="1410862" cy="369332"/>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cycleGAN</a:t>
            </a:r>
            <a:endParaRPr kumimoji="1" lang="en-US" altLang="ja-JP"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a:stretch>
            <a:fillRect/>
          </a:stretch>
        </p:blipFill>
        <p:spPr>
          <a:xfrm>
            <a:off x="1309348" y="975020"/>
            <a:ext cx="5000625" cy="2009775"/>
          </a:xfrm>
          <a:prstGeom prst="rect">
            <a:avLst/>
          </a:prstGeom>
        </p:spPr>
      </p:pic>
      <p:sp>
        <p:nvSpPr>
          <p:cNvPr id="10" name="テキスト ボックス 9"/>
          <p:cNvSpPr txBox="1"/>
          <p:nvPr/>
        </p:nvSpPr>
        <p:spPr>
          <a:xfrm>
            <a:off x="1193110" y="3174590"/>
            <a:ext cx="9938186" cy="1477328"/>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を</a:t>
            </a:r>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に翻訳</a:t>
            </a: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Y</a:t>
            </a:r>
            <a:r>
              <a:rPr lang="ja-JP" altLang="en-US" dirty="0">
                <a:latin typeface="メイリオ" panose="020B0604030504040204" pitchFamily="50" charset="-128"/>
                <a:ea typeface="メイリオ" panose="020B0604030504040204" pitchFamily="50" charset="-128"/>
              </a:rPr>
              <a:t>を</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に逆翻訳</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逆翻訳された画像 </a:t>
            </a:r>
            <a:r>
              <a:rPr kumimoji="1" lang="en-US" altLang="ja-JP" dirty="0">
                <a:latin typeface="メイリオ" panose="020B0604030504040204" pitchFamily="50" charset="-128"/>
                <a:ea typeface="メイリオ" panose="020B0604030504040204" pitchFamily="50" charset="-128"/>
              </a:rPr>
              <a:t>vs </a:t>
            </a:r>
            <a:r>
              <a:rPr kumimoji="1" lang="ja-JP" altLang="en-US" dirty="0">
                <a:latin typeface="メイリオ" panose="020B0604030504040204" pitchFamily="50" charset="-128"/>
                <a:ea typeface="メイリオ" panose="020B0604030504040204" pitchFamily="50" charset="-128"/>
              </a:rPr>
              <a:t>元画像　の差　サイクル一貫性損失</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同時に</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を</a:t>
            </a:r>
            <a:r>
              <a:rPr kumimoji="1" lang="en-US" altLang="ja-JP" dirty="0">
                <a:latin typeface="メイリオ" panose="020B0604030504040204" pitchFamily="50" charset="-128"/>
                <a:ea typeface="メイリオ" panose="020B0604030504040204" pitchFamily="50" charset="-128"/>
              </a:rPr>
              <a:t>Y</a:t>
            </a:r>
            <a:r>
              <a:rPr kumimoji="1" lang="ja-JP" altLang="en-US" dirty="0" err="1">
                <a:latin typeface="メイリオ" panose="020B0604030504040204" pitchFamily="50" charset="-128"/>
                <a:ea typeface="メイリオ" panose="020B0604030504040204" pitchFamily="50" charset="-128"/>
              </a:rPr>
              <a:t>に翻</a:t>
            </a:r>
            <a:r>
              <a:rPr kumimoji="1" lang="ja-JP" altLang="en-US" dirty="0">
                <a:latin typeface="メイリオ" panose="020B0604030504040204" pitchFamily="50" charset="-128"/>
                <a:ea typeface="メイリオ" panose="020B0604030504040204" pitchFamily="50" charset="-128"/>
              </a:rPr>
              <a:t>訳する時リアルに作れているか</a:t>
            </a:r>
            <a:r>
              <a:rPr kumimoji="1"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を訓練させる　敵対性損失</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1648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5815584" cy="424731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本題</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異常検知への応用</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イントロ</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GAN</a:t>
            </a:r>
          </a:p>
          <a:p>
            <a:r>
              <a:rPr lang="en-US" altLang="ja-JP" dirty="0">
                <a:latin typeface="メイリオ" panose="020B0604030504040204" pitchFamily="50" charset="-128"/>
                <a:ea typeface="メイリオ" panose="020B0604030504040204" pitchFamily="50" charset="-128"/>
              </a:rPr>
              <a:t>CGAN</a:t>
            </a:r>
          </a:p>
          <a:p>
            <a:r>
              <a:rPr lang="en-US" altLang="ja-JP" dirty="0" err="1">
                <a:latin typeface="メイリオ" panose="020B0604030504040204" pitchFamily="50" charset="-128"/>
                <a:ea typeface="メイリオ" panose="020B0604030504040204" pitchFamily="50" charset="-128"/>
              </a:rPr>
              <a:t>BiGAN</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anoGAN</a:t>
            </a:r>
            <a:endParaRPr kumimoji="1"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efficientGAN</a:t>
            </a:r>
            <a:r>
              <a:rPr lang="en-US" altLang="ja-JP" dirty="0">
                <a:latin typeface="メイリオ" panose="020B0604030504040204" pitchFamily="50" charset="-128"/>
                <a:ea typeface="メイリオ" panose="020B0604030504040204" pitchFamily="50" charset="-128"/>
              </a:rPr>
              <a:t> EGBAD</a:t>
            </a:r>
          </a:p>
          <a:p>
            <a:r>
              <a:rPr kumimoji="1" lang="en-US" altLang="ja-JP" dirty="0">
                <a:latin typeface="メイリオ" panose="020B0604030504040204" pitchFamily="50" charset="-128"/>
                <a:ea typeface="メイリオ" panose="020B0604030504040204" pitchFamily="50" charset="-128"/>
              </a:rPr>
              <a:t>GANOMALY</a:t>
            </a:r>
          </a:p>
          <a:p>
            <a:r>
              <a:rPr lang="en-US" altLang="ja-JP" dirty="0">
                <a:latin typeface="メイリオ" panose="020B0604030504040204" pitchFamily="50" charset="-128"/>
                <a:ea typeface="メイリオ" panose="020B0604030504040204" pitchFamily="50" charset="-128"/>
              </a:rPr>
              <a:t>skip-</a:t>
            </a:r>
            <a:r>
              <a:rPr lang="en-US" altLang="ja-JP" dirty="0" err="1">
                <a:latin typeface="メイリオ" panose="020B0604030504040204" pitchFamily="50" charset="-128"/>
                <a:ea typeface="メイリオ" panose="020B0604030504040204" pitchFamily="50" charset="-128"/>
              </a:rPr>
              <a:t>ganoma</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02874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1920" y="365760"/>
            <a:ext cx="11887200" cy="6740307"/>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anoGAN</a:t>
            </a:r>
            <a:r>
              <a:rPr kumimoji="1" lang="en-US" altLang="ja-JP" dirty="0">
                <a:latin typeface="メイリオ" panose="020B0604030504040204" pitchFamily="50" charset="-128"/>
                <a:ea typeface="メイリオ" panose="020B0604030504040204" pitchFamily="50" charset="-128"/>
              </a:rPr>
              <a:t> GAN</a:t>
            </a:r>
            <a:r>
              <a:rPr kumimoji="1" lang="ja-JP" altLang="en-US" dirty="0">
                <a:latin typeface="メイリオ" panose="020B0604030504040204" pitchFamily="50" charset="-128"/>
                <a:ea typeface="メイリオ" panose="020B0604030504040204" pitchFamily="50" charset="-128"/>
              </a:rPr>
              <a:t>をつかった異常検知の初めての例　らしい</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Unsupervised Anomaly Detection with Generative Adversarial Networks to Guide Marker Discovery, 2017</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異常位置のアノテーション無しでも異常部位のマーカーを付けることができる。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異常度の診断は、特徴空間上での離れ具合について</a:t>
            </a:r>
            <a:r>
              <a:rPr lang="ja-JP" altLang="en-US" dirty="0" err="1">
                <a:latin typeface="メイリオ" panose="020B0604030504040204" pitchFamily="50" charset="-128"/>
                <a:ea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rPr>
              <a:t>判断される。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世の中には</a:t>
            </a:r>
            <a:r>
              <a:rPr lang="en-US" altLang="ja-JP" dirty="0">
                <a:latin typeface="メイリオ" panose="020B0604030504040204" pitchFamily="50" charset="-128"/>
                <a:ea typeface="メイリオ" panose="020B0604030504040204" pitchFamily="50" charset="-128"/>
              </a:rPr>
              <a:t>DBN(</a:t>
            </a:r>
            <a:r>
              <a:rPr lang="ja-JP" altLang="en-US" dirty="0">
                <a:latin typeface="メイリオ" panose="020B0604030504040204" pitchFamily="50" charset="-128"/>
                <a:ea typeface="メイリオ" panose="020B0604030504040204" pitchFamily="50" charset="-128"/>
              </a:rPr>
              <a:t>ディープビリーフネット</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から特徴量を抽出して</a:t>
            </a:r>
            <a:r>
              <a:rPr lang="en-US" altLang="ja-JP" dirty="0">
                <a:latin typeface="メイリオ" panose="020B0604030504040204" pitchFamily="50" charset="-128"/>
                <a:ea typeface="メイリオ" panose="020B0604030504040204" pitchFamily="50" charset="-128"/>
              </a:rPr>
              <a:t>1classSVM</a:t>
            </a:r>
            <a:r>
              <a:rPr lang="ja-JP" altLang="en-US" dirty="0">
                <a:latin typeface="メイリオ" panose="020B0604030504040204" pitchFamily="50" charset="-128"/>
                <a:ea typeface="メイリオ" panose="020B0604030504040204" pitchFamily="50" charset="-128"/>
              </a:rPr>
              <a:t>で異常検知を行うアプローチもあった</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High-dimensional and large-scale anomaly detection using a </a:t>
            </a:r>
            <a:r>
              <a:rPr lang="en-US" altLang="ja-JP" dirty="0" err="1">
                <a:latin typeface="メイリオ" panose="020B0604030504040204" pitchFamily="50" charset="-128"/>
                <a:ea typeface="メイリオ" panose="020B0604030504040204" pitchFamily="50" charset="-128"/>
              </a:rPr>
              <a:t>linearone</a:t>
            </a:r>
            <a:r>
              <a:rPr lang="en-US" altLang="ja-JP" dirty="0">
                <a:latin typeface="メイリオ" panose="020B0604030504040204" pitchFamily="50" charset="-128"/>
                <a:ea typeface="メイリオ" panose="020B0604030504040204" pitchFamily="50" charset="-128"/>
              </a:rPr>
              <a:t>-class SVM with deep learning, </a:t>
            </a:r>
            <a:r>
              <a:rPr lang="en-US" altLang="ja-JP" dirty="0" err="1">
                <a:latin typeface="メイリオ" panose="020B0604030504040204" pitchFamily="50" charset="-128"/>
                <a:ea typeface="メイリオ" panose="020B0604030504040204" pitchFamily="50" charset="-128"/>
              </a:rPr>
              <a:t>Erfani</a:t>
            </a:r>
            <a:r>
              <a:rPr lang="en-US" altLang="ja-JP" dirty="0">
                <a:latin typeface="メイリオ" panose="020B0604030504040204" pitchFamily="50" charset="-128"/>
                <a:ea typeface="メイリオ" panose="020B0604030504040204" pitchFamily="50" charset="-128"/>
              </a:rPr>
              <a:t>, 2016</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畳み込み</a:t>
            </a:r>
            <a:r>
              <a:rPr lang="en-US" altLang="ja-JP" dirty="0">
                <a:latin typeface="メイリオ" panose="020B0604030504040204" pitchFamily="50" charset="-128"/>
                <a:ea typeface="メイリオ" panose="020B0604030504040204" pitchFamily="50" charset="-128"/>
              </a:rPr>
              <a:t>AE+SVM</a:t>
            </a:r>
            <a:r>
              <a:rPr lang="ja-JP" altLang="en-US" dirty="0" err="1">
                <a:latin typeface="メイリオ" panose="020B0604030504040204" pitchFamily="50" charset="-128"/>
                <a:ea typeface="メイリオ" panose="020B0604030504040204" pitchFamily="50" charset="-128"/>
              </a:rPr>
              <a:t>での</a:t>
            </a:r>
            <a:r>
              <a:rPr lang="ja-JP" altLang="en-US" dirty="0">
                <a:latin typeface="メイリオ" panose="020B0604030504040204" pitchFamily="50" charset="-128"/>
                <a:ea typeface="メイリオ" panose="020B0604030504040204" pitchFamily="50" charset="-128"/>
              </a:rPr>
              <a:t>正常学習とか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Identifying and Categorizing Anomalies in Retinal Imaging Data</a:t>
            </a: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21920" y="1587246"/>
            <a:ext cx="6829425" cy="1562100"/>
          </a:xfrm>
          <a:prstGeom prst="rect">
            <a:avLst/>
          </a:prstGeom>
        </p:spPr>
      </p:pic>
    </p:spTree>
    <p:extLst>
      <p:ext uri="{BB962C8B-B14F-4D97-AF65-F5344CB8AC3E}">
        <p14:creationId xmlns:p14="http://schemas.microsoft.com/office/powerpoint/2010/main" val="686674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2608" y="231648"/>
            <a:ext cx="10802112"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のオレンジの部分で、正常画像と異常画像の特徴量空間上での</a:t>
            </a:r>
            <a:r>
              <a:rPr kumimoji="1" lang="en-US" altLang="ja-JP" dirty="0">
                <a:latin typeface="メイリオ" panose="020B0604030504040204" pitchFamily="50" charset="-128"/>
                <a:ea typeface="メイリオ" panose="020B0604030504040204" pitchFamily="50" charset="-128"/>
              </a:rPr>
              <a:t>t-SNE</a:t>
            </a:r>
            <a:r>
              <a:rPr kumimoji="1" lang="ja-JP" altLang="en-US" dirty="0">
                <a:latin typeface="メイリオ" panose="020B0604030504040204" pitchFamily="50" charset="-128"/>
                <a:ea typeface="メイリオ" panose="020B0604030504040204" pitchFamily="50" charset="-128"/>
              </a:rPr>
              <a:t>埋め込みを行う。</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625030" y="787908"/>
            <a:ext cx="6772275" cy="2209800"/>
          </a:xfrm>
          <a:prstGeom prst="rect">
            <a:avLst/>
          </a:prstGeom>
        </p:spPr>
      </p:pic>
      <p:sp>
        <p:nvSpPr>
          <p:cNvPr id="4" name="テキスト ボックス 3"/>
          <p:cNvSpPr txBox="1"/>
          <p:nvPr/>
        </p:nvSpPr>
        <p:spPr>
          <a:xfrm>
            <a:off x="292608" y="3036070"/>
            <a:ext cx="10802112" cy="2862322"/>
          </a:xfrm>
          <a:prstGeom prst="rect">
            <a:avLst/>
          </a:prstGeom>
          <a:noFill/>
        </p:spPr>
        <p:txBody>
          <a:bodyPr wrap="square" rtlCol="0">
            <a:spAutoFit/>
          </a:bodyPr>
          <a:lstStyle/>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画像に対する前処理</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枚の正常な画像が手元にある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画像サイズは</a:t>
            </a:r>
            <a:r>
              <a:rPr lang="en-US" altLang="ja-JP" dirty="0">
                <a:latin typeface="メイリオ" panose="020B0604030504040204" pitchFamily="50" charset="-128"/>
                <a:ea typeface="メイリオ" panose="020B0604030504040204" pitchFamily="50" charset="-128"/>
              </a:rPr>
              <a:t>a*b</a:t>
            </a:r>
            <a:r>
              <a:rPr lang="ja-JP" altLang="en-US" dirty="0">
                <a:latin typeface="メイリオ" panose="020B0604030504040204" pitchFamily="50" charset="-128"/>
                <a:ea typeface="メイリオ" panose="020B0604030504040204" pitchFamily="50" charset="-128"/>
              </a:rPr>
              <a:t>で、画像内のランダムな部分を</a:t>
            </a:r>
            <a:r>
              <a:rPr lang="en-US" altLang="ja-JP" dirty="0">
                <a:latin typeface="メイリオ" panose="020B0604030504040204" pitchFamily="50" charset="-128"/>
                <a:ea typeface="メイリオ" panose="020B0604030504040204" pitchFamily="50" charset="-128"/>
              </a:rPr>
              <a:t>c*c</a:t>
            </a:r>
            <a:r>
              <a:rPr lang="ja-JP" altLang="en-US" dirty="0">
                <a:latin typeface="メイリオ" panose="020B0604030504040204" pitchFamily="50" charset="-128"/>
                <a:ea typeface="メイリオ" panose="020B0604030504040204" pitchFamily="50" charset="-128"/>
              </a:rPr>
              <a:t>のトリミングを行って切り出す。</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こうして作り出した</a:t>
            </a:r>
            <a:r>
              <a:rPr kumimoji="1" lang="en-US" altLang="ja-JP" dirty="0">
                <a:latin typeface="メイリオ" panose="020B0604030504040204" pitchFamily="50" charset="-128"/>
                <a:ea typeface="メイリオ" panose="020B0604030504040204" pitchFamily="50" charset="-128"/>
              </a:rPr>
              <a:t>m*k?</a:t>
            </a:r>
            <a:r>
              <a:rPr kumimoji="1" lang="ja-JP" altLang="en-US" dirty="0">
                <a:latin typeface="メイリオ" panose="020B0604030504040204" pitchFamily="50" charset="-128"/>
                <a:ea typeface="メイリオ" panose="020B0604030504040204" pitchFamily="50" charset="-128"/>
              </a:rPr>
              <a:t>枚のトリミング画像を学習につかう</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教師無し学習</a:t>
            </a:r>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によって、正常画像のばらつきを表す多様体カイを学習する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テストデータは、</a:t>
            </a:r>
            <a:r>
              <a:rPr lang="en-US" altLang="ja-JP" dirty="0">
                <a:latin typeface="メイリオ" panose="020B0604030504040204" pitchFamily="50" charset="-128"/>
                <a:ea typeface="メイリオ" panose="020B0604030504040204" pitchFamily="50" charset="-128"/>
              </a:rPr>
              <a:t>0,1</a:t>
            </a:r>
            <a:r>
              <a:rPr lang="ja-JP" altLang="en-US" dirty="0">
                <a:latin typeface="メイリオ" panose="020B0604030504040204" pitchFamily="50" charset="-128"/>
                <a:ea typeface="メイリオ" panose="020B0604030504040204" pitchFamily="50" charset="-128"/>
              </a:rPr>
              <a:t>のラベルと、</a:t>
            </a:r>
            <a:r>
              <a:rPr lang="en-US" altLang="ja-JP" dirty="0">
                <a:latin typeface="メイリオ" panose="020B0604030504040204" pitchFamily="50" charset="-128"/>
                <a:ea typeface="メイリオ" panose="020B0604030504040204" pitchFamily="50" charset="-128"/>
              </a:rPr>
              <a:t>c*c</a:t>
            </a:r>
            <a:r>
              <a:rPr lang="ja-JP" altLang="en-US" dirty="0">
                <a:latin typeface="メイリオ" panose="020B0604030504040204" pitchFamily="50" charset="-128"/>
                <a:ea typeface="メイリオ" panose="020B0604030504040204" pitchFamily="50" charset="-128"/>
              </a:rPr>
              <a:t>の未学習の正常データと異常データの混ざったものを使う</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2203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53568" y="316992"/>
            <a:ext cx="11167872" cy="286232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によって生成</a:t>
            </a:r>
            <a:r>
              <a:rPr kumimoji="1" lang="en-US" altLang="ja-JP" dirty="0">
                <a:latin typeface="メイリオ" panose="020B0604030504040204" pitchFamily="50" charset="-128"/>
                <a:ea typeface="メイリオ" panose="020B0604030504040204" pitchFamily="50" charset="-128"/>
              </a:rPr>
              <a:t>G</a:t>
            </a:r>
            <a:r>
              <a:rPr kumimoji="1" lang="ja-JP" altLang="en-US" dirty="0">
                <a:latin typeface="メイリオ" panose="020B0604030504040204" pitchFamily="50" charset="-128"/>
                <a:ea typeface="メイリオ" panose="020B0604030504040204" pitchFamily="50" charset="-128"/>
              </a:rPr>
              <a:t>は潜在空間</a:t>
            </a:r>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からリアルな画像</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をつくるための写像</a:t>
            </a:r>
            <a:r>
              <a:rPr kumimoji="1" lang="en-US" altLang="ja-JP" dirty="0">
                <a:latin typeface="メイリオ" panose="020B0604030504040204" pitchFamily="50" charset="-128"/>
                <a:ea typeface="メイリオ" panose="020B0604030504040204" pitchFamily="50" charset="-128"/>
              </a:rPr>
              <a:t>G(z)=z</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を学習したことになる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逆写像を</a:t>
            </a:r>
            <a:r>
              <a:rPr lang="en-US" altLang="ja-JP" dirty="0">
                <a:latin typeface="メイリオ" panose="020B0604030504040204" pitchFamily="50" charset="-128"/>
                <a:ea typeface="メイリオ" panose="020B0604030504040204" pitchFamily="50" charset="-128"/>
              </a:rPr>
              <a:t>μ</a:t>
            </a:r>
            <a:r>
              <a:rPr lang="ja-JP" altLang="en-US" dirty="0">
                <a:latin typeface="メイリオ" panose="020B0604030504040204" pitchFamily="50" charset="-128"/>
                <a:ea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rPr>
              <a:t>μ(x)</a:t>
            </a:r>
            <a:r>
              <a:rPr lang="ja-JP" altLang="en-US" dirty="0">
                <a:latin typeface="メイリオ" panose="020B0604030504040204" pitchFamily="50" charset="-128"/>
                <a:ea typeface="メイリオ" panose="020B0604030504040204" pitchFamily="50" charset="-128"/>
              </a:rPr>
              <a:t>は潜在空間への写像だが、これはまだ得られていない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潜在空間は滑らかな遷移</a:t>
            </a:r>
            <a:r>
              <a:rPr lang="en-US" altLang="ja-JP" dirty="0">
                <a:latin typeface="メイリオ" panose="020B0604030504040204" pitchFamily="50" charset="-128"/>
                <a:ea typeface="メイリオ" panose="020B0604030504040204" pitchFamily="50" charset="-128"/>
              </a:rPr>
              <a:t>(smooth transitions)</a:t>
            </a:r>
            <a:r>
              <a:rPr lang="ja-JP" altLang="en-US" dirty="0">
                <a:latin typeface="メイリオ" panose="020B0604030504040204" pitchFamily="50" charset="-128"/>
                <a:ea typeface="メイリオ" panose="020B0604030504040204" pitchFamily="50" charset="-128"/>
              </a:rPr>
              <a:t>をもつので</a:t>
            </a:r>
            <a:r>
              <a:rPr lang="en-US" altLang="ja-JP" dirty="0">
                <a:latin typeface="メイリオ" panose="020B0604030504040204" pitchFamily="50" charset="-128"/>
                <a:ea typeface="メイリオ" panose="020B0604030504040204" pitchFamily="50" charset="-128"/>
              </a:rPr>
              <a:t>(DCGAN</a:t>
            </a:r>
            <a:r>
              <a:rPr lang="ja-JP" altLang="en-US" dirty="0">
                <a:latin typeface="メイリオ" panose="020B0604030504040204" pitchFamily="50" charset="-128"/>
                <a:ea typeface="メイリオ" panose="020B0604030504040204" pitchFamily="50" charset="-128"/>
              </a:rPr>
              <a:t>の論文</a:t>
            </a:r>
            <a:r>
              <a:rPr lang="en-US" altLang="ja-JP" dirty="0">
                <a:latin typeface="メイリオ" panose="020B0604030504040204" pitchFamily="50" charset="-128"/>
                <a:ea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潜在空間内の近い二点は近似した画像を生成することになる。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逆写像を求めることができれば、リアルな画像が潜在空間のどの位置に存在するのかを求めることができる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こうすることで、潜在空間上で異常な部分や正常な部分が議論できる。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
        <p:nvSpPr>
          <p:cNvPr id="3" name="楕円 2"/>
          <p:cNvSpPr/>
          <p:nvPr/>
        </p:nvSpPr>
        <p:spPr>
          <a:xfrm>
            <a:off x="1663700" y="3352800"/>
            <a:ext cx="2222500" cy="2819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楕円 3"/>
          <p:cNvSpPr/>
          <p:nvPr/>
        </p:nvSpPr>
        <p:spPr>
          <a:xfrm>
            <a:off x="2810128" y="4432300"/>
            <a:ext cx="241300" cy="33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626104" y="3719634"/>
            <a:ext cx="1901952" cy="890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generator</a:t>
            </a:r>
            <a:endParaRPr kumimoji="1" lang="ja-JP" altLang="en-US" dirty="0">
              <a:latin typeface="メイリオ" panose="020B0604030504040204" pitchFamily="50" charset="-128"/>
              <a:ea typeface="メイリオ" panose="020B0604030504040204" pitchFamily="50" charset="-128"/>
            </a:endParaRPr>
          </a:p>
        </p:txBody>
      </p:sp>
      <p:sp>
        <p:nvSpPr>
          <p:cNvPr id="6" name="楕円 5"/>
          <p:cNvSpPr/>
          <p:nvPr/>
        </p:nvSpPr>
        <p:spPr>
          <a:xfrm>
            <a:off x="6068504" y="3622098"/>
            <a:ext cx="1251775" cy="1085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G(Z)</a:t>
            </a:r>
            <a:endParaRPr kumimoji="1" lang="ja-JP" altLang="en-US" dirty="0">
              <a:latin typeface="メイリオ" panose="020B0604030504040204" pitchFamily="50" charset="-128"/>
              <a:ea typeface="メイリオ" panose="020B0604030504040204" pitchFamily="50" charset="-128"/>
            </a:endParaRPr>
          </a:p>
        </p:txBody>
      </p:sp>
      <p:sp>
        <p:nvSpPr>
          <p:cNvPr id="7" name="右矢印 6"/>
          <p:cNvSpPr/>
          <p:nvPr/>
        </p:nvSpPr>
        <p:spPr>
          <a:xfrm>
            <a:off x="3227863" y="3804978"/>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670264" y="3792786"/>
            <a:ext cx="256032" cy="816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rot="5400000">
            <a:off x="4778232" y="3071156"/>
            <a:ext cx="398240" cy="3670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84568" y="6263966"/>
            <a:ext cx="11167872"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でも、潜在空間への逆写像を求めることが大変に難しい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2969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1710" y="180540"/>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異常検知とは</a:t>
            </a:r>
            <a:endParaRPr kumimoji="1"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68849C0-11B4-4940-9C64-56F5752F6454}"/>
              </a:ext>
            </a:extLst>
          </p:cNvPr>
          <p:cNvSpPr txBox="1"/>
          <p:nvPr/>
        </p:nvSpPr>
        <p:spPr>
          <a:xfrm>
            <a:off x="1225064" y="1513063"/>
            <a:ext cx="5815584" cy="2585323"/>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離れ具合、確率　を計算するモデル </a:t>
            </a:r>
            <a:r>
              <a:rPr lang="en-US" altLang="ja-JP" dirty="0">
                <a:latin typeface="メイリオ" panose="020B0604030504040204" pitchFamily="50" charset="-128"/>
                <a:ea typeface="メイリオ" panose="020B0604030504040204" pitchFamily="50" charset="-128"/>
              </a:rPr>
              <a:t>A()</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をモデルに入れたときに出てくる値 </a:t>
            </a:r>
            <a:r>
              <a:rPr lang="en-US" altLang="ja-JP" dirty="0">
                <a:latin typeface="メイリオ" panose="020B0604030504040204" pitchFamily="50" charset="-128"/>
                <a:ea typeface="メイリオ" panose="020B0604030504040204" pitchFamily="50" charset="-128"/>
              </a:rPr>
              <a:t>A(X)</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A(X) </a:t>
            </a:r>
            <a:r>
              <a:rPr kumimoji="1" lang="ja-JP" altLang="en-US" dirty="0">
                <a:latin typeface="メイリオ" panose="020B0604030504040204" pitchFamily="50" charset="-128"/>
                <a:ea typeface="メイリオ" panose="020B0604030504040204" pitchFamily="50" charset="-128"/>
              </a:rPr>
              <a:t>が基準　</a:t>
            </a:r>
            <a:r>
              <a:rPr kumimoji="1" lang="en-US" altLang="ja-JP" dirty="0">
                <a:latin typeface="メイリオ" panose="020B0604030504040204" pitchFamily="50" charset="-128"/>
                <a:ea typeface="メイリオ" panose="020B0604030504040204" pitchFamily="50" charset="-128"/>
              </a:rPr>
              <a:t>Φ</a:t>
            </a:r>
            <a:r>
              <a:rPr kumimoji="1" lang="ja-JP" altLang="en-US" dirty="0">
                <a:latin typeface="メイリオ" panose="020B0604030504040204" pitchFamily="50" charset="-128"/>
                <a:ea typeface="メイリオ" panose="020B0604030504040204" pitchFamily="50" charset="-128"/>
              </a:rPr>
              <a:t>　よりも大きかったら異常とする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A(X) &gt; Φ</a:t>
            </a: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Φ</a:t>
            </a:r>
            <a:r>
              <a:rPr kumimoji="1" lang="ja-JP" altLang="en-US" dirty="0">
                <a:latin typeface="メイリオ" panose="020B0604030504040204" pitchFamily="50" charset="-128"/>
                <a:ea typeface="メイリオ" panose="020B0604030504040204" pitchFamily="50" charset="-128"/>
              </a:rPr>
              <a:t>は基準であり、ヒューリスティックに決める</a:t>
            </a:r>
            <a:endParaRPr kumimoji="1" lang="en-US" altLang="ja-JP"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B9B29BF8-0F52-46D6-984E-441D7A86BE5D}"/>
              </a:ext>
            </a:extLst>
          </p:cNvPr>
          <p:cNvPicPr>
            <a:picLocks noChangeAspect="1"/>
          </p:cNvPicPr>
          <p:nvPr/>
        </p:nvPicPr>
        <p:blipFill>
          <a:blip r:embed="rId2"/>
          <a:stretch>
            <a:fillRect/>
          </a:stretch>
        </p:blipFill>
        <p:spPr>
          <a:xfrm>
            <a:off x="6766363" y="3131098"/>
            <a:ext cx="4933950" cy="3181350"/>
          </a:xfrm>
          <a:prstGeom prst="rect">
            <a:avLst/>
          </a:prstGeom>
        </p:spPr>
      </p:pic>
    </p:spTree>
    <p:extLst>
      <p:ext uri="{BB962C8B-B14F-4D97-AF65-F5344CB8AC3E}">
        <p14:creationId xmlns:p14="http://schemas.microsoft.com/office/powerpoint/2010/main" val="205785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0558272" cy="4247317"/>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空間から</a:t>
            </a:r>
            <a:r>
              <a:rPr kumimoji="1" lang="en-US" altLang="ja-JP" dirty="0">
                <a:latin typeface="メイリオ" panose="020B0604030504040204" pitchFamily="50" charset="-128"/>
                <a:ea typeface="メイリオ" panose="020B0604030504040204" pitchFamily="50" charset="-128"/>
              </a:rPr>
              <a:t>z1</a:t>
            </a:r>
            <a:r>
              <a:rPr kumimoji="1" lang="ja-JP" altLang="en-US" dirty="0">
                <a:latin typeface="メイリオ" panose="020B0604030504040204" pitchFamily="50" charset="-128"/>
                <a:ea typeface="メイリオ" panose="020B0604030504040204" pitchFamily="50" charset="-128"/>
              </a:rPr>
              <a:t>をサンプリングする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学習済み生成器に入れて画像を生成する </a:t>
            </a:r>
            <a:r>
              <a:rPr lang="en-US" altLang="ja-JP" dirty="0">
                <a:latin typeface="メイリオ" panose="020B0604030504040204" pitchFamily="50" charset="-128"/>
                <a:ea typeface="メイリオ" panose="020B0604030504040204" pitchFamily="50" charset="-128"/>
              </a:rPr>
              <a:t>G(z1)</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損失関数を小さくするように次の</a:t>
            </a:r>
            <a:r>
              <a:rPr lang="en-US" altLang="ja-JP" dirty="0">
                <a:latin typeface="メイリオ" panose="020B0604030504040204" pitchFamily="50" charset="-128"/>
                <a:ea typeface="メイリオ" panose="020B0604030504040204" pitchFamily="50" charset="-128"/>
              </a:rPr>
              <a:t>z2</a:t>
            </a:r>
            <a:r>
              <a:rPr lang="ja-JP" altLang="en-US" dirty="0">
                <a:latin typeface="メイリオ" panose="020B0604030504040204" pitchFamily="50" charset="-128"/>
                <a:ea typeface="メイリオ" panose="020B0604030504040204" pitchFamily="50" charset="-128"/>
              </a:rPr>
              <a:t>を選ぶ</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これをガンマ回繰り返す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residual loss</a:t>
            </a:r>
          </a:p>
          <a:p>
            <a:r>
              <a:rPr kumimoji="1" lang="ja-JP" altLang="en-US" dirty="0">
                <a:latin typeface="メイリオ" panose="020B0604030504040204" pitchFamily="50" charset="-128"/>
                <a:ea typeface="メイリオ" panose="020B0604030504040204" pitchFamily="50" charset="-128"/>
              </a:rPr>
              <a:t>生成画像</a:t>
            </a:r>
            <a:r>
              <a:rPr kumimoji="1" lang="en-US" altLang="ja-JP" dirty="0">
                <a:latin typeface="メイリオ" panose="020B0604030504040204" pitchFamily="50" charset="-128"/>
                <a:ea typeface="メイリオ" panose="020B0604030504040204" pitchFamily="50" charset="-128"/>
              </a:rPr>
              <a:t>G(z</a:t>
            </a:r>
            <a:r>
              <a:rPr kumimoji="1" lang="ja-JP" altLang="en-US" dirty="0">
                <a:latin typeface="メイリオ" panose="020B0604030504040204" pitchFamily="50" charset="-128"/>
                <a:ea typeface="メイリオ" panose="020B0604030504040204" pitchFamily="50" charset="-128"/>
              </a:rPr>
              <a:t>ガンマ</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　と　画像</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　の類似度を比較</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discrimination loss</a:t>
            </a:r>
          </a:p>
          <a:p>
            <a:r>
              <a:rPr kumimoji="1" lang="ja-JP" altLang="en-US" dirty="0">
                <a:latin typeface="メイリオ" panose="020B0604030504040204" pitchFamily="50" charset="-128"/>
                <a:ea typeface="メイリオ" panose="020B0604030504040204" pitchFamily="50" charset="-128"/>
              </a:rPr>
              <a:t>生成画像</a:t>
            </a:r>
            <a:r>
              <a:rPr lang="en-US" altLang="ja-JP" dirty="0">
                <a:latin typeface="メイリオ" panose="020B0604030504040204" pitchFamily="50" charset="-128"/>
                <a:ea typeface="メイリオ" panose="020B0604030504040204" pitchFamily="50" charset="-128"/>
              </a:rPr>
              <a:t>G(z</a:t>
            </a:r>
            <a:r>
              <a:rPr lang="ja-JP" altLang="en-US" dirty="0">
                <a:latin typeface="メイリオ" panose="020B0604030504040204" pitchFamily="50" charset="-128"/>
                <a:ea typeface="メイリオ" panose="020B0604030504040204" pitchFamily="50" charset="-128"/>
              </a:rPr>
              <a:t>ガンマ</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と　多様体カイ上の比較？？</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8533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534400" cy="1477328"/>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Residual Loss</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画像 </a:t>
            </a:r>
            <a:r>
              <a:rPr lang="en-US" altLang="ja-JP" dirty="0">
                <a:latin typeface="メイリオ" panose="020B0604030504040204" pitchFamily="50" charset="-128"/>
                <a:ea typeface="メイリオ" panose="020B0604030504040204" pitchFamily="50" charset="-128"/>
              </a:rPr>
              <a:t>x </a:t>
            </a:r>
            <a:r>
              <a:rPr lang="ja-JP" altLang="en-US" dirty="0">
                <a:latin typeface="メイリオ" panose="020B0604030504040204" pitchFamily="50" charset="-128"/>
                <a:ea typeface="メイリオ" panose="020B0604030504040204" pitchFamily="50" charset="-128"/>
              </a:rPr>
              <a:t>と　</a:t>
            </a:r>
            <a:r>
              <a:rPr lang="en-US" altLang="ja-JP" dirty="0">
                <a:latin typeface="メイリオ" panose="020B0604030504040204" pitchFamily="50" charset="-128"/>
                <a:ea typeface="メイリオ" panose="020B0604030504040204" pitchFamily="50" charset="-128"/>
              </a:rPr>
              <a:t>G(z</a:t>
            </a:r>
            <a:r>
              <a:rPr lang="ja-JP" altLang="en-US" dirty="0">
                <a:latin typeface="メイリオ" panose="020B0604030504040204" pitchFamily="50" charset="-128"/>
                <a:ea typeface="メイリオ" panose="020B0604030504040204" pitchFamily="50" charset="-128"/>
              </a:rPr>
              <a:t>ガンマ</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の非類似度の測定</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完璧な生成器ならば、その写像は全く同じ画像をつくるので損失は</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になる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8392157" y="1060386"/>
            <a:ext cx="3646871" cy="908114"/>
          </a:xfrm>
          <a:prstGeom prst="rect">
            <a:avLst/>
          </a:prstGeom>
        </p:spPr>
      </p:pic>
      <p:sp>
        <p:nvSpPr>
          <p:cNvPr id="4" name="正方形/長方形 3"/>
          <p:cNvSpPr/>
          <p:nvPr/>
        </p:nvSpPr>
        <p:spPr>
          <a:xfrm>
            <a:off x="5143963" y="5475470"/>
            <a:ext cx="184731" cy="369332"/>
          </a:xfrm>
          <a:prstGeom prst="rect">
            <a:avLst/>
          </a:prstGeom>
        </p:spPr>
        <p:txBody>
          <a:bodyPr wrap="none">
            <a:spAutoFit/>
          </a:bodyPr>
          <a:lstStyle/>
          <a:p>
            <a:endParaRPr lang="ja-JP" altLang="en-US" dirty="0"/>
          </a:p>
        </p:txBody>
      </p:sp>
      <p:sp>
        <p:nvSpPr>
          <p:cNvPr id="5" name="テキスト ボックス 4"/>
          <p:cNvSpPr txBox="1"/>
          <p:nvPr/>
        </p:nvSpPr>
        <p:spPr>
          <a:xfrm>
            <a:off x="597408" y="3231987"/>
            <a:ext cx="8534400" cy="2031325"/>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Discrimination Loss</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G(z</a:t>
            </a:r>
            <a:r>
              <a:rPr kumimoji="1" lang="ja-JP" altLang="en-US" dirty="0">
                <a:latin typeface="メイリオ" panose="020B0604030504040204" pitchFamily="50" charset="-128"/>
                <a:ea typeface="メイリオ" panose="020B0604030504040204" pitchFamily="50" charset="-128"/>
              </a:rPr>
              <a:t>ガンマ</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a:t>
            </a:r>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に入れる。</a:t>
            </a:r>
            <a:r>
              <a:rPr lang="en-US" altLang="ja-JP" dirty="0">
                <a:latin typeface="メイリオ" panose="020B0604030504040204" pitchFamily="50" charset="-128"/>
                <a:ea typeface="メイリオ" panose="020B0604030504040204" pitchFamily="50" charset="-128"/>
              </a:rPr>
              <a:t>D(G(z</a:t>
            </a:r>
            <a:r>
              <a:rPr lang="ja-JP" altLang="en-US" dirty="0">
                <a:latin typeface="メイリオ" panose="020B0604030504040204" pitchFamily="50" charset="-128"/>
                <a:ea typeface="メイリオ" panose="020B0604030504040204" pitchFamily="50" charset="-128"/>
              </a:rPr>
              <a:t>ガンマ</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α=1</a:t>
            </a:r>
            <a:r>
              <a:rPr lang="ja-JP" altLang="en-US" dirty="0">
                <a:latin typeface="メイリオ" panose="020B0604030504040204" pitchFamily="50" charset="-128"/>
                <a:ea typeface="メイリオ" panose="020B0604030504040204" pitchFamily="50" charset="-128"/>
              </a:rPr>
              <a:t>として</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シグモイドエントロピー　</a:t>
            </a:r>
            <a:r>
              <a:rPr kumimoji="1" lang="en-US" altLang="ja-JP" dirty="0">
                <a:latin typeface="メイリオ" panose="020B0604030504040204" pitchFamily="50" charset="-128"/>
                <a:ea typeface="メイリオ" panose="020B0604030504040204" pitchFamily="50" charset="-128"/>
              </a:rPr>
              <a:t>σ() </a:t>
            </a:r>
            <a:r>
              <a:rPr kumimoji="1" lang="ja-JP" altLang="en-US" dirty="0">
                <a:latin typeface="メイリオ" panose="020B0604030504040204" pitchFamily="50" charset="-128"/>
                <a:ea typeface="メイリオ" panose="020B0604030504040204" pitchFamily="50" charset="-128"/>
              </a:rPr>
              <a:t>を計算する。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でもコレは使わない？</a:t>
            </a:r>
            <a:endParaRPr kumimoji="1" lang="en-US" altLang="ja-JP" dirty="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3"/>
          <a:stretch>
            <a:fillRect/>
          </a:stretch>
        </p:blipFill>
        <p:spPr>
          <a:xfrm>
            <a:off x="7437604" y="4019168"/>
            <a:ext cx="4002197" cy="369951"/>
          </a:xfrm>
          <a:prstGeom prst="rect">
            <a:avLst/>
          </a:prstGeom>
        </p:spPr>
      </p:pic>
    </p:spTree>
    <p:extLst>
      <p:ext uri="{BB962C8B-B14F-4D97-AF65-F5344CB8AC3E}">
        <p14:creationId xmlns:p14="http://schemas.microsoft.com/office/powerpoint/2010/main" val="1271849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9912096" cy="1200329"/>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feature matching</a:t>
            </a:r>
            <a:r>
              <a:rPr kumimoji="1" lang="ja-JP" altLang="en-US" dirty="0">
                <a:latin typeface="メイリオ" panose="020B0604030504040204" pitchFamily="50" charset="-128"/>
                <a:ea typeface="メイリオ" panose="020B0604030504040204" pitchFamily="50" charset="-128"/>
              </a:rPr>
              <a:t>のアイデア</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生成器の訓練を目的とせず、潜在空間へのマッピングのために</a:t>
            </a:r>
            <a:r>
              <a:rPr lang="en-US" altLang="ja-JP" dirty="0">
                <a:latin typeface="メイリオ" panose="020B0604030504040204" pitchFamily="50" charset="-128"/>
                <a:ea typeface="メイリオ" panose="020B0604030504040204" pitchFamily="50" charset="-128"/>
              </a:rPr>
              <a:t>feature matching</a:t>
            </a:r>
            <a:r>
              <a:rPr lang="ja-JP" altLang="en-US" dirty="0">
                <a:latin typeface="メイリオ" panose="020B0604030504040204" pitchFamily="50" charset="-128"/>
                <a:ea typeface="メイリオ" panose="020B0604030504040204" pitchFamily="50" charset="-128"/>
              </a:rPr>
              <a:t>をつかう</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discriminator loss</a:t>
            </a:r>
            <a:r>
              <a:rPr kumimoji="1" lang="ja-JP" altLang="en-US" dirty="0">
                <a:latin typeface="メイリオ" panose="020B0604030504040204" pitchFamily="50" charset="-128"/>
                <a:ea typeface="メイリオ" panose="020B0604030504040204" pitchFamily="50" charset="-128"/>
              </a:rPr>
              <a:t>は以下を提案する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702754" y="2047673"/>
            <a:ext cx="4956520" cy="752475"/>
          </a:xfrm>
          <a:prstGeom prst="rect">
            <a:avLst/>
          </a:prstGeom>
        </p:spPr>
      </p:pic>
      <p:sp>
        <p:nvSpPr>
          <p:cNvPr id="4" name="テキスト ボックス 3"/>
          <p:cNvSpPr txBox="1"/>
          <p:nvPr/>
        </p:nvSpPr>
        <p:spPr>
          <a:xfrm>
            <a:off x="597408" y="3254591"/>
            <a:ext cx="10908792" cy="2585323"/>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異常の</a:t>
            </a:r>
            <a:r>
              <a:rPr kumimoji="1" lang="en-US" altLang="ja-JP" dirty="0">
                <a:latin typeface="メイリオ" panose="020B0604030504040204" pitchFamily="50" charset="-128"/>
                <a:ea typeface="メイリオ" panose="020B0604030504040204" pitchFamily="50" charset="-128"/>
              </a:rPr>
              <a:t>loss</a:t>
            </a:r>
            <a:r>
              <a:rPr lang="ja-JP" altLang="en-US" dirty="0">
                <a:latin typeface="メイリオ" panose="020B0604030504040204" pitchFamily="50" charset="-128"/>
                <a:ea typeface="メイリオ" panose="020B0604030504040204" pitchFamily="50" charset="-128"/>
              </a:rPr>
              <a:t>から逆写像が求まらない代わりに、</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の最終層の値って潜在空間のように考えられそうだよね。</a:t>
            </a:r>
            <a:endParaRPr lang="en-US" altLang="ja-JP" dirty="0">
              <a:latin typeface="メイリオ" panose="020B0604030504040204" pitchFamily="50" charset="-128"/>
              <a:ea typeface="メイリオ" panose="020B0604030504040204" pitchFamily="50" charset="-128"/>
            </a:endParaRPr>
          </a:p>
          <a:p>
            <a:r>
              <a:rPr lang="ja-JP" altLang="en-US" dirty="0" err="1">
                <a:latin typeface="メイリオ" panose="020B0604030504040204" pitchFamily="50" charset="-128"/>
                <a:ea typeface="メイリオ" panose="020B0604030504040204" pitchFamily="50" charset="-128"/>
              </a:rPr>
              <a:t>って</a:t>
            </a:r>
            <a:r>
              <a:rPr lang="ja-JP" altLang="en-US" dirty="0">
                <a:latin typeface="メイリオ" panose="020B0604030504040204" pitchFamily="50" charset="-128"/>
                <a:ea typeface="メイリオ" panose="020B0604030504040204" pitchFamily="50" charset="-128"/>
              </a:rPr>
              <a:t>考えから特徴量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最終層の出力</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は、元の画像の特性をよく表していることが期待できるので、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これを利用する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中間層の出力　 </a:t>
            </a:r>
            <a:r>
              <a:rPr lang="en-US" altLang="ja-JP" dirty="0">
                <a:latin typeface="メイリオ" panose="020B0604030504040204" pitchFamily="50" charset="-128"/>
                <a:ea typeface="メイリオ" panose="020B0604030504040204" pitchFamily="50" charset="-128"/>
              </a:rPr>
              <a:t>f()</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以上から</a:t>
            </a:r>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の係数を最適化する　　　　　←再学習はさせない？　最適化の実装がみつからない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そのための加重和の損失</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これが潜在空間へのマッピングに使用される損失関数</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984694" y="5924550"/>
            <a:ext cx="5223906" cy="756666"/>
          </a:xfrm>
          <a:prstGeom prst="rect">
            <a:avLst/>
          </a:prstGeom>
        </p:spPr>
      </p:pic>
    </p:spTree>
    <p:extLst>
      <p:ext uri="{BB962C8B-B14F-4D97-AF65-F5344CB8AC3E}">
        <p14:creationId xmlns:p14="http://schemas.microsoft.com/office/powerpoint/2010/main" val="61908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1086592" cy="175432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中間層を出力する</a:t>
            </a:r>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は固定して</a:t>
            </a:r>
            <a:r>
              <a:rPr lang="en-US" altLang="ja-JP" dirty="0">
                <a:latin typeface="メイリオ" panose="020B0604030504040204" pitchFamily="50" charset="-128"/>
                <a:ea typeface="メイリオ" panose="020B0604030504040204" pitchFamily="50" charset="-128"/>
              </a:rPr>
              <a:t>generator</a:t>
            </a:r>
            <a:r>
              <a:rPr lang="ja-JP" altLang="en-US" dirty="0">
                <a:latin typeface="メイリオ" panose="020B0604030504040204" pitchFamily="50" charset="-128"/>
                <a:ea typeface="メイリオ" panose="020B0604030504040204" pitchFamily="50" charset="-128"/>
              </a:rPr>
              <a:t>の重みは更新して、</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特徴空間の近さ</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重み</a:t>
            </a: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＆生成の精度</a:t>
            </a:r>
            <a:r>
              <a:rPr kumimoji="1" lang="en-US" altLang="ja-JP" dirty="0">
                <a:latin typeface="メイリオ" panose="020B0604030504040204" pitchFamily="50" charset="-128"/>
                <a:ea typeface="メイリオ" panose="020B0604030504040204" pitchFamily="50" charset="-128"/>
              </a:rPr>
              <a:t>(0.9)</a:t>
            </a:r>
            <a:r>
              <a:rPr kumimoji="1" lang="ja-JP" altLang="en-US" dirty="0">
                <a:latin typeface="メイリオ" panose="020B0604030504040204" pitchFamily="50" charset="-128"/>
                <a:ea typeface="メイリオ" panose="020B0604030504040204" pitchFamily="50" charset="-128"/>
              </a:rPr>
              <a:t>を近づけるように再度学習させる　←再学習はさせない？</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こうすることで変な画像が来たとしても、正常画像に変形しようとしてしまう。</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故に変な画像と正常っぽい画像の差を取ると、大きく異なってくるので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異常度として検知できる。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0750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8825992" cy="230832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追記</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G</a:t>
            </a:r>
            <a:r>
              <a:rPr kumimoji="1" lang="ja-JP" altLang="en-US" dirty="0">
                <a:latin typeface="メイリオ" panose="020B0604030504040204" pitchFamily="50" charset="-128"/>
                <a:ea typeface="メイリオ" panose="020B0604030504040204" pitchFamily="50" charset="-128"/>
              </a:rPr>
              <a:t>と中間層までの</a:t>
            </a:r>
            <a:r>
              <a:rPr kumimoji="1" lang="en-US" altLang="ja-JP" dirty="0">
                <a:latin typeface="メイリオ" panose="020B0604030504040204" pitchFamily="50" charset="-128"/>
                <a:ea typeface="メイリオ" panose="020B0604030504040204" pitchFamily="50" charset="-128"/>
              </a:rPr>
              <a:t>D</a:t>
            </a:r>
            <a:r>
              <a:rPr kumimoji="1" lang="ja-JP" altLang="en-US" dirty="0">
                <a:latin typeface="メイリオ" panose="020B0604030504040204" pitchFamily="50" charset="-128"/>
                <a:ea typeface="メイリオ" panose="020B0604030504040204" pitchFamily="50" charset="-128"/>
              </a:rPr>
              <a:t>は訓練不可とする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そのかわり、</a:t>
            </a:r>
            <a:r>
              <a:rPr kumimoji="1" lang="en-US" altLang="ja-JP" dirty="0">
                <a:latin typeface="メイリオ" panose="020B0604030504040204" pitchFamily="50" charset="-128"/>
                <a:ea typeface="メイリオ" panose="020B0604030504040204" pitchFamily="50" charset="-128"/>
              </a:rPr>
              <a:t>loss</a:t>
            </a:r>
            <a:r>
              <a:rPr kumimoji="1" lang="ja-JP" altLang="en-US" dirty="0">
                <a:latin typeface="メイリオ" panose="020B0604030504040204" pitchFamily="50" charset="-128"/>
                <a:ea typeface="メイリオ" panose="020B0604030504040204" pitchFamily="50" charset="-128"/>
              </a:rPr>
              <a:t>をもとに、最初の始まりのノイズ変数</a:t>
            </a:r>
            <a:r>
              <a:rPr kumimoji="1" lang="en-US" altLang="ja-JP" dirty="0">
                <a:latin typeface="メイリオ" panose="020B0604030504040204" pitchFamily="50" charset="-128"/>
                <a:ea typeface="メイリオ" panose="020B0604030504040204" pitchFamily="50" charset="-128"/>
              </a:rPr>
              <a:t>z</a:t>
            </a:r>
          </a:p>
          <a:p>
            <a:r>
              <a:rPr lang="ja-JP" altLang="en-US" dirty="0">
                <a:latin typeface="メイリオ" panose="020B0604030504040204" pitchFamily="50" charset="-128"/>
                <a:ea typeface="メイリオ" panose="020B0604030504040204" pitchFamily="50" charset="-128"/>
              </a:rPr>
              <a:t>に対して最適化を行うことで、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正常画像をよく生成するような潜在変数を作り出す。</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重み層を作り出す？</a:t>
            </a:r>
            <a:r>
              <a:rPr lang="en-US" altLang="ja-JP"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個ほどの重み層にシグモイド活性関数をかませてから、</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へ入れている。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32325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異常度評価</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異常度は先ほどの損失関数を使う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91690" y="1348169"/>
            <a:ext cx="3009900" cy="409575"/>
          </a:xfrm>
          <a:prstGeom prst="rect">
            <a:avLst/>
          </a:prstGeom>
        </p:spPr>
      </p:pic>
      <p:sp>
        <p:nvSpPr>
          <p:cNvPr id="4" name="テキスト ボックス 3"/>
          <p:cNvSpPr txBox="1"/>
          <p:nvPr/>
        </p:nvSpPr>
        <p:spPr>
          <a:xfrm>
            <a:off x="280416" y="1757744"/>
            <a:ext cx="5815584"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異常度評価</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異常度は先ほどの損失関数を使う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7169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282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333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11517884" cy="3970318"/>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efficient-</a:t>
            </a:r>
            <a:r>
              <a:rPr kumimoji="1" lang="en-US" altLang="ja-JP" dirty="0" err="1">
                <a:latin typeface="メイリオ" panose="020B0604030504040204" pitchFamily="50" charset="-128"/>
                <a:ea typeface="メイリオ" panose="020B0604030504040204" pitchFamily="50" charset="-128"/>
              </a:rPr>
              <a:t>gan</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anoGAN</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逆写像を求められない</a:t>
            </a:r>
            <a:r>
              <a:rPr lang="ja-JP" altLang="en-US" dirty="0">
                <a:latin typeface="メイリオ" panose="020B0604030504040204" pitchFamily="50" charset="-128"/>
                <a:ea typeface="メイリオ" panose="020B0604030504040204" pitchFamily="50" charset="-128"/>
              </a:rPr>
              <a:t>ので、入力ノイズとジェネレータの間で、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正常画像に特化した重み層を作り出し、潜在空間を疑似的に調整した。</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毎回？重み層を探索する必要があるので、遅い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efficientgan</a:t>
            </a:r>
            <a:r>
              <a:rPr kumimoji="1" lang="ja-JP" altLang="en-US" dirty="0">
                <a:latin typeface="メイリオ" panose="020B0604030504040204" pitchFamily="50" charset="-128"/>
                <a:ea typeface="メイリオ" panose="020B0604030504040204" pitchFamily="50" charset="-128"/>
              </a:rPr>
              <a:t>は逆写像に相当する部分も</a:t>
            </a:r>
            <a:r>
              <a:rPr kumimoji="1" lang="en-US" altLang="ja-JP" dirty="0">
                <a:latin typeface="メイリオ" panose="020B0604030504040204" pitchFamily="50" charset="-128"/>
                <a:ea typeface="メイリオ" panose="020B0604030504040204" pitchFamily="50" charset="-128"/>
              </a:rPr>
              <a:t>NN</a:t>
            </a:r>
            <a:r>
              <a:rPr kumimoji="1" lang="ja-JP" altLang="en-US" dirty="0">
                <a:latin typeface="メイリオ" panose="020B0604030504040204" pitchFamily="50" charset="-128"/>
                <a:ea typeface="メイリオ" panose="020B0604030504040204" pitchFamily="50" charset="-128"/>
              </a:rPr>
              <a:t>によって再現することでのアプローチを行う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この逆写像</a:t>
            </a:r>
            <a:r>
              <a:rPr kumimoji="1" lang="en-US" altLang="ja-JP" dirty="0">
                <a:latin typeface="メイリオ" panose="020B0604030504040204" pitchFamily="50" charset="-128"/>
                <a:ea typeface="メイリオ" panose="020B0604030504040204" pitchFamily="50" charset="-128"/>
              </a:rPr>
              <a:t>NN</a:t>
            </a:r>
            <a:r>
              <a:rPr kumimoji="1" lang="ja-JP" altLang="en-US" dirty="0">
                <a:latin typeface="メイリオ" panose="020B0604030504040204" pitchFamily="50" charset="-128"/>
                <a:ea typeface="メイリオ" panose="020B0604030504040204" pitchFamily="50" charset="-128"/>
              </a:rPr>
              <a:t>はエンコーダーとして呼ばれ、正常画像</a:t>
            </a:r>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を潜在空間に写像するものである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エンコーダーは</a:t>
            </a:r>
            <a:r>
              <a:rPr lang="en-US" altLang="ja-JP" dirty="0">
                <a:latin typeface="メイリオ" panose="020B0604030504040204" pitchFamily="50" charset="-128"/>
                <a:ea typeface="メイリオ" panose="020B0604030504040204" pitchFamily="50" charset="-128"/>
              </a:rPr>
              <a:t>G,D</a:t>
            </a:r>
            <a:r>
              <a:rPr lang="ja-JP" altLang="en-US" dirty="0">
                <a:latin typeface="メイリオ" panose="020B0604030504040204" pitchFamily="50" charset="-128"/>
                <a:ea typeface="メイリオ" panose="020B0604030504040204" pitchFamily="50" charset="-128"/>
              </a:rPr>
              <a:t>とともに学習される。そのため、検証時に重み層を探索するような計算コストは必要ない</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この考え方は主に</a:t>
            </a:r>
            <a:r>
              <a:rPr kumimoji="1" lang="en-US" altLang="ja-JP" dirty="0" err="1">
                <a:latin typeface="メイリオ" panose="020B0604030504040204" pitchFamily="50" charset="-128"/>
                <a:ea typeface="メイリオ" panose="020B0604030504040204" pitchFamily="50" charset="-128"/>
              </a:rPr>
              <a:t>BiGAN</a:t>
            </a:r>
            <a:r>
              <a:rPr lang="en-US" altLang="ja-JP" dirty="0">
                <a:latin typeface="メイリオ" panose="020B0604030504040204" pitchFamily="50" charset="-128"/>
                <a:ea typeface="メイリオ" panose="020B0604030504040204" pitchFamily="50" charset="-128"/>
              </a:rPr>
              <a:t>(Adversarial Feature Learning,2016)</a:t>
            </a:r>
            <a:r>
              <a:rPr lang="ja-JP" altLang="en-US" dirty="0">
                <a:latin typeface="メイリオ" panose="020B0604030504040204" pitchFamily="50" charset="-128"/>
                <a:ea typeface="メイリオ" panose="020B0604030504040204" pitchFamily="50" charset="-128"/>
              </a:rPr>
              <a:t>から触発されたもの</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同時に学習する枠組みは以下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11" y="4834934"/>
            <a:ext cx="11411389" cy="1227588"/>
          </a:xfrm>
          <a:prstGeom prst="rect">
            <a:avLst/>
          </a:prstGeom>
        </p:spPr>
      </p:pic>
    </p:spTree>
    <p:extLst>
      <p:ext uri="{BB962C8B-B14F-4D97-AF65-F5344CB8AC3E}">
        <p14:creationId xmlns:p14="http://schemas.microsoft.com/office/powerpoint/2010/main" val="1317883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8177784" cy="1200329"/>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異常度は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最高性損失 </a:t>
            </a:r>
            <a:r>
              <a:rPr lang="en-US" altLang="ja-JP" dirty="0">
                <a:latin typeface="メイリオ" panose="020B0604030504040204" pitchFamily="50" charset="-128"/>
                <a:ea typeface="メイリオ" panose="020B0604030504040204" pitchFamily="50" charset="-128"/>
              </a:rPr>
              <a:t>LG</a:t>
            </a:r>
          </a:p>
          <a:p>
            <a:r>
              <a:rPr kumimoji="1" lang="ja-JP" altLang="en-US" dirty="0">
                <a:latin typeface="メイリオ" panose="020B0604030504040204" pitchFamily="50" charset="-128"/>
                <a:ea typeface="メイリオ" panose="020B0604030504040204" pitchFamily="50" charset="-128"/>
              </a:rPr>
              <a:t>識別機の損失 </a:t>
            </a:r>
            <a:r>
              <a:rPr kumimoji="1" lang="en-US" altLang="ja-JP" dirty="0">
                <a:latin typeface="メイリオ" panose="020B0604030504040204" pitchFamily="50" charset="-128"/>
                <a:ea typeface="メイリオ" panose="020B0604030504040204" pitchFamily="50" charset="-128"/>
              </a:rPr>
              <a:t>LD  </a:t>
            </a:r>
            <a:r>
              <a:rPr kumimoji="1" lang="ja-JP" altLang="en-US" dirty="0">
                <a:latin typeface="メイリオ" panose="020B0604030504040204" pitchFamily="50" charset="-128"/>
                <a:ea typeface="メイリオ" panose="020B0604030504040204" pitchFamily="50" charset="-128"/>
              </a:rPr>
              <a:t>二つの損失が定義できる　　どっち使ってもいい</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から、</a:t>
            </a:r>
            <a:r>
              <a:rPr lang="en-US" altLang="ja-JP" dirty="0" err="1">
                <a:latin typeface="メイリオ" panose="020B0604030504040204" pitchFamily="50" charset="-128"/>
                <a:ea typeface="メイリオ" panose="020B0604030504040204" pitchFamily="50" charset="-128"/>
              </a:rPr>
              <a:t>anoGAN</a:t>
            </a:r>
            <a:r>
              <a:rPr lang="ja-JP" altLang="en-US" dirty="0" err="1">
                <a:latin typeface="メイリオ" panose="020B0604030504040204" pitchFamily="50" charset="-128"/>
                <a:ea typeface="メイリオ" panose="020B0604030504040204" pitchFamily="50" charset="-128"/>
              </a:rPr>
              <a:t>のように</a:t>
            </a:r>
            <a:r>
              <a:rPr lang="ja-JP" altLang="en-US" dirty="0">
                <a:latin typeface="メイリオ" panose="020B0604030504040204" pitchFamily="50" charset="-128"/>
                <a:ea typeface="メイリオ" panose="020B0604030504040204" pitchFamily="50" charset="-128"/>
              </a:rPr>
              <a:t>以下で定義する</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47737" y="1722437"/>
            <a:ext cx="6743848" cy="893763"/>
          </a:xfrm>
          <a:prstGeom prst="rect">
            <a:avLst/>
          </a:prstGeom>
        </p:spPr>
      </p:pic>
      <p:sp>
        <p:nvSpPr>
          <p:cNvPr id="4" name="正方形/長方形 3"/>
          <p:cNvSpPr/>
          <p:nvPr/>
        </p:nvSpPr>
        <p:spPr>
          <a:xfrm>
            <a:off x="2910461" y="2685534"/>
            <a:ext cx="2818400" cy="369332"/>
          </a:xfrm>
          <a:prstGeom prst="rect">
            <a:avLst/>
          </a:prstGeom>
        </p:spPr>
        <p:txBody>
          <a:bodyPr wrap="none">
            <a:spAutoFit/>
          </a:bodyPr>
          <a:lstStyle/>
          <a:p>
            <a:r>
              <a:rPr lang="en-US" altLang="ja-JP" dirty="0"/>
              <a:t>LG(x) = ||x − G(E(x))||1</a:t>
            </a:r>
            <a:endParaRPr lang="ja-JP" altLang="en-US" dirty="0"/>
          </a:p>
        </p:txBody>
      </p:sp>
      <p:sp>
        <p:nvSpPr>
          <p:cNvPr id="5" name="正方形/長方形 4"/>
          <p:cNvSpPr/>
          <p:nvPr/>
        </p:nvSpPr>
        <p:spPr>
          <a:xfrm>
            <a:off x="6426200" y="2773402"/>
            <a:ext cx="2781300" cy="369332"/>
          </a:xfrm>
          <a:prstGeom prst="rect">
            <a:avLst/>
          </a:prstGeom>
        </p:spPr>
        <p:txBody>
          <a:bodyPr wrap="square">
            <a:spAutoFit/>
          </a:bodyPr>
          <a:lstStyle/>
          <a:p>
            <a:r>
              <a:rPr lang="en-US" altLang="ja-JP" dirty="0"/>
              <a:t>LD(x) =</a:t>
            </a:r>
            <a:r>
              <a:rPr lang="el-GR" altLang="ja-JP" dirty="0"/>
              <a:t>σ(</a:t>
            </a:r>
            <a:r>
              <a:rPr lang="en-US" altLang="ja-JP" dirty="0"/>
              <a:t>D(x, E(x)), 1)</a:t>
            </a:r>
            <a:endParaRPr lang="ja-JP" altLang="en-US" dirty="0"/>
          </a:p>
        </p:txBody>
      </p:sp>
      <p:sp>
        <p:nvSpPr>
          <p:cNvPr id="6" name="正方形/長方形 5"/>
          <p:cNvSpPr/>
          <p:nvPr/>
        </p:nvSpPr>
        <p:spPr>
          <a:xfrm>
            <a:off x="6426200" y="4152884"/>
            <a:ext cx="5092700" cy="369332"/>
          </a:xfrm>
          <a:prstGeom prst="rect">
            <a:avLst/>
          </a:prstGeom>
        </p:spPr>
        <p:txBody>
          <a:bodyPr wrap="square">
            <a:spAutoFit/>
          </a:bodyPr>
          <a:lstStyle/>
          <a:p>
            <a:r>
              <a:rPr lang="en-US" altLang="ja-JP" dirty="0"/>
              <a:t>LD(x) =</a:t>
            </a:r>
            <a:r>
              <a:rPr lang="ja-JP" altLang="en-US" dirty="0"/>
              <a:t> </a:t>
            </a:r>
            <a:r>
              <a:rPr lang="en-US" altLang="ja-JP" dirty="0"/>
              <a:t>||</a:t>
            </a:r>
            <a:r>
              <a:rPr lang="en-US" altLang="ja-JP" dirty="0" err="1"/>
              <a:t>fD</a:t>
            </a:r>
            <a:r>
              <a:rPr lang="en-US" altLang="ja-JP" dirty="0"/>
              <a:t>(x, E(x)) − </a:t>
            </a:r>
            <a:r>
              <a:rPr lang="en-US" altLang="ja-JP" dirty="0" err="1"/>
              <a:t>fD</a:t>
            </a:r>
            <a:r>
              <a:rPr lang="en-US" altLang="ja-JP" dirty="0"/>
              <a:t>(G(E(x)), E(x))||1</a:t>
            </a:r>
            <a:endParaRPr lang="ja-JP" altLang="en-US" dirty="0"/>
          </a:p>
        </p:txBody>
      </p:sp>
      <p:sp>
        <p:nvSpPr>
          <p:cNvPr id="7" name="テキスト ボックス 6"/>
          <p:cNvSpPr txBox="1"/>
          <p:nvPr/>
        </p:nvSpPr>
        <p:spPr>
          <a:xfrm>
            <a:off x="5081016" y="3212068"/>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サンプルが実データの分布から来た事を評価</a:t>
            </a:r>
            <a:endParaRPr kumimoji="1" lang="en-US" altLang="ja-JP"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3124200" y="4724368"/>
            <a:ext cx="7772400" cy="64633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feature-matching loss</a:t>
            </a:r>
            <a:r>
              <a:rPr lang="ja-JP" altLang="en-US" dirty="0">
                <a:latin typeface="メイリオ" panose="020B0604030504040204" pitchFamily="50" charset="-128"/>
                <a:ea typeface="メイリオ" panose="020B0604030504040204" pitchFamily="50" charset="-128"/>
              </a:rPr>
              <a:t>として定義</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再構成するときの特徴量が真の特徴量と似ているかどうかを評価できる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95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7408" y="707136"/>
            <a:ext cx="10863072" cy="480131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生成モデルとは何</a:t>
            </a:r>
            <a:r>
              <a:rPr kumimoji="1" lang="ja-JP" altLang="en-US" dirty="0" err="1">
                <a:latin typeface="メイリオ" panose="020B0604030504040204" pitchFamily="50" charset="-128"/>
                <a:ea typeface="メイリオ" panose="020B0604030504040204" pitchFamily="50" charset="-128"/>
              </a:rPr>
              <a:t>ぞ</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何も有用な情報がない所から対象</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以降画像を取り上げて説明する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を生成する関数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モデル</a:t>
            </a:r>
            <a:r>
              <a:rPr lang="en-US" altLang="ja-JP" dirty="0">
                <a:latin typeface="メイリオ" panose="020B0604030504040204" pitchFamily="50" charset="-128"/>
                <a:ea typeface="メイリオ" panose="020B0604030504040204" pitchFamily="50" charset="-128"/>
              </a:rPr>
              <a:t>)</a:t>
            </a:r>
          </a:p>
          <a:p>
            <a:r>
              <a:rPr kumimoji="1" lang="ja-JP" altLang="en-US" dirty="0">
                <a:latin typeface="メイリオ" panose="020B0604030504040204" pitchFamily="50" charset="-128"/>
                <a:ea typeface="メイリオ" panose="020B0604030504040204" pitchFamily="50" charset="-128"/>
              </a:rPr>
              <a:t>手元のデータはあるが、生成された画像一つ一つを人間がラベリングするのは難しい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教師無し</a:t>
            </a:r>
            <a:r>
              <a:rPr kumimoji="1"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どんな活用方法が？</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・架空の画像生成</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・超解像技術</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ノイズを消す</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画質を上げる</a:t>
            </a:r>
            <a:r>
              <a:rPr kumimoji="1" lang="en-US" altLang="ja-JP" dirty="0">
                <a:latin typeface="メイリオ" panose="020B0604030504040204" pitchFamily="50" charset="-128"/>
                <a:ea typeface="メイリオ" panose="020B0604030504040204" pitchFamily="50" charset="-128"/>
              </a:rPr>
              <a:t>)</a:t>
            </a:r>
          </a:p>
          <a:p>
            <a:r>
              <a:rPr kumimoji="1" lang="ja-JP" altLang="en-US" dirty="0">
                <a:latin typeface="メイリオ" panose="020B0604030504040204" pitchFamily="50" charset="-128"/>
                <a:ea typeface="メイリオ" panose="020B0604030504040204" pitchFamily="50" charset="-128"/>
              </a:rPr>
              <a:t>・線画に色を塗る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・時系列を生成</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スケジュール計画</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まるで強化学習</a:t>
            </a:r>
            <a:r>
              <a:rPr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・潜在変数を表現できる→潜在変数の変化から異常検知活用</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0916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59978" y="3244334"/>
            <a:ext cx="11017672" cy="313932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efficient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画像空間から潜在空間への逆写像をするエンコーダーも学習</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anoGAN</a:t>
            </a:r>
            <a:r>
              <a:rPr kumimoji="1" lang="ja-JP" altLang="en-US" dirty="0">
                <a:latin typeface="メイリオ" panose="020B0604030504040204" pitchFamily="50" charset="-128"/>
                <a:ea typeface="メイリオ" panose="020B0604030504040204" pitchFamily="50" charset="-128"/>
              </a:rPr>
              <a:t>もそうだけど、画像の異常は潜在空間にも表れるだろうという考えがある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abnormal samples differ from normality in not only high-dimensional image space but also with lower-dimensional latent space</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anoGAN</a:t>
            </a:r>
            <a:r>
              <a:rPr kumimoji="1" lang="ja-JP" altLang="en-US" dirty="0">
                <a:latin typeface="メイリオ" panose="020B0604030504040204" pitchFamily="50" charset="-128"/>
                <a:ea typeface="メイリオ" panose="020B0604030504040204" pitchFamily="50" charset="-128"/>
              </a:rPr>
              <a:t>は事前に学習させたネットワークを使い、</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一層、調整層を追加して復元させ、その調整でも復元できないようならば潜在空間が正常からかけ離れているのだろう、というもの</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D3D48A4A-F5F1-4D03-BDEC-3CD95D610D15}"/>
              </a:ext>
            </a:extLst>
          </p:cNvPr>
          <p:cNvPicPr>
            <a:picLocks noChangeAspect="1"/>
          </p:cNvPicPr>
          <p:nvPr/>
        </p:nvPicPr>
        <p:blipFill>
          <a:blip r:embed="rId2"/>
          <a:stretch>
            <a:fillRect/>
          </a:stretch>
        </p:blipFill>
        <p:spPr>
          <a:xfrm>
            <a:off x="1596175" y="280416"/>
            <a:ext cx="6584251" cy="2627604"/>
          </a:xfrm>
          <a:prstGeom prst="rect">
            <a:avLst/>
          </a:prstGeom>
        </p:spPr>
      </p:pic>
    </p:spTree>
    <p:extLst>
      <p:ext uri="{BB962C8B-B14F-4D97-AF65-F5344CB8AC3E}">
        <p14:creationId xmlns:p14="http://schemas.microsoft.com/office/powerpoint/2010/main" val="38590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BiGAN</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B15E7C9C-2754-45FD-830F-F2B62CA523FA}"/>
              </a:ext>
            </a:extLst>
          </p:cNvPr>
          <p:cNvPicPr>
            <a:picLocks noChangeAspect="1"/>
          </p:cNvPicPr>
          <p:nvPr/>
        </p:nvPicPr>
        <p:blipFill>
          <a:blip r:embed="rId2"/>
          <a:stretch>
            <a:fillRect/>
          </a:stretch>
        </p:blipFill>
        <p:spPr>
          <a:xfrm>
            <a:off x="604837" y="649748"/>
            <a:ext cx="8058805" cy="3754492"/>
          </a:xfrm>
          <a:prstGeom prst="rect">
            <a:avLst/>
          </a:prstGeom>
        </p:spPr>
      </p:pic>
    </p:spTree>
    <p:extLst>
      <p:ext uri="{BB962C8B-B14F-4D97-AF65-F5344CB8AC3E}">
        <p14:creationId xmlns:p14="http://schemas.microsoft.com/office/powerpoint/2010/main" val="3282978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GANOMALY, 2018</a:t>
            </a:r>
          </a:p>
        </p:txBody>
      </p:sp>
      <p:sp>
        <p:nvSpPr>
          <p:cNvPr id="3" name="テキスト ボックス 2"/>
          <p:cNvSpPr txBox="1"/>
          <p:nvPr/>
        </p:nvSpPr>
        <p:spPr>
          <a:xfrm>
            <a:off x="578127" y="2644387"/>
            <a:ext cx="10915667" cy="203132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正常画像はおおくとも異常画像は少ない</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モデル　</a:t>
            </a:r>
            <a:r>
              <a:rPr kumimoji="1" lang="en-US" altLang="ja-JP" dirty="0">
                <a:latin typeface="メイリオ" panose="020B0604030504040204" pitchFamily="50" charset="-128"/>
                <a:ea typeface="メイリオ" panose="020B0604030504040204" pitchFamily="50" charset="-128"/>
              </a:rPr>
              <a:t>f</a:t>
            </a:r>
            <a:r>
              <a:rPr kumimoji="1" lang="ja-JP" altLang="en-US" dirty="0">
                <a:latin typeface="メイリオ" panose="020B0604030504040204" pitchFamily="50" charset="-128"/>
                <a:ea typeface="メイリオ" panose="020B0604030504040204" pitchFamily="50" charset="-128"/>
              </a:rPr>
              <a:t>　は正常画像の分布</a:t>
            </a:r>
            <a:r>
              <a:rPr kumimoji="1" lang="en-US" altLang="ja-JP" dirty="0" err="1">
                <a:latin typeface="メイリオ" panose="020B0604030504040204" pitchFamily="50" charset="-128"/>
                <a:ea typeface="メイリオ" panose="020B0604030504040204" pitchFamily="50" charset="-128"/>
              </a:rPr>
              <a:t>pX</a:t>
            </a:r>
            <a:r>
              <a:rPr kumimoji="1" lang="ja-JP" altLang="en-US" dirty="0">
                <a:latin typeface="メイリオ" panose="020B0604030504040204" pitchFamily="50" charset="-128"/>
                <a:ea typeface="メイリオ" panose="020B0604030504040204" pitchFamily="50" charset="-128"/>
              </a:rPr>
              <a:t>を学習し、</a:t>
            </a:r>
            <a:r>
              <a:rPr lang="ja-JP" altLang="en-US" dirty="0">
                <a:latin typeface="メイリオ" panose="020B0604030504040204" pitchFamily="50" charset="-128"/>
                <a:ea typeface="メイリオ" panose="020B0604030504040204" pitchFamily="50" charset="-128"/>
              </a:rPr>
              <a:t>画像に対して異常スコア </a:t>
            </a:r>
            <a:r>
              <a:rPr lang="en-US" altLang="ja-JP" dirty="0">
                <a:latin typeface="メイリオ" panose="020B0604030504040204" pitchFamily="50" charset="-128"/>
                <a:ea typeface="メイリオ" panose="020B0604030504040204" pitchFamily="50" charset="-128"/>
              </a:rPr>
              <a:t>A(X) </a:t>
            </a:r>
            <a:r>
              <a:rPr lang="ja-JP" altLang="en-US" dirty="0">
                <a:latin typeface="メイリオ" panose="020B0604030504040204" pitchFamily="50" charset="-128"/>
                <a:ea typeface="メイリオ" panose="020B0604030504040204" pitchFamily="50" charset="-128"/>
              </a:rPr>
              <a:t>を返すことが望ましい</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A(X)</a:t>
            </a:r>
            <a:r>
              <a:rPr kumimoji="1" lang="ja-JP" altLang="en-US" dirty="0">
                <a:latin typeface="メイリオ" panose="020B0604030504040204" pitchFamily="50" charset="-128"/>
                <a:ea typeface="メイリオ" panose="020B0604030504040204" pitchFamily="50" charset="-128"/>
              </a:rPr>
              <a:t>が</a:t>
            </a:r>
            <a:r>
              <a:rPr kumimoji="1" lang="en-US" altLang="ja-JP" dirty="0">
                <a:latin typeface="メイリオ" panose="020B0604030504040204" pitchFamily="50" charset="-128"/>
                <a:ea typeface="メイリオ" panose="020B0604030504040204" pitchFamily="50" charset="-128"/>
              </a:rPr>
              <a:t>φ</a:t>
            </a:r>
            <a:r>
              <a:rPr kumimoji="1" lang="ja-JP" altLang="en-US" dirty="0">
                <a:latin typeface="メイリオ" panose="020B0604030504040204" pitchFamily="50" charset="-128"/>
                <a:ea typeface="メイリオ" panose="020B0604030504040204" pitchFamily="50" charset="-128"/>
              </a:rPr>
              <a:t>よりも大きければ異常とする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学習時にはこのスコアを最小にするように進める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stretch>
            <a:fillRect/>
          </a:stretch>
        </p:blipFill>
        <p:spPr>
          <a:xfrm>
            <a:off x="2114550" y="770914"/>
            <a:ext cx="3981450" cy="1657350"/>
          </a:xfrm>
          <a:prstGeom prst="rect">
            <a:avLst/>
          </a:prstGeom>
        </p:spPr>
      </p:pic>
    </p:spTree>
    <p:extLst>
      <p:ext uri="{BB962C8B-B14F-4D97-AF65-F5344CB8AC3E}">
        <p14:creationId xmlns:p14="http://schemas.microsoft.com/office/powerpoint/2010/main" val="285073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7884" y="280416"/>
            <a:ext cx="11415400" cy="563231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とはペアネットワークの共訓練によって進める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は潜在空間から画像を生成するためのモデルを作る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err="1">
                <a:latin typeface="メイリオ" panose="020B0604030504040204" pitchFamily="50" charset="-128"/>
                <a:ea typeface="メイリオ" panose="020B0604030504040204" pitchFamily="50" charset="-128"/>
              </a:rPr>
              <a:t>anoGAN</a:t>
            </a:r>
            <a:r>
              <a:rPr kumimoji="1" lang="ja-JP" altLang="en-US" dirty="0">
                <a:latin typeface="メイリオ" panose="020B0604030504040204" pitchFamily="50" charset="-128"/>
                <a:ea typeface="メイリオ" panose="020B0604030504040204" pitchFamily="50" charset="-128"/>
              </a:rPr>
              <a:t>では潜在ベクトルがデータの真の分布であれば、</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画像から潜在空間への逆写像を行うことで潜在空間上の距離を比べたら異常度の指標になるだろう</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という考え</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ただ、この逆写像を求める関数が非常に複雑であり、困難なのが問題</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しかし</a:t>
            </a:r>
            <a:r>
              <a:rPr lang="en-US" altLang="ja-JP" dirty="0" err="1">
                <a:latin typeface="メイリオ" panose="020B0604030504040204" pitchFamily="50" charset="-128"/>
                <a:ea typeface="メイリオ" panose="020B0604030504040204" pitchFamily="50" charset="-128"/>
              </a:rPr>
              <a:t>BiGAN</a:t>
            </a:r>
            <a:r>
              <a:rPr lang="ja-JP" altLang="en-US" dirty="0">
                <a:latin typeface="メイリオ" panose="020B0604030504040204" pitchFamily="50" charset="-128"/>
                <a:ea typeface="メイリオ" panose="020B0604030504040204" pitchFamily="50" charset="-128"/>
              </a:rPr>
              <a:t>がこの逆写像を学習させることに成功した</a:t>
            </a:r>
            <a:r>
              <a:rPr lang="en-US" altLang="ja-JP" dirty="0">
                <a:latin typeface="メイリオ" panose="020B0604030504040204" pitchFamily="50" charset="-128"/>
                <a:ea typeface="メイリオ" panose="020B0604030504040204" pitchFamily="50" charset="-128"/>
              </a:rPr>
              <a:t>(MNIST</a:t>
            </a:r>
            <a:r>
              <a:rPr lang="ja-JP" altLang="en-US" dirty="0" err="1">
                <a:latin typeface="メイリオ" panose="020B0604030504040204" pitchFamily="50" charset="-128"/>
                <a:ea typeface="メイリオ" panose="020B0604030504040204" pitchFamily="50" charset="-128"/>
              </a:rPr>
              <a:t>だけ</a:t>
            </a:r>
            <a:r>
              <a:rPr lang="ja-JP" altLang="en-US" dirty="0">
                <a:latin typeface="メイリオ" panose="020B0604030504040204" pitchFamily="50" charset="-128"/>
                <a:ea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Adversarial Feature Learning, 2017</a:t>
            </a:r>
          </a:p>
          <a:p>
            <a:r>
              <a:rPr lang="en-US" altLang="ja-JP" dirty="0">
                <a:latin typeface="メイリオ" panose="020B0604030504040204" pitchFamily="50" charset="-128"/>
                <a:ea typeface="メイリオ" panose="020B0604030504040204" pitchFamily="50" charset="-128"/>
              </a:rPr>
              <a:t>Efficient GAN-Based Anomaly Detection 2019 [EGBAD]</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AnoGAN</a:t>
            </a:r>
            <a:r>
              <a:rPr lang="ja-JP" altLang="en-US" dirty="0" err="1">
                <a:latin typeface="メイリオ" panose="020B0604030504040204" pitchFamily="50" charset="-128"/>
                <a:ea typeface="メイリオ" panose="020B0604030504040204" pitchFamily="50" charset="-128"/>
              </a:rPr>
              <a:t>のように</a:t>
            </a:r>
            <a:r>
              <a:rPr lang="ja-JP" altLang="en-US" dirty="0">
                <a:latin typeface="メイリオ" panose="020B0604030504040204" pitchFamily="50" charset="-128"/>
                <a:ea typeface="メイリオ" panose="020B0604030504040204" pitchFamily="50" charset="-128"/>
              </a:rPr>
              <a:t>二段階学習を必要としない。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2</a:t>
            </a:r>
            <a:r>
              <a:rPr kumimoji="1" lang="ja-JP" altLang="en-US" dirty="0" err="1">
                <a:latin typeface="メイリオ" panose="020B0604030504040204" pitchFamily="50" charset="-128"/>
                <a:ea typeface="メイリオ" panose="020B0604030504040204" pitchFamily="50" charset="-128"/>
              </a:rPr>
              <a:t>つの</a:t>
            </a:r>
            <a:r>
              <a:rPr kumimoji="1" lang="en-US" altLang="ja-JP" dirty="0" err="1">
                <a:latin typeface="メイリオ" panose="020B0604030504040204" pitchFamily="50" charset="-128"/>
                <a:ea typeface="メイリオ" panose="020B0604030504040204" pitchFamily="50" charset="-128"/>
              </a:rPr>
              <a:t>cGAN</a:t>
            </a:r>
            <a:r>
              <a:rPr kumimoji="1" lang="ja-JP" altLang="en-US" dirty="0">
                <a:latin typeface="メイリオ" panose="020B0604030504040204" pitchFamily="50" charset="-128"/>
                <a:ea typeface="メイリオ" panose="020B0604030504040204" pitchFamily="50" charset="-128"/>
              </a:rPr>
              <a:t>を使ったアプローチによる異常検知も成果を上げている</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Training Adversarial Discriminators for Cross-channel Abnormal Event Detection in Crowds, 2018</a:t>
            </a: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2558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5" y="280416"/>
            <a:ext cx="11277175"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流れ</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の訓練</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重み凍結してから</a:t>
            </a:r>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を最適化？することで逆写像</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二回の</a:t>
            </a:r>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訓練を行うため計算が複雑で高コスト</a:t>
            </a:r>
            <a:endParaRPr kumimoji="1"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BiGAN</a:t>
            </a:r>
            <a:r>
              <a:rPr lang="ja-JP" altLang="en-US" dirty="0">
                <a:latin typeface="メイリオ" panose="020B0604030504040204" pitchFamily="50" charset="-128"/>
                <a:ea typeface="メイリオ" panose="020B0604030504040204" pitchFamily="50" charset="-128"/>
              </a:rPr>
              <a:t>によって最初の</a:t>
            </a:r>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の訓練と同時に潜在空間への写像も訓練できるようになった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自体も</a:t>
            </a:r>
            <a:r>
              <a:rPr lang="en-US" altLang="ja-JP" dirty="0">
                <a:latin typeface="メイリオ" panose="020B0604030504040204" pitchFamily="50" charset="-128"/>
                <a:ea typeface="メイリオ" panose="020B0604030504040204" pitchFamily="50" charset="-128"/>
              </a:rPr>
              <a:t>Ian</a:t>
            </a:r>
            <a:r>
              <a:rPr lang="ja-JP" altLang="en-US" dirty="0">
                <a:latin typeface="メイリオ" panose="020B0604030504040204" pitchFamily="50" charset="-128"/>
                <a:ea typeface="メイリオ" panose="020B0604030504040204" pitchFamily="50" charset="-128"/>
              </a:rPr>
              <a:t>から発展し、全結合なし、バッチ正規化、</a:t>
            </a:r>
            <a:r>
              <a:rPr lang="en-US" altLang="ja-JP" dirty="0">
                <a:latin typeface="メイリオ" panose="020B0604030504040204" pitchFamily="50" charset="-128"/>
                <a:ea typeface="メイリオ" panose="020B0604030504040204" pitchFamily="50" charset="-128"/>
              </a:rPr>
              <a:t>DCGAN</a:t>
            </a:r>
            <a:r>
              <a:rPr lang="ja-JP" altLang="en-US" dirty="0">
                <a:latin typeface="メイリオ" panose="020B0604030504040204" pitchFamily="50" charset="-128"/>
                <a:ea typeface="メイリオ" panose="020B0604030504040204" pitchFamily="50" charset="-128"/>
              </a:rPr>
              <a:t>等を経て</a:t>
            </a:r>
            <a:r>
              <a:rPr lang="en-US" altLang="ja-JP" dirty="0">
                <a:latin typeface="メイリオ" panose="020B0604030504040204" pitchFamily="50" charset="-128"/>
                <a:ea typeface="メイリオ" panose="020B0604030504040204" pitchFamily="50" charset="-128"/>
              </a:rPr>
              <a:t>WGAN</a:t>
            </a:r>
            <a:r>
              <a:rPr lang="ja-JP" altLang="en-US" dirty="0">
                <a:latin typeface="メイリオ" panose="020B0604030504040204" pitchFamily="50" charset="-128"/>
                <a:ea typeface="メイリオ" panose="020B0604030504040204" pitchFamily="50" charset="-128"/>
              </a:rPr>
              <a:t>も発見された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敵対的</a:t>
            </a:r>
            <a:r>
              <a:rPr lang="en-US" altLang="ja-JP" dirty="0">
                <a:latin typeface="メイリオ" panose="020B0604030504040204" pitchFamily="50" charset="-128"/>
                <a:ea typeface="メイリオ" panose="020B0604030504040204" pitchFamily="50" charset="-128"/>
              </a:rPr>
              <a:t>AE</a:t>
            </a:r>
            <a:r>
              <a:rPr lang="ja-JP" altLang="en-US" dirty="0">
                <a:latin typeface="メイリオ" panose="020B0604030504040204" pitchFamily="50" charset="-128"/>
                <a:ea typeface="メイリオ" panose="020B0604030504040204" pitchFamily="50" charset="-128"/>
              </a:rPr>
              <a:t>として</a:t>
            </a:r>
            <a:r>
              <a:rPr lang="en-US" altLang="ja-JP" dirty="0">
                <a:latin typeface="メイリオ" panose="020B0604030504040204" pitchFamily="50" charset="-128"/>
                <a:ea typeface="メイリオ" panose="020B0604030504040204" pitchFamily="50" charset="-128"/>
              </a:rPr>
              <a:t>2</a:t>
            </a:r>
            <a:r>
              <a:rPr lang="ja-JP" altLang="en-US" dirty="0" err="1">
                <a:latin typeface="メイリオ" panose="020B0604030504040204" pitchFamily="50" charset="-128"/>
                <a:ea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rPr>
              <a:t>エンコーダー・デコーダの組み合わせが存在する</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潜在空間への逆写像を行う</a:t>
            </a:r>
            <a:r>
              <a:rPr kumimoji="1" lang="en-US" altLang="ja-JP" dirty="0">
                <a:latin typeface="メイリオ" panose="020B0604030504040204" pitchFamily="50" charset="-128"/>
                <a:ea typeface="メイリオ" panose="020B0604030504040204" pitchFamily="50" charset="-128"/>
              </a:rPr>
              <a:t>auto-encoder</a:t>
            </a:r>
            <a:r>
              <a:rPr kumimoji="1" lang="ja-JP" altLang="en-US" dirty="0" err="1">
                <a:latin typeface="メイリオ" panose="020B0604030504040204" pitchFamily="50" charset="-128"/>
                <a:ea typeface="メイリオ" panose="020B0604030504040204" pitchFamily="50" charset="-128"/>
              </a:rPr>
              <a:t>が存</a:t>
            </a:r>
            <a:r>
              <a:rPr kumimoji="1" lang="ja-JP" altLang="en-US" dirty="0">
                <a:latin typeface="メイリオ" panose="020B0604030504040204" pitchFamily="50" charset="-128"/>
                <a:ea typeface="メイリオ" panose="020B0604030504040204" pitchFamily="50" charset="-128"/>
              </a:rPr>
              <a:t>在している。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4838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8948644"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データを</a:t>
            </a:r>
            <a:r>
              <a:rPr kumimoji="1" lang="en-US" altLang="ja-JP" dirty="0">
                <a:latin typeface="メイリオ" panose="020B0604030504040204" pitchFamily="50" charset="-128"/>
                <a:ea typeface="メイリオ" panose="020B0604030504040204" pitchFamily="50" charset="-128"/>
              </a:rPr>
              <a:t>D</a:t>
            </a:r>
            <a:r>
              <a:rPr kumimoji="1" lang="ja-JP" altLang="en-US" dirty="0">
                <a:latin typeface="メイリオ" panose="020B0604030504040204" pitchFamily="50" charset="-128"/>
                <a:ea typeface="メイリオ" panose="020B0604030504040204" pitchFamily="50" charset="-128"/>
              </a:rPr>
              <a:t>とする。</a:t>
            </a:r>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個の訓練画像</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テストは</a:t>
            </a:r>
            <a:r>
              <a:rPr lang="en-US" altLang="ja-JP" dirty="0" err="1">
                <a:latin typeface="メイリオ" panose="020B0604030504040204" pitchFamily="50" charset="-128"/>
                <a:ea typeface="メイリオ" panose="020B0604030504040204" pitchFamily="50" charset="-128"/>
              </a:rPr>
              <a:t>Dhat</a:t>
            </a:r>
            <a:r>
              <a:rPr lang="ja-JP" altLang="en-US" dirty="0">
                <a:latin typeface="メイリオ" panose="020B0604030504040204" pitchFamily="50" charset="-128"/>
                <a:ea typeface="メイリオ" panose="020B0604030504040204" pitchFamily="50" charset="-128"/>
              </a:rPr>
              <a:t>として</a:t>
            </a:r>
            <a:r>
              <a:rPr lang="en-US" altLang="ja-JP" dirty="0">
                <a:latin typeface="メイリオ" panose="020B0604030504040204" pitchFamily="50" charset="-128"/>
                <a:ea typeface="メイリオ" panose="020B0604030504040204" pitchFamily="50" charset="-128"/>
              </a:rPr>
              <a:t>N</a:t>
            </a:r>
            <a:r>
              <a:rPr lang="ja-JP" altLang="en-US" dirty="0">
                <a:latin typeface="メイリオ" panose="020B0604030504040204" pitchFamily="50" charset="-128"/>
                <a:ea typeface="メイリオ" panose="020B0604030504040204" pitchFamily="50" charset="-128"/>
              </a:rPr>
              <a:t>個の正常、異常のラベル付き画像である</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よりも非常に大きいことが望まれる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311903" y="1225956"/>
            <a:ext cx="6104707" cy="3463003"/>
          </a:xfrm>
          <a:prstGeom prst="rect">
            <a:avLst/>
          </a:prstGeom>
        </p:spPr>
      </p:pic>
      <p:sp>
        <p:nvSpPr>
          <p:cNvPr id="4" name="テキスト ボックス 3"/>
          <p:cNvSpPr txBox="1"/>
          <p:nvPr/>
        </p:nvSpPr>
        <p:spPr>
          <a:xfrm>
            <a:off x="280415" y="4688959"/>
            <a:ext cx="10936934" cy="2031325"/>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本論文の概念</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最初にエンコーダーがあり</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を畳み込み</a:t>
            </a:r>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とする、デコーダへ渡し、</a:t>
            </a:r>
            <a:r>
              <a:rPr lang="en-US" altLang="ja-JP" dirty="0" err="1">
                <a:latin typeface="メイリオ" panose="020B0604030504040204" pitchFamily="50" charset="-128"/>
                <a:ea typeface="メイリオ" panose="020B0604030504040204" pitchFamily="50" charset="-128"/>
              </a:rPr>
              <a:t>Xhat</a:t>
            </a:r>
            <a:r>
              <a:rPr lang="ja-JP" altLang="en-US" dirty="0" err="1">
                <a:latin typeface="メイリオ" panose="020B0604030504040204" pitchFamily="50" charset="-128"/>
                <a:ea typeface="メイリオ" panose="020B0604030504040204" pitchFamily="50" charset="-128"/>
              </a:rPr>
              <a:t>へと</a:t>
            </a:r>
            <a:r>
              <a:rPr lang="ja-JP" altLang="en-US" dirty="0">
                <a:latin typeface="メイリオ" panose="020B0604030504040204" pitchFamily="50" charset="-128"/>
                <a:ea typeface="メイリオ" panose="020B0604030504040204" pitchFamily="50" charset="-128"/>
              </a:rPr>
              <a:t>再構築する</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はボトルネック</a:t>
            </a:r>
            <a:r>
              <a:rPr kumimoji="1" lang="en-US" altLang="ja-JP" dirty="0">
                <a:latin typeface="メイリオ" panose="020B0604030504040204" pitchFamily="50" charset="-128"/>
                <a:ea typeface="メイリオ" panose="020B0604030504040204" pitchFamily="50" charset="-128"/>
              </a:rPr>
              <a:t>feature</a:t>
            </a:r>
            <a:r>
              <a:rPr kumimoji="1" lang="ja-JP" altLang="en-US" dirty="0">
                <a:latin typeface="メイリオ" panose="020B0604030504040204" pitchFamily="50" charset="-128"/>
                <a:ea typeface="メイリオ" panose="020B0604030504040204" pitchFamily="50" charset="-128"/>
              </a:rPr>
              <a:t>であり、次元圧縮した潜在空間である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後半のデコーダーは</a:t>
            </a:r>
            <a:r>
              <a:rPr kumimoji="1" lang="en-US" altLang="ja-JP" dirty="0">
                <a:latin typeface="メイリオ" panose="020B0604030504040204" pitchFamily="50" charset="-128"/>
                <a:ea typeface="メイリオ" panose="020B0604030504040204" pitchFamily="50" charset="-128"/>
              </a:rPr>
              <a:t>DCGAN</a:t>
            </a:r>
            <a:r>
              <a:rPr lang="ja-JP" altLang="en-US" dirty="0">
                <a:latin typeface="メイリオ" panose="020B0604030504040204" pitchFamily="50" charset="-128"/>
                <a:ea typeface="メイリオ" panose="020B0604030504040204" pitchFamily="50" charset="-128"/>
              </a:rPr>
              <a:t>の</a:t>
            </a:r>
            <a:r>
              <a:rPr kumimoji="1" lang="ja-JP" altLang="en-US" dirty="0">
                <a:latin typeface="メイリオ" panose="020B0604030504040204" pitchFamily="50" charset="-128"/>
                <a:ea typeface="メイリオ" panose="020B0604030504040204" pitchFamily="50" charset="-128"/>
              </a:rPr>
              <a:t>アーキテクチャーを採用している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次に渡すサブネットワークは別パラメタで同じ構造のエンコーダーである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再構成画像を再度潜在空間（</a:t>
            </a:r>
            <a:r>
              <a:rPr lang="en-US" altLang="ja-JP" dirty="0" err="1">
                <a:latin typeface="メイリオ" panose="020B0604030504040204" pitchFamily="50" charset="-128"/>
                <a:ea typeface="メイリオ" panose="020B0604030504040204" pitchFamily="50" charset="-128"/>
              </a:rPr>
              <a:t>Zhat</a:t>
            </a:r>
            <a:r>
              <a:rPr kumimoji="1" lang="ja-JP" altLang="en-US" dirty="0">
                <a:latin typeface="メイリオ" panose="020B0604030504040204" pitchFamily="50" charset="-128"/>
                <a:ea typeface="メイリオ" panose="020B0604030504040204" pitchFamily="50" charset="-128"/>
              </a:rPr>
              <a:t>）へとエンコードするのが目的。</a:t>
            </a:r>
            <a:r>
              <a:rPr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と</a:t>
            </a:r>
            <a:r>
              <a:rPr lang="en-US" altLang="ja-JP" dirty="0" err="1">
                <a:latin typeface="メイリオ" panose="020B0604030504040204" pitchFamily="50" charset="-128"/>
                <a:ea typeface="メイリオ" panose="020B0604030504040204" pitchFamily="50" charset="-128"/>
              </a:rPr>
              <a:t>Z</a:t>
            </a:r>
            <a:r>
              <a:rPr kumimoji="1" lang="en-US" altLang="ja-JP" dirty="0" err="1">
                <a:latin typeface="メイリオ" panose="020B0604030504040204" pitchFamily="50" charset="-128"/>
                <a:ea typeface="メイリオ" panose="020B0604030504040204" pitchFamily="50" charset="-128"/>
              </a:rPr>
              <a:t>hat</a:t>
            </a:r>
            <a:r>
              <a:rPr kumimoji="1" lang="ja-JP" altLang="en-US" dirty="0">
                <a:latin typeface="メイリオ" panose="020B0604030504040204" pitchFamily="50" charset="-128"/>
                <a:ea typeface="メイリオ" panose="020B0604030504040204" pitchFamily="50" charset="-128"/>
              </a:rPr>
              <a:t>は同じ次元にしておこうね</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61678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9405844" cy="618630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三つ目のサブネットワークは</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と</a:t>
            </a:r>
            <a:r>
              <a:rPr kumimoji="1" lang="en-US" altLang="ja-JP" dirty="0" err="1">
                <a:latin typeface="メイリオ" panose="020B0604030504040204" pitchFamily="50" charset="-128"/>
                <a:ea typeface="メイリオ" panose="020B0604030504040204" pitchFamily="50" charset="-128"/>
              </a:rPr>
              <a:t>xhat</a:t>
            </a:r>
            <a:r>
              <a:rPr kumimoji="1" lang="ja-JP" altLang="en-US" dirty="0">
                <a:latin typeface="メイリオ" panose="020B0604030504040204" pitchFamily="50" charset="-128"/>
                <a:ea typeface="メイリオ" panose="020B0604030504040204" pitchFamily="50" charset="-128"/>
              </a:rPr>
              <a:t>を見分けるための識別</a:t>
            </a:r>
            <a:r>
              <a:rPr kumimoji="1" lang="en-US" altLang="ja-JP" dirty="0">
                <a:latin typeface="メイリオ" panose="020B0604030504040204" pitchFamily="50" charset="-128"/>
                <a:ea typeface="メイリオ" panose="020B0604030504040204" pitchFamily="50" charset="-128"/>
              </a:rPr>
              <a:t>discriminator</a:t>
            </a:r>
            <a:r>
              <a:rPr kumimoji="1" lang="ja-JP" altLang="en-US" dirty="0">
                <a:latin typeface="メイリオ" panose="020B0604030504040204" pitchFamily="50" charset="-128"/>
                <a:ea typeface="メイリオ" panose="020B0604030504040204" pitchFamily="50" charset="-128"/>
              </a:rPr>
              <a:t>である。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これも構造は</a:t>
            </a:r>
            <a:r>
              <a:rPr lang="en-US" altLang="ja-JP" dirty="0">
                <a:latin typeface="メイリオ" panose="020B0604030504040204" pitchFamily="50" charset="-128"/>
                <a:ea typeface="メイリオ" panose="020B0604030504040204" pitchFamily="50" charset="-128"/>
              </a:rPr>
              <a:t>DCGAN</a:t>
            </a: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モデル訓練について</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そもそもの考えとして、エンコーダは異常画像を潜在ベクトルにエンコードできても、</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デコーダは異常画像を再構成できないという仮説によるものである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これは正常画像しか学んでいないネットワークは、再構築のパラメータが正常画像に特化されていると考えているからである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もし、うまく異常画像を再構成できていても？</a:t>
            </a:r>
            <a:r>
              <a:rPr kumimoji="1" lang="en-US" altLang="ja-JP" dirty="0">
                <a:latin typeface="メイリオ" panose="020B0604030504040204" pitchFamily="50" charset="-128"/>
                <a:ea typeface="メイリオ" panose="020B0604030504040204" pitchFamily="50" charset="-128"/>
              </a:rPr>
              <a:t>)</a:t>
            </a:r>
          </a:p>
          <a:p>
            <a:r>
              <a:rPr kumimoji="1" lang="ja-JP" altLang="en-US" dirty="0">
                <a:latin typeface="メイリオ" panose="020B0604030504040204" pitchFamily="50" charset="-128"/>
                <a:ea typeface="メイリオ" panose="020B0604030504040204" pitchFamily="50" charset="-128"/>
              </a:rPr>
              <a:t>異常画像によって再生成された</a:t>
            </a:r>
            <a:r>
              <a:rPr kumimoji="1" lang="en-US" altLang="ja-JP" dirty="0" err="1">
                <a:latin typeface="メイリオ" panose="020B0604030504040204" pitchFamily="50" charset="-128"/>
                <a:ea typeface="メイリオ" panose="020B0604030504040204" pitchFamily="50" charset="-128"/>
              </a:rPr>
              <a:t>Xhat</a:t>
            </a:r>
            <a:r>
              <a:rPr lang="ja-JP" altLang="en-US" dirty="0">
                <a:latin typeface="メイリオ" panose="020B0604030504040204" pitchFamily="50" charset="-128"/>
                <a:ea typeface="メイリオ" panose="020B0604030504040204" pitchFamily="50" charset="-128"/>
              </a:rPr>
              <a:t>が再度Ｚ</a:t>
            </a:r>
            <a:r>
              <a:rPr lang="en-US" altLang="ja-JP" dirty="0">
                <a:latin typeface="メイリオ" panose="020B0604030504040204" pitchFamily="50" charset="-128"/>
                <a:ea typeface="メイリオ" panose="020B0604030504040204" pitchFamily="50" charset="-128"/>
              </a:rPr>
              <a:t>hat</a:t>
            </a:r>
            <a:r>
              <a:rPr lang="ja-JP" altLang="en-US" dirty="0">
                <a:latin typeface="メイリオ" panose="020B0604030504040204" pitchFamily="50" charset="-128"/>
                <a:ea typeface="メイリオ" panose="020B0604030504040204" pitchFamily="50" charset="-128"/>
              </a:rPr>
              <a:t>にマッピングされることで、</a:t>
            </a:r>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と</a:t>
            </a:r>
            <a:r>
              <a:rPr lang="en-US" altLang="ja-JP" dirty="0" err="1">
                <a:latin typeface="メイリオ" panose="020B0604030504040204" pitchFamily="50" charset="-128"/>
                <a:ea typeface="メイリオ" panose="020B0604030504040204" pitchFamily="50" charset="-128"/>
              </a:rPr>
              <a:t>Zhat</a:t>
            </a:r>
            <a:r>
              <a:rPr lang="ja-JP" altLang="en-US" dirty="0">
                <a:latin typeface="メイリオ" panose="020B0604030504040204" pitchFamily="50" charset="-128"/>
                <a:ea typeface="メイリオ" panose="020B0604030504040204" pitchFamily="50" charset="-128"/>
              </a:rPr>
              <a:t>に不一致が生じるだろう</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生成画像の精度だけでなく、潜在空間に差が生じている場合を異常の判定に使ってみよう。</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これらの仮説から三つの目的関数を定義してネットワークを最適化する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89580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472" y="4228548"/>
            <a:ext cx="10271247" cy="2308324"/>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Ladv</a:t>
            </a:r>
            <a:r>
              <a:rPr lang="en-US" altLang="ja-JP" dirty="0" err="1">
                <a:latin typeface="メイリオ" panose="020B0604030504040204" pitchFamily="50" charset="-128"/>
                <a:ea typeface="メイリオ" panose="020B0604030504040204" pitchFamily="50" charset="-128"/>
              </a:rPr>
              <a:t>:adversarial</a:t>
            </a:r>
            <a:r>
              <a:rPr lang="en-US" altLang="ja-JP" dirty="0">
                <a:latin typeface="メイリオ" panose="020B0604030504040204" pitchFamily="50" charset="-128"/>
                <a:ea typeface="メイリオ" panose="020B0604030504040204" pitchFamily="50" charset="-128"/>
              </a:rPr>
              <a:t> Loss</a:t>
            </a:r>
          </a:p>
          <a:p>
            <a:r>
              <a:rPr lang="en-US" altLang="ja-JP" dirty="0" err="1">
                <a:latin typeface="メイリオ" panose="020B0604030504040204" pitchFamily="50" charset="-128"/>
                <a:ea typeface="メイリオ" panose="020B0604030504040204" pitchFamily="50" charset="-128"/>
              </a:rPr>
              <a:t>vanillaGAN</a:t>
            </a:r>
            <a:r>
              <a:rPr lang="ja-JP" altLang="en-US" dirty="0">
                <a:latin typeface="メイリオ" panose="020B0604030504040204" pitchFamily="50" charset="-128"/>
                <a:ea typeface="メイリオ" panose="020B0604030504040204" pitchFamily="50" charset="-128"/>
              </a:rPr>
              <a:t>では</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の判定に基づいて</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を訓練していたが、</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の内部表現に基づいて</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を訓練する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(feature matching</a:t>
            </a:r>
            <a:r>
              <a:rPr lang="ja-JP" altLang="en-US" dirty="0">
                <a:latin typeface="メイリオ" panose="020B0604030504040204" pitchFamily="50" charset="-128"/>
                <a:ea typeface="メイリオ" panose="020B0604030504040204" pitchFamily="50" charset="-128"/>
              </a:rPr>
              <a:t>の考え</a:t>
            </a:r>
            <a:r>
              <a:rPr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入力データ分布</a:t>
            </a:r>
            <a:r>
              <a:rPr lang="en-US" altLang="ja-JP" dirty="0" err="1">
                <a:latin typeface="メイリオ" panose="020B0604030504040204" pitchFamily="50" charset="-128"/>
                <a:ea typeface="メイリオ" panose="020B0604030504040204" pitchFamily="50" charset="-128"/>
              </a:rPr>
              <a:t>pX</a:t>
            </a:r>
            <a:r>
              <a:rPr lang="ja-JP" altLang="en-US" dirty="0">
                <a:latin typeface="メイリオ" panose="020B0604030504040204" pitchFamily="50" charset="-128"/>
                <a:ea typeface="メイリオ" panose="020B0604030504040204" pitchFamily="50" charset="-128"/>
              </a:rPr>
              <a:t>　から得られたある</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に対して</a:t>
            </a:r>
            <a:r>
              <a:rPr lang="en-US" altLang="ja-JP" dirty="0">
                <a:latin typeface="メイリオ" panose="020B0604030504040204" pitchFamily="50" charset="-128"/>
                <a:ea typeface="メイリオ" panose="020B0604030504040204" pitchFamily="50" charset="-128"/>
              </a:rPr>
              <a:t>D</a:t>
            </a:r>
            <a:r>
              <a:rPr lang="ja-JP" altLang="en-US" dirty="0">
                <a:latin typeface="メイリオ" panose="020B0604030504040204" pitchFamily="50" charset="-128"/>
                <a:ea typeface="メイリオ" panose="020B0604030504040204" pitchFamily="50" charset="-128"/>
              </a:rPr>
              <a:t>の中間層を出力するモデルを</a:t>
            </a:r>
            <a:r>
              <a:rPr lang="en-US" altLang="ja-JP" dirty="0">
                <a:latin typeface="メイリオ" panose="020B0604030504040204" pitchFamily="50" charset="-128"/>
                <a:ea typeface="メイリオ" panose="020B0604030504040204" pitchFamily="50" charset="-128"/>
              </a:rPr>
              <a:t>f()</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本当の画像を入れた時の特徴量と</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再構成した画像を入れた時の特徴量の一致度を</a:t>
            </a:r>
            <a:r>
              <a:rPr lang="en-US" altLang="ja-JP" dirty="0">
                <a:latin typeface="メイリオ" panose="020B0604030504040204" pitchFamily="50" charset="-128"/>
                <a:ea typeface="メイリオ" panose="020B0604030504040204" pitchFamily="50" charset="-128"/>
              </a:rPr>
              <a:t>L2</a:t>
            </a:r>
            <a:r>
              <a:rPr lang="ja-JP" altLang="en-US" dirty="0">
                <a:latin typeface="メイリオ" panose="020B0604030504040204" pitchFamily="50" charset="-128"/>
                <a:ea typeface="メイリオ" panose="020B0604030504040204" pitchFamily="50" charset="-128"/>
              </a:rPr>
              <a:t>ノルムによって見るものである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69912" y="765545"/>
            <a:ext cx="6104707" cy="3463003"/>
          </a:xfrm>
          <a:prstGeom prst="rect">
            <a:avLst/>
          </a:prstGeom>
        </p:spPr>
      </p:pic>
      <p:sp>
        <p:nvSpPr>
          <p:cNvPr id="4" name="右矢印 3"/>
          <p:cNvSpPr/>
          <p:nvPr/>
        </p:nvSpPr>
        <p:spPr>
          <a:xfrm rot="10800000">
            <a:off x="6374619" y="1986683"/>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7501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472" y="4228548"/>
            <a:ext cx="10271247" cy="1754326"/>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Lcon:contextual</a:t>
            </a:r>
            <a:r>
              <a:rPr kumimoji="1" lang="en-US" altLang="ja-JP" dirty="0">
                <a:latin typeface="メイリオ" panose="020B0604030504040204" pitchFamily="50" charset="-128"/>
                <a:ea typeface="メイリオ" panose="020B0604030504040204" pitchFamily="50" charset="-128"/>
              </a:rPr>
              <a:t> Loss</a:t>
            </a:r>
          </a:p>
          <a:p>
            <a:r>
              <a:rPr lang="en-US" altLang="ja-JP" dirty="0">
                <a:latin typeface="メイリオ" panose="020B0604030504040204" pitchFamily="50" charset="-128"/>
                <a:ea typeface="メイリオ" panose="020B0604030504040204" pitchFamily="50" charset="-128"/>
              </a:rPr>
              <a:t>discriminator</a:t>
            </a:r>
            <a:r>
              <a:rPr lang="ja-JP" altLang="en-US" dirty="0">
                <a:latin typeface="メイリオ" panose="020B0604030504040204" pitchFamily="50" charset="-128"/>
                <a:ea typeface="メイリオ" panose="020B0604030504040204" pitchFamily="50" charset="-128"/>
              </a:rPr>
              <a:t>を騙すため「だけ」ならば</a:t>
            </a:r>
            <a:r>
              <a:rPr lang="en-US" altLang="ja-JP" dirty="0" err="1">
                <a:latin typeface="メイリオ" panose="020B0604030504040204" pitchFamily="50" charset="-128"/>
                <a:ea typeface="メイリオ" panose="020B0604030504040204" pitchFamily="50" charset="-128"/>
              </a:rPr>
              <a:t>Ladv</a:t>
            </a:r>
            <a:r>
              <a:rPr lang="ja-JP" altLang="en-US" dirty="0">
                <a:latin typeface="メイリオ" panose="020B0604030504040204" pitchFamily="50" charset="-128"/>
                <a:ea typeface="メイリオ" panose="020B0604030504040204" pitchFamily="50" charset="-128"/>
              </a:rPr>
              <a:t>を使えばいい。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画像を正しく再構成しているか、も確認して罰則としたいので、再構成画像との</a:t>
            </a:r>
            <a:r>
              <a:rPr lang="en-US" altLang="ja-JP" dirty="0">
                <a:latin typeface="メイリオ" panose="020B0604030504040204" pitchFamily="50" charset="-128"/>
                <a:ea typeface="メイリオ" panose="020B0604030504040204" pitchFamily="50" charset="-128"/>
              </a:rPr>
              <a:t>L1</a:t>
            </a:r>
            <a:r>
              <a:rPr lang="ja-JP" altLang="en-US" dirty="0">
                <a:latin typeface="メイリオ" panose="020B0604030504040204" pitchFamily="50" charset="-128"/>
                <a:ea typeface="メイリオ" panose="020B0604030504040204" pitchFamily="50" charset="-128"/>
              </a:rPr>
              <a:t>ノルムを使う。</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この考え方は</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Image-to-Image Translation with Conditional Adversarial Networks, 2017</a:t>
            </a:r>
          </a:p>
          <a:p>
            <a:r>
              <a:rPr lang="ja-JP" altLang="en-US" dirty="0">
                <a:latin typeface="メイリオ" panose="020B0604030504040204" pitchFamily="50" charset="-128"/>
                <a:ea typeface="メイリオ" panose="020B0604030504040204" pitchFamily="50" charset="-128"/>
              </a:rPr>
              <a:t>によるものである</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69912" y="765545"/>
            <a:ext cx="6104707" cy="3463003"/>
          </a:xfrm>
          <a:prstGeom prst="rect">
            <a:avLst/>
          </a:prstGeom>
        </p:spPr>
      </p:pic>
      <p:sp>
        <p:nvSpPr>
          <p:cNvPr id="4" name="右矢印 3"/>
          <p:cNvSpPr/>
          <p:nvPr/>
        </p:nvSpPr>
        <p:spPr>
          <a:xfrm rot="10800000">
            <a:off x="5757930" y="1665042"/>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3755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8147" y="3569329"/>
            <a:ext cx="10271247" cy="2585323"/>
          </a:xfrm>
          <a:prstGeom prst="rect">
            <a:avLst/>
          </a:prstGeom>
          <a:noFill/>
        </p:spPr>
        <p:txBody>
          <a:bodyPr wrap="square" rtlCol="0">
            <a:spAutoFit/>
          </a:bodyPr>
          <a:lstStyle/>
          <a:p>
            <a:r>
              <a:rPr kumimoji="1" lang="en-US" altLang="ja-JP" dirty="0" err="1">
                <a:latin typeface="メイリオ" panose="020B0604030504040204" pitchFamily="50" charset="-128"/>
                <a:ea typeface="メイリオ" panose="020B0604030504040204" pitchFamily="50" charset="-128"/>
              </a:rPr>
              <a:t>Lenc:encoder</a:t>
            </a:r>
            <a:r>
              <a:rPr kumimoji="1" lang="en-US" altLang="ja-JP" dirty="0">
                <a:latin typeface="メイリオ" panose="020B0604030504040204" pitchFamily="50" charset="-128"/>
                <a:ea typeface="メイリオ" panose="020B0604030504040204" pitchFamily="50" charset="-128"/>
              </a:rPr>
              <a:t> Loss</a:t>
            </a:r>
          </a:p>
          <a:p>
            <a:r>
              <a:rPr lang="ja-JP" altLang="en-US" dirty="0">
                <a:latin typeface="メイリオ" panose="020B0604030504040204" pitchFamily="50" charset="-128"/>
                <a:ea typeface="メイリオ" panose="020B0604030504040204" pitchFamily="50" charset="-128"/>
              </a:rPr>
              <a:t>二つの損失関数によって良い感じの</a:t>
            </a:r>
            <a:r>
              <a:rPr lang="en-US" altLang="ja-JP" dirty="0">
                <a:latin typeface="メイリオ" panose="020B0604030504040204" pitchFamily="50" charset="-128"/>
                <a:ea typeface="メイリオ" panose="020B0604030504040204" pitchFamily="50" charset="-128"/>
              </a:rPr>
              <a:t>G</a:t>
            </a:r>
            <a:r>
              <a:rPr lang="ja-JP" altLang="en-US" dirty="0">
                <a:latin typeface="メイリオ" panose="020B0604030504040204" pitchFamily="50" charset="-128"/>
                <a:ea typeface="メイリオ" panose="020B0604030504040204" pitchFamily="50" charset="-128"/>
              </a:rPr>
              <a:t>をつくるようにできる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と</a:t>
            </a:r>
            <a:r>
              <a:rPr lang="en-US" altLang="ja-JP" dirty="0" err="1">
                <a:latin typeface="メイリオ" panose="020B0604030504040204" pitchFamily="50" charset="-128"/>
                <a:ea typeface="メイリオ" panose="020B0604030504040204" pitchFamily="50" charset="-128"/>
              </a:rPr>
              <a:t>Zhat</a:t>
            </a:r>
            <a:r>
              <a:rPr lang="ja-JP" altLang="en-US" dirty="0">
                <a:latin typeface="メイリオ" panose="020B0604030504040204" pitchFamily="50" charset="-128"/>
                <a:ea typeface="メイリオ" panose="020B0604030504040204" pitchFamily="50" charset="-128"/>
              </a:rPr>
              <a:t>の差を最小化するための損失関数も作っておく</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こうすることで生成器は逆写像のネットワークを得る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Z</a:t>
            </a:r>
            <a:r>
              <a:rPr kumimoji="1" lang="ja-JP" altLang="en-US" dirty="0">
                <a:latin typeface="メイリオ" panose="020B0604030504040204" pitchFamily="50" charset="-128"/>
                <a:ea typeface="メイリオ" panose="020B0604030504040204" pitchFamily="50" charset="-128"/>
              </a:rPr>
              <a:t>から</a:t>
            </a:r>
            <a:r>
              <a:rPr lang="en-US" altLang="ja-JP" dirty="0" err="1">
                <a:latin typeface="メイリオ" panose="020B0604030504040204" pitchFamily="50" charset="-128"/>
                <a:ea typeface="メイリオ" panose="020B0604030504040204" pitchFamily="50" charset="-128"/>
              </a:rPr>
              <a:t>Zhat</a:t>
            </a:r>
            <a:r>
              <a:rPr lang="ja-JP" altLang="en-US" dirty="0" err="1">
                <a:latin typeface="メイリオ" panose="020B0604030504040204" pitchFamily="50" charset="-128"/>
                <a:ea typeface="メイリオ" panose="020B0604030504040204" pitchFamily="50" charset="-128"/>
              </a:rPr>
              <a:t>までの</a:t>
            </a:r>
            <a:r>
              <a:rPr lang="en-US" altLang="ja-JP" dirty="0">
                <a:latin typeface="メイリオ" panose="020B0604030504040204" pitchFamily="50" charset="-128"/>
                <a:ea typeface="メイリオ" panose="020B0604030504040204" pitchFamily="50" charset="-128"/>
              </a:rPr>
              <a:t>G,D</a:t>
            </a:r>
            <a:r>
              <a:rPr lang="ja-JP" altLang="en-US" dirty="0">
                <a:latin typeface="メイリオ" panose="020B0604030504040204" pitchFamily="50" charset="-128"/>
                <a:ea typeface="メイリオ" panose="020B0604030504040204" pitchFamily="50" charset="-128"/>
              </a:rPr>
              <a:t>は正常画像のために最適化されているので、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最初のデコードをすり抜けても？</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Zhat</a:t>
            </a:r>
            <a:r>
              <a:rPr lang="ja-JP" altLang="en-US" dirty="0">
                <a:latin typeface="メイリオ" panose="020B0604030504040204" pitchFamily="50" charset="-128"/>
                <a:ea typeface="メイリオ" panose="020B0604030504040204" pitchFamily="50" charset="-128"/>
              </a:rPr>
              <a:t>が正常な状態にはならないだろう。</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174219" y="106326"/>
            <a:ext cx="6104707" cy="3463003"/>
          </a:xfrm>
          <a:prstGeom prst="rect">
            <a:avLst/>
          </a:prstGeom>
        </p:spPr>
      </p:pic>
      <p:sp>
        <p:nvSpPr>
          <p:cNvPr id="4" name="右矢印 3"/>
          <p:cNvSpPr/>
          <p:nvPr/>
        </p:nvSpPr>
        <p:spPr>
          <a:xfrm rot="10800000">
            <a:off x="5672870" y="516725"/>
            <a:ext cx="978196" cy="51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173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3987" y="360294"/>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生成モデルによる異常検知とは</a:t>
            </a:r>
            <a:endParaRPr kumimoji="1" lang="en-US" altLang="ja-JP" dirty="0">
              <a:latin typeface="メイリオ" panose="020B0604030504040204" pitchFamily="50" charset="-128"/>
              <a:ea typeface="メイリオ" panose="020B0604030504040204" pitchFamily="50" charset="-128"/>
            </a:endParaRPr>
          </a:p>
        </p:txBody>
      </p:sp>
      <p:pic>
        <p:nvPicPr>
          <p:cNvPr id="6" name="図 5" descr="座る, テーブル, コンピュータ, キーボード が含まれている画像&#10;&#10;自動的に生成された説明">
            <a:extLst>
              <a:ext uri="{FF2B5EF4-FFF2-40B4-BE49-F238E27FC236}">
                <a16:creationId xmlns:a16="http://schemas.microsoft.com/office/drawing/2014/main" id="{4D2DAD90-4417-4F48-AE52-33ADD1CE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8" y="866775"/>
            <a:ext cx="1905000" cy="1905000"/>
          </a:xfrm>
          <a:prstGeom prst="rect">
            <a:avLst/>
          </a:prstGeom>
        </p:spPr>
      </p:pic>
      <p:pic>
        <p:nvPicPr>
          <p:cNvPr id="8" name="図 7" descr="ケーキ, 誕生日, 記号, 紙 が含まれている画像&#10;&#10;自動的に生成された説明">
            <a:extLst>
              <a:ext uri="{FF2B5EF4-FFF2-40B4-BE49-F238E27FC236}">
                <a16:creationId xmlns:a16="http://schemas.microsoft.com/office/drawing/2014/main" id="{26E61F2D-034C-4657-9D76-4633A50EB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200" y="3012491"/>
            <a:ext cx="2709741" cy="2147470"/>
          </a:xfrm>
          <a:prstGeom prst="rect">
            <a:avLst/>
          </a:prstGeom>
        </p:spPr>
      </p:pic>
      <p:pic>
        <p:nvPicPr>
          <p:cNvPr id="10" name="図 9" descr="探す, 車, 装飾, ケーキ が含まれている画像&#10;&#10;自動的に生成された説明">
            <a:extLst>
              <a:ext uri="{FF2B5EF4-FFF2-40B4-BE49-F238E27FC236}">
                <a16:creationId xmlns:a16="http://schemas.microsoft.com/office/drawing/2014/main" id="{7D1DC104-888B-481F-B1B2-D5701BCDF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200" y="866776"/>
            <a:ext cx="3053211" cy="1974410"/>
          </a:xfrm>
          <a:prstGeom prst="rect">
            <a:avLst/>
          </a:prstGeom>
        </p:spPr>
      </p:pic>
      <p:pic>
        <p:nvPicPr>
          <p:cNvPr id="12" name="図 11" descr="ツール, 座る, です, 束 が含まれている画像&#10;&#10;自動的に生成された説明">
            <a:extLst>
              <a:ext uri="{FF2B5EF4-FFF2-40B4-BE49-F238E27FC236}">
                <a16:creationId xmlns:a16="http://schemas.microsoft.com/office/drawing/2014/main" id="{50786A72-3CCC-41D7-969A-FE46A80D00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4533" y="866775"/>
            <a:ext cx="2524821" cy="1974410"/>
          </a:xfrm>
          <a:prstGeom prst="rect">
            <a:avLst/>
          </a:prstGeom>
        </p:spPr>
      </p:pic>
      <p:pic>
        <p:nvPicPr>
          <p:cNvPr id="14" name="図 13" descr="救急箱 が含まれている画像&#10;&#10;自動的に生成された説明">
            <a:extLst>
              <a:ext uri="{FF2B5EF4-FFF2-40B4-BE49-F238E27FC236}">
                <a16:creationId xmlns:a16="http://schemas.microsoft.com/office/drawing/2014/main" id="{AC838DB7-BB29-4A7B-8072-5711EFD986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6675" y="3185551"/>
            <a:ext cx="2242788" cy="2147470"/>
          </a:xfrm>
          <a:prstGeom prst="rect">
            <a:avLst/>
          </a:prstGeom>
        </p:spPr>
      </p:pic>
      <p:pic>
        <p:nvPicPr>
          <p:cNvPr id="16" name="図 15" descr="ツール, 座る, です, 束 が含まれている画像&#10;&#10;自動的に生成された説明">
            <a:extLst>
              <a:ext uri="{FF2B5EF4-FFF2-40B4-BE49-F238E27FC236}">
                <a16:creationId xmlns:a16="http://schemas.microsoft.com/office/drawing/2014/main" id="{50A3BA89-895C-45DC-B9E6-2DAE5B91AB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217" y="3185551"/>
            <a:ext cx="2524821" cy="1974410"/>
          </a:xfrm>
          <a:prstGeom prst="rect">
            <a:avLst/>
          </a:prstGeom>
        </p:spPr>
      </p:pic>
      <p:sp>
        <p:nvSpPr>
          <p:cNvPr id="17" name="テキスト ボックス 16">
            <a:extLst>
              <a:ext uri="{FF2B5EF4-FFF2-40B4-BE49-F238E27FC236}">
                <a16:creationId xmlns:a16="http://schemas.microsoft.com/office/drawing/2014/main" id="{846B1BCD-C6B5-42C7-B761-AA35D7EE161C}"/>
              </a:ext>
            </a:extLst>
          </p:cNvPr>
          <p:cNvSpPr txBox="1"/>
          <p:nvPr/>
        </p:nvSpPr>
        <p:spPr>
          <a:xfrm>
            <a:off x="633536" y="5644878"/>
            <a:ext cx="10682163"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バッテリー</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正規品の分布</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を中心として車を作っていく自動工場</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パラメータ固定</a:t>
            </a:r>
            <a:r>
              <a:rPr lang="en-US" altLang="ja-JP" dirty="0">
                <a:latin typeface="メイリオ" panose="020B0604030504040204" pitchFamily="50" charset="-128"/>
                <a:ea typeface="メイリオ" panose="020B0604030504040204" pitchFamily="50" charset="-128"/>
              </a:rPr>
              <a:t>NN)</a:t>
            </a:r>
            <a:r>
              <a:rPr lang="ja-JP" altLang="en-US" dirty="0">
                <a:latin typeface="メイリオ" panose="020B0604030504040204" pitchFamily="50" charset="-128"/>
                <a:ea typeface="メイリオ" panose="020B0604030504040204" pitchFamily="50" charset="-128"/>
              </a:rPr>
              <a:t>に、</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バッテリー以外のもの</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異なる分布</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を出発部品として入れると、</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無理やり工場を通って不良品が製造される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もしくは製造すらできない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622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0826" y="2034492"/>
            <a:ext cx="6835517"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以上考えた損失の加重和を考えたものを全体損失とする</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加重はどこの影響を重視するかの重みづけである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異常度は</a:t>
            </a:r>
            <a:r>
              <a:rPr lang="en-US" altLang="ja-JP" dirty="0" err="1">
                <a:latin typeface="メイリオ" panose="020B0604030504040204" pitchFamily="50" charset="-128"/>
                <a:ea typeface="メイリオ" panose="020B0604030504040204" pitchFamily="50" charset="-128"/>
              </a:rPr>
              <a:t>Lenc</a:t>
            </a:r>
            <a:r>
              <a:rPr lang="ja-JP" altLang="en-US" dirty="0">
                <a:latin typeface="メイリオ" panose="020B0604030504040204" pitchFamily="50" charset="-128"/>
                <a:ea typeface="メイリオ" panose="020B0604030504040204" pitchFamily="50" charset="-128"/>
              </a:rPr>
              <a:t>を使う</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56068" y="171283"/>
            <a:ext cx="3429000" cy="523875"/>
          </a:xfrm>
          <a:prstGeom prst="rect">
            <a:avLst/>
          </a:prstGeom>
        </p:spPr>
      </p:pic>
      <p:pic>
        <p:nvPicPr>
          <p:cNvPr id="4" name="図 3"/>
          <p:cNvPicPr>
            <a:picLocks noChangeAspect="1"/>
          </p:cNvPicPr>
          <p:nvPr/>
        </p:nvPicPr>
        <p:blipFill>
          <a:blip r:embed="rId3"/>
          <a:stretch>
            <a:fillRect/>
          </a:stretch>
        </p:blipFill>
        <p:spPr>
          <a:xfrm>
            <a:off x="330827" y="695158"/>
            <a:ext cx="2428875" cy="504825"/>
          </a:xfrm>
          <a:prstGeom prst="rect">
            <a:avLst/>
          </a:prstGeom>
        </p:spPr>
      </p:pic>
      <p:pic>
        <p:nvPicPr>
          <p:cNvPr id="5" name="図 4"/>
          <p:cNvPicPr>
            <a:picLocks noChangeAspect="1"/>
          </p:cNvPicPr>
          <p:nvPr/>
        </p:nvPicPr>
        <p:blipFill>
          <a:blip r:embed="rId4"/>
          <a:stretch>
            <a:fillRect/>
          </a:stretch>
        </p:blipFill>
        <p:spPr>
          <a:xfrm>
            <a:off x="330827" y="1199983"/>
            <a:ext cx="3019425" cy="514350"/>
          </a:xfrm>
          <a:prstGeom prst="rect">
            <a:avLst/>
          </a:prstGeom>
        </p:spPr>
      </p:pic>
      <p:pic>
        <p:nvPicPr>
          <p:cNvPr id="6" name="図 5"/>
          <p:cNvPicPr>
            <a:picLocks noChangeAspect="1"/>
          </p:cNvPicPr>
          <p:nvPr/>
        </p:nvPicPr>
        <p:blipFill>
          <a:blip r:embed="rId5"/>
          <a:stretch>
            <a:fillRect/>
          </a:stretch>
        </p:blipFill>
        <p:spPr>
          <a:xfrm>
            <a:off x="5205966" y="761832"/>
            <a:ext cx="3162300" cy="371475"/>
          </a:xfrm>
          <a:prstGeom prst="rect">
            <a:avLst/>
          </a:prstGeom>
        </p:spPr>
      </p:pic>
      <p:pic>
        <p:nvPicPr>
          <p:cNvPr id="7" name="図 6"/>
          <p:cNvPicPr>
            <a:picLocks noChangeAspect="1"/>
          </p:cNvPicPr>
          <p:nvPr/>
        </p:nvPicPr>
        <p:blipFill>
          <a:blip r:embed="rId6"/>
          <a:stretch>
            <a:fillRect/>
          </a:stretch>
        </p:blipFill>
        <p:spPr>
          <a:xfrm>
            <a:off x="535614" y="3000982"/>
            <a:ext cx="2609850" cy="447675"/>
          </a:xfrm>
          <a:prstGeom prst="rect">
            <a:avLst/>
          </a:prstGeom>
        </p:spPr>
      </p:pic>
      <p:sp>
        <p:nvSpPr>
          <p:cNvPr id="8" name="テキスト ボックス 7"/>
          <p:cNvSpPr txBox="1"/>
          <p:nvPr/>
        </p:nvSpPr>
        <p:spPr>
          <a:xfrm>
            <a:off x="330825" y="3520668"/>
            <a:ext cx="1031236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テストセットのなかでの異常度を計算し、異常スコアは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から</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へ収まるようにする</a:t>
            </a:r>
            <a:endParaRPr kumimoji="1" lang="en-US" altLang="ja-JP"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7"/>
          <a:stretch>
            <a:fillRect/>
          </a:stretch>
        </p:blipFill>
        <p:spPr>
          <a:xfrm>
            <a:off x="759451" y="3952670"/>
            <a:ext cx="2162175" cy="609600"/>
          </a:xfrm>
          <a:prstGeom prst="rect">
            <a:avLst/>
          </a:prstGeom>
        </p:spPr>
      </p:pic>
      <p:sp>
        <p:nvSpPr>
          <p:cNvPr id="10" name="テキスト ボックス 9"/>
          <p:cNvSpPr txBox="1"/>
          <p:nvPr/>
        </p:nvSpPr>
        <p:spPr>
          <a:xfrm>
            <a:off x="256068" y="4801258"/>
            <a:ext cx="10312366" cy="923330"/>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PyTorch</a:t>
            </a:r>
            <a:r>
              <a:rPr lang="en-US" altLang="ja-JP" dirty="0">
                <a:latin typeface="メイリオ" panose="020B0604030504040204" pitchFamily="50" charset="-128"/>
                <a:ea typeface="メイリオ" panose="020B0604030504040204" pitchFamily="50" charset="-128"/>
              </a:rPr>
              <a:t>(v0.4.0</a:t>
            </a:r>
            <a:r>
              <a:rPr lang="ja-JP" altLang="en-US" dirty="0" err="1">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Python 3.6.5)</a:t>
            </a:r>
          </a:p>
          <a:p>
            <a:r>
              <a:rPr lang="en-US" altLang="ja-JP" dirty="0">
                <a:latin typeface="メイリオ" panose="020B0604030504040204" pitchFamily="50" charset="-128"/>
                <a:ea typeface="メイリオ" panose="020B0604030504040204" pitchFamily="50" charset="-128"/>
              </a:rPr>
              <a:t>Adam </a:t>
            </a:r>
            <a:r>
              <a:rPr lang="ja-JP" altLang="en-US" dirty="0">
                <a:latin typeface="メイリオ" panose="020B0604030504040204" pitchFamily="50" charset="-128"/>
                <a:ea typeface="メイリオ" panose="020B0604030504040204" pitchFamily="50" charset="-128"/>
              </a:rPr>
              <a:t>初期学習率</a:t>
            </a:r>
            <a:r>
              <a:rPr lang="en-US" altLang="ja-JP" dirty="0" err="1">
                <a:latin typeface="メイリオ" panose="020B0604030504040204" pitchFamily="50" charset="-128"/>
                <a:ea typeface="メイリオ" panose="020B0604030504040204" pitchFamily="50" charset="-128"/>
              </a:rPr>
              <a:t>lr</a:t>
            </a:r>
            <a:r>
              <a:rPr lang="en-US" altLang="ja-JP" dirty="0">
                <a:latin typeface="メイリオ" panose="020B0604030504040204" pitchFamily="50" charset="-128"/>
                <a:ea typeface="メイリオ" panose="020B0604030504040204" pitchFamily="50" charset="-128"/>
              </a:rPr>
              <a:t>=2e-3</a:t>
            </a:r>
            <a:r>
              <a:rPr lang="ja-JP" altLang="en-US" dirty="0" err="1">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β1=0.5,β2=0.999</a:t>
            </a:r>
          </a:p>
          <a:p>
            <a:r>
              <a:rPr lang="ja-JP" altLang="en-US" dirty="0">
                <a:latin typeface="メイリオ" panose="020B0604030504040204" pitchFamily="50" charset="-128"/>
                <a:ea typeface="メイリオ" panose="020B0604030504040204" pitchFamily="50" charset="-128"/>
              </a:rPr>
              <a:t>重み値</a:t>
            </a:r>
            <a:r>
              <a:rPr lang="en-US" altLang="ja-JP" dirty="0" err="1">
                <a:latin typeface="メイリオ" panose="020B0604030504040204" pitchFamily="50" charset="-128"/>
                <a:ea typeface="メイリオ" panose="020B0604030504040204" pitchFamily="50" charset="-128"/>
              </a:rPr>
              <a:t>wbce</a:t>
            </a:r>
            <a:r>
              <a:rPr lang="en-US" altLang="ja-JP" dirty="0">
                <a:latin typeface="メイリオ" panose="020B0604030504040204" pitchFamily="50" charset="-128"/>
                <a:ea typeface="メイリオ" panose="020B0604030504040204" pitchFamily="50" charset="-128"/>
              </a:rPr>
              <a:t>=1, </a:t>
            </a:r>
            <a:r>
              <a:rPr lang="en-US" altLang="ja-JP" dirty="0" err="1">
                <a:latin typeface="メイリオ" panose="020B0604030504040204" pitchFamily="50" charset="-128"/>
                <a:ea typeface="メイリオ" panose="020B0604030504040204" pitchFamily="50" charset="-128"/>
              </a:rPr>
              <a:t>wrec</a:t>
            </a:r>
            <a:r>
              <a:rPr lang="en-US" altLang="ja-JP" dirty="0">
                <a:latin typeface="メイリオ" panose="020B0604030504040204" pitchFamily="50" charset="-128"/>
                <a:ea typeface="メイリオ" panose="020B0604030504040204" pitchFamily="50" charset="-128"/>
              </a:rPr>
              <a:t>=50, </a:t>
            </a:r>
            <a:r>
              <a:rPr lang="en-US" altLang="ja-JP" dirty="0" err="1">
                <a:latin typeface="メイリオ" panose="020B0604030504040204" pitchFamily="50" charset="-128"/>
                <a:ea typeface="メイリオ" panose="020B0604030504040204" pitchFamily="50" charset="-128"/>
              </a:rPr>
              <a:t>wenc</a:t>
            </a:r>
            <a:r>
              <a:rPr lang="en-US" altLang="ja-JP" dirty="0">
                <a:latin typeface="メイリオ" panose="020B0604030504040204" pitchFamily="50" charset="-128"/>
                <a:ea typeface="メイリオ" panose="020B0604030504040204" pitchFamily="50" charset="-128"/>
              </a:rPr>
              <a:t>=1</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4932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69513" y="2991625"/>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200136" y="92942"/>
            <a:ext cx="6581775" cy="2628900"/>
          </a:xfrm>
          <a:prstGeom prst="rect">
            <a:avLst/>
          </a:prstGeom>
        </p:spPr>
      </p:pic>
      <p:pic>
        <p:nvPicPr>
          <p:cNvPr id="4" name="図 3"/>
          <p:cNvPicPr>
            <a:picLocks noChangeAspect="1"/>
          </p:cNvPicPr>
          <p:nvPr/>
        </p:nvPicPr>
        <p:blipFill>
          <a:blip r:embed="rId3"/>
          <a:stretch>
            <a:fillRect/>
          </a:stretch>
        </p:blipFill>
        <p:spPr>
          <a:xfrm>
            <a:off x="2196841" y="2991625"/>
            <a:ext cx="6543675" cy="3724275"/>
          </a:xfrm>
          <a:prstGeom prst="rect">
            <a:avLst/>
          </a:prstGeom>
        </p:spPr>
      </p:pic>
    </p:spTree>
    <p:extLst>
      <p:ext uri="{BB962C8B-B14F-4D97-AF65-F5344CB8AC3E}">
        <p14:creationId xmlns:p14="http://schemas.microsoft.com/office/powerpoint/2010/main" val="1942785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0537" y="4086872"/>
            <a:ext cx="5815584"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異常スコアの</a:t>
            </a:r>
            <a:r>
              <a:rPr lang="en-US" altLang="ja-JP" dirty="0" err="1">
                <a:latin typeface="メイリオ" panose="020B0604030504040204" pitchFamily="50" charset="-128"/>
                <a:ea typeface="メイリオ" panose="020B0604030504040204" pitchFamily="50" charset="-128"/>
              </a:rPr>
              <a:t>hist</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discriminator f() </a:t>
            </a:r>
            <a:r>
              <a:rPr kumimoji="1" lang="ja-JP" altLang="en-US" dirty="0">
                <a:latin typeface="メイリオ" panose="020B0604030504040204" pitchFamily="50" charset="-128"/>
                <a:ea typeface="メイリオ" panose="020B0604030504040204" pitchFamily="50" charset="-128"/>
              </a:rPr>
              <a:t>の畳み込み層の</a:t>
            </a:r>
            <a:r>
              <a:rPr kumimoji="1" lang="en-US" altLang="ja-JP" dirty="0">
                <a:latin typeface="メイリオ" panose="020B0604030504040204" pitchFamily="50" charset="-128"/>
                <a:ea typeface="メイリオ" panose="020B0604030504040204" pitchFamily="50" charset="-128"/>
              </a:rPr>
              <a:t>t-SNE</a:t>
            </a:r>
          </a:p>
        </p:txBody>
      </p:sp>
      <p:pic>
        <p:nvPicPr>
          <p:cNvPr id="3" name="図 2"/>
          <p:cNvPicPr>
            <a:picLocks noChangeAspect="1"/>
          </p:cNvPicPr>
          <p:nvPr/>
        </p:nvPicPr>
        <p:blipFill>
          <a:blip r:embed="rId2"/>
          <a:stretch>
            <a:fillRect/>
          </a:stretch>
        </p:blipFill>
        <p:spPr>
          <a:xfrm>
            <a:off x="121388" y="0"/>
            <a:ext cx="6781800" cy="3990975"/>
          </a:xfrm>
          <a:prstGeom prst="rect">
            <a:avLst/>
          </a:prstGeom>
        </p:spPr>
      </p:pic>
    </p:spTree>
    <p:extLst>
      <p:ext uri="{BB962C8B-B14F-4D97-AF65-F5344CB8AC3E}">
        <p14:creationId xmlns:p14="http://schemas.microsoft.com/office/powerpoint/2010/main" val="2053611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5" y="280416"/>
            <a:ext cx="11911585" cy="1200329"/>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Adversarially</a:t>
            </a:r>
            <a:r>
              <a:rPr lang="en-US" altLang="ja-JP" dirty="0">
                <a:latin typeface="メイリオ" panose="020B0604030504040204" pitchFamily="50" charset="-128"/>
                <a:ea typeface="メイリオ" panose="020B0604030504040204" pitchFamily="50" charset="-128"/>
              </a:rPr>
              <a:t> Learned One-Class Classifier for Novelty Detection, 2016</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より簡単の特徴量を使ったものだと</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Learning Deep Features for One-Class Classification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2018</a:t>
            </a:r>
          </a:p>
          <a:p>
            <a:r>
              <a:rPr kumimoji="1" lang="ja-JP" altLang="en-US" dirty="0">
                <a:latin typeface="メイリオ" panose="020B0604030504040204" pitchFamily="50" charset="-128"/>
                <a:ea typeface="メイリオ" panose="020B0604030504040204" pitchFamily="50" charset="-128"/>
              </a:rPr>
              <a:t>があって、こっちは異常が画像の差分として出てくるので、異常部分の可視化ができる</a:t>
            </a:r>
            <a:endParaRPr kumimoji="1" lang="en-US" altLang="ja-JP"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0D2DC85-3E23-4D43-86F8-231E4CA66E17}"/>
              </a:ext>
            </a:extLst>
          </p:cNvPr>
          <p:cNvSpPr txBox="1"/>
          <p:nvPr/>
        </p:nvSpPr>
        <p:spPr>
          <a:xfrm>
            <a:off x="280415" y="5241298"/>
            <a:ext cx="8185667" cy="147732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再構築した画像が</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「正常から再構成された画像」か「異常から再構成された画像」か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を判定する</a:t>
            </a:r>
            <a:r>
              <a:rPr kumimoji="1" lang="en-US" altLang="ja-JP" dirty="0">
                <a:latin typeface="メイリオ" panose="020B0604030504040204" pitchFamily="50" charset="-128"/>
                <a:ea typeface="メイリオ" panose="020B0604030504040204" pitchFamily="50" charset="-128"/>
              </a:rPr>
              <a:t>CNN</a:t>
            </a:r>
            <a:r>
              <a:rPr kumimoji="1" lang="ja-JP" altLang="en-US" dirty="0">
                <a:latin typeface="メイリオ" panose="020B0604030504040204" pitchFamily="50" charset="-128"/>
                <a:ea typeface="メイリオ" panose="020B0604030504040204" pitchFamily="50" charset="-128"/>
              </a:rPr>
              <a:t>を</a:t>
            </a:r>
            <a:r>
              <a:rPr kumimoji="1" lang="en-US" altLang="ja-JP" dirty="0">
                <a:latin typeface="メイリオ" panose="020B0604030504040204" pitchFamily="50" charset="-128"/>
                <a:ea typeface="メイリオ" panose="020B0604030504040204" pitchFamily="50" charset="-128"/>
              </a:rPr>
              <a:t>GAN</a:t>
            </a:r>
            <a:r>
              <a:rPr kumimoji="1" lang="ja-JP" altLang="en-US" dirty="0">
                <a:latin typeface="メイリオ" panose="020B0604030504040204" pitchFamily="50" charset="-128"/>
                <a:ea typeface="メイリオ" panose="020B0604030504040204" pitchFamily="50" charset="-128"/>
              </a:rPr>
              <a:t>の後ろにくっつけたもの</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276D4D-4EF7-4F87-8D25-1D6268178662}"/>
              </a:ext>
            </a:extLst>
          </p:cNvPr>
          <p:cNvPicPr>
            <a:picLocks noChangeAspect="1"/>
          </p:cNvPicPr>
          <p:nvPr/>
        </p:nvPicPr>
        <p:blipFill>
          <a:blip r:embed="rId2"/>
          <a:stretch>
            <a:fillRect/>
          </a:stretch>
        </p:blipFill>
        <p:spPr>
          <a:xfrm>
            <a:off x="1114708" y="1480745"/>
            <a:ext cx="6069112" cy="3437099"/>
          </a:xfrm>
          <a:prstGeom prst="rect">
            <a:avLst/>
          </a:prstGeom>
        </p:spPr>
      </p:pic>
    </p:spTree>
    <p:extLst>
      <p:ext uri="{BB962C8B-B14F-4D97-AF65-F5344CB8AC3E}">
        <p14:creationId xmlns:p14="http://schemas.microsoft.com/office/powerpoint/2010/main" val="3695868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4434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10881570" cy="3416320"/>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skip-</a:t>
            </a:r>
            <a:r>
              <a:rPr kumimoji="1" lang="en-US" altLang="ja-JP" dirty="0" err="1">
                <a:latin typeface="メイリオ" panose="020B0604030504040204" pitchFamily="50" charset="-128"/>
                <a:ea typeface="メイリオ" panose="020B0604030504040204" pitchFamily="50" charset="-128"/>
              </a:rPr>
              <a:t>ganomaly</a:t>
            </a:r>
            <a:r>
              <a:rPr kumimoji="1" lang="en-US" altLang="ja-JP" dirty="0">
                <a:latin typeface="メイリオ" panose="020B0604030504040204" pitchFamily="50" charset="-128"/>
                <a:ea typeface="メイリオ" panose="020B0604030504040204" pitchFamily="50" charset="-128"/>
              </a:rPr>
              <a:t>, 2019</a:t>
            </a: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skip</a:t>
            </a:r>
            <a:r>
              <a:rPr kumimoji="1" lang="ja-JP" altLang="en-US" dirty="0">
                <a:latin typeface="メイリオ" panose="020B0604030504040204" pitchFamily="50" charset="-128"/>
                <a:ea typeface="メイリオ" panose="020B0604030504040204" pitchFamily="50" charset="-128"/>
              </a:rPr>
              <a:t>構造を持つ</a:t>
            </a:r>
            <a:r>
              <a:rPr kumimoji="1" lang="en-US" altLang="ja-JP" dirty="0" err="1">
                <a:latin typeface="メイリオ" panose="020B0604030504040204" pitchFamily="50" charset="-128"/>
                <a:ea typeface="メイリオ" panose="020B0604030504040204" pitchFamily="50" charset="-128"/>
              </a:rPr>
              <a:t>ganomaly</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U-net</a:t>
            </a:r>
            <a:r>
              <a:rPr kumimoji="1" lang="ja-JP" altLang="en-US" dirty="0">
                <a:latin typeface="メイリオ" panose="020B0604030504040204" pitchFamily="50" charset="-128"/>
                <a:ea typeface="メイリオ" panose="020B0604030504040204" pitchFamily="50" charset="-128"/>
              </a:rPr>
              <a:t>構造がより正確に正常画像を学習し再現できることは知られている。</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正確に再構成する目的だけでなく、</a:t>
            </a:r>
            <a:r>
              <a:rPr lang="en-US" altLang="ja-JP" dirty="0">
                <a:latin typeface="メイリオ" panose="020B0604030504040204" pitchFamily="50" charset="-128"/>
                <a:ea typeface="メイリオ" panose="020B0604030504040204" pitchFamily="50" charset="-128"/>
              </a:rPr>
              <a:t>U-net</a:t>
            </a:r>
            <a:r>
              <a:rPr lang="ja-JP" altLang="en-US" dirty="0">
                <a:latin typeface="メイリオ" panose="020B0604030504040204" pitchFamily="50" charset="-128"/>
                <a:ea typeface="メイリオ" panose="020B0604030504040204" pitchFamily="50" charset="-128"/>
              </a:rPr>
              <a:t>は潜在空間もより堅牢に正常を学習する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潜在空間や再構成画像からの異常検知の有用性は</a:t>
            </a:r>
            <a:r>
              <a:rPr lang="en-US" altLang="ja-JP" dirty="0" err="1">
                <a:latin typeface="メイリオ" panose="020B0604030504040204" pitchFamily="50" charset="-128"/>
                <a:ea typeface="メイリオ" panose="020B0604030504040204" pitchFamily="50" charset="-128"/>
              </a:rPr>
              <a:t>anoGAN</a:t>
            </a:r>
            <a:r>
              <a:rPr lang="ja-JP" altLang="en-US" dirty="0">
                <a:latin typeface="メイリオ" panose="020B0604030504040204" pitchFamily="50" charset="-128"/>
                <a:ea typeface="メイリオ" panose="020B0604030504040204" pitchFamily="50" charset="-128"/>
              </a:rPr>
              <a:t>から</a:t>
            </a:r>
            <a:r>
              <a:rPr lang="en-US" altLang="ja-JP" dirty="0" err="1">
                <a:latin typeface="メイリオ" panose="020B0604030504040204" pitchFamily="50" charset="-128"/>
                <a:ea typeface="メイリオ" panose="020B0604030504040204" pitchFamily="50" charset="-128"/>
              </a:rPr>
              <a:t>Ganomaly</a:t>
            </a:r>
            <a:r>
              <a:rPr lang="ja-JP" altLang="en-US" dirty="0">
                <a:latin typeface="メイリオ" panose="020B0604030504040204" pitchFamily="50" charset="-128"/>
                <a:ea typeface="メイリオ" panose="020B0604030504040204" pitchFamily="50" charset="-128"/>
              </a:rPr>
              <a:t>までの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一連の先行研究で知られている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6C59E39-9CC4-4C6C-AC00-72C851A94C53}"/>
              </a:ext>
            </a:extLst>
          </p:cNvPr>
          <p:cNvPicPr>
            <a:picLocks noChangeAspect="1"/>
          </p:cNvPicPr>
          <p:nvPr/>
        </p:nvPicPr>
        <p:blipFill>
          <a:blip r:embed="rId2"/>
          <a:stretch>
            <a:fillRect/>
          </a:stretch>
        </p:blipFill>
        <p:spPr>
          <a:xfrm>
            <a:off x="6219745" y="3429000"/>
            <a:ext cx="5691839" cy="2945196"/>
          </a:xfrm>
          <a:prstGeom prst="rect">
            <a:avLst/>
          </a:prstGeom>
        </p:spPr>
      </p:pic>
      <p:pic>
        <p:nvPicPr>
          <p:cNvPr id="4" name="図 3">
            <a:extLst>
              <a:ext uri="{FF2B5EF4-FFF2-40B4-BE49-F238E27FC236}">
                <a16:creationId xmlns:a16="http://schemas.microsoft.com/office/drawing/2014/main" id="{C3B4AEA0-E552-48CF-B4DF-022B9C61B331}"/>
              </a:ext>
            </a:extLst>
          </p:cNvPr>
          <p:cNvPicPr>
            <a:picLocks noChangeAspect="1"/>
          </p:cNvPicPr>
          <p:nvPr/>
        </p:nvPicPr>
        <p:blipFill>
          <a:blip r:embed="rId3"/>
          <a:stretch>
            <a:fillRect/>
          </a:stretch>
        </p:blipFill>
        <p:spPr>
          <a:xfrm>
            <a:off x="488653" y="3443859"/>
            <a:ext cx="5010150" cy="3133725"/>
          </a:xfrm>
          <a:prstGeom prst="rect">
            <a:avLst/>
          </a:prstGeom>
        </p:spPr>
      </p:pic>
    </p:spTree>
    <p:extLst>
      <p:ext uri="{BB962C8B-B14F-4D97-AF65-F5344CB8AC3E}">
        <p14:creationId xmlns:p14="http://schemas.microsoft.com/office/powerpoint/2010/main" val="257601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563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5" y="280416"/>
            <a:ext cx="10739681" cy="64633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Towards Automatic Threat Detection: A Survey of Advances of Deep Learning within X-ray Security Imaging, 2020</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20539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5" y="280416"/>
            <a:ext cx="11370302" cy="64633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Modeling the Distribution of Normal Data in Pre-Trained Deep Features for Anomaly Detection</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2020</a:t>
            </a:r>
          </a:p>
          <a:p>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effician</a:t>
            </a:r>
            <a:r>
              <a:rPr lang="en-US" altLang="ja-JP" dirty="0" err="1">
                <a:latin typeface="メイリオ" panose="020B0604030504040204" pitchFamily="50" charset="-128"/>
                <a:ea typeface="メイリオ" panose="020B0604030504040204" pitchFamily="50" charset="-128"/>
              </a:rPr>
              <a:t>Net</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AD</a:t>
            </a:r>
            <a:r>
              <a:rPr lang="ja-JP" altLang="en-US" dirty="0">
                <a:latin typeface="メイリオ" panose="020B0604030504040204" pitchFamily="50" charset="-128"/>
                <a:ea typeface="メイリオ" panose="020B0604030504040204" pitchFamily="50" charset="-128"/>
              </a:rPr>
              <a:t>を超えた最近</a:t>
            </a:r>
            <a:r>
              <a:rPr lang="en-US" altLang="ja-JP" dirty="0">
                <a:latin typeface="メイリオ" panose="020B0604030504040204" pitchFamily="50" charset="-128"/>
                <a:ea typeface="メイリオ" panose="020B0604030504040204" pitchFamily="50" charset="-128"/>
              </a:rPr>
              <a:t>pub</a:t>
            </a:r>
            <a:r>
              <a:rPr lang="ja-JP" altLang="en-US" dirty="0">
                <a:latin typeface="メイリオ" panose="020B0604030504040204" pitchFamily="50" charset="-128"/>
                <a:ea typeface="メイリオ" panose="020B0604030504040204" pitchFamily="50" charset="-128"/>
              </a:rPr>
              <a:t>されたもの</a:t>
            </a:r>
            <a:r>
              <a:rPr kumimoji="1" lang="en-US" altLang="ja-JP"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9581103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9568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2336" y="256032"/>
            <a:ext cx="8997696" cy="590931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スタート地点として</a:t>
            </a:r>
            <a:r>
              <a:rPr kumimoji="1" lang="en-US" altLang="ja-JP" dirty="0">
                <a:latin typeface="メイリオ" panose="020B0604030504040204" pitchFamily="50" charset="-128"/>
                <a:ea typeface="メイリオ" panose="020B0604030504040204" pitchFamily="50" charset="-128"/>
              </a:rPr>
              <a:t>AE</a:t>
            </a:r>
            <a:r>
              <a:rPr kumimoji="1" lang="ja-JP" altLang="en-US" dirty="0">
                <a:latin typeface="メイリオ" panose="020B0604030504040204" pitchFamily="50" charset="-128"/>
                <a:ea typeface="メイリオ" panose="020B0604030504040204" pitchFamily="50" charset="-128"/>
              </a:rPr>
              <a:t>を考える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Auto encoder (science,2006,hinton)</a:t>
            </a:r>
          </a:p>
          <a:p>
            <a:r>
              <a:rPr lang="en-US" altLang="ja-JP" dirty="0">
                <a:latin typeface="メイリオ" panose="020B0604030504040204" pitchFamily="50" charset="-128"/>
                <a:ea typeface="メイリオ" panose="020B0604030504040204" pitchFamily="50" charset="-128"/>
              </a:rPr>
              <a:t>Reducing the Dimensionality of Data with Neural Networks</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ニューラルネットを使って次元削減を試みた。</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手元の画像を入力として、画像自身を再構成するネットワークを作る。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ネットワークは中央の層をくびれさせた構造をとることで、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高次元入力を低次元で表現できるようになる。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ノイズ特徴量減・過学習防止</a:t>
            </a:r>
            <a:r>
              <a:rPr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再度同じ画像へ展開するために最低限必要な次元数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情報</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を決めるのは難しい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主成分分析のような考え方。</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抽出された中央の層は「潜在変数 </a:t>
            </a:r>
            <a:r>
              <a:rPr lang="en-US" altLang="ja-JP" dirty="0">
                <a:latin typeface="メイリオ" panose="020B0604030504040204" pitchFamily="50" charset="-128"/>
                <a:ea typeface="メイリオ" panose="020B0604030504040204" pitchFamily="50" charset="-128"/>
              </a:rPr>
              <a:t>Latent Variable</a:t>
            </a:r>
            <a:r>
              <a:rPr lang="ja-JP" altLang="en-US" dirty="0">
                <a:latin typeface="メイリオ" panose="020B0604030504040204" pitchFamily="50" charset="-128"/>
                <a:ea typeface="メイリオ" panose="020B0604030504040204" pitchFamily="50" charset="-128"/>
              </a:rPr>
              <a:t>」と呼ばれる。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潜在変数がどのようなパターンを持っているのか理解できれば、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元の画像がなくとも新しい画像が作れるのでは？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生成モデルの考え</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9586531" y="153733"/>
            <a:ext cx="1724025" cy="3819525"/>
          </a:xfrm>
          <a:prstGeom prst="rect">
            <a:avLst/>
          </a:prstGeom>
        </p:spPr>
      </p:pic>
      <p:sp>
        <p:nvSpPr>
          <p:cNvPr id="4" name="テキスト ボックス 3"/>
          <p:cNvSpPr txBox="1"/>
          <p:nvPr/>
        </p:nvSpPr>
        <p:spPr>
          <a:xfrm>
            <a:off x="8973311" y="4218039"/>
            <a:ext cx="295046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構造は全結合や</a:t>
            </a:r>
            <a:r>
              <a:rPr lang="en-US" altLang="ja-JP" dirty="0" err="1">
                <a:latin typeface="メイリオ" panose="020B0604030504040204" pitchFamily="50" charset="-128"/>
                <a:ea typeface="メイリオ" panose="020B0604030504040204" pitchFamily="50" charset="-128"/>
              </a:rPr>
              <a:t>ReLU</a:t>
            </a:r>
            <a:r>
              <a:rPr lang="en-US" altLang="ja-JP" dirty="0">
                <a:latin typeface="メイリオ" panose="020B0604030504040204" pitchFamily="50" charset="-128"/>
                <a:ea typeface="メイリオ" panose="020B0604030504040204" pitchFamily="50" charset="-128"/>
              </a:rPr>
              <a:t> CNN</a:t>
            </a:r>
            <a:endParaRPr kumimoji="1" lang="en-US" altLang="ja-JP" dirty="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stretch>
            <a:fillRect/>
          </a:stretch>
        </p:blipFill>
        <p:spPr>
          <a:xfrm>
            <a:off x="9718928" y="5145833"/>
            <a:ext cx="942975" cy="485775"/>
          </a:xfrm>
          <a:prstGeom prst="rect">
            <a:avLst/>
          </a:prstGeom>
        </p:spPr>
      </p:pic>
      <p:sp>
        <p:nvSpPr>
          <p:cNvPr id="6" name="テキスト ボックス 5"/>
          <p:cNvSpPr txBox="1"/>
          <p:nvPr/>
        </p:nvSpPr>
        <p:spPr>
          <a:xfrm>
            <a:off x="8973311" y="5759946"/>
            <a:ext cx="2950464"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損失は再構成画像との</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L2 loss</a:t>
            </a:r>
          </a:p>
        </p:txBody>
      </p:sp>
      <p:sp>
        <p:nvSpPr>
          <p:cNvPr id="7" name="テキスト ボックス 6"/>
          <p:cNvSpPr txBox="1"/>
          <p:nvPr/>
        </p:nvSpPr>
        <p:spPr>
          <a:xfrm>
            <a:off x="10661903" y="5354465"/>
            <a:ext cx="357188" cy="276999"/>
          </a:xfrm>
          <a:prstGeom prst="rect">
            <a:avLst/>
          </a:prstGeom>
          <a:noFill/>
        </p:spPr>
        <p:txBody>
          <a:bodyPr wrap="square" rtlCol="0">
            <a:spAutoFit/>
          </a:bodyPr>
          <a:lstStyle/>
          <a:p>
            <a:r>
              <a:rPr kumimoji="1" lang="en-US" altLang="ja-JP" sz="1200" dirty="0">
                <a:latin typeface="メイリオ" panose="020B0604030504040204" pitchFamily="50" charset="-128"/>
                <a:ea typeface="メイリオ" panose="020B0604030504040204" pitchFamily="50" charset="-128"/>
              </a:rPr>
              <a:t>2</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7953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5149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71333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0500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1602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0416" y="280416"/>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てきすと</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5381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19456" y="292608"/>
            <a:ext cx="5815584"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参考</a:t>
            </a:r>
            <a:endParaRPr kumimoji="1" lang="en-US" altLang="ja-JP"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219456" y="1347216"/>
            <a:ext cx="11826240" cy="4524315"/>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hlinkClick r:id="rId2"/>
              </a:rPr>
              <a:t>https://francisleon.github.io/2018/07/23/semi-supervised-seg-GAN/</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3"/>
              </a:rPr>
              <a:t>https://guimperarnau.com/blog/2017/03/Fantastic-GANs-and-where-to-find-them</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4"/>
              </a:rPr>
              <a:t>https://blog.negativemind.com/2019/10/05/conditional-gan/</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5"/>
              </a:rPr>
              <a:t>https://jaan.io/what-is-variational-autoencoder-vae-tutorial/</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6"/>
              </a:rPr>
              <a:t>https://wiseodd.github.io/techblog/2016/12/10/variational-autoencoder/</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7"/>
              </a:rPr>
              <a:t>https://towardsdatascience.com/auto-regressive-generative-models-pixelrnn-pixelcnn-32d192911173https://keras.io/examples/generative/pixelcnn/</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8"/>
              </a:rPr>
              <a:t>https://isabelaalb.wordpress.com/2017/03/07/first-results-l1-vs-l2-loss-cnn-autoencoder/</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9"/>
              </a:rPr>
              <a:t>http://cs231n.stanford.edu/slides/2017/cs231n_2017_lecture13.pdf</a:t>
            </a:r>
          </a:p>
          <a:p>
            <a:r>
              <a:rPr lang="en-US" altLang="ja-JP" dirty="0">
                <a:latin typeface="メイリオ" panose="020B0604030504040204" pitchFamily="50" charset="-128"/>
                <a:ea typeface="メイリオ" panose="020B0604030504040204" pitchFamily="50" charset="-128"/>
                <a:hlinkClick r:id="rId9"/>
              </a:rPr>
              <a:t>https://www.renom.jp/ja/notebooks/tutorial/generative-model/VAE/notebook.html</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10"/>
              </a:rPr>
              <a:t>https://www.slideshare.net/yuifu/ss-49489128https://qiita.com/takuro-Ishida/items/2ecfafc679260211a0ab</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11"/>
              </a:rPr>
              <a:t>https://machinethink.net/blog/coreml-upsampling/</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12"/>
              </a:rPr>
              <a:t>https://cedar.buffalo.edu/~srihari/CSE676/22.3-GAN%20Mode%20Collapse.pdf</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76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87680" y="390144"/>
            <a:ext cx="581558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余談：</a:t>
            </a:r>
            <a:r>
              <a:rPr kumimoji="1" lang="en-US" altLang="ja-JP" dirty="0">
                <a:latin typeface="メイリオ" panose="020B0604030504040204" pitchFamily="50" charset="-128"/>
                <a:ea typeface="メイリオ" panose="020B0604030504040204" pitchFamily="50" charset="-128"/>
              </a:rPr>
              <a:t>AE</a:t>
            </a:r>
            <a:r>
              <a:rPr kumimoji="1" lang="ja-JP" altLang="en-US" dirty="0">
                <a:latin typeface="メイリオ" panose="020B0604030504040204" pitchFamily="50" charset="-128"/>
                <a:ea typeface="メイリオ" panose="020B0604030504040204" pitchFamily="50" charset="-128"/>
              </a:rPr>
              <a:t>の教師あり学習での活用</a:t>
            </a:r>
            <a:endParaRPr kumimoji="1" lang="en-US" altLang="ja-JP" dirty="0">
              <a:latin typeface="メイリオ" panose="020B0604030504040204" pitchFamily="50" charset="-128"/>
              <a:ea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765" y="3708895"/>
            <a:ext cx="2509317" cy="2911361"/>
          </a:xfrm>
          <a:prstGeom prst="rect">
            <a:avLst/>
          </a:prstGeom>
        </p:spPr>
      </p:pic>
      <p:sp>
        <p:nvSpPr>
          <p:cNvPr id="5" name="テキスト ボックス 4"/>
          <p:cNvSpPr txBox="1"/>
          <p:nvPr/>
        </p:nvSpPr>
        <p:spPr>
          <a:xfrm>
            <a:off x="316992" y="1191985"/>
            <a:ext cx="9381744" cy="1754326"/>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元画像を</a:t>
            </a:r>
            <a:r>
              <a:rPr lang="ja-JP" altLang="en-US" dirty="0">
                <a:latin typeface="メイリオ" panose="020B0604030504040204" pitchFamily="50" charset="-128"/>
                <a:ea typeface="メイリオ" panose="020B0604030504040204" pitchFamily="50" charset="-128"/>
              </a:rPr>
              <a:t>再構成できる潜在変数ならば分類モデルの入力にしても働いてくれるだろう</a:t>
            </a:r>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から</a:t>
            </a:r>
            <a:r>
              <a:rPr kumimoji="1" lang="en-US" altLang="ja-JP" dirty="0">
                <a:latin typeface="メイリオ" panose="020B0604030504040204" pitchFamily="50" charset="-128"/>
                <a:ea typeface="メイリオ" panose="020B0604030504040204" pitchFamily="50" charset="-128"/>
              </a:rPr>
              <a:t>z</a:t>
            </a:r>
            <a:r>
              <a:rPr kumimoji="1" lang="ja-JP" altLang="en-US" dirty="0" err="1">
                <a:latin typeface="メイリオ" panose="020B0604030504040204" pitchFamily="50" charset="-128"/>
                <a:ea typeface="メイリオ" panose="020B0604030504040204" pitchFamily="50" charset="-128"/>
              </a:rPr>
              <a:t>への</a:t>
            </a:r>
            <a:r>
              <a:rPr kumimoji="1" lang="ja-JP" altLang="en-US" dirty="0">
                <a:latin typeface="メイリオ" panose="020B0604030504040204" pitchFamily="50" charset="-128"/>
                <a:ea typeface="メイリオ" panose="020B0604030504040204" pitchFamily="50" charset="-128"/>
              </a:rPr>
              <a:t>エンコーダーだけ切り取る</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エンコーダー </a:t>
            </a:r>
            <a:r>
              <a:rPr kumimoji="1"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主成分を作り出す役</a:t>
            </a:r>
            <a:r>
              <a:rPr kumimoji="1" lang="en-US" altLang="ja-JP" dirty="0">
                <a:latin typeface="メイリオ" panose="020B0604030504040204" pitchFamily="50" charset="-128"/>
                <a:ea typeface="メイリオ" panose="020B0604030504040204" pitchFamily="50" charset="-128"/>
              </a:rPr>
              <a:t>)</a:t>
            </a:r>
          </a:p>
          <a:p>
            <a:r>
              <a:rPr lang="en-US" altLang="ja-JP" dirty="0">
                <a:latin typeface="メイリオ" panose="020B0604030504040204" pitchFamily="50" charset="-128"/>
                <a:ea typeface="メイリオ" panose="020B0604030504040204" pitchFamily="50" charset="-128"/>
              </a:rPr>
              <a:t>Z</a:t>
            </a:r>
            <a:r>
              <a:rPr lang="ja-JP" altLang="en-US" dirty="0">
                <a:latin typeface="メイリオ" panose="020B0604030504040204" pitchFamily="50" charset="-128"/>
                <a:ea typeface="メイリオ" panose="020B0604030504040204" pitchFamily="50" charset="-128"/>
              </a:rPr>
              <a:t>を分類器に入れる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この後エンコーダーをファインチューニングしてもいい</a:t>
            </a:r>
            <a:r>
              <a:rPr kumimoji="1" lang="en-US" altLang="ja-JP" dirty="0">
                <a:latin typeface="メイリオ" panose="020B0604030504040204" pitchFamily="50" charset="-128"/>
                <a:ea typeface="メイリオ" panose="020B0604030504040204" pitchFamily="50" charset="-128"/>
              </a:rPr>
              <a:t>)</a:t>
            </a:r>
          </a:p>
        </p:txBody>
      </p:sp>
      <p:sp>
        <p:nvSpPr>
          <p:cNvPr id="6" name="正方形/長方形 5"/>
          <p:cNvSpPr/>
          <p:nvPr/>
        </p:nvSpPr>
        <p:spPr>
          <a:xfrm>
            <a:off x="8948927" y="2606264"/>
            <a:ext cx="1840992"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分類器</a:t>
            </a:r>
          </a:p>
        </p:txBody>
      </p:sp>
      <p:sp>
        <p:nvSpPr>
          <p:cNvPr id="7" name="楕円 6"/>
          <p:cNvSpPr/>
          <p:nvPr/>
        </p:nvSpPr>
        <p:spPr>
          <a:xfrm>
            <a:off x="9131807" y="1535747"/>
            <a:ext cx="1475232" cy="699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y_hat</a:t>
            </a:r>
            <a:endParaRPr kumimoji="1" lang="ja-JP" altLang="en-US" dirty="0"/>
          </a:p>
        </p:txBody>
      </p:sp>
      <p:cxnSp>
        <p:nvCxnSpPr>
          <p:cNvPr id="9" name="直線矢印コネクタ 8"/>
          <p:cNvCxnSpPr>
            <a:stCxn id="4" idx="0"/>
            <a:endCxn id="7" idx="4"/>
          </p:cNvCxnSpPr>
          <p:nvPr/>
        </p:nvCxnSpPr>
        <p:spPr>
          <a:xfrm flipH="1" flipV="1">
            <a:off x="9869423" y="2235153"/>
            <a:ext cx="1" cy="14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59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2694" y="1426619"/>
            <a:ext cx="6116095" cy="4193893"/>
          </a:xfrm>
          <a:prstGeom prst="rect">
            <a:avLst/>
          </a:prstGeom>
        </p:spPr>
      </p:pic>
      <p:sp>
        <p:nvSpPr>
          <p:cNvPr id="3" name="テキスト ボックス 2"/>
          <p:cNvSpPr txBox="1"/>
          <p:nvPr/>
        </p:nvSpPr>
        <p:spPr>
          <a:xfrm>
            <a:off x="438912" y="329184"/>
            <a:ext cx="7181088"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生成モデルの俯瞰</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2017,Ian,NIPS 2016 </a:t>
            </a:r>
            <a:r>
              <a:rPr lang="en-US" altLang="ja-JP" dirty="0" err="1">
                <a:latin typeface="メイリオ" panose="020B0604030504040204" pitchFamily="50" charset="-128"/>
                <a:ea typeface="メイリオ" panose="020B0604030504040204" pitchFamily="50" charset="-128"/>
              </a:rPr>
              <a:t>Tutorial:Generative</a:t>
            </a:r>
            <a:r>
              <a:rPr lang="en-US" altLang="ja-JP" dirty="0">
                <a:latin typeface="メイリオ" panose="020B0604030504040204" pitchFamily="50" charset="-128"/>
                <a:ea typeface="メイリオ" panose="020B0604030504040204" pitchFamily="50" charset="-128"/>
              </a:rPr>
              <a:t> Adversarial Networks</a:t>
            </a:r>
            <a:endParaRPr kumimoji="1" lang="en-US" altLang="ja-JP"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6338789" y="1352074"/>
            <a:ext cx="5059680"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生成する過程の関数のパラメータは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最尤法によって求めるよう設計されている</a:t>
            </a:r>
            <a:endParaRPr kumimoji="1" lang="en-US" altLang="ja-JP"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338789" y="2223957"/>
            <a:ext cx="5670331" cy="424731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明示的</a:t>
            </a:r>
            <a:r>
              <a:rPr kumimoji="1" lang="en-US" altLang="ja-JP" dirty="0">
                <a:latin typeface="メイリオ" panose="020B0604030504040204" pitchFamily="50" charset="-128"/>
                <a:ea typeface="メイリオ" panose="020B0604030504040204" pitchFamily="50" charset="-128"/>
              </a:rPr>
              <a:t>(Explicit)</a:t>
            </a:r>
            <a:r>
              <a:rPr kumimoji="1" lang="ja-JP" altLang="en-US" dirty="0">
                <a:latin typeface="メイリオ" panose="020B0604030504040204" pitchFamily="50" charset="-128"/>
                <a:ea typeface="メイリオ" panose="020B0604030504040204" pitchFamily="50" charset="-128"/>
              </a:rPr>
              <a:t>に密度関数を考える場合と</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暗黙的</a:t>
            </a:r>
            <a:r>
              <a:rPr lang="en-US" altLang="ja-JP" dirty="0">
                <a:latin typeface="メイリオ" panose="020B0604030504040204" pitchFamily="50" charset="-128"/>
                <a:ea typeface="メイリオ" panose="020B0604030504040204" pitchFamily="50" charset="-128"/>
              </a:rPr>
              <a:t>(Implicit)</a:t>
            </a:r>
            <a:r>
              <a:rPr lang="ja-JP" altLang="en-US" dirty="0">
                <a:latin typeface="メイリオ" panose="020B0604030504040204" pitchFamily="50" charset="-128"/>
                <a:ea typeface="メイリオ" panose="020B0604030504040204" pitchFamily="50" charset="-128"/>
              </a:rPr>
              <a:t>に密度関数など求めない場合</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に分かれる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VAE</a:t>
            </a:r>
            <a:r>
              <a:rPr kumimoji="1" lang="ja-JP" altLang="en-US" dirty="0">
                <a:latin typeface="メイリオ" panose="020B0604030504040204" pitchFamily="50" charset="-128"/>
                <a:ea typeface="メイリオ" panose="020B0604030504040204" pitchFamily="50" charset="-128"/>
              </a:rPr>
              <a:t>は潜在変数を正規分布だと仮定しよう</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という考えがあり、</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正規分布に変換</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当てはめ</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近似</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する</a:t>
            </a:r>
            <a:endParaRPr kumimoji="1"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(Markov</a:t>
            </a:r>
            <a:r>
              <a:rPr lang="ja-JP" altLang="en-US" dirty="0">
                <a:latin typeface="メイリオ" panose="020B0604030504040204" pitchFamily="50" charset="-128"/>
                <a:ea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rPr>
              <a:t>pdf</a:t>
            </a:r>
            <a:r>
              <a:rPr lang="ja-JP" altLang="en-US" dirty="0" err="1">
                <a:latin typeface="メイリオ" panose="020B0604030504040204" pitchFamily="50" charset="-128"/>
                <a:ea typeface="メイリオ" panose="020B0604030504040204" pitchFamily="50" charset="-128"/>
              </a:rPr>
              <a:t>を近</a:t>
            </a:r>
            <a:r>
              <a:rPr lang="ja-JP" altLang="en-US" dirty="0">
                <a:latin typeface="メイリオ" panose="020B0604030504040204" pitchFamily="50" charset="-128"/>
                <a:ea typeface="メイリオ" panose="020B0604030504040204" pitchFamily="50" charset="-128"/>
              </a:rPr>
              <a:t>似する場合もある</a:t>
            </a:r>
            <a:r>
              <a:rPr lang="en-US" altLang="ja-JP" dirty="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分布を</a:t>
            </a:r>
            <a:r>
              <a:rPr lang="en-US" altLang="ja-JP" dirty="0">
                <a:latin typeface="メイリオ" panose="020B0604030504040204" pitchFamily="50" charset="-128"/>
                <a:ea typeface="メイリオ" panose="020B0604030504040204" pitchFamily="50" charset="-128"/>
              </a:rPr>
              <a:t>NN</a:t>
            </a:r>
            <a:r>
              <a:rPr lang="ja-JP" altLang="en-US" dirty="0">
                <a:latin typeface="メイリオ" panose="020B0604030504040204" pitchFamily="50" charset="-128"/>
                <a:ea typeface="メイリオ" panose="020B0604030504040204" pitchFamily="50" charset="-128"/>
              </a:rPr>
              <a:t>等で表す計算しやすい</a:t>
            </a:r>
            <a:r>
              <a:rPr lang="en-US" altLang="ja-JP" dirty="0">
                <a:latin typeface="メイリオ" panose="020B0604030504040204" pitchFamily="50" charset="-128"/>
                <a:ea typeface="メイリオ" panose="020B0604030504040204" pitchFamily="50" charset="-128"/>
              </a:rPr>
              <a:t>(Tractable)</a:t>
            </a:r>
            <a:r>
              <a:rPr lang="ja-JP" altLang="en-US" dirty="0">
                <a:latin typeface="メイリオ" panose="020B0604030504040204" pitchFamily="50" charset="-128"/>
                <a:ea typeface="メイリオ" panose="020B0604030504040204" pitchFamily="50" charset="-128"/>
              </a:rPr>
              <a:t>方法</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GAN</a:t>
            </a:r>
            <a:r>
              <a:rPr lang="ja-JP" altLang="en-US" dirty="0">
                <a:latin typeface="メイリオ" panose="020B0604030504040204" pitchFamily="50" charset="-128"/>
                <a:ea typeface="メイリオ" panose="020B0604030504040204" pitchFamily="50" charset="-128"/>
              </a:rPr>
              <a:t>はそもそも密度関数とか関係なく、</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ゲーム理論的に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人のゲームプレイヤーが互いに高め合うことで、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その結果生成モデルができる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85925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4468</TotalTime>
  <Words>5160</Words>
  <Application>Microsoft Office PowerPoint</Application>
  <PresentationFormat>ワイド画面</PresentationFormat>
  <Paragraphs>675</Paragraphs>
  <Slides>75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75</vt:i4>
      </vt:variant>
    </vt:vector>
  </HeadingPairs>
  <TitlesOfParts>
    <vt:vector size="80"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ringa.hyj@outlook.jp</dc:creator>
  <cp:lastModifiedBy>hiroshi</cp:lastModifiedBy>
  <cp:revision>96</cp:revision>
  <dcterms:created xsi:type="dcterms:W3CDTF">2020-09-07T01:00:02Z</dcterms:created>
  <dcterms:modified xsi:type="dcterms:W3CDTF">2020-09-15T07:49:38Z</dcterms:modified>
</cp:coreProperties>
</file>