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25" r:id="rId5"/>
    <p:sldId id="264" r:id="rId6"/>
    <p:sldId id="256" r:id="rId7"/>
    <p:sldId id="262" r:id="rId8"/>
    <p:sldId id="326" r:id="rId9"/>
    <p:sldId id="260" r:id="rId10"/>
    <p:sldId id="261" r:id="rId11"/>
    <p:sldId id="263" r:id="rId12"/>
    <p:sldId id="265" r:id="rId13"/>
    <p:sldId id="266" r:id="rId14"/>
    <p:sldId id="267" r:id="rId15"/>
    <p:sldId id="268" r:id="rId16"/>
    <p:sldId id="327" r:id="rId17"/>
    <p:sldId id="329" r:id="rId18"/>
    <p:sldId id="332" r:id="rId19"/>
    <p:sldId id="271" r:id="rId20"/>
    <p:sldId id="273" r:id="rId21"/>
    <p:sldId id="274" r:id="rId22"/>
    <p:sldId id="275" r:id="rId23"/>
    <p:sldId id="276" r:id="rId24"/>
    <p:sldId id="277" r:id="rId25"/>
    <p:sldId id="279" r:id="rId26"/>
    <p:sldId id="280" r:id="rId27"/>
    <p:sldId id="281" r:id="rId28"/>
    <p:sldId id="282" r:id="rId29"/>
    <p:sldId id="283" r:id="rId30"/>
    <p:sldId id="333" r:id="rId31"/>
    <p:sldId id="284" r:id="rId32"/>
    <p:sldId id="285" r:id="rId33"/>
    <p:sldId id="286" r:id="rId34"/>
    <p:sldId id="287" r:id="rId35"/>
    <p:sldId id="288" r:id="rId36"/>
    <p:sldId id="289" r:id="rId37"/>
    <p:sldId id="324"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66" r:id="rId56"/>
    <p:sldId id="367" r:id="rId57"/>
    <p:sldId id="351" r:id="rId58"/>
    <p:sldId id="352" r:id="rId59"/>
    <p:sldId id="353"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270"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1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2078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97812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138503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5972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05927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67509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8986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59240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91134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100204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5FA2DA4-9DA1-4356-A4C6-43D7B531D656}" type="datetimeFigureOut">
              <a:rPr kumimoji="1" lang="ja-JP" altLang="en-US" smtClean="0"/>
              <a:t>2020/9/13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1901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A2DA4-9DA1-4356-A4C6-43D7B531D656}" type="datetimeFigureOut">
              <a:rPr kumimoji="1" lang="ja-JP" altLang="en-US" smtClean="0"/>
              <a:t>2020/9/13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1375331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hyperlink" Target="https://isabelaalb.wordpress.com/2017/03/07/first-results-l1-vs-l2-loss-cnn-autoencoder/" TargetMode="External"/><Relationship Id="rId3" Type="http://schemas.openxmlformats.org/officeDocument/2006/relationships/hyperlink" Target="https://guimperarnau.com/blog/2017/03/Fantastic-GANs-and-where-to-find-them" TargetMode="External"/><Relationship Id="rId7" Type="http://schemas.openxmlformats.org/officeDocument/2006/relationships/hyperlink" Target="https://towardsdatascience.com/auto-regressive-generative-models-pixelrnn-pixelcnn-32d192911173https:/keras.io/examples/generative/pixelcnn/" TargetMode="External"/><Relationship Id="rId12" Type="http://schemas.openxmlformats.org/officeDocument/2006/relationships/hyperlink" Target="https://cedar.buffalo.edu/~srihari/CSE676/22.3-GAN%20Mode%20Collapse.pdf" TargetMode="External"/><Relationship Id="rId2" Type="http://schemas.openxmlformats.org/officeDocument/2006/relationships/hyperlink" Target="https://francisleon.github.io/2018/07/23/semi-supervised-seg-GAN/" TargetMode="External"/><Relationship Id="rId1" Type="http://schemas.openxmlformats.org/officeDocument/2006/relationships/slideLayout" Target="../slideLayouts/slideLayout7.xml"/><Relationship Id="rId6" Type="http://schemas.openxmlformats.org/officeDocument/2006/relationships/hyperlink" Target="https://wiseodd.github.io/techblog/2016/12/10/variational-autoencoder/" TargetMode="External"/><Relationship Id="rId11" Type="http://schemas.openxmlformats.org/officeDocument/2006/relationships/hyperlink" Target="https://machinethink.net/blog/coreml-upsampling/" TargetMode="External"/><Relationship Id="rId5" Type="http://schemas.openxmlformats.org/officeDocument/2006/relationships/hyperlink" Target="https://jaan.io/what-is-variational-autoencoder-vae-tutorial/" TargetMode="External"/><Relationship Id="rId10" Type="http://schemas.openxmlformats.org/officeDocument/2006/relationships/hyperlink" Target="https://www.slideshare.net/yuifu/ss-49489128https:/qiita.com/takuro-Ishida/items/2ecfafc679260211a0ab" TargetMode="External"/><Relationship Id="rId4" Type="http://schemas.openxmlformats.org/officeDocument/2006/relationships/hyperlink" Target="https://blog.negativemind.com/2019/10/05/conditional-gan/" TargetMode="External"/><Relationship Id="rId9" Type="http://schemas.openxmlformats.org/officeDocument/2006/relationships/hyperlink" Target="http://cs231n.stanford.edu/slides/2017/cs231n_2017_lecture13.pdfhttps:/www.renom.jp/ja/notebooks/tutorial/generative-model/VAE/notebook.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生成モデル全体の歴史を振り返りながら</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生成モデルの異常検知への活用を学ぶ</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26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512064"/>
            <a:ext cx="9119616" cy="2585323"/>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VAE</a:t>
            </a: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手元のデータが正規分布に従う潜在変数に変換できるとする。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から</a:t>
            </a:r>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の源</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平均</a:t>
            </a:r>
            <a:r>
              <a:rPr kumimoji="1" lang="en-US" altLang="ja-JP" dirty="0" smtClean="0">
                <a:latin typeface="メイリオ" panose="020B0604030504040204" pitchFamily="50" charset="-128"/>
                <a:ea typeface="メイリオ" panose="020B0604030504040204" pitchFamily="50" charset="-128"/>
              </a:rPr>
              <a:t>0,</a:t>
            </a:r>
            <a:r>
              <a:rPr kumimoji="1" lang="ja-JP" altLang="en-US" dirty="0" smtClean="0">
                <a:latin typeface="メイリオ" panose="020B0604030504040204" pitchFamily="50" charset="-128"/>
                <a:ea typeface="メイリオ" panose="020B0604030504040204" pitchFamily="50" charset="-128"/>
              </a:rPr>
              <a:t>分散</a:t>
            </a:r>
            <a:r>
              <a:rPr kumimoji="1"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を出力するネットワークを作る。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の源から正規分布を発生させる。これを潜在変数とする。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潜在変数から元画像への関数</a:t>
            </a:r>
            <a:r>
              <a:rPr lang="en-US" altLang="ja-JP" dirty="0" smtClean="0">
                <a:latin typeface="メイリオ" panose="020B0604030504040204" pitchFamily="50" charset="-128"/>
                <a:ea typeface="メイリオ" panose="020B0604030504040204" pitchFamily="50" charset="-128"/>
              </a:rPr>
              <a:t>(NN)</a:t>
            </a:r>
            <a:r>
              <a:rPr lang="ja-JP" altLang="en-US" dirty="0" smtClean="0">
                <a:latin typeface="メイリオ" panose="020B0604030504040204" pitchFamily="50" charset="-128"/>
                <a:ea typeface="メイリオ" panose="020B0604030504040204" pitchFamily="50" charset="-128"/>
              </a:rPr>
              <a:t>を学習させる。</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コスト関数は元画像との比較。関数は尤度法で学習。</a:t>
            </a:r>
            <a:r>
              <a:rPr kumimoji="1" lang="en-US" altLang="ja-JP" dirty="0" smtClean="0">
                <a:latin typeface="メイリオ" panose="020B0604030504040204" pitchFamily="50" charset="-128"/>
                <a:ea typeface="メイリオ" panose="020B0604030504040204" pitchFamily="50" charset="-128"/>
              </a:rPr>
              <a:t>)</a:t>
            </a:r>
          </a:p>
        </p:txBody>
      </p:sp>
      <p:pic>
        <p:nvPicPr>
          <p:cNvPr id="3" name="図 2"/>
          <p:cNvPicPr>
            <a:picLocks noChangeAspect="1"/>
          </p:cNvPicPr>
          <p:nvPr/>
        </p:nvPicPr>
        <p:blipFill>
          <a:blip r:embed="rId2"/>
          <a:stretch>
            <a:fillRect/>
          </a:stretch>
        </p:blipFill>
        <p:spPr>
          <a:xfrm>
            <a:off x="4937760" y="3620833"/>
            <a:ext cx="6791325" cy="2981325"/>
          </a:xfrm>
          <a:prstGeom prst="rect">
            <a:avLst/>
          </a:prstGeom>
        </p:spPr>
      </p:pic>
      <p:pic>
        <p:nvPicPr>
          <p:cNvPr id="4" name="図 3"/>
          <p:cNvPicPr>
            <a:picLocks noChangeAspect="1"/>
          </p:cNvPicPr>
          <p:nvPr/>
        </p:nvPicPr>
        <p:blipFill>
          <a:blip r:embed="rId3"/>
          <a:stretch>
            <a:fillRect/>
          </a:stretch>
        </p:blipFill>
        <p:spPr>
          <a:xfrm>
            <a:off x="9369681" y="729257"/>
            <a:ext cx="1859151" cy="2629853"/>
          </a:xfrm>
          <a:prstGeom prst="rect">
            <a:avLst/>
          </a:prstGeom>
        </p:spPr>
      </p:pic>
      <p:sp>
        <p:nvSpPr>
          <p:cNvPr id="5" name="テキスト ボックス 4"/>
          <p:cNvSpPr txBox="1"/>
          <p:nvPr/>
        </p:nvSpPr>
        <p:spPr>
          <a:xfrm>
            <a:off x="597408" y="4084320"/>
            <a:ext cx="5815584" cy="1477328"/>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以上の学習が完了すると、</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正規分布に従う乱数を生成するだけで、</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画像を作る事ができる。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(AE</a:t>
            </a:r>
            <a:r>
              <a:rPr lang="ja-JP" altLang="en-US" dirty="0" err="1" smtClean="0">
                <a:latin typeface="メイリオ" panose="020B0604030504040204" pitchFamily="50" charset="-128"/>
                <a:ea typeface="メイリオ" panose="020B0604030504040204" pitchFamily="50" charset="-128"/>
              </a:rPr>
              <a:t>のように</a:t>
            </a:r>
            <a:r>
              <a:rPr lang="ja-JP" altLang="en-US" dirty="0" smtClean="0">
                <a:latin typeface="メイリオ" panose="020B0604030504040204" pitchFamily="50" charset="-128"/>
                <a:ea typeface="メイリオ" panose="020B0604030504040204" pitchFamily="50" charset="-128"/>
              </a:rPr>
              <a:t>元画像が不要</a:t>
            </a:r>
            <a:r>
              <a:rPr lang="en-US" altLang="ja-JP" dirty="0" smtClean="0">
                <a:latin typeface="メイリオ" panose="020B0604030504040204" pitchFamily="50" charset="-128"/>
                <a:ea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5070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851392" cy="1200329"/>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VAE</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Pixel-RNN,CNN</a:t>
            </a:r>
            <a:r>
              <a:rPr lang="ja-JP" altLang="en-US" dirty="0" err="1" smtClean="0">
                <a:latin typeface="メイリオ" panose="020B0604030504040204" pitchFamily="50" charset="-128"/>
                <a:ea typeface="メイリオ" panose="020B0604030504040204" pitchFamily="50" charset="-128"/>
              </a:rPr>
              <a:t>は最尤</a:t>
            </a:r>
            <a:r>
              <a:rPr lang="ja-JP" altLang="en-US" dirty="0" smtClean="0">
                <a:latin typeface="メイリオ" panose="020B0604030504040204" pitchFamily="50" charset="-128"/>
                <a:ea typeface="メイリオ" panose="020B0604030504040204" pitchFamily="50" charset="-128"/>
              </a:rPr>
              <a:t>法により求めた</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VAE</a:t>
            </a:r>
            <a:r>
              <a:rPr kumimoji="1" lang="ja-JP" altLang="en-US" dirty="0" smtClean="0">
                <a:latin typeface="メイリオ" panose="020B0604030504040204" pitchFamily="50" charset="-128"/>
                <a:ea typeface="メイリオ" panose="020B0604030504040204" pitchFamily="50" charset="-128"/>
              </a:rPr>
              <a:t>は密度関数を設定しているので積分により求める必要がある</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4839081" y="1907465"/>
            <a:ext cx="2343150" cy="771525"/>
          </a:xfrm>
          <a:prstGeom prst="rect">
            <a:avLst/>
          </a:prstGeom>
        </p:spPr>
      </p:pic>
      <p:sp>
        <p:nvSpPr>
          <p:cNvPr id="4" name="テキスト ボックス 3"/>
          <p:cNvSpPr txBox="1"/>
          <p:nvPr/>
        </p:nvSpPr>
        <p:spPr>
          <a:xfrm>
            <a:off x="597408" y="2678990"/>
            <a:ext cx="10436352" cy="3970318"/>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そもそも積分可能か？問題がある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上記の場合</a:t>
            </a:r>
            <a:r>
              <a:rPr lang="en-US" altLang="ja-JP" dirty="0" smtClean="0">
                <a:latin typeface="メイリオ" panose="020B0604030504040204" pitchFamily="50" charset="-128"/>
                <a:ea typeface="メイリオ" panose="020B0604030504040204" pitchFamily="50" charset="-128"/>
              </a:rPr>
              <a:t>p(z)</a:t>
            </a:r>
            <a:r>
              <a:rPr lang="ja-JP" altLang="en-US" dirty="0" smtClean="0">
                <a:latin typeface="メイリオ" panose="020B0604030504040204" pitchFamily="50" charset="-128"/>
                <a:ea typeface="メイリオ" panose="020B0604030504040204" pitchFamily="50" charset="-128"/>
              </a:rPr>
              <a:t>は正規分布と置いているので求められそう。</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p(</a:t>
            </a:r>
            <a:r>
              <a:rPr kumimoji="1" lang="en-US" altLang="ja-JP" dirty="0" err="1" smtClean="0">
                <a:latin typeface="メイリオ" panose="020B0604030504040204" pitchFamily="50" charset="-128"/>
                <a:ea typeface="メイリオ" panose="020B0604030504040204" pitchFamily="50" charset="-128"/>
              </a:rPr>
              <a:t>X|z</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は</a:t>
            </a:r>
            <a:r>
              <a:rPr kumimoji="1" lang="en-US" altLang="ja-JP" dirty="0" smtClean="0">
                <a:latin typeface="メイリオ" panose="020B0604030504040204" pitchFamily="50" charset="-128"/>
                <a:ea typeface="メイリオ" panose="020B0604030504040204" pitchFamily="50" charset="-128"/>
              </a:rPr>
              <a:t>NN</a:t>
            </a:r>
            <a:r>
              <a:rPr kumimoji="1" lang="ja-JP" altLang="en-US" dirty="0" smtClean="0">
                <a:latin typeface="メイリオ" panose="020B0604030504040204" pitchFamily="50" charset="-128"/>
                <a:ea typeface="メイリオ" panose="020B0604030504040204" pitchFamily="50" charset="-128"/>
              </a:rPr>
              <a:t>で再現しようとしている</a:t>
            </a:r>
            <a:r>
              <a:rPr lang="ja-JP" altLang="en-US"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でも全体を積分できるかと聞かれると積分できない時がある。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p(x)</a:t>
            </a:r>
            <a:r>
              <a:rPr kumimoji="1" lang="ja-JP" altLang="en-US" dirty="0" smtClean="0">
                <a:latin typeface="メイリオ" panose="020B0604030504040204" pitchFamily="50" charset="-128"/>
                <a:ea typeface="メイリオ" panose="020B0604030504040204" pitchFamily="50" charset="-128"/>
              </a:rPr>
              <a:t>をベイズの定理で以下のように描き替える。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しかし、</a:t>
            </a: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から</a:t>
            </a:r>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が生成する過程も分母</a:t>
            </a:r>
            <a:r>
              <a:rPr kumimoji="1" lang="en-US" altLang="ja-JP" dirty="0" smtClean="0">
                <a:latin typeface="メイリオ" panose="020B0604030504040204" pitchFamily="50" charset="-128"/>
                <a:ea typeface="メイリオ" panose="020B0604030504040204" pitchFamily="50" charset="-128"/>
              </a:rPr>
              <a:t>p(x)</a:t>
            </a:r>
            <a:r>
              <a:rPr kumimoji="1" lang="ja-JP" altLang="en-US" dirty="0" smtClean="0">
                <a:latin typeface="メイリオ" panose="020B0604030504040204" pitchFamily="50" charset="-128"/>
                <a:ea typeface="メイリオ" panose="020B0604030504040204" pitchFamily="50" charset="-128"/>
              </a:rPr>
              <a:t>が結局も止まらないから積分できない。</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どうするか？</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x</a:t>
            </a:r>
            <a:r>
              <a:rPr lang="ja-JP" altLang="en-US" dirty="0" smtClean="0">
                <a:latin typeface="メイリオ" panose="020B0604030504040204" pitchFamily="50" charset="-128"/>
                <a:ea typeface="メイリオ" panose="020B0604030504040204" pitchFamily="50" charset="-128"/>
              </a:rPr>
              <a:t>から</a:t>
            </a:r>
            <a:r>
              <a:rPr lang="en-US" altLang="ja-JP" dirty="0" smtClean="0">
                <a:latin typeface="メイリオ" panose="020B0604030504040204" pitchFamily="50" charset="-128"/>
                <a:ea typeface="メイリオ" panose="020B0604030504040204" pitchFamily="50" charset="-128"/>
              </a:rPr>
              <a:t>z</a:t>
            </a:r>
            <a:r>
              <a:rPr lang="ja-JP" altLang="en-US" dirty="0" smtClean="0">
                <a:latin typeface="メイリオ" panose="020B0604030504040204" pitchFamily="50" charset="-128"/>
                <a:ea typeface="メイリオ" panose="020B0604030504040204" pitchFamily="50" charset="-128"/>
              </a:rPr>
              <a:t>を作るニューラルネット</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エンコーダー</a:t>
            </a:r>
            <a:r>
              <a:rPr lang="en-US" altLang="ja-JP" dirty="0" smtClean="0">
                <a:latin typeface="メイリオ" panose="020B0604030504040204" pitchFamily="50" charset="-128"/>
                <a:ea typeface="メイリオ" panose="020B0604030504040204" pitchFamily="50" charset="-128"/>
              </a:rPr>
              <a:t>,q(</a:t>
            </a:r>
            <a:r>
              <a:rPr lang="en-US" altLang="ja-JP" dirty="0" err="1" smtClean="0">
                <a:latin typeface="メイリオ" panose="020B0604030504040204" pitchFamily="50" charset="-128"/>
                <a:ea typeface="メイリオ" panose="020B0604030504040204" pitchFamily="50" charset="-128"/>
              </a:rPr>
              <a:t>z|x</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を作って、近似してしまう。</a:t>
            </a:r>
            <a:endParaRPr lang="en-US" altLang="ja-JP"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4839081" y="5074956"/>
            <a:ext cx="3314700" cy="542925"/>
          </a:xfrm>
          <a:prstGeom prst="rect">
            <a:avLst/>
          </a:prstGeom>
        </p:spPr>
      </p:pic>
    </p:spTree>
    <p:extLst>
      <p:ext uri="{BB962C8B-B14F-4D97-AF65-F5344CB8AC3E}">
        <p14:creationId xmlns:p14="http://schemas.microsoft.com/office/powerpoint/2010/main" val="71680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0292" y="3760851"/>
            <a:ext cx="10884028" cy="2585323"/>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対数尤度を上記のように変形していく。</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q(</a:t>
            </a:r>
            <a:r>
              <a:rPr kumimoji="1" lang="en-US" altLang="ja-JP" dirty="0" err="1" smtClean="0">
                <a:latin typeface="メイリオ" panose="020B0604030504040204" pitchFamily="50" charset="-128"/>
                <a:ea typeface="メイリオ" panose="020B0604030504040204" pitchFamily="50" charset="-128"/>
              </a:rPr>
              <a:t>z|x</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を導入して変形することで最後の式が求まる。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デコーダーが第一項を計算できる。</a:t>
            </a:r>
            <a:r>
              <a:rPr lang="en-US" altLang="ja-JP" dirty="0"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reparametrization</a:t>
            </a:r>
            <a:r>
              <a:rPr lang="en-US" altLang="ja-JP" dirty="0" smtClean="0">
                <a:latin typeface="メイリオ" panose="020B0604030504040204" pitchFamily="50" charset="-128"/>
                <a:ea typeface="メイリオ" panose="020B0604030504040204" pitchFamily="50" charset="-128"/>
              </a:rPr>
              <a:t> trick-</a:t>
            </a:r>
            <a:r>
              <a:rPr lang="ja-JP" altLang="en-US" dirty="0" smtClean="0">
                <a:latin typeface="メイリオ" panose="020B0604030504040204" pitchFamily="50" charset="-128"/>
                <a:ea typeface="メイリオ" panose="020B0604030504040204" pitchFamily="50" charset="-128"/>
              </a:rPr>
              <a:t>論文</a:t>
            </a:r>
            <a:r>
              <a:rPr lang="en-US" altLang="ja-JP" dirty="0" smtClean="0">
                <a:latin typeface="メイリオ" panose="020B0604030504040204" pitchFamily="50" charset="-128"/>
                <a:ea typeface="メイリオ" panose="020B0604030504040204" pitchFamily="50" charset="-128"/>
              </a:rPr>
              <a:t>p4,2.4</a:t>
            </a:r>
            <a:r>
              <a:rPr lang="ja-JP" altLang="en-US" dirty="0" smtClean="0">
                <a:latin typeface="メイリオ" panose="020B0604030504040204" pitchFamily="50" charset="-128"/>
                <a:ea typeface="メイリオ" panose="020B0604030504040204" pitchFamily="50" charset="-128"/>
              </a:rPr>
              <a:t>を使って微分できる</a:t>
            </a:r>
            <a:r>
              <a:rPr lang="en-US" altLang="ja-JP" dirty="0" smtClean="0">
                <a:latin typeface="メイリオ" panose="020B0604030504040204" pitchFamily="50" charset="-128"/>
                <a:ea typeface="メイリオ" panose="020B0604030504040204" pitchFamily="50" charset="-128"/>
              </a:rPr>
              <a:t>)</a:t>
            </a:r>
          </a:p>
          <a:p>
            <a:r>
              <a:rPr kumimoji="1" lang="ja-JP" altLang="en-US" dirty="0" smtClean="0">
                <a:latin typeface="メイリオ" panose="020B0604030504040204" pitchFamily="50" charset="-128"/>
                <a:ea typeface="メイリオ" panose="020B0604030504040204" pitchFamily="50" charset="-128"/>
              </a:rPr>
              <a:t>第二項目は事前分布として</a:t>
            </a:r>
            <a:r>
              <a:rPr kumimoji="1" lang="en-US" altLang="ja-JP" dirty="0" smtClean="0">
                <a:latin typeface="メイリオ" panose="020B0604030504040204" pitchFamily="50" charset="-128"/>
                <a:ea typeface="メイリオ" panose="020B0604030504040204" pitchFamily="50" charset="-128"/>
              </a:rPr>
              <a:t>p(z)</a:t>
            </a:r>
            <a:r>
              <a:rPr kumimoji="1" lang="ja-JP" altLang="en-US" dirty="0" smtClean="0">
                <a:latin typeface="メイリオ" panose="020B0604030504040204" pitchFamily="50" charset="-128"/>
                <a:ea typeface="メイリオ" panose="020B0604030504040204" pitchFamily="50" charset="-128"/>
              </a:rPr>
              <a:t>はガウス分布として決めていた。</a:t>
            </a:r>
            <a:r>
              <a:rPr kumimoji="1" lang="en-US" altLang="ja-JP" dirty="0" smtClean="0">
                <a:latin typeface="メイリオ" panose="020B0604030504040204" pitchFamily="50" charset="-128"/>
                <a:ea typeface="メイリオ" panose="020B0604030504040204" pitchFamily="50" charset="-128"/>
              </a:rPr>
              <a:t>q(</a:t>
            </a:r>
            <a:r>
              <a:rPr kumimoji="1" lang="en-US" altLang="ja-JP" dirty="0" err="1" smtClean="0">
                <a:latin typeface="メイリオ" panose="020B0604030504040204" pitchFamily="50" charset="-128"/>
                <a:ea typeface="メイリオ" panose="020B0604030504040204" pitchFamily="50" charset="-128"/>
              </a:rPr>
              <a:t>z|x</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もガウス分布になるはず。</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第三項目は</a:t>
            </a:r>
            <a:r>
              <a:rPr kumimoji="1" lang="en-US" altLang="ja-JP" dirty="0" smtClean="0">
                <a:latin typeface="メイリオ" panose="020B0604030504040204" pitchFamily="50" charset="-128"/>
                <a:ea typeface="メイリオ" panose="020B0604030504040204" pitchFamily="50" charset="-128"/>
              </a:rPr>
              <a:t>p(</a:t>
            </a:r>
            <a:r>
              <a:rPr kumimoji="1" lang="en-US" altLang="ja-JP" dirty="0" err="1" smtClean="0">
                <a:latin typeface="メイリオ" panose="020B0604030504040204" pitchFamily="50" charset="-128"/>
                <a:ea typeface="メイリオ" panose="020B0604030504040204" pitchFamily="50" charset="-128"/>
              </a:rPr>
              <a:t>z|x</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が求まらないという問題があった。</a:t>
            </a:r>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しかし、</a:t>
            </a:r>
            <a:r>
              <a:rPr kumimoji="1" lang="en-US" altLang="ja-JP" dirty="0" smtClean="0">
                <a:latin typeface="メイリオ" panose="020B0604030504040204" pitchFamily="50" charset="-128"/>
                <a:ea typeface="メイリオ" panose="020B0604030504040204" pitchFamily="50" charset="-128"/>
              </a:rPr>
              <a:t>KL</a:t>
            </a:r>
            <a:r>
              <a:rPr kumimoji="1" lang="ja-JP" altLang="en-US" dirty="0" smtClean="0">
                <a:latin typeface="メイリオ" panose="020B0604030504040204" pitchFamily="50" charset="-128"/>
                <a:ea typeface="メイリオ" panose="020B0604030504040204" pitchFamily="50" charset="-128"/>
              </a:rPr>
              <a:t>ダイバージェンスは</a:t>
            </a:r>
            <a:r>
              <a:rPr kumimoji="1" lang="en-US" altLang="ja-JP" dirty="0" smtClean="0">
                <a:latin typeface="メイリオ" panose="020B0604030504040204" pitchFamily="50" charset="-128"/>
                <a:ea typeface="メイリオ" panose="020B0604030504040204" pitchFamily="50" charset="-128"/>
              </a:rPr>
              <a:t>0</a:t>
            </a:r>
            <a:r>
              <a:rPr kumimoji="1" lang="ja-JP" altLang="en-US" dirty="0" smtClean="0">
                <a:latin typeface="メイリオ" panose="020B0604030504040204" pitchFamily="50" charset="-128"/>
                <a:ea typeface="メイリオ" panose="020B0604030504040204" pitchFamily="50" charset="-128"/>
              </a:rPr>
              <a:t>以上</a:t>
            </a:r>
            <a:r>
              <a:rPr lang="en-US" altLang="ja-JP" dirty="0">
                <a:latin typeface="メイリオ" panose="020B0604030504040204" pitchFamily="50" charset="-128"/>
                <a:ea typeface="メイリオ" panose="020B0604030504040204" pitchFamily="50" charset="-128"/>
              </a:rPr>
              <a:t>(Jensen</a:t>
            </a:r>
            <a:r>
              <a:rPr lang="ja-JP" altLang="en-US" dirty="0">
                <a:latin typeface="メイリオ" panose="020B0604030504040204" pitchFamily="50" charset="-128"/>
                <a:ea typeface="メイリオ" panose="020B0604030504040204" pitchFamily="50" charset="-128"/>
              </a:rPr>
              <a:t>の不等式</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であるので、</a:t>
            </a:r>
            <a:r>
              <a:rPr lang="ja-JP" altLang="en-US" dirty="0" smtClean="0">
                <a:latin typeface="メイリオ" panose="020B0604030504040204" pitchFamily="50" charset="-128"/>
                <a:ea typeface="メイリオ" panose="020B0604030504040204" pitchFamily="50" charset="-128"/>
              </a:rPr>
              <a:t>第三項目は定数として考えよう。</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KL</a:t>
            </a:r>
            <a:r>
              <a:rPr lang="ja-JP" altLang="en-US" dirty="0" smtClean="0">
                <a:latin typeface="メイリオ" panose="020B0604030504040204" pitchFamily="50" charset="-128"/>
                <a:ea typeface="メイリオ" panose="020B0604030504040204" pitchFamily="50" charset="-128"/>
              </a:rPr>
              <a:t>ダイバージェンスの最小化を考えるとは、</a:t>
            </a:r>
            <a:r>
              <a:rPr lang="ja-JP" altLang="en-US" dirty="0">
                <a:latin typeface="メイリオ" panose="020B0604030504040204" pitchFamily="50" charset="-128"/>
                <a:ea typeface="メイリオ" panose="020B0604030504040204" pitchFamily="50" charset="-128"/>
              </a:rPr>
              <a:t>他</a:t>
            </a:r>
            <a:r>
              <a:rPr lang="ja-JP" altLang="en-US" dirty="0" smtClean="0">
                <a:latin typeface="メイリオ" panose="020B0604030504040204" pitchFamily="50" charset="-128"/>
                <a:ea typeface="メイリオ" panose="020B0604030504040204" pitchFamily="50" charset="-128"/>
              </a:rPr>
              <a:t>の求められる項を最大化することと等しい。</a:t>
            </a:r>
            <a:endParaRPr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20293" y="1341501"/>
            <a:ext cx="7600950" cy="2419350"/>
          </a:xfrm>
          <a:prstGeom prst="rect">
            <a:avLst/>
          </a:prstGeom>
        </p:spPr>
      </p:pic>
      <p:sp>
        <p:nvSpPr>
          <p:cNvPr id="4" name="テキスト ボックス 3"/>
          <p:cNvSpPr txBox="1"/>
          <p:nvPr/>
        </p:nvSpPr>
        <p:spPr>
          <a:xfrm>
            <a:off x="749808" y="859536"/>
            <a:ext cx="5815584"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VAE</a:t>
            </a:r>
          </a:p>
        </p:txBody>
      </p:sp>
    </p:spTree>
    <p:extLst>
      <p:ext uri="{BB962C8B-B14F-4D97-AF65-F5344CB8AC3E}">
        <p14:creationId xmlns:p14="http://schemas.microsoft.com/office/powerpoint/2010/main" val="256194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VAE</a:t>
            </a:r>
          </a:p>
        </p:txBody>
      </p:sp>
      <p:pic>
        <p:nvPicPr>
          <p:cNvPr id="3" name="図 2"/>
          <p:cNvPicPr>
            <a:picLocks noChangeAspect="1"/>
          </p:cNvPicPr>
          <p:nvPr/>
        </p:nvPicPr>
        <p:blipFill>
          <a:blip r:embed="rId2"/>
          <a:stretch>
            <a:fillRect/>
          </a:stretch>
        </p:blipFill>
        <p:spPr>
          <a:xfrm>
            <a:off x="597408" y="1179956"/>
            <a:ext cx="4544378" cy="965835"/>
          </a:xfrm>
          <a:prstGeom prst="rect">
            <a:avLst/>
          </a:prstGeom>
        </p:spPr>
      </p:pic>
      <p:sp>
        <p:nvSpPr>
          <p:cNvPr id="4" name="テキスト ボックス 3"/>
          <p:cNvSpPr txBox="1"/>
          <p:nvPr/>
        </p:nvSpPr>
        <p:spPr>
          <a:xfrm>
            <a:off x="597408" y="2145791"/>
            <a:ext cx="7156704" cy="1754326"/>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前半の二項を目的関数として、最適化を行う。</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この項を</a:t>
            </a:r>
            <a:r>
              <a:rPr lang="en-US" altLang="ja-JP" dirty="0" err="1">
                <a:latin typeface="メイリオ" panose="020B0604030504040204" pitchFamily="50" charset="-128"/>
                <a:ea typeface="メイリオ" panose="020B0604030504040204" pitchFamily="50" charset="-128"/>
              </a:rPr>
              <a:t>ELBO:Evidence</a:t>
            </a:r>
            <a:r>
              <a:rPr lang="en-US" altLang="ja-JP" dirty="0">
                <a:latin typeface="メイリオ" panose="020B0604030504040204" pitchFamily="50" charset="-128"/>
                <a:ea typeface="メイリオ" panose="020B0604030504040204" pitchFamily="50" charset="-128"/>
              </a:rPr>
              <a:t> Lower </a:t>
            </a:r>
            <a:r>
              <a:rPr lang="en-US" altLang="ja-JP" dirty="0" smtClean="0">
                <a:latin typeface="メイリオ" panose="020B0604030504040204" pitchFamily="50" charset="-128"/>
                <a:ea typeface="メイリオ" panose="020B0604030504040204" pitchFamily="50" charset="-128"/>
              </a:rPr>
              <a:t>Bound </a:t>
            </a:r>
            <a:r>
              <a:rPr lang="ja-JP" altLang="en-US" dirty="0" smtClean="0">
                <a:latin typeface="メイリオ" panose="020B0604030504040204" pitchFamily="50" charset="-128"/>
                <a:ea typeface="メイリオ" panose="020B0604030504040204" pitchFamily="50" charset="-128"/>
              </a:rPr>
              <a:t>詳しくは変分ベイズへ</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ELBO</a:t>
            </a:r>
            <a:r>
              <a:rPr kumimoji="1" lang="ja-JP" altLang="en-US" dirty="0" smtClean="0">
                <a:latin typeface="メイリオ" panose="020B0604030504040204" pitchFamily="50" charset="-128"/>
                <a:ea typeface="メイリオ" panose="020B0604030504040204" pitchFamily="50" charset="-128"/>
              </a:rPr>
              <a:t>の項を最大化することで</a:t>
            </a:r>
            <a:r>
              <a:rPr kumimoji="1" lang="en-US" altLang="ja-JP" dirty="0" smtClean="0">
                <a:latin typeface="メイリオ" panose="020B0604030504040204" pitchFamily="50" charset="-128"/>
                <a:ea typeface="メイリオ" panose="020B0604030504040204" pitchFamily="50" charset="-128"/>
              </a:rPr>
              <a:t>VAE</a:t>
            </a:r>
            <a:r>
              <a:rPr kumimoji="1" lang="ja-JP" altLang="en-US" dirty="0" smtClean="0">
                <a:latin typeface="メイリオ" panose="020B0604030504040204" pitchFamily="50" charset="-128"/>
                <a:ea typeface="メイリオ" panose="020B0604030504040204" pitchFamily="50" charset="-128"/>
              </a:rPr>
              <a:t>による生成を最適化する。</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計算できるようになって嬉しい</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2621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24256" y="451104"/>
            <a:ext cx="5815584" cy="4524315"/>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VAE</a:t>
            </a:r>
          </a:p>
          <a:p>
            <a:endParaRPr kumimoji="1"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正規分布から</a:t>
            </a:r>
            <a:r>
              <a:rPr lang="en-US" altLang="ja-JP" dirty="0" smtClean="0">
                <a:latin typeface="メイリオ" panose="020B0604030504040204" pitchFamily="50" charset="-128"/>
                <a:ea typeface="メイリオ" panose="020B0604030504040204" pitchFamily="50" charset="-128"/>
              </a:rPr>
              <a:t>x</a:t>
            </a:r>
            <a:r>
              <a:rPr lang="ja-JP" altLang="en-US" dirty="0" smtClean="0">
                <a:latin typeface="メイリオ" panose="020B0604030504040204" pitchFamily="50" charset="-128"/>
                <a:ea typeface="メイリオ" panose="020B0604030504040204" pitchFamily="50" charset="-128"/>
              </a:rPr>
              <a:t>を作る事ができた。</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乱数を用意できれば画像が生成できる。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積分できない問題には</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変分下限の考え方で等価な計算へ変換。</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問題</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VAE</a:t>
            </a:r>
            <a:r>
              <a:rPr kumimoji="1" lang="ja-JP" altLang="en-US" dirty="0" smtClean="0">
                <a:latin typeface="メイリオ" panose="020B0604030504040204" pitchFamily="50" charset="-128"/>
                <a:ea typeface="メイリオ" panose="020B0604030504040204" pitchFamily="50" charset="-128"/>
              </a:rPr>
              <a:t>は生成写真がボケ</a:t>
            </a:r>
            <a:r>
              <a:rPr kumimoji="1" lang="ja-JP" altLang="en-US" dirty="0" err="1" smtClean="0">
                <a:latin typeface="メイリオ" panose="020B0604030504040204" pitchFamily="50" charset="-128"/>
                <a:ea typeface="メイリオ" panose="020B0604030504040204" pitchFamily="50" charset="-128"/>
              </a:rPr>
              <a:t>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476" y="1849115"/>
            <a:ext cx="4610743" cy="3696216"/>
          </a:xfrm>
          <a:prstGeom prst="rect">
            <a:avLst/>
          </a:prstGeom>
        </p:spPr>
      </p:pic>
      <p:pic>
        <p:nvPicPr>
          <p:cNvPr id="4" name="図 3"/>
          <p:cNvPicPr>
            <a:picLocks noChangeAspect="1"/>
          </p:cNvPicPr>
          <p:nvPr/>
        </p:nvPicPr>
        <p:blipFill>
          <a:blip r:embed="rId3"/>
          <a:stretch>
            <a:fillRect/>
          </a:stretch>
        </p:blipFill>
        <p:spPr>
          <a:xfrm>
            <a:off x="8781288" y="3540060"/>
            <a:ext cx="2286000" cy="314325"/>
          </a:xfrm>
          <a:prstGeom prst="rect">
            <a:avLst/>
          </a:prstGeom>
        </p:spPr>
      </p:pic>
    </p:spTree>
    <p:extLst>
      <p:ext uri="{BB962C8B-B14F-4D97-AF65-F5344CB8AC3E}">
        <p14:creationId xmlns:p14="http://schemas.microsoft.com/office/powerpoint/2010/main" val="3238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12064" y="377952"/>
            <a:ext cx="9204960" cy="3693319"/>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GAN</a:t>
            </a:r>
          </a:p>
          <a:p>
            <a:r>
              <a:rPr lang="en-US" altLang="ja-JP" dirty="0">
                <a:latin typeface="メイリオ" panose="020B0604030504040204" pitchFamily="50" charset="-128"/>
                <a:ea typeface="メイリオ" panose="020B0604030504040204" pitchFamily="50" charset="-128"/>
              </a:rPr>
              <a:t>Generative Adversarial </a:t>
            </a:r>
            <a:r>
              <a:rPr lang="en-US" altLang="ja-JP" dirty="0" smtClean="0">
                <a:latin typeface="メイリオ" panose="020B0604030504040204" pitchFamily="50" charset="-128"/>
                <a:ea typeface="メイリオ" panose="020B0604030504040204" pitchFamily="50" charset="-128"/>
              </a:rPr>
              <a:t>Networks, </a:t>
            </a:r>
            <a:r>
              <a:rPr lang="en-US" altLang="ja-JP" dirty="0" err="1" smtClean="0">
                <a:latin typeface="メイリオ" panose="020B0604030504040204" pitchFamily="50" charset="-128"/>
                <a:ea typeface="メイリオ" panose="020B0604030504040204" pitchFamily="50" charset="-128"/>
              </a:rPr>
              <a:t>ian</a:t>
            </a:r>
            <a:r>
              <a:rPr lang="en-US" altLang="ja-JP" dirty="0" smtClean="0">
                <a:latin typeface="メイリオ" panose="020B0604030504040204" pitchFamily="50" charset="-128"/>
                <a:ea typeface="メイリオ" panose="020B0604030504040204" pitchFamily="50" charset="-128"/>
              </a:rPr>
              <a:t>, 2014</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err="1" smtClean="0">
                <a:latin typeface="メイリオ" panose="020B0604030504040204" pitchFamily="50" charset="-128"/>
                <a:ea typeface="メイリオ" panose="020B0604030504040204" pitchFamily="50" charset="-128"/>
              </a:rPr>
              <a:t>Pixel,VAE</a:t>
            </a:r>
            <a:r>
              <a:rPr kumimoji="1" lang="ja-JP" altLang="en-US" dirty="0" err="1" smtClean="0">
                <a:latin typeface="メイリオ" panose="020B0604030504040204" pitchFamily="50" charset="-128"/>
                <a:ea typeface="メイリオ" panose="020B0604030504040204" pitchFamily="50" charset="-128"/>
              </a:rPr>
              <a:t>のように</a:t>
            </a:r>
            <a:r>
              <a:rPr kumimoji="1" lang="en-US" altLang="ja-JP" dirty="0" smtClean="0">
                <a:latin typeface="メイリオ" panose="020B0604030504040204" pitchFamily="50" charset="-128"/>
                <a:ea typeface="メイリオ" panose="020B0604030504040204" pitchFamily="50" charset="-128"/>
              </a:rPr>
              <a:t>NN</a:t>
            </a:r>
            <a:r>
              <a:rPr kumimoji="1" lang="ja-JP" altLang="en-US" dirty="0" smtClean="0">
                <a:latin typeface="メイリオ" panose="020B0604030504040204" pitchFamily="50" charset="-128"/>
                <a:ea typeface="メイリオ" panose="020B0604030504040204" pitchFamily="50" charset="-128"/>
              </a:rPr>
              <a:t>やガウス分布で確率密度関数を表現しようとする考えに対して、</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そもそもデータが生まれる確率密度とか関係なく</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ひたすら乱数からデータを生成するように学習させる。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ゲーム理論的に二つのモデルを戦わせる。</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ジェネレータ：ディスクリミネーターを騙す画像を生成</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ディスクリミネーター：本当の画像か、生成された画像かを見分ける</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916174" y="4188714"/>
            <a:ext cx="6800850" cy="2552700"/>
          </a:xfrm>
          <a:prstGeom prst="rect">
            <a:avLst/>
          </a:prstGeom>
        </p:spPr>
      </p:pic>
    </p:spTree>
    <p:extLst>
      <p:ext uri="{BB962C8B-B14F-4D97-AF65-F5344CB8AC3E}">
        <p14:creationId xmlns:p14="http://schemas.microsoft.com/office/powerpoint/2010/main" val="385472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97023" y="4201834"/>
            <a:ext cx="4224379"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D(x)</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1(max)</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92765" y="2993755"/>
            <a:ext cx="9120451" cy="1063371"/>
          </a:xfrm>
          <a:prstGeom prst="rect">
            <a:avLst/>
          </a:prstGeom>
        </p:spPr>
      </p:pic>
      <p:sp>
        <p:nvSpPr>
          <p:cNvPr id="6" name="楕円 5"/>
          <p:cNvSpPr/>
          <p:nvPr/>
        </p:nvSpPr>
        <p:spPr>
          <a:xfrm>
            <a:off x="1068895" y="785934"/>
            <a:ext cx="975360" cy="987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Z</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584704" y="7859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8" name="楕円 7"/>
          <p:cNvSpPr/>
          <p:nvPr/>
        </p:nvSpPr>
        <p:spPr>
          <a:xfrm>
            <a:off x="5027104" y="6883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7601563" y="1158957"/>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discriminator</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772749" y="1267518"/>
            <a:ext cx="1741457"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G(Z)</a:t>
            </a:r>
            <a:r>
              <a:rPr kumimoji="1" lang="ja-JP" altLang="en-US" dirty="0" smtClean="0">
                <a:latin typeface="メイリオ" panose="020B0604030504040204" pitchFamily="50" charset="-128"/>
                <a:ea typeface="メイリオ" panose="020B0604030504040204" pitchFamily="50" charset="-128"/>
              </a:rPr>
              <a:t>なら</a:t>
            </a:r>
            <a:r>
              <a:rPr kumimoji="1" lang="en-US" altLang="ja-JP" dirty="0" smtClean="0">
                <a:latin typeface="メイリオ" panose="020B0604030504040204" pitchFamily="50" charset="-128"/>
                <a:ea typeface="メイリオ" panose="020B0604030504040204" pitchFamily="50" charset="-128"/>
              </a:rPr>
              <a:t>0</a:t>
            </a:r>
            <a:br>
              <a:rPr kumimoji="1" lang="en-US" altLang="ja-JP" dirty="0" smtClean="0">
                <a:latin typeface="メイリオ" panose="020B0604030504040204" pitchFamily="50" charset="-128"/>
                <a:ea typeface="メイリオ" panose="020B0604030504040204" pitchFamily="50" charset="-128"/>
              </a:rPr>
            </a:b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なら</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を返す</a:t>
            </a:r>
            <a:endParaRPr kumimoji="1" lang="en-US" altLang="ja-JP" dirty="0" smtClean="0">
              <a:latin typeface="メイリオ" panose="020B0604030504040204" pitchFamily="50" charset="-128"/>
              <a:ea typeface="メイリオ" panose="020B0604030504040204" pitchFamily="50" charset="-128"/>
            </a:endParaRPr>
          </a:p>
        </p:txBody>
      </p:sp>
      <p:sp>
        <p:nvSpPr>
          <p:cNvPr id="11" name="楕円 10"/>
          <p:cNvSpPr/>
          <p:nvPr/>
        </p:nvSpPr>
        <p:spPr>
          <a:xfrm>
            <a:off x="5113694" y="1908667"/>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X</a:t>
            </a:r>
            <a:endParaRPr kumimoji="1" lang="ja-JP" altLang="en-US" dirty="0">
              <a:latin typeface="メイリオ" panose="020B0604030504040204" pitchFamily="50" charset="-128"/>
              <a:ea typeface="メイリオ" panose="020B0604030504040204" pitchFamily="50" charset="-128"/>
            </a:endParaRPr>
          </a:p>
        </p:txBody>
      </p:sp>
      <p:sp>
        <p:nvSpPr>
          <p:cNvPr id="12" name="右矢印 11"/>
          <p:cNvSpPr/>
          <p:nvPr/>
        </p:nvSpPr>
        <p:spPr>
          <a:xfrm>
            <a:off x="2186463" y="8712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628864" y="8590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608342">
            <a:off x="6438794" y="1004840"/>
            <a:ext cx="1132832" cy="44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20835421">
            <a:off x="6455817" y="1797846"/>
            <a:ext cx="1055398"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4048" y="244926"/>
            <a:ext cx="5815584"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GAN</a:t>
            </a:r>
            <a:r>
              <a:rPr lang="ja-JP" altLang="en-US" dirty="0" smtClean="0">
                <a:latin typeface="メイリオ" panose="020B0604030504040204" pitchFamily="50" charset="-128"/>
                <a:ea typeface="メイリオ" panose="020B0604030504040204" pitchFamily="50" charset="-128"/>
              </a:rPr>
              <a:t>のやりたいこと</a:t>
            </a:r>
            <a:endParaRPr kumimoji="1" lang="en-US" altLang="ja-JP" dirty="0" smtClean="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236425" y="4201834"/>
            <a:ext cx="4891492"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1-D(G(Z))</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1(max)</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7094554" y="5848692"/>
            <a:ext cx="4891492"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1-D(G(Z))</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0(min)</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sp>
        <p:nvSpPr>
          <p:cNvPr id="20" name="右矢印 19"/>
          <p:cNvSpPr/>
          <p:nvPr/>
        </p:nvSpPr>
        <p:spPr>
          <a:xfrm rot="17343680">
            <a:off x="5422536" y="3666705"/>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5437815">
            <a:off x="8637938" y="3669222"/>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36254" y="5758824"/>
            <a:ext cx="2503361"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Generator</a:t>
            </a:r>
            <a:r>
              <a:rPr kumimoji="1" lang="ja-JP" altLang="en-US" dirty="0" smtClean="0">
                <a:latin typeface="メイリオ" panose="020B0604030504040204" pitchFamily="50" charset="-128"/>
                <a:ea typeface="メイリオ" panose="020B0604030504040204" pitchFamily="50" charset="-128"/>
              </a:rPr>
              <a:t>の気持ち</a:t>
            </a:r>
            <a:r>
              <a:rPr kumimoji="1" lang="en-US" altLang="ja-JP" dirty="0" smtClean="0">
                <a:latin typeface="メイリオ" panose="020B0604030504040204" pitchFamily="50" charset="-128"/>
                <a:ea typeface="メイリオ" panose="020B0604030504040204" pitchFamily="50" charset="-128"/>
              </a:rPr>
              <a:t>:</a:t>
            </a:r>
          </a:p>
        </p:txBody>
      </p:sp>
      <p:sp>
        <p:nvSpPr>
          <p:cNvPr id="23" name="テキスト ボックス 22"/>
          <p:cNvSpPr txBox="1"/>
          <p:nvPr/>
        </p:nvSpPr>
        <p:spPr>
          <a:xfrm>
            <a:off x="136254" y="4201834"/>
            <a:ext cx="3155586"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の気持ち</a:t>
            </a:r>
            <a:r>
              <a:rPr kumimoji="1" lang="en-US" altLang="ja-JP" dirty="0" smtClean="0">
                <a:latin typeface="メイリオ" panose="020B0604030504040204" pitchFamily="50" charset="-128"/>
                <a:ea typeface="メイリオ" panose="020B0604030504040204" pitchFamily="50" charset="-128"/>
              </a:rPr>
              <a:t>:</a:t>
            </a:r>
          </a:p>
        </p:txBody>
      </p:sp>
      <p:sp>
        <p:nvSpPr>
          <p:cNvPr id="24" name="上下矢印 23"/>
          <p:cNvSpPr/>
          <p:nvPr/>
        </p:nvSpPr>
        <p:spPr>
          <a:xfrm>
            <a:off x="8819588" y="4515240"/>
            <a:ext cx="760750" cy="12435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772749" y="5005599"/>
            <a:ext cx="85344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敵対</a:t>
            </a:r>
            <a:endParaRPr kumimoji="1" lang="en-US" altLang="ja-JP" dirty="0" smtClean="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1228444" y="832857"/>
            <a:ext cx="759905"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乱数</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0944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97023" y="4201834"/>
            <a:ext cx="4224379"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D(x)</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1(max)</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92765" y="2993755"/>
            <a:ext cx="9120451" cy="1063371"/>
          </a:xfrm>
          <a:prstGeom prst="rect">
            <a:avLst/>
          </a:prstGeom>
        </p:spPr>
      </p:pic>
      <p:sp>
        <p:nvSpPr>
          <p:cNvPr id="6" name="楕円 5"/>
          <p:cNvSpPr/>
          <p:nvPr/>
        </p:nvSpPr>
        <p:spPr>
          <a:xfrm>
            <a:off x="1068895" y="785934"/>
            <a:ext cx="975360" cy="987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Z</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584704" y="7859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8" name="楕円 7"/>
          <p:cNvSpPr/>
          <p:nvPr/>
        </p:nvSpPr>
        <p:spPr>
          <a:xfrm>
            <a:off x="5027104" y="6883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7601563" y="1158957"/>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discriminator</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772749" y="1267518"/>
            <a:ext cx="1741457"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G(Z)</a:t>
            </a:r>
            <a:r>
              <a:rPr kumimoji="1" lang="ja-JP" altLang="en-US" dirty="0" smtClean="0">
                <a:latin typeface="メイリオ" panose="020B0604030504040204" pitchFamily="50" charset="-128"/>
                <a:ea typeface="メイリオ" panose="020B0604030504040204" pitchFamily="50" charset="-128"/>
              </a:rPr>
              <a:t>なら</a:t>
            </a:r>
            <a:r>
              <a:rPr kumimoji="1" lang="en-US" altLang="ja-JP" dirty="0" smtClean="0">
                <a:latin typeface="メイリオ" panose="020B0604030504040204" pitchFamily="50" charset="-128"/>
                <a:ea typeface="メイリオ" panose="020B0604030504040204" pitchFamily="50" charset="-128"/>
              </a:rPr>
              <a:t>0</a:t>
            </a:r>
            <a:br>
              <a:rPr kumimoji="1" lang="en-US" altLang="ja-JP" dirty="0" smtClean="0">
                <a:latin typeface="メイリオ" panose="020B0604030504040204" pitchFamily="50" charset="-128"/>
                <a:ea typeface="メイリオ" panose="020B0604030504040204" pitchFamily="50" charset="-128"/>
              </a:rPr>
            </a:b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なら</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を返す</a:t>
            </a:r>
            <a:endParaRPr kumimoji="1" lang="en-US" altLang="ja-JP" dirty="0" smtClean="0">
              <a:latin typeface="メイリオ" panose="020B0604030504040204" pitchFamily="50" charset="-128"/>
              <a:ea typeface="メイリオ" panose="020B0604030504040204" pitchFamily="50" charset="-128"/>
            </a:endParaRPr>
          </a:p>
        </p:txBody>
      </p:sp>
      <p:sp>
        <p:nvSpPr>
          <p:cNvPr id="11" name="楕円 10"/>
          <p:cNvSpPr/>
          <p:nvPr/>
        </p:nvSpPr>
        <p:spPr>
          <a:xfrm>
            <a:off x="5113694" y="1908667"/>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X</a:t>
            </a:r>
            <a:endParaRPr kumimoji="1" lang="ja-JP" altLang="en-US" dirty="0">
              <a:latin typeface="メイリオ" panose="020B0604030504040204" pitchFamily="50" charset="-128"/>
              <a:ea typeface="メイリオ" panose="020B0604030504040204" pitchFamily="50" charset="-128"/>
            </a:endParaRPr>
          </a:p>
        </p:txBody>
      </p:sp>
      <p:sp>
        <p:nvSpPr>
          <p:cNvPr id="12" name="右矢印 11"/>
          <p:cNvSpPr/>
          <p:nvPr/>
        </p:nvSpPr>
        <p:spPr>
          <a:xfrm>
            <a:off x="2186463" y="8712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628864" y="8590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608342">
            <a:off x="6438794" y="1004840"/>
            <a:ext cx="1132832" cy="44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20835421">
            <a:off x="6455817" y="1797846"/>
            <a:ext cx="1055398"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4048" y="244926"/>
            <a:ext cx="5815584"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が訓練される　→　偽物と本物がわかる</a:t>
            </a:r>
            <a:endParaRPr kumimoji="1" lang="en-US" altLang="ja-JP" dirty="0" smtClean="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236425" y="4201834"/>
            <a:ext cx="4891492"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1-D(G(Z))</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1(max)</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7094554" y="5848692"/>
            <a:ext cx="4891492"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1-D(G(Z))</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0(min)</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sp>
        <p:nvSpPr>
          <p:cNvPr id="20" name="右矢印 19"/>
          <p:cNvSpPr/>
          <p:nvPr/>
        </p:nvSpPr>
        <p:spPr>
          <a:xfrm rot="17343680">
            <a:off x="5422536" y="3666705"/>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5437815">
            <a:off x="8637938" y="3669222"/>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36254" y="5758824"/>
            <a:ext cx="2503361"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Generator</a:t>
            </a:r>
            <a:r>
              <a:rPr kumimoji="1" lang="ja-JP" altLang="en-US" dirty="0" smtClean="0">
                <a:latin typeface="メイリオ" panose="020B0604030504040204" pitchFamily="50" charset="-128"/>
                <a:ea typeface="メイリオ" panose="020B0604030504040204" pitchFamily="50" charset="-128"/>
              </a:rPr>
              <a:t>の気持ち</a:t>
            </a:r>
            <a:r>
              <a:rPr kumimoji="1" lang="en-US" altLang="ja-JP" dirty="0" smtClean="0">
                <a:latin typeface="メイリオ" panose="020B0604030504040204" pitchFamily="50" charset="-128"/>
                <a:ea typeface="メイリオ" panose="020B0604030504040204" pitchFamily="50" charset="-128"/>
              </a:rPr>
              <a:t>:</a:t>
            </a:r>
          </a:p>
        </p:txBody>
      </p:sp>
      <p:sp>
        <p:nvSpPr>
          <p:cNvPr id="23" name="テキスト ボックス 22"/>
          <p:cNvSpPr txBox="1"/>
          <p:nvPr/>
        </p:nvSpPr>
        <p:spPr>
          <a:xfrm>
            <a:off x="136254" y="4201834"/>
            <a:ext cx="3155586"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の気持ち</a:t>
            </a:r>
            <a:r>
              <a:rPr kumimoji="1" lang="en-US" altLang="ja-JP" dirty="0" smtClean="0">
                <a:latin typeface="メイリオ" panose="020B0604030504040204" pitchFamily="50" charset="-128"/>
                <a:ea typeface="メイリオ" panose="020B0604030504040204" pitchFamily="50" charset="-128"/>
              </a:rPr>
              <a:t>:</a:t>
            </a:r>
          </a:p>
        </p:txBody>
      </p:sp>
      <p:sp>
        <p:nvSpPr>
          <p:cNvPr id="24" name="上下矢印 23"/>
          <p:cNvSpPr/>
          <p:nvPr/>
        </p:nvSpPr>
        <p:spPr>
          <a:xfrm>
            <a:off x="8819588" y="4515240"/>
            <a:ext cx="760750" cy="12435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772749" y="5005599"/>
            <a:ext cx="85344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敵対</a:t>
            </a:r>
            <a:endParaRPr kumimoji="1" lang="en-US" altLang="ja-JP" dirty="0" smtClean="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1228444" y="832857"/>
            <a:ext cx="759905"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乱数</a:t>
            </a:r>
            <a:endParaRPr kumimoji="1" lang="en-US" altLang="ja-JP" dirty="0" smtClean="0">
              <a:latin typeface="メイリオ" panose="020B0604030504040204" pitchFamily="50" charset="-128"/>
              <a:ea typeface="メイリオ" panose="020B0604030504040204" pitchFamily="50" charset="-128"/>
            </a:endParaRPr>
          </a:p>
        </p:txBody>
      </p:sp>
      <p:sp>
        <p:nvSpPr>
          <p:cNvPr id="4" name="正方形/長方形 3"/>
          <p:cNvSpPr/>
          <p:nvPr/>
        </p:nvSpPr>
        <p:spPr>
          <a:xfrm>
            <a:off x="743712" y="614258"/>
            <a:ext cx="4240007" cy="143471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正方形/長方形 26"/>
          <p:cNvSpPr/>
          <p:nvPr/>
        </p:nvSpPr>
        <p:spPr>
          <a:xfrm>
            <a:off x="1387934" y="3355050"/>
            <a:ext cx="587237" cy="5308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正方形/長方形 27"/>
          <p:cNvSpPr/>
          <p:nvPr/>
        </p:nvSpPr>
        <p:spPr>
          <a:xfrm>
            <a:off x="90429" y="5687148"/>
            <a:ext cx="11895617" cy="5308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900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97023" y="4201834"/>
            <a:ext cx="4224379"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D(x)</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1(max)</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92765" y="2993755"/>
            <a:ext cx="9120451" cy="1063371"/>
          </a:xfrm>
          <a:prstGeom prst="rect">
            <a:avLst/>
          </a:prstGeom>
        </p:spPr>
      </p:pic>
      <p:sp>
        <p:nvSpPr>
          <p:cNvPr id="6" name="楕円 5"/>
          <p:cNvSpPr/>
          <p:nvPr/>
        </p:nvSpPr>
        <p:spPr>
          <a:xfrm>
            <a:off x="1068895" y="785934"/>
            <a:ext cx="975360" cy="987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Z</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584704" y="7859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8" name="楕円 7"/>
          <p:cNvSpPr/>
          <p:nvPr/>
        </p:nvSpPr>
        <p:spPr>
          <a:xfrm>
            <a:off x="5027104" y="6883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7601563" y="1158957"/>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discriminator</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772749" y="1267518"/>
            <a:ext cx="1741457"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G(Z)</a:t>
            </a:r>
            <a:r>
              <a:rPr kumimoji="1" lang="ja-JP" altLang="en-US" dirty="0" smtClean="0">
                <a:latin typeface="メイリオ" panose="020B0604030504040204" pitchFamily="50" charset="-128"/>
                <a:ea typeface="メイリオ" panose="020B0604030504040204" pitchFamily="50" charset="-128"/>
              </a:rPr>
              <a:t>なら</a:t>
            </a:r>
            <a:r>
              <a:rPr kumimoji="1" lang="en-US" altLang="ja-JP" dirty="0" smtClean="0">
                <a:latin typeface="メイリオ" panose="020B0604030504040204" pitchFamily="50" charset="-128"/>
                <a:ea typeface="メイリオ" panose="020B0604030504040204" pitchFamily="50" charset="-128"/>
              </a:rPr>
              <a:t>0</a:t>
            </a:r>
            <a:br>
              <a:rPr kumimoji="1" lang="en-US" altLang="ja-JP" dirty="0" smtClean="0">
                <a:latin typeface="メイリオ" panose="020B0604030504040204" pitchFamily="50" charset="-128"/>
                <a:ea typeface="メイリオ" panose="020B0604030504040204" pitchFamily="50" charset="-128"/>
              </a:rPr>
            </a:b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なら</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を返す</a:t>
            </a:r>
            <a:endParaRPr kumimoji="1" lang="en-US" altLang="ja-JP" dirty="0" smtClean="0">
              <a:latin typeface="メイリオ" panose="020B0604030504040204" pitchFamily="50" charset="-128"/>
              <a:ea typeface="メイリオ" panose="020B0604030504040204" pitchFamily="50" charset="-128"/>
            </a:endParaRPr>
          </a:p>
        </p:txBody>
      </p:sp>
      <p:sp>
        <p:nvSpPr>
          <p:cNvPr id="11" name="楕円 10"/>
          <p:cNvSpPr/>
          <p:nvPr/>
        </p:nvSpPr>
        <p:spPr>
          <a:xfrm>
            <a:off x="5113694" y="1908667"/>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X</a:t>
            </a:r>
            <a:endParaRPr kumimoji="1" lang="ja-JP" altLang="en-US" dirty="0">
              <a:latin typeface="メイリオ" panose="020B0604030504040204" pitchFamily="50" charset="-128"/>
              <a:ea typeface="メイリオ" panose="020B0604030504040204" pitchFamily="50" charset="-128"/>
            </a:endParaRPr>
          </a:p>
        </p:txBody>
      </p:sp>
      <p:sp>
        <p:nvSpPr>
          <p:cNvPr id="12" name="右矢印 11"/>
          <p:cNvSpPr/>
          <p:nvPr/>
        </p:nvSpPr>
        <p:spPr>
          <a:xfrm>
            <a:off x="2186463" y="8712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628864" y="8590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608342">
            <a:off x="6438794" y="1004840"/>
            <a:ext cx="1132832" cy="44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20835421">
            <a:off x="6455817" y="1797846"/>
            <a:ext cx="1055398"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4048" y="244926"/>
            <a:ext cx="1052779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訓練された</a:t>
            </a:r>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を騙そうと</a:t>
            </a:r>
            <a:r>
              <a:rPr lang="en-US" altLang="ja-JP" dirty="0" smtClean="0">
                <a:latin typeface="メイリオ" panose="020B0604030504040204" pitchFamily="50" charset="-128"/>
                <a:ea typeface="メイリオ" panose="020B0604030504040204" pitchFamily="50" charset="-128"/>
              </a:rPr>
              <a:t>generator</a:t>
            </a:r>
            <a:r>
              <a:rPr lang="ja-JP" altLang="en-US" dirty="0" smtClean="0">
                <a:latin typeface="メイリオ" panose="020B0604030504040204" pitchFamily="50" charset="-128"/>
                <a:ea typeface="メイリオ" panose="020B0604030504040204" pitchFamily="50" charset="-128"/>
              </a:rPr>
              <a:t>が頑張る</a:t>
            </a:r>
            <a:r>
              <a:rPr kumimoji="1" lang="ja-JP" altLang="en-US" dirty="0" smtClean="0">
                <a:latin typeface="メイリオ" panose="020B0604030504040204" pitchFamily="50" charset="-128"/>
                <a:ea typeface="メイリオ" panose="020B0604030504040204" pitchFamily="50" charset="-128"/>
              </a:rPr>
              <a:t>　→　より本物らしい画像が生成される</a:t>
            </a:r>
            <a:endParaRPr kumimoji="1" lang="en-US" altLang="ja-JP" dirty="0" smtClean="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236425" y="4201834"/>
            <a:ext cx="4891492"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1-D(G(Z))</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1(max)</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7094554" y="5848692"/>
            <a:ext cx="4891492"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1-D(G(Z))</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0(min)</a:t>
            </a:r>
            <a:r>
              <a:rPr lang="ja-JP" altLang="en-US" dirty="0" smtClean="0">
                <a:latin typeface="メイリオ" panose="020B0604030504040204" pitchFamily="50" charset="-128"/>
                <a:ea typeface="メイリオ" panose="020B0604030504040204" pitchFamily="50" charset="-128"/>
              </a:rPr>
              <a:t>になるように</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を最適化</a:t>
            </a:r>
            <a:endParaRPr kumimoji="1" lang="en-US" altLang="ja-JP" dirty="0" smtClean="0">
              <a:latin typeface="メイリオ" panose="020B0604030504040204" pitchFamily="50" charset="-128"/>
              <a:ea typeface="メイリオ" panose="020B0604030504040204" pitchFamily="50" charset="-128"/>
            </a:endParaRPr>
          </a:p>
        </p:txBody>
      </p:sp>
      <p:sp>
        <p:nvSpPr>
          <p:cNvPr id="20" name="右矢印 19"/>
          <p:cNvSpPr/>
          <p:nvPr/>
        </p:nvSpPr>
        <p:spPr>
          <a:xfrm rot="17343680">
            <a:off x="5422536" y="3666705"/>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5437815">
            <a:off x="8637938" y="3669222"/>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36254" y="5758824"/>
            <a:ext cx="2503361"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Generator</a:t>
            </a:r>
            <a:r>
              <a:rPr kumimoji="1" lang="ja-JP" altLang="en-US" dirty="0" smtClean="0">
                <a:latin typeface="メイリオ" panose="020B0604030504040204" pitchFamily="50" charset="-128"/>
                <a:ea typeface="メイリオ" panose="020B0604030504040204" pitchFamily="50" charset="-128"/>
              </a:rPr>
              <a:t>の気持ち</a:t>
            </a:r>
            <a:r>
              <a:rPr kumimoji="1" lang="en-US" altLang="ja-JP" dirty="0" smtClean="0">
                <a:latin typeface="メイリオ" panose="020B0604030504040204" pitchFamily="50" charset="-128"/>
                <a:ea typeface="メイリオ" panose="020B0604030504040204" pitchFamily="50" charset="-128"/>
              </a:rPr>
              <a:t>:</a:t>
            </a:r>
          </a:p>
        </p:txBody>
      </p:sp>
      <p:sp>
        <p:nvSpPr>
          <p:cNvPr id="23" name="テキスト ボックス 22"/>
          <p:cNvSpPr txBox="1"/>
          <p:nvPr/>
        </p:nvSpPr>
        <p:spPr>
          <a:xfrm>
            <a:off x="136254" y="4201834"/>
            <a:ext cx="3155586"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の気持ち</a:t>
            </a:r>
            <a:r>
              <a:rPr kumimoji="1" lang="en-US" altLang="ja-JP" dirty="0" smtClean="0">
                <a:latin typeface="メイリオ" panose="020B0604030504040204" pitchFamily="50" charset="-128"/>
                <a:ea typeface="メイリオ" panose="020B0604030504040204" pitchFamily="50" charset="-128"/>
              </a:rPr>
              <a:t>:</a:t>
            </a:r>
          </a:p>
        </p:txBody>
      </p:sp>
      <p:sp>
        <p:nvSpPr>
          <p:cNvPr id="24" name="上下矢印 23"/>
          <p:cNvSpPr/>
          <p:nvPr/>
        </p:nvSpPr>
        <p:spPr>
          <a:xfrm>
            <a:off x="8819588" y="4515240"/>
            <a:ext cx="760750" cy="12435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772749" y="5005599"/>
            <a:ext cx="85344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敵対</a:t>
            </a:r>
            <a:endParaRPr kumimoji="1" lang="en-US" altLang="ja-JP" dirty="0" smtClean="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1228444" y="832857"/>
            <a:ext cx="759905"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乱数</a:t>
            </a:r>
            <a:endParaRPr kumimoji="1" lang="en-US" altLang="ja-JP" dirty="0" smtClean="0">
              <a:latin typeface="メイリオ" panose="020B0604030504040204" pitchFamily="50" charset="-128"/>
              <a:ea typeface="メイリオ" panose="020B0604030504040204" pitchFamily="50" charset="-128"/>
            </a:endParaRPr>
          </a:p>
        </p:txBody>
      </p:sp>
      <p:sp>
        <p:nvSpPr>
          <p:cNvPr id="27" name="正方形/長方形 26"/>
          <p:cNvSpPr/>
          <p:nvPr/>
        </p:nvSpPr>
        <p:spPr>
          <a:xfrm>
            <a:off x="1927389" y="3339072"/>
            <a:ext cx="587237" cy="5308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正方形/長方形 27"/>
          <p:cNvSpPr/>
          <p:nvPr/>
        </p:nvSpPr>
        <p:spPr>
          <a:xfrm>
            <a:off x="90429" y="3844378"/>
            <a:ext cx="11895617" cy="6946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187176" y="6204091"/>
            <a:ext cx="8907543"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理論的なゴールは</a:t>
            </a:r>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0.5</a:t>
            </a:r>
            <a:r>
              <a:rPr lang="ja-JP" altLang="en-US" dirty="0" smtClean="0">
                <a:latin typeface="メイリオ" panose="020B0604030504040204" pitchFamily="50" charset="-128"/>
                <a:ea typeface="メイリオ" panose="020B0604030504040204" pitchFamily="50" charset="-128"/>
              </a:rPr>
              <a:t>を出すようになること</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ナッシュ均衡</a:t>
            </a:r>
            <a:r>
              <a:rPr lang="en-US" altLang="ja-JP" dirty="0" smtClean="0">
                <a:latin typeface="メイリオ" panose="020B0604030504040204" pitchFamily="50" charset="-128"/>
                <a:ea typeface="メイリオ" panose="020B0604030504040204" pitchFamily="50" charset="-128"/>
              </a:rPr>
              <a:t>)</a:t>
            </a:r>
          </a:p>
          <a:p>
            <a:r>
              <a:rPr kumimoji="1" lang="ja-JP" altLang="en-US" dirty="0" smtClean="0">
                <a:latin typeface="メイリオ" panose="020B0604030504040204" pitchFamily="50" charset="-128"/>
                <a:ea typeface="メイリオ" panose="020B0604030504040204" pitchFamily="50" charset="-128"/>
              </a:rPr>
              <a:t>本物と偽物の区別がつかないくらい</a:t>
            </a:r>
            <a:r>
              <a:rPr kumimoji="1" lang="en-US" altLang="ja-JP" dirty="0" smtClean="0">
                <a:latin typeface="メイリオ" panose="020B0604030504040204" pitchFamily="50" charset="-128"/>
                <a:ea typeface="メイリオ" panose="020B0604030504040204" pitchFamily="50" charset="-128"/>
              </a:rPr>
              <a:t>generator</a:t>
            </a:r>
            <a:r>
              <a:rPr kumimoji="1" lang="ja-JP" altLang="en-US" dirty="0" smtClean="0">
                <a:latin typeface="メイリオ" panose="020B0604030504040204" pitchFamily="50" charset="-128"/>
                <a:ea typeface="メイリオ" panose="020B0604030504040204" pitchFamily="50" charset="-128"/>
              </a:rPr>
              <a:t>の精度が上がる</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2235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4396" y="1583713"/>
            <a:ext cx="2511552"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min-max</a:t>
            </a:r>
            <a:r>
              <a:rPr kumimoji="1" lang="ja-JP" altLang="en-US" dirty="0" smtClean="0">
                <a:latin typeface="メイリオ" panose="020B0604030504040204" pitchFamily="50" charset="-128"/>
                <a:ea typeface="メイリオ" panose="020B0604030504040204" pitchFamily="50" charset="-128"/>
              </a:rPr>
              <a:t>損失の欠点</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073407" y="8119"/>
            <a:ext cx="7265665" cy="847118"/>
          </a:xfrm>
          <a:prstGeom prst="rect">
            <a:avLst/>
          </a:prstGeom>
        </p:spPr>
      </p:pic>
      <p:cxnSp>
        <p:nvCxnSpPr>
          <p:cNvPr id="7" name="直線矢印コネクタ 6"/>
          <p:cNvCxnSpPr/>
          <p:nvPr/>
        </p:nvCxnSpPr>
        <p:spPr>
          <a:xfrm flipV="1">
            <a:off x="385629" y="2682240"/>
            <a:ext cx="0" cy="2304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85629" y="4986683"/>
            <a:ext cx="4923987" cy="6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6280461" y="2675989"/>
            <a:ext cx="0" cy="2304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6280461" y="4980432"/>
            <a:ext cx="4923987" cy="6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89766" y="2200656"/>
            <a:ext cx="2511552"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log(1-D(G(z)))</a:t>
            </a:r>
            <a:endParaRPr lang="en-US" altLang="ja-JP"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4681728" y="5132831"/>
            <a:ext cx="1255776"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D(G(z))</a:t>
            </a:r>
            <a:endParaRPr lang="en-US" altLang="ja-JP" dirty="0">
              <a:latin typeface="メイリオ" panose="020B0604030504040204" pitchFamily="50" charset="-128"/>
              <a:ea typeface="メイリオ" panose="020B0604030504040204" pitchFamily="50" charset="-128"/>
            </a:endParaRPr>
          </a:p>
        </p:txBody>
      </p:sp>
      <p:sp>
        <p:nvSpPr>
          <p:cNvPr id="15" name="円弧 14"/>
          <p:cNvSpPr/>
          <p:nvPr/>
        </p:nvSpPr>
        <p:spPr>
          <a:xfrm>
            <a:off x="-3256593" y="3290869"/>
            <a:ext cx="7284441" cy="33791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336070" y="5063152"/>
            <a:ext cx="883130"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0</a:t>
            </a:r>
            <a:endParaRPr lang="en-US" altLang="ja-JP"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898379" y="5071822"/>
            <a:ext cx="868693"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a:t>
            </a:r>
            <a:endParaRPr lang="en-US" altLang="ja-JP"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385627" y="5563172"/>
            <a:ext cx="4392972" cy="120032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生成画像が明らかに</a:t>
            </a:r>
            <a:r>
              <a:rPr lang="en-US" altLang="ja-JP" dirty="0" smtClean="0">
                <a:latin typeface="メイリオ" panose="020B0604030504040204" pitchFamily="50" charset="-128"/>
                <a:ea typeface="メイリオ" panose="020B0604030504040204" pitchFamily="50" charset="-128"/>
              </a:rPr>
              <a:t>fake</a:t>
            </a:r>
            <a:r>
              <a:rPr lang="ja-JP" altLang="en-US" dirty="0" smtClean="0">
                <a:latin typeface="メイリオ" panose="020B0604030504040204" pitchFamily="50" charset="-128"/>
                <a:ea typeface="メイリオ" panose="020B0604030504040204" pitchFamily="50" charset="-128"/>
              </a:rPr>
              <a:t>である時、</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の出力は</a:t>
            </a:r>
            <a:r>
              <a:rPr lang="en-US" altLang="ja-JP" dirty="0" smtClean="0">
                <a:latin typeface="メイリオ" panose="020B0604030504040204" pitchFamily="50" charset="-128"/>
                <a:ea typeface="メイリオ" panose="020B0604030504040204" pitchFamily="50" charset="-128"/>
              </a:rPr>
              <a:t>0</a:t>
            </a:r>
            <a:r>
              <a:rPr lang="ja-JP" altLang="en-US" dirty="0" smtClean="0">
                <a:latin typeface="メイリオ" panose="020B0604030504040204" pitchFamily="50" charset="-128"/>
                <a:ea typeface="メイリオ" panose="020B0604030504040204" pitchFamily="50" charset="-128"/>
              </a:rPr>
              <a:t>になる</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しかし損失関数の購買はほとんど</a:t>
            </a:r>
            <a:r>
              <a:rPr lang="en-US" altLang="ja-JP" dirty="0" smtClean="0">
                <a:latin typeface="メイリオ" panose="020B0604030504040204" pitchFamily="50" charset="-128"/>
                <a:ea typeface="メイリオ" panose="020B0604030504040204" pitchFamily="50" charset="-128"/>
              </a:rPr>
              <a:t>0</a:t>
            </a:r>
          </a:p>
          <a:p>
            <a:r>
              <a:rPr lang="ja-JP" altLang="en-US" dirty="0" err="1" smtClean="0">
                <a:latin typeface="メイリオ" panose="020B0604030504040204" pitchFamily="50" charset="-128"/>
                <a:ea typeface="メイリオ" panose="020B0604030504040204" pitchFamily="50" charset="-128"/>
              </a:rPr>
              <a:t>なので</a:t>
            </a:r>
            <a:r>
              <a:rPr lang="ja-JP" altLang="en-US" dirty="0" smtClean="0">
                <a:latin typeface="メイリオ" panose="020B0604030504040204" pitchFamily="50" charset="-128"/>
                <a:ea typeface="メイリオ" panose="020B0604030504040204" pitchFamily="50" charset="-128"/>
              </a:rPr>
              <a:t>学習は進まない</a:t>
            </a:r>
            <a:endParaRPr lang="en-US" altLang="ja-JP" dirty="0">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0" y="3158961"/>
            <a:ext cx="883130"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0</a:t>
            </a:r>
            <a:endParaRPr lang="en-US" altLang="ja-JP" dirty="0">
              <a:latin typeface="メイリオ" panose="020B0604030504040204" pitchFamily="50" charset="-128"/>
              <a:ea typeface="メイリオ" panose="020B0604030504040204" pitchFamily="50" charset="-128"/>
            </a:endParaRPr>
          </a:p>
        </p:txBody>
      </p:sp>
      <p:sp>
        <p:nvSpPr>
          <p:cNvPr id="21" name="円弧 20"/>
          <p:cNvSpPr/>
          <p:nvPr/>
        </p:nvSpPr>
        <p:spPr>
          <a:xfrm rot="10800000">
            <a:off x="6280461" y="1102849"/>
            <a:ext cx="7284441" cy="33791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5838895" y="4508885"/>
            <a:ext cx="883130"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0</a:t>
            </a:r>
            <a:endParaRPr lang="en-US" altLang="ja-JP" dirty="0">
              <a:latin typeface="メイリオ" panose="020B0604030504040204" pitchFamily="50" charset="-128"/>
              <a:ea typeface="メイリオ" panose="020B0604030504040204" pitchFamily="50" charset="-128"/>
            </a:endParaRPr>
          </a:p>
        </p:txBody>
      </p:sp>
      <p:sp>
        <p:nvSpPr>
          <p:cNvPr id="23" name="テキスト ボックス 22"/>
          <p:cNvSpPr txBox="1"/>
          <p:nvPr/>
        </p:nvSpPr>
        <p:spPr>
          <a:xfrm>
            <a:off x="6393631" y="5087486"/>
            <a:ext cx="883130"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0</a:t>
            </a:r>
            <a:endParaRPr lang="en-US" altLang="ja-JP" dirty="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10666268" y="5247818"/>
            <a:ext cx="1255776"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D(G(z))</a:t>
            </a:r>
            <a:endParaRPr lang="en-US" altLang="ja-JP" dirty="0">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9882919" y="5186809"/>
            <a:ext cx="868693"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1</a:t>
            </a:r>
            <a:endParaRPr lang="en-US" altLang="ja-JP"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5579420" y="2177531"/>
            <a:ext cx="2511552"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 log D(G(z))</a:t>
            </a:r>
            <a:endParaRPr lang="en-US" altLang="ja-JP" dirty="0">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5579420" y="1527036"/>
            <a:ext cx="3503620"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非</a:t>
            </a:r>
            <a:r>
              <a:rPr kumimoji="1" lang="ja-JP" altLang="en-US" dirty="0" smtClean="0">
                <a:latin typeface="メイリオ" panose="020B0604030504040204" pitchFamily="50" charset="-128"/>
                <a:ea typeface="メイリオ" panose="020B0604030504040204" pitchFamily="50" charset="-128"/>
              </a:rPr>
              <a:t>飽和</a:t>
            </a:r>
            <a:r>
              <a:rPr kumimoji="1" lang="en-US" altLang="ja-JP" dirty="0" smtClean="0">
                <a:latin typeface="メイリオ" panose="020B0604030504040204" pitchFamily="50" charset="-128"/>
                <a:ea typeface="メイリオ" panose="020B0604030504040204" pitchFamily="50" charset="-128"/>
              </a:rPr>
              <a:t>GAN(non-saturating)</a:t>
            </a:r>
          </a:p>
          <a:p>
            <a:r>
              <a:rPr kumimoji="1" lang="ja-JP" altLang="en-US" dirty="0" smtClean="0">
                <a:latin typeface="メイリオ" panose="020B0604030504040204" pitchFamily="50" charset="-128"/>
                <a:ea typeface="メイリオ" panose="020B0604030504040204" pitchFamily="50" charset="-128"/>
              </a:rPr>
              <a:t>の損失の場合</a:t>
            </a:r>
            <a:endParaRPr lang="en-US" altLang="ja-JP" dirty="0">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6358640" y="5614189"/>
            <a:ext cx="4392972"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初期状態の学習は素早く反映される</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代わりに収束する補償はなくなる</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1901286" y="817869"/>
            <a:ext cx="7072025"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binary cross entropy : y(log y^) + (1-y)(log (1-y^) )</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5102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話の流れ</a:t>
            </a:r>
            <a:endParaRPr kumimoji="1" lang="en-US" altLang="ja-JP" dirty="0" smtClean="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3840480" y="891802"/>
            <a:ext cx="257251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生成モデルとは何</a:t>
            </a:r>
            <a:r>
              <a:rPr kumimoji="1" lang="ja-JP" altLang="en-US" dirty="0" err="1" smtClean="0">
                <a:latin typeface="メイリオ" panose="020B0604030504040204" pitchFamily="50" charset="-128"/>
                <a:ea typeface="メイリオ" panose="020B0604030504040204" pitchFamily="50" charset="-128"/>
              </a:rPr>
              <a:t>ぞ</a:t>
            </a:r>
            <a:endParaRPr kumimoji="1" lang="en-US" altLang="ja-JP" dirty="0" smtClean="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3840480" y="1686068"/>
            <a:ext cx="4681728"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モデルの種類とは如何なものがあるのか</a:t>
            </a:r>
            <a:endParaRPr kumimoji="1" lang="en-US" altLang="ja-JP"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3840480" y="2480334"/>
            <a:ext cx="45963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それぞれの詳細と実装について詳しく申せ</a:t>
            </a:r>
            <a:endParaRPr kumimoji="1" lang="en-US" altLang="ja-JP"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3840480" y="3376446"/>
            <a:ext cx="45963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生成モデルの異常検知と</a:t>
            </a:r>
            <a:r>
              <a:rPr kumimoji="1" lang="ja-JP" altLang="en-US" dirty="0" err="1" smtClean="0">
                <a:latin typeface="メイリオ" panose="020B0604030504040204" pitchFamily="50" charset="-128"/>
                <a:ea typeface="メイリオ" panose="020B0604030504040204" pitchFamily="50" charset="-128"/>
              </a:rPr>
              <a:t>な</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041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41376" y="438912"/>
            <a:ext cx="5815584" cy="1754326"/>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より良い損失関数を求めて</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Wasserstein </a:t>
            </a:r>
            <a:r>
              <a:rPr lang="en-US" altLang="ja-JP" dirty="0" smtClean="0">
                <a:latin typeface="メイリオ" panose="020B0604030504040204" pitchFamily="50" charset="-128"/>
                <a:ea typeface="メイリオ" panose="020B0604030504040204" pitchFamily="50" charset="-128"/>
              </a:rPr>
              <a:t>GAN, 2017</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Improved Training of Wasserstein </a:t>
            </a:r>
            <a:r>
              <a:rPr lang="en-US" altLang="ja-JP" dirty="0" smtClean="0">
                <a:latin typeface="メイリオ" panose="020B0604030504040204" pitchFamily="50" charset="-128"/>
                <a:ea typeface="メイリオ" panose="020B0604030504040204" pitchFamily="50" charset="-128"/>
              </a:rPr>
              <a:t>GANs,2017</a:t>
            </a: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3552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648" y="219456"/>
            <a:ext cx="10046208" cy="590931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アルゴリズム</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1.z~P(Z)</a:t>
            </a:r>
            <a:r>
              <a:rPr lang="ja-JP" altLang="en-US" dirty="0" smtClean="0">
                <a:latin typeface="メイリオ" panose="020B0604030504040204" pitchFamily="50" charset="-128"/>
                <a:ea typeface="メイリオ" panose="020B0604030504040204" pitchFamily="50" charset="-128"/>
              </a:rPr>
              <a:t>から</a:t>
            </a:r>
            <a:r>
              <a:rPr lang="en-US" altLang="ja-JP" dirty="0" smtClean="0">
                <a:latin typeface="メイリオ" panose="020B0604030504040204" pitchFamily="50" charset="-128"/>
                <a:ea typeface="メイリオ" panose="020B0604030504040204" pitchFamily="50" charset="-128"/>
              </a:rPr>
              <a:t>m</a:t>
            </a:r>
            <a:r>
              <a:rPr lang="ja-JP" altLang="en-US" dirty="0" smtClean="0">
                <a:latin typeface="メイリオ" panose="020B0604030504040204" pitchFamily="50" charset="-128"/>
                <a:ea typeface="メイリオ" panose="020B0604030504040204" pitchFamily="50" charset="-128"/>
              </a:rPr>
              <a:t>個の乱数を発生させる</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2.x~P(X)</a:t>
            </a:r>
            <a:r>
              <a:rPr lang="ja-JP" altLang="en-US" dirty="0" smtClean="0">
                <a:latin typeface="メイリオ" panose="020B0604030504040204" pitchFamily="50" charset="-128"/>
                <a:ea typeface="メイリオ" panose="020B0604030504040204" pitchFamily="50" charset="-128"/>
              </a:rPr>
              <a:t>から実画像を</a:t>
            </a:r>
            <a:r>
              <a:rPr lang="en-US" altLang="ja-JP" dirty="0" smtClean="0">
                <a:latin typeface="メイリオ" panose="020B0604030504040204" pitchFamily="50" charset="-128"/>
                <a:ea typeface="メイリオ" panose="020B0604030504040204" pitchFamily="50" charset="-128"/>
              </a:rPr>
              <a:t>m</a:t>
            </a:r>
            <a:r>
              <a:rPr lang="ja-JP" altLang="en-US" dirty="0" smtClean="0">
                <a:latin typeface="メイリオ" panose="020B0604030504040204" pitchFamily="50" charset="-128"/>
                <a:ea typeface="メイリオ" panose="020B0604030504040204" pitchFamily="50" charset="-128"/>
              </a:rPr>
              <a:t>個取り出す</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3.discriminator</a:t>
            </a:r>
            <a:r>
              <a:rPr lang="ja-JP" altLang="en-US" dirty="0" smtClean="0">
                <a:latin typeface="メイリオ" panose="020B0604030504040204" pitchFamily="50" charset="-128"/>
                <a:ea typeface="メイリオ" panose="020B0604030504040204" pitchFamily="50" charset="-128"/>
              </a:rPr>
              <a:t>のパラメータ</a:t>
            </a:r>
            <a:r>
              <a:rPr lang="en-US" altLang="ja-JP" dirty="0" smtClean="0">
                <a:latin typeface="メイリオ" panose="020B0604030504040204" pitchFamily="50" charset="-128"/>
                <a:ea typeface="メイリオ" panose="020B0604030504040204" pitchFamily="50" charset="-128"/>
              </a:rPr>
              <a:t>Θ</a:t>
            </a:r>
            <a:r>
              <a:rPr lang="ja-JP" altLang="en-US" dirty="0" smtClean="0">
                <a:latin typeface="メイリオ" panose="020B0604030504040204" pitchFamily="50" charset="-128"/>
                <a:ea typeface="メイリオ" panose="020B0604030504040204" pitchFamily="50" charset="-128"/>
              </a:rPr>
              <a:t>について</a:t>
            </a:r>
            <a:r>
              <a:rPr lang="en-US" altLang="ja-JP" dirty="0" smtClean="0">
                <a:latin typeface="メイリオ" panose="020B0604030504040204" pitchFamily="50" charset="-128"/>
                <a:ea typeface="メイリオ" panose="020B0604030504040204" pitchFamily="50" charset="-128"/>
              </a:rPr>
              <a:t>min-max</a:t>
            </a:r>
            <a:r>
              <a:rPr lang="ja-JP" altLang="en-US" dirty="0" smtClean="0">
                <a:latin typeface="メイリオ" panose="020B0604030504040204" pitchFamily="50" charset="-128"/>
                <a:ea typeface="メイリオ" panose="020B0604030504040204" pitchFamily="50" charset="-128"/>
              </a:rPr>
              <a:t>の式を微分する</a:t>
            </a:r>
            <a:r>
              <a:rPr lang="en-US" altLang="ja-JP" dirty="0" smtClean="0">
                <a:latin typeface="メイリオ" panose="020B0604030504040204" pitchFamily="50" charset="-128"/>
                <a:ea typeface="メイリオ" panose="020B0604030504040204" pitchFamily="50" charset="-128"/>
              </a:rPr>
              <a:t>(m</a:t>
            </a:r>
            <a:r>
              <a:rPr lang="ja-JP" altLang="en-US" dirty="0" smtClean="0">
                <a:latin typeface="メイリオ" panose="020B0604030504040204" pitchFamily="50" charset="-128"/>
                <a:ea typeface="メイリオ" panose="020B0604030504040204" pitchFamily="50" charset="-128"/>
              </a:rPr>
              <a:t>個をミニバッチとする</a:t>
            </a:r>
            <a:r>
              <a:rPr lang="en-US" altLang="ja-JP" dirty="0" smtClean="0">
                <a:latin typeface="メイリオ" panose="020B0604030504040204" pitchFamily="50" charset="-128"/>
                <a:ea typeface="メイリオ" panose="020B0604030504040204" pitchFamily="50" charset="-128"/>
              </a:rPr>
              <a:t>)</a:t>
            </a:r>
          </a:p>
          <a:p>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4.Θ</a:t>
            </a:r>
            <a:r>
              <a:rPr lang="ja-JP" altLang="en-US" dirty="0" smtClean="0">
                <a:latin typeface="メイリオ" panose="020B0604030504040204" pitchFamily="50" charset="-128"/>
                <a:ea typeface="メイリオ" panose="020B0604030504040204" pitchFamily="50" charset="-128"/>
              </a:rPr>
              <a:t>を更新した</a:t>
            </a:r>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を使って</a:t>
            </a:r>
            <a:r>
              <a:rPr lang="en-US" altLang="ja-JP" dirty="0" smtClean="0">
                <a:latin typeface="メイリオ" panose="020B0604030504040204" pitchFamily="50" charset="-128"/>
                <a:ea typeface="メイリオ" panose="020B0604030504040204" pitchFamily="50" charset="-128"/>
              </a:rPr>
              <a:t>generator</a:t>
            </a:r>
            <a:r>
              <a:rPr lang="ja-JP" altLang="en-US" dirty="0" smtClean="0">
                <a:latin typeface="メイリオ" panose="020B0604030504040204" pitchFamily="50" charset="-128"/>
                <a:ea typeface="メイリオ" panose="020B0604030504040204" pitchFamily="50" charset="-128"/>
              </a:rPr>
              <a:t>の生成結果を評価する</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いくつかの経験的テクニック</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・繰り返しの学習は行わず、一度学習させるごとに</a:t>
            </a:r>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も</a:t>
            </a:r>
            <a:r>
              <a:rPr lang="en-US" altLang="ja-JP" dirty="0" smtClean="0">
                <a:latin typeface="メイリオ" panose="020B0604030504040204" pitchFamily="50" charset="-128"/>
                <a:ea typeface="メイリオ" panose="020B0604030504040204" pitchFamily="50" charset="-128"/>
              </a:rPr>
              <a:t>generator</a:t>
            </a:r>
            <a:r>
              <a:rPr lang="ja-JP" altLang="en-US" dirty="0" smtClean="0">
                <a:latin typeface="メイリオ" panose="020B0604030504040204" pitchFamily="50" charset="-128"/>
                <a:ea typeface="メイリオ" panose="020B0604030504040204" pitchFamily="50" charset="-128"/>
              </a:rPr>
              <a:t>も更新する</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を先に何度か学習させて賢くしてから</a:t>
            </a:r>
            <a:r>
              <a:rPr lang="en-US" altLang="ja-JP" dirty="0" smtClean="0">
                <a:latin typeface="メイリオ" panose="020B0604030504040204" pitchFamily="50" charset="-128"/>
                <a:ea typeface="メイリオ" panose="020B0604030504040204" pitchFamily="50" charset="-128"/>
              </a:rPr>
              <a:t>generator</a:t>
            </a:r>
            <a:r>
              <a:rPr lang="ja-JP" altLang="en-US" dirty="0" smtClean="0">
                <a:latin typeface="メイリオ" panose="020B0604030504040204" pitchFamily="50" charset="-128"/>
                <a:ea typeface="メイリオ" panose="020B0604030504040204" pitchFamily="50" charset="-128"/>
              </a:rPr>
              <a:t>を学習させる</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・バッチ正規化する</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諸説</a:t>
            </a:r>
            <a:r>
              <a:rPr lang="en-US" altLang="ja-JP" dirty="0" smtClean="0">
                <a:latin typeface="メイリオ" panose="020B0604030504040204" pitchFamily="50" charset="-128"/>
                <a:ea typeface="メイリオ" panose="020B0604030504040204" pitchFamily="50" charset="-128"/>
              </a:rPr>
              <a:t>)</a:t>
            </a: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はすべて</a:t>
            </a:r>
            <a:r>
              <a:rPr lang="en-US" altLang="ja-JP" dirty="0" err="1" smtClean="0">
                <a:latin typeface="メイリオ" panose="020B0604030504040204" pitchFamily="50" charset="-128"/>
                <a:ea typeface="メイリオ" panose="020B0604030504040204" pitchFamily="50" charset="-128"/>
              </a:rPr>
              <a:t>leakyReLU</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generator</a:t>
            </a:r>
            <a:r>
              <a:rPr lang="ja-JP" altLang="en-US" dirty="0" smtClean="0">
                <a:latin typeface="メイリオ" panose="020B0604030504040204" pitchFamily="50" charset="-128"/>
                <a:ea typeface="メイリオ" panose="020B0604030504040204" pitchFamily="50" charset="-128"/>
              </a:rPr>
              <a:t>は</a:t>
            </a:r>
            <a:r>
              <a:rPr lang="en-US" altLang="ja-JP" dirty="0" err="1" smtClean="0">
                <a:latin typeface="メイリオ" panose="020B0604030504040204" pitchFamily="50" charset="-128"/>
                <a:ea typeface="メイリオ" panose="020B0604030504040204" pitchFamily="50" charset="-128"/>
              </a:rPr>
              <a:t>ReLU</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出力は</a:t>
            </a:r>
            <a:r>
              <a:rPr lang="en-US" altLang="ja-JP" dirty="0" err="1" smtClean="0">
                <a:latin typeface="メイリオ" panose="020B0604030504040204" pitchFamily="50" charset="-128"/>
                <a:ea typeface="メイリオ" panose="020B0604030504040204" pitchFamily="50" charset="-128"/>
              </a:rPr>
              <a:t>tanh</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372815" y="4170235"/>
            <a:ext cx="3810081" cy="2498789"/>
          </a:xfrm>
          <a:prstGeom prst="rect">
            <a:avLst/>
          </a:prstGeom>
        </p:spPr>
      </p:pic>
    </p:spTree>
    <p:extLst>
      <p:ext uri="{BB962C8B-B14F-4D97-AF65-F5344CB8AC3E}">
        <p14:creationId xmlns:p14="http://schemas.microsoft.com/office/powerpoint/2010/main" val="213334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9566" y="294310"/>
            <a:ext cx="11997090" cy="1477328"/>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generator</a:t>
            </a:r>
            <a:r>
              <a:rPr kumimoji="1" lang="ja-JP" altLang="en-US" dirty="0" smtClean="0">
                <a:latin typeface="メイリオ" panose="020B0604030504040204" pitchFamily="50" charset="-128"/>
                <a:ea typeface="メイリオ" panose="020B0604030504040204" pitchFamily="50" charset="-128"/>
              </a:rPr>
              <a:t>は</a:t>
            </a:r>
            <a:r>
              <a:rPr kumimoji="1" lang="en-US" altLang="ja-JP" dirty="0" err="1" smtClean="0">
                <a:latin typeface="メイリオ" panose="020B0604030504040204" pitchFamily="50" charset="-128"/>
                <a:ea typeface="メイリオ" panose="020B0604030504040204" pitchFamily="50" charset="-128"/>
              </a:rPr>
              <a:t>upconv</a:t>
            </a:r>
            <a:r>
              <a:rPr kumimoji="1" lang="ja-JP" altLang="en-US" dirty="0" smtClean="0">
                <a:latin typeface="メイリオ" panose="020B0604030504040204" pitchFamily="50" charset="-128"/>
                <a:ea typeface="メイリオ" panose="020B0604030504040204" pitchFamily="50" charset="-128"/>
              </a:rPr>
              <a:t>の構造</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Unsupervised Representation Learning with Deep Convolutional Generative Adversarial </a:t>
            </a:r>
            <a:r>
              <a:rPr lang="en-US" altLang="ja-JP" dirty="0" smtClean="0">
                <a:latin typeface="メイリオ" panose="020B0604030504040204" pitchFamily="50" charset="-128"/>
                <a:ea typeface="メイリオ" panose="020B0604030504040204" pitchFamily="50" charset="-128"/>
              </a:rPr>
              <a:t>Networks, </a:t>
            </a:r>
            <a:r>
              <a:rPr kumimoji="1" lang="en-US" altLang="ja-JP" dirty="0" smtClean="0">
                <a:latin typeface="メイリオ" panose="020B0604030504040204" pitchFamily="50" charset="-128"/>
                <a:ea typeface="メイリオ" panose="020B0604030504040204" pitchFamily="50" charset="-128"/>
              </a:rPr>
              <a:t>2016</a:t>
            </a: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図は</a:t>
            </a:r>
            <a:r>
              <a:rPr kumimoji="1" lang="en-US" altLang="ja-JP" dirty="0" smtClean="0">
                <a:latin typeface="メイリオ" panose="020B0604030504040204" pitchFamily="50" charset="-128"/>
                <a:ea typeface="メイリオ" panose="020B0604030504040204" pitchFamily="50" charset="-128"/>
              </a:rPr>
              <a:t>DCGAN</a:t>
            </a:r>
            <a:r>
              <a:rPr kumimoji="1" lang="ja-JP" altLang="en-US" dirty="0" smtClean="0">
                <a:latin typeface="メイリオ" panose="020B0604030504040204" pitchFamily="50" charset="-128"/>
                <a:ea typeface="メイリオ" panose="020B0604030504040204" pitchFamily="50" charset="-128"/>
              </a:rPr>
              <a:t>の様子</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888317" y="1771638"/>
            <a:ext cx="7391076" cy="3047619"/>
          </a:xfrm>
          <a:prstGeom prst="rect">
            <a:avLst/>
          </a:prstGeom>
        </p:spPr>
      </p:pic>
      <p:pic>
        <p:nvPicPr>
          <p:cNvPr id="4" name="図 3"/>
          <p:cNvPicPr>
            <a:picLocks noChangeAspect="1"/>
          </p:cNvPicPr>
          <p:nvPr/>
        </p:nvPicPr>
        <p:blipFill>
          <a:blip r:embed="rId3"/>
          <a:stretch>
            <a:fillRect/>
          </a:stretch>
        </p:blipFill>
        <p:spPr>
          <a:xfrm>
            <a:off x="3507486" y="4601718"/>
            <a:ext cx="4356354" cy="2108475"/>
          </a:xfrm>
          <a:prstGeom prst="rect">
            <a:avLst/>
          </a:prstGeom>
        </p:spPr>
      </p:pic>
    </p:spTree>
    <p:extLst>
      <p:ext uri="{BB962C8B-B14F-4D97-AF65-F5344CB8AC3E}">
        <p14:creationId xmlns:p14="http://schemas.microsoft.com/office/powerpoint/2010/main" val="3052452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3296" y="512064"/>
            <a:ext cx="5815584"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学習の進み方</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生成分布で考える</a:t>
            </a:r>
            <a:r>
              <a:rPr lang="en-US" altLang="ja-JP" dirty="0" smtClean="0">
                <a:latin typeface="メイリオ" panose="020B0604030504040204" pitchFamily="50" charset="-128"/>
                <a:ea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53274" y="1094613"/>
            <a:ext cx="1819275" cy="2571750"/>
          </a:xfrm>
          <a:prstGeom prst="rect">
            <a:avLst/>
          </a:prstGeom>
        </p:spPr>
      </p:pic>
      <p:sp>
        <p:nvSpPr>
          <p:cNvPr id="4" name="テキスト ボックス 3"/>
          <p:cNvSpPr txBox="1"/>
          <p:nvPr/>
        </p:nvSpPr>
        <p:spPr>
          <a:xfrm>
            <a:off x="871728" y="2380488"/>
            <a:ext cx="542544"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0</a:t>
            </a:r>
            <a:endParaRPr kumimoji="1" lang="en-US" altLang="ja-JP"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859536" y="1279279"/>
            <a:ext cx="542544"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1</a:t>
            </a:r>
          </a:p>
        </p:txBody>
      </p:sp>
      <p:sp>
        <p:nvSpPr>
          <p:cNvPr id="6" name="テキスト ボックス 5"/>
          <p:cNvSpPr txBox="1"/>
          <p:nvPr/>
        </p:nvSpPr>
        <p:spPr>
          <a:xfrm>
            <a:off x="3054095" y="1552182"/>
            <a:ext cx="5815584" cy="120032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青い点線は入力に対する</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の判定値</a:t>
            </a:r>
            <a:r>
              <a:rPr lang="en-US" altLang="ja-JP" dirty="0" smtClean="0">
                <a:latin typeface="メイリオ" panose="020B0604030504040204" pitchFamily="50" charset="-128"/>
                <a:ea typeface="メイリオ" panose="020B0604030504040204" pitchFamily="50" charset="-128"/>
              </a:rPr>
              <a:t>0~1</a:t>
            </a:r>
          </a:p>
          <a:p>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黒線は真の生成分布</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緑線は</a:t>
            </a:r>
            <a:r>
              <a:rPr lang="en-US" altLang="ja-JP" dirty="0" smtClean="0">
                <a:latin typeface="メイリオ" panose="020B0604030504040204" pitchFamily="50" charset="-128"/>
                <a:ea typeface="メイリオ" panose="020B0604030504040204" pitchFamily="50" charset="-128"/>
              </a:rPr>
              <a:t>G</a:t>
            </a:r>
            <a:r>
              <a:rPr lang="ja-JP" altLang="en-US" dirty="0" smtClean="0">
                <a:latin typeface="メイリオ" panose="020B0604030504040204" pitchFamily="50" charset="-128"/>
                <a:ea typeface="メイリオ" panose="020B0604030504040204" pitchFamily="50" charset="-128"/>
              </a:rPr>
              <a:t>の生成しようとしている分布</a:t>
            </a:r>
            <a:endParaRPr kumimoji="1" lang="en-US" altLang="ja-JP"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3066286" y="3066198"/>
            <a:ext cx="8101585" cy="1200329"/>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という乱数から値を</a:t>
            </a:r>
            <a:r>
              <a:rPr lang="ja-JP" altLang="en-US" dirty="0" smtClean="0">
                <a:latin typeface="メイリオ" panose="020B0604030504040204" pitchFamily="50" charset="-128"/>
                <a:ea typeface="メイリオ" panose="020B0604030504040204" pitchFamily="50" charset="-128"/>
              </a:rPr>
              <a:t>写像したい</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上向きの矢印たち</a:t>
            </a:r>
            <a:r>
              <a:rPr lang="en-US" altLang="ja-JP" dirty="0" smtClean="0">
                <a:latin typeface="メイリオ" panose="020B0604030504040204" pitchFamily="50" charset="-128"/>
                <a:ea typeface="メイリオ" panose="020B0604030504040204" pitchFamily="50" charset="-128"/>
              </a:rPr>
              <a:t>)</a:t>
            </a:r>
          </a:p>
          <a:p>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写像した結果は黒線のようになるようにしたい</a:t>
            </a:r>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リアルな分布を表現する写像が作りたいから</a:t>
            </a:r>
            <a:r>
              <a:rPr kumimoji="1" lang="en-US" altLang="ja-JP" dirty="0" smtClean="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404293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4795" y="2865120"/>
            <a:ext cx="5815584"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が訓練されて</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真と偽の判断基準がはっきりしてくる</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374523" y="287655"/>
            <a:ext cx="1543050" cy="2381250"/>
          </a:xfrm>
          <a:prstGeom prst="rect">
            <a:avLst/>
          </a:prstGeom>
        </p:spPr>
      </p:pic>
      <p:pic>
        <p:nvPicPr>
          <p:cNvPr id="4" name="図 3"/>
          <p:cNvPicPr>
            <a:picLocks noChangeAspect="1"/>
          </p:cNvPicPr>
          <p:nvPr/>
        </p:nvPicPr>
        <p:blipFill>
          <a:blip r:embed="rId3"/>
          <a:stretch>
            <a:fillRect/>
          </a:stretch>
        </p:blipFill>
        <p:spPr>
          <a:xfrm>
            <a:off x="5461825" y="557022"/>
            <a:ext cx="1609725" cy="2381250"/>
          </a:xfrm>
          <a:prstGeom prst="rect">
            <a:avLst/>
          </a:prstGeom>
        </p:spPr>
      </p:pic>
      <p:sp>
        <p:nvSpPr>
          <p:cNvPr id="5" name="テキスト ボックス 4"/>
          <p:cNvSpPr txBox="1"/>
          <p:nvPr/>
        </p:nvSpPr>
        <p:spPr>
          <a:xfrm>
            <a:off x="5696331" y="2865120"/>
            <a:ext cx="5815584"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generator</a:t>
            </a:r>
            <a:r>
              <a:rPr kumimoji="1" lang="ja-JP" altLang="en-US" dirty="0" smtClean="0">
                <a:latin typeface="メイリオ" panose="020B0604030504040204" pitchFamily="50" charset="-128"/>
                <a:ea typeface="メイリオ" panose="020B0604030504040204" pitchFamily="50" charset="-128"/>
              </a:rPr>
              <a:t>が訓練されて</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真の分布への写像</a:t>
            </a:r>
            <a:r>
              <a:rPr lang="en-US" altLang="ja-JP" dirty="0" smtClean="0">
                <a:latin typeface="メイリオ" panose="020B0604030504040204" pitchFamily="50" charset="-128"/>
                <a:ea typeface="メイリオ" panose="020B0604030504040204" pitchFamily="50" charset="-128"/>
              </a:rPr>
              <a:t>G</a:t>
            </a:r>
            <a:r>
              <a:rPr lang="ja-JP" altLang="en-US" dirty="0" smtClean="0">
                <a:latin typeface="メイリオ" panose="020B0604030504040204" pitchFamily="50" charset="-128"/>
                <a:ea typeface="メイリオ" panose="020B0604030504040204" pitchFamily="50" charset="-128"/>
              </a:rPr>
              <a:t>が成長する</a:t>
            </a:r>
            <a:endParaRPr kumimoji="1" lang="en-US" altLang="ja-JP" dirty="0" smtClean="0">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4"/>
          <a:stretch>
            <a:fillRect/>
          </a:stretch>
        </p:blipFill>
        <p:spPr>
          <a:xfrm>
            <a:off x="956500" y="3992118"/>
            <a:ext cx="1476375" cy="2457450"/>
          </a:xfrm>
          <a:prstGeom prst="rect">
            <a:avLst/>
          </a:prstGeom>
        </p:spPr>
      </p:pic>
      <p:sp>
        <p:nvSpPr>
          <p:cNvPr id="7" name="テキスト ボックス 6"/>
          <p:cNvSpPr txBox="1"/>
          <p:nvPr/>
        </p:nvSpPr>
        <p:spPr>
          <a:xfrm>
            <a:off x="2913887" y="4977003"/>
            <a:ext cx="5876546" cy="92333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繰り返しを経て真と偽の分布が一致</a:t>
            </a:r>
            <a:r>
              <a:rPr kumimoji="1"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似</a:t>
            </a:r>
            <a:r>
              <a:rPr lang="ja-JP" altLang="en-US" dirty="0" smtClean="0">
                <a:latin typeface="メイリオ" panose="020B0604030504040204" pitchFamily="50" charset="-128"/>
                <a:ea typeface="メイリオ" panose="020B0604030504040204" pitchFamily="50" charset="-128"/>
              </a:rPr>
              <a:t>る</a:t>
            </a:r>
            <a:r>
              <a:rPr kumimoji="1" lang="en-US" altLang="ja-JP" dirty="0" smtClean="0">
                <a:latin typeface="メイリオ" panose="020B0604030504040204" pitchFamily="50" charset="-128"/>
                <a:ea typeface="メイリオ" panose="020B0604030504040204" pitchFamily="50" charset="-128"/>
              </a:rPr>
              <a:t>)</a:t>
            </a:r>
          </a:p>
          <a:p>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も真と偽は判別できないので</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「どちらともいえない</a:t>
            </a:r>
            <a:r>
              <a:rPr lang="en-US" altLang="ja-JP" dirty="0" smtClean="0">
                <a:latin typeface="メイリオ" panose="020B0604030504040204" pitchFamily="50" charset="-128"/>
                <a:ea typeface="メイリオ" panose="020B0604030504040204" pitchFamily="50" charset="-128"/>
              </a:rPr>
              <a:t>=0.5</a:t>
            </a:r>
            <a:r>
              <a:rPr lang="ja-JP" altLang="en-US" dirty="0" smtClean="0">
                <a:latin typeface="メイリオ" panose="020B0604030504040204" pitchFamily="50" charset="-128"/>
                <a:ea typeface="メイリオ" panose="020B0604030504040204" pitchFamily="50" charset="-128"/>
              </a:rPr>
              <a:t>」を出力するようになる</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879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229600" cy="313932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どんなネットワークが使われ</a:t>
            </a:r>
            <a:r>
              <a:rPr lang="ja-JP" altLang="en-US" dirty="0">
                <a:latin typeface="メイリオ" panose="020B0604030504040204" pitchFamily="50" charset="-128"/>
                <a:ea typeface="メイリオ" panose="020B0604030504040204" pitchFamily="50" charset="-128"/>
              </a:rPr>
              <a:t>た</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DCGAN</a:t>
            </a:r>
            <a:r>
              <a:rPr kumimoji="1" lang="ja-JP" altLang="en-US" dirty="0" smtClean="0">
                <a:latin typeface="メイリオ" panose="020B0604030504040204" pitchFamily="50" charset="-128"/>
                <a:ea typeface="メイリオ" panose="020B0604030504040204" pitchFamily="50" charset="-128"/>
              </a:rPr>
              <a:t>より</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all-</a:t>
            </a:r>
            <a:r>
              <a:rPr lang="en-US" altLang="ja-JP" dirty="0" err="1" smtClean="0">
                <a:latin typeface="メイリオ" panose="020B0604030504040204" pitchFamily="50" charset="-128"/>
                <a:ea typeface="メイリオ" panose="020B0604030504040204" pitchFamily="50" charset="-128"/>
              </a:rPr>
              <a:t>conv</a:t>
            </a:r>
            <a:r>
              <a:rPr lang="en-US" altLang="ja-JP" dirty="0" smtClean="0">
                <a:latin typeface="メイリオ" panose="020B0604030504040204" pitchFamily="50" charset="-128"/>
                <a:ea typeface="メイリオ" panose="020B0604030504040204" pitchFamily="50" charset="-128"/>
              </a:rPr>
              <a:t>-CNN</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mini-batch 128</a:t>
            </a:r>
          </a:p>
          <a:p>
            <a:r>
              <a:rPr lang="ja-JP" altLang="en-US" dirty="0" smtClean="0">
                <a:latin typeface="メイリオ" panose="020B0604030504040204" pitchFamily="50" charset="-128"/>
                <a:ea typeface="メイリオ" panose="020B0604030504040204" pitchFamily="50" charset="-128"/>
              </a:rPr>
              <a:t>・データは正規化しておく</a:t>
            </a:r>
            <a:r>
              <a:rPr lang="en-US" altLang="ja-JP" dirty="0" smtClean="0">
                <a:latin typeface="メイリオ" panose="020B0604030504040204" pitchFamily="50" charset="-128"/>
                <a:ea typeface="メイリオ" panose="020B0604030504040204" pitchFamily="50" charset="-128"/>
              </a:rPr>
              <a:t>(0,sd=0.2)</a:t>
            </a:r>
          </a:p>
          <a:p>
            <a:r>
              <a:rPr kumimoji="1" lang="ja-JP" altLang="en-US" dirty="0" smtClean="0">
                <a:latin typeface="メイリオ" panose="020B0604030504040204" pitchFamily="50" charset="-128"/>
                <a:ea typeface="メイリオ" panose="020B0604030504040204" pitchFamily="50" charset="-128"/>
              </a:rPr>
              <a:t>・</a:t>
            </a:r>
            <a:r>
              <a:rPr kumimoji="1" lang="en-US" altLang="ja-JP" dirty="0" err="1" smtClean="0">
                <a:latin typeface="メイリオ" panose="020B0604030504040204" pitchFamily="50" charset="-128"/>
                <a:ea typeface="メイリオ" panose="020B0604030504040204" pitchFamily="50" charset="-128"/>
              </a:rPr>
              <a:t>leakyReLU</a:t>
            </a:r>
            <a:r>
              <a:rPr kumimoji="1" lang="ja-JP" altLang="en-US" dirty="0" smtClean="0">
                <a:latin typeface="メイリオ" panose="020B0604030504040204" pitchFamily="50" charset="-128"/>
                <a:ea typeface="メイリオ" panose="020B0604030504040204" pitchFamily="50" charset="-128"/>
              </a:rPr>
              <a:t>の傾き</a:t>
            </a:r>
            <a:r>
              <a:rPr kumimoji="1" lang="en-US" altLang="ja-JP" dirty="0" smtClean="0">
                <a:latin typeface="メイリオ" panose="020B0604030504040204" pitchFamily="50" charset="-128"/>
                <a:ea typeface="メイリオ" panose="020B0604030504040204" pitchFamily="50" charset="-128"/>
              </a:rPr>
              <a:t>0.2</a:t>
            </a:r>
          </a:p>
          <a:p>
            <a:r>
              <a:rPr lang="ja-JP" altLang="en-US" dirty="0"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adam</a:t>
            </a:r>
            <a:r>
              <a:rPr lang="ja-JP" altLang="en-US" dirty="0" smtClean="0">
                <a:latin typeface="メイリオ" panose="020B0604030504040204" pitchFamily="50" charset="-128"/>
                <a:ea typeface="メイリオ" panose="020B0604030504040204" pitchFamily="50" charset="-128"/>
              </a:rPr>
              <a:t>最適化を使い、</a:t>
            </a:r>
            <a:r>
              <a:rPr lang="en-US" altLang="ja-JP" dirty="0" err="1" smtClean="0">
                <a:latin typeface="メイリオ" panose="020B0604030504040204" pitchFamily="50" charset="-128"/>
                <a:ea typeface="メイリオ" panose="020B0604030504040204" pitchFamily="50" charset="-128"/>
              </a:rPr>
              <a:t>lr</a:t>
            </a:r>
            <a:r>
              <a:rPr lang="en-US" altLang="ja-JP" dirty="0" smtClean="0">
                <a:latin typeface="メイリオ" panose="020B0604030504040204" pitchFamily="50" charset="-128"/>
                <a:ea typeface="メイリオ" panose="020B0604030504040204" pitchFamily="50" charset="-128"/>
              </a:rPr>
              <a:t>=0.0002, momentum = 0.5</a:t>
            </a: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947547" y="3896106"/>
            <a:ext cx="5200650" cy="2552700"/>
          </a:xfrm>
          <a:prstGeom prst="rect">
            <a:avLst/>
          </a:prstGeom>
        </p:spPr>
      </p:pic>
      <p:sp>
        <p:nvSpPr>
          <p:cNvPr id="4" name="正方形/長方形 3"/>
          <p:cNvSpPr/>
          <p:nvPr/>
        </p:nvSpPr>
        <p:spPr>
          <a:xfrm>
            <a:off x="207264" y="6406122"/>
            <a:ext cx="8729472"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STRIVING </a:t>
            </a:r>
            <a:r>
              <a:rPr lang="en-US" altLang="ja-JP" dirty="0" smtClean="0">
                <a:latin typeface="メイリオ" panose="020B0604030504040204" pitchFamily="50" charset="-128"/>
                <a:ea typeface="メイリオ" panose="020B0604030504040204" pitchFamily="50" charset="-128"/>
              </a:rPr>
              <a:t>FORSIMPLICITY:THEALLCONVOLUTIONALNET, 2015, </a:t>
            </a:r>
            <a:r>
              <a:rPr lang="en-US" altLang="ja-JP" dirty="0" err="1" smtClean="0">
                <a:latin typeface="メイリオ" panose="020B0604030504040204" pitchFamily="50" charset="-128"/>
                <a:ea typeface="メイリオ" panose="020B0604030504040204" pitchFamily="50" charset="-128"/>
              </a:rPr>
              <a:t>springberg</a:t>
            </a:r>
            <a:endParaRPr lang="ja-JP" altLang="en-US"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7035848" y="3846457"/>
            <a:ext cx="5062885" cy="2087618"/>
          </a:xfrm>
          <a:prstGeom prst="rect">
            <a:avLst/>
          </a:prstGeom>
        </p:spPr>
      </p:pic>
    </p:spTree>
    <p:extLst>
      <p:ext uri="{BB962C8B-B14F-4D97-AF65-F5344CB8AC3E}">
        <p14:creationId xmlns:p14="http://schemas.microsoft.com/office/powerpoint/2010/main" val="1058537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99872" y="40233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潜在変数の計算</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719453" y="771668"/>
            <a:ext cx="5924550" cy="3124200"/>
          </a:xfrm>
          <a:prstGeom prst="rect">
            <a:avLst/>
          </a:prstGeom>
        </p:spPr>
      </p:pic>
      <p:sp>
        <p:nvSpPr>
          <p:cNvPr id="4" name="テキスト ボックス 3"/>
          <p:cNvSpPr txBox="1"/>
          <p:nvPr/>
        </p:nvSpPr>
        <p:spPr>
          <a:xfrm>
            <a:off x="243840" y="3897654"/>
            <a:ext cx="11387328" cy="1754326"/>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VAE</a:t>
            </a:r>
            <a:r>
              <a:rPr kumimoji="1" lang="ja-JP" altLang="en-US" dirty="0" smtClean="0">
                <a:latin typeface="メイリオ" panose="020B0604030504040204" pitchFamily="50" charset="-128"/>
                <a:ea typeface="メイリオ" panose="020B0604030504040204" pitchFamily="50" charset="-128"/>
              </a:rPr>
              <a:t>は潜在変数を二次元にすることで、角度や明暗など二軸の学習が行われることがわかってる。</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GAN</a:t>
            </a:r>
            <a:r>
              <a:rPr lang="ja-JP" altLang="en-US" dirty="0" smtClean="0">
                <a:latin typeface="メイリオ" panose="020B0604030504040204" pitchFamily="50" charset="-128"/>
                <a:ea typeface="メイリオ" panose="020B0604030504040204" pitchFamily="50" charset="-128"/>
              </a:rPr>
              <a:t>でも同じく、該当する変数を足したり引くことで</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「笑顔」に関するベクトルを得られたり</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「男性」を表すベクトルだけにしたりできることがわかった。</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word2vec </a:t>
            </a:r>
            <a:r>
              <a:rPr lang="ja-JP" altLang="en-US" dirty="0" smtClean="0">
                <a:latin typeface="メイリオ" panose="020B0604030504040204" pitchFamily="50" charset="-128"/>
                <a:ea typeface="メイリオ" panose="020B0604030504040204" pitchFamily="50" charset="-128"/>
              </a:rPr>
              <a:t>のように、潜在変数に意味が付与されている</a:t>
            </a:r>
            <a:r>
              <a:rPr lang="ja-JP" altLang="en-US" dirty="0" err="1" smtClean="0">
                <a:latin typeface="メイリオ" panose="020B0604030504040204" pitchFamily="50" charset="-128"/>
                <a:ea typeface="メイリオ" panose="020B0604030504040204" pitchFamily="50" charset="-128"/>
              </a:rPr>
              <a:t>っぽい</a:t>
            </a:r>
            <a:r>
              <a:rPr lang="ja-JP" altLang="en-US" dirty="0" smtClean="0">
                <a:latin typeface="メイリオ" panose="020B0604030504040204" pitchFamily="50" charset="-128"/>
                <a:ea typeface="メイリオ" panose="020B0604030504040204" pitchFamily="50" charset="-128"/>
              </a:rPr>
              <a:t>？　故に生成したい画像が計算で決められる</a:t>
            </a:r>
            <a:r>
              <a:rPr lang="en-US" altLang="ja-JP" dirty="0" smtClean="0">
                <a:latin typeface="メイリオ" panose="020B0604030504040204" pitchFamily="50" charset="-128"/>
                <a:ea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85357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2336" y="243840"/>
            <a:ext cx="7620000" cy="2031325"/>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モード崩壊</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Mode Collapse</a:t>
            </a:r>
          </a:p>
          <a:p>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UNROLLEDGENERATIVEADVERSARIALNETWORKS, L Metz,2017</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generator</a:t>
            </a:r>
            <a:r>
              <a:rPr lang="ja-JP" altLang="en-US" dirty="0" smtClean="0">
                <a:latin typeface="メイリオ" panose="020B0604030504040204" pitchFamily="50" charset="-128"/>
                <a:ea typeface="メイリオ" panose="020B0604030504040204" pitchFamily="50" charset="-128"/>
              </a:rPr>
              <a:t>が同じような画像を生成し続けてしまう問題</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5550408" y="2627353"/>
            <a:ext cx="6553200" cy="3467100"/>
          </a:xfrm>
          <a:prstGeom prst="rect">
            <a:avLst/>
          </a:prstGeom>
        </p:spPr>
      </p:pic>
      <p:sp>
        <p:nvSpPr>
          <p:cNvPr id="4" name="右矢印 3"/>
          <p:cNvSpPr/>
          <p:nvPr/>
        </p:nvSpPr>
        <p:spPr>
          <a:xfrm rot="7860177">
            <a:off x="9787381" y="2042137"/>
            <a:ext cx="658368"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p:cNvSpPr/>
          <p:nvPr/>
        </p:nvSpPr>
        <p:spPr>
          <a:xfrm rot="3193994">
            <a:off x="10428008" y="2048994"/>
            <a:ext cx="658368"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425472" y="1418492"/>
            <a:ext cx="3678136"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同じような出力で止まっている</a:t>
            </a:r>
            <a:endParaRPr kumimoji="1" lang="en-US" altLang="ja-JP" dirty="0" smtClean="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951107" y="6150653"/>
            <a:ext cx="3678136"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ある一つの出力しかしなくなる</a:t>
            </a:r>
            <a:endParaRPr kumimoji="1" lang="en-US" altLang="ja-JP" dirty="0" smtClean="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0" y="3544915"/>
            <a:ext cx="5677371" cy="286232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原因？</a:t>
            </a:r>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を騙しやすい画像</a:t>
            </a:r>
            <a:r>
              <a:rPr lang="ja-JP" altLang="en-US" dirty="0" smtClean="0">
                <a:latin typeface="メイリオ" panose="020B0604030504040204" pitchFamily="50" charset="-128"/>
                <a:ea typeface="メイリオ" panose="020B0604030504040204" pitchFamily="50" charset="-128"/>
              </a:rPr>
              <a:t>を見つけると、</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そればかり生成して損失を小さくしようとしてしまう</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kumimoji="1" lang="en-US" altLang="ja-JP" dirty="0" err="1" smtClean="0">
                <a:latin typeface="メイリオ" panose="020B0604030504040204" pitchFamily="50" charset="-128"/>
                <a:ea typeface="メイリオ" panose="020B0604030504040204" pitchFamily="50" charset="-128"/>
              </a:rPr>
              <a:t>adaGAN</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VEEGAN</a:t>
            </a:r>
          </a:p>
          <a:p>
            <a:r>
              <a:rPr kumimoji="1" lang="en-US" altLang="ja-JP" dirty="0" smtClean="0">
                <a:latin typeface="メイリオ" panose="020B0604030504040204" pitchFamily="50" charset="-128"/>
                <a:ea typeface="メイリオ" panose="020B0604030504040204" pitchFamily="50" charset="-128"/>
              </a:rPr>
              <a:t>WGAN</a:t>
            </a:r>
          </a:p>
          <a:p>
            <a:r>
              <a:rPr lang="en-US" altLang="ja-JP" dirty="0" err="1" smtClean="0">
                <a:latin typeface="メイリオ" panose="020B0604030504040204" pitchFamily="50" charset="-128"/>
                <a:ea typeface="メイリオ" panose="020B0604030504040204" pitchFamily="50" charset="-128"/>
              </a:rPr>
              <a:t>UnrolledGAN</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などが解決に向けて研究している</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28306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12064" y="304800"/>
            <a:ext cx="9083040" cy="1477328"/>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そのほかの</a:t>
            </a:r>
            <a:r>
              <a:rPr kumimoji="1" lang="en-US" altLang="ja-JP" dirty="0" smtClean="0">
                <a:latin typeface="メイリオ" panose="020B0604030504040204" pitchFamily="50" charset="-128"/>
                <a:ea typeface="メイリオ" panose="020B0604030504040204" pitchFamily="50" charset="-128"/>
              </a:rPr>
              <a:t>GAN</a:t>
            </a:r>
          </a:p>
          <a:p>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条件付き</a:t>
            </a:r>
            <a:r>
              <a:rPr lang="en-US" altLang="ja-JP" dirty="0" smtClean="0">
                <a:latin typeface="メイリオ" panose="020B0604030504040204" pitchFamily="50" charset="-128"/>
                <a:ea typeface="メイリオ" panose="020B0604030504040204" pitchFamily="50" charset="-128"/>
              </a:rPr>
              <a:t>GAN(CGAN-</a:t>
            </a:r>
            <a:r>
              <a:rPr lang="en-US" altLang="ja-JP" dirty="0" err="1" smtClean="0">
                <a:latin typeface="メイリオ" panose="020B0604030504040204" pitchFamily="50" charset="-128"/>
                <a:ea typeface="メイリオ" panose="020B0604030504040204" pitchFamily="50" charset="-128"/>
              </a:rPr>
              <a:t>conditionalGAN</a:t>
            </a:r>
            <a:r>
              <a:rPr lang="en-US" altLang="ja-JP" dirty="0" smtClean="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Conditional Generative Adversarial </a:t>
            </a:r>
            <a:r>
              <a:rPr lang="en-US" altLang="ja-JP" dirty="0" smtClean="0">
                <a:latin typeface="メイリオ" panose="020B0604030504040204" pitchFamily="50" charset="-128"/>
                <a:ea typeface="メイリオ" panose="020B0604030504040204" pitchFamily="50" charset="-128"/>
              </a:rPr>
              <a:t>Nets,2014,M.Mirza</a:t>
            </a:r>
            <a:endParaRPr kumimoji="1" lang="en-US" altLang="ja-JP" dirty="0" smtClean="0">
              <a:latin typeface="メイリオ" panose="020B0604030504040204" pitchFamily="50" charset="-128"/>
              <a:ea typeface="メイリオ" panose="020B0604030504040204" pitchFamily="50" charset="-128"/>
            </a:endParaRPr>
          </a:p>
        </p:txBody>
      </p:sp>
      <p:pic>
        <p:nvPicPr>
          <p:cNvPr id="13" name="図 12"/>
          <p:cNvPicPr>
            <a:picLocks noChangeAspect="1"/>
          </p:cNvPicPr>
          <p:nvPr/>
        </p:nvPicPr>
        <p:blipFill>
          <a:blip r:embed="rId2"/>
          <a:stretch>
            <a:fillRect/>
          </a:stretch>
        </p:blipFill>
        <p:spPr>
          <a:xfrm>
            <a:off x="2065782" y="1759648"/>
            <a:ext cx="7353300" cy="2924175"/>
          </a:xfrm>
          <a:prstGeom prst="rect">
            <a:avLst/>
          </a:prstGeom>
        </p:spPr>
      </p:pic>
      <p:sp>
        <p:nvSpPr>
          <p:cNvPr id="14" name="テキスト ボックス 13"/>
          <p:cNvSpPr txBox="1"/>
          <p:nvPr/>
        </p:nvSpPr>
        <p:spPr>
          <a:xfrm>
            <a:off x="950976" y="4938342"/>
            <a:ext cx="581558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指定した画像を生成できる</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乱数から該当画像のどれかを生成するのでない</a:t>
            </a:r>
            <a:r>
              <a:rPr kumimoji="1" lang="en-US" altLang="ja-JP" dirty="0" smtClean="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331582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112" y="158496"/>
            <a:ext cx="11594592"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PGGAN</a:t>
            </a:r>
          </a:p>
          <a:p>
            <a:r>
              <a:rPr lang="en-US" altLang="ja-JP" dirty="0">
                <a:latin typeface="メイリオ" panose="020B0604030504040204" pitchFamily="50" charset="-128"/>
                <a:ea typeface="メイリオ" panose="020B0604030504040204" pitchFamily="50" charset="-128"/>
              </a:rPr>
              <a:t>PROGRESSIVE GROWING OF GANS FOR </a:t>
            </a:r>
            <a:r>
              <a:rPr lang="en-US" altLang="ja-JP" dirty="0" smtClean="0">
                <a:latin typeface="メイリオ" panose="020B0604030504040204" pitchFamily="50" charset="-128"/>
                <a:ea typeface="メイリオ" panose="020B0604030504040204" pitchFamily="50" charset="-128"/>
              </a:rPr>
              <a:t>IMPROVED QUALITY</a:t>
            </a:r>
            <a:r>
              <a:rPr lang="en-US" altLang="ja-JP" dirty="0">
                <a:latin typeface="メイリオ" panose="020B0604030504040204" pitchFamily="50" charset="-128"/>
                <a:ea typeface="メイリオ" panose="020B0604030504040204" pitchFamily="50" charset="-128"/>
              </a:rPr>
              <a:t>, STABILITY, AND </a:t>
            </a:r>
            <a:r>
              <a:rPr lang="en-US" altLang="ja-JP" dirty="0" smtClean="0">
                <a:latin typeface="メイリオ" panose="020B0604030504040204" pitchFamily="50" charset="-128"/>
                <a:ea typeface="メイリオ" panose="020B0604030504040204" pitchFamily="50" charset="-128"/>
              </a:rPr>
              <a:t>VARIATION, 2018</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80416" y="989647"/>
            <a:ext cx="5734050" cy="2562225"/>
          </a:xfrm>
          <a:prstGeom prst="rect">
            <a:avLst/>
          </a:prstGeom>
        </p:spPr>
      </p:pic>
      <p:sp>
        <p:nvSpPr>
          <p:cNvPr id="4" name="テキスト ボックス 3"/>
          <p:cNvSpPr txBox="1"/>
          <p:nvPr/>
        </p:nvSpPr>
        <p:spPr>
          <a:xfrm>
            <a:off x="280416" y="3551872"/>
            <a:ext cx="8424672" cy="120032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小さいサイズの画像を生成するネットワークから、</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徐々に大きい画像生成ネットワークへと層を追加していく</a:t>
            </a:r>
            <a:r>
              <a:rPr lang="en-US" altLang="ja-JP" dirty="0">
                <a:latin typeface="メイリオ" panose="020B0604030504040204" pitchFamily="50" charset="-128"/>
                <a:ea typeface="メイリオ" panose="020B0604030504040204" pitchFamily="50" charset="-128"/>
              </a:rPr>
              <a:t>(PROGRESSIVE</a:t>
            </a:r>
            <a:r>
              <a:rPr lang="en-US" altLang="ja-JP" dirty="0" smtClean="0">
                <a:latin typeface="メイリオ" panose="020B0604030504040204" pitchFamily="50" charset="-128"/>
                <a:ea typeface="メイリオ" panose="020B0604030504040204" pitchFamily="50" charset="-128"/>
              </a:rPr>
              <a:t>)</a:t>
            </a:r>
          </a:p>
          <a:p>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高精度の画像を作る事ができる</a:t>
            </a:r>
            <a:endParaRPr kumimoji="1" lang="en-US" altLang="ja-JP"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4620387" y="4288088"/>
            <a:ext cx="4438650" cy="2143125"/>
          </a:xfrm>
          <a:prstGeom prst="rect">
            <a:avLst/>
          </a:prstGeom>
        </p:spPr>
      </p:pic>
    </p:spTree>
    <p:extLst>
      <p:ext uri="{BB962C8B-B14F-4D97-AF65-F5344CB8AC3E}">
        <p14:creationId xmlns:p14="http://schemas.microsoft.com/office/powerpoint/2010/main" val="227403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10863072" cy="4801314"/>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生成モデルとは何</a:t>
            </a:r>
            <a:r>
              <a:rPr kumimoji="1" lang="ja-JP" altLang="en-US" dirty="0" err="1" smtClean="0">
                <a:latin typeface="メイリオ" panose="020B0604030504040204" pitchFamily="50" charset="-128"/>
                <a:ea typeface="メイリオ" panose="020B0604030504040204" pitchFamily="50" charset="-128"/>
              </a:rPr>
              <a:t>ぞ</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何も有用な情報</a:t>
            </a:r>
            <a:r>
              <a:rPr lang="ja-JP" altLang="en-US" dirty="0">
                <a:latin typeface="メイリオ" panose="020B0604030504040204" pitchFamily="50" charset="-128"/>
                <a:ea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rPr>
              <a:t>ない所から対象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以降画像を取り上げて説明する</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を生成する関数</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モデル</a:t>
            </a:r>
            <a:r>
              <a:rPr lang="en-US" altLang="ja-JP" dirty="0" smtClean="0">
                <a:latin typeface="メイリオ" panose="020B0604030504040204" pitchFamily="50" charset="-128"/>
                <a:ea typeface="メイリオ" panose="020B0604030504040204" pitchFamily="50" charset="-128"/>
              </a:rPr>
              <a:t>)</a:t>
            </a:r>
          </a:p>
          <a:p>
            <a:r>
              <a:rPr kumimoji="1" lang="ja-JP" altLang="en-US" dirty="0" smtClean="0">
                <a:latin typeface="メイリオ" panose="020B0604030504040204" pitchFamily="50" charset="-128"/>
                <a:ea typeface="メイリオ" panose="020B0604030504040204" pitchFamily="50" charset="-128"/>
              </a:rPr>
              <a:t>手元のデータはあるが、生成された画像一つ一つを人間がラベリングするのは難しい</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教師無し</a:t>
            </a:r>
            <a:r>
              <a:rPr kumimoji="1" lang="en-US" altLang="ja-JP" dirty="0" smtClean="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どんな活用方法が？</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・架空の画像生成</a:t>
            </a:r>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・超解像技術</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ノイズを消す</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画質を上げる</a:t>
            </a:r>
            <a:r>
              <a:rPr kumimoji="1" lang="en-US" altLang="ja-JP" dirty="0" smtClean="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・線画に色を塗る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・時系列を生成</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スケジュール計画</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まるで強化学習</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・潜在変数を表現できる→潜在変数の変化から異常検知活用</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09164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112" y="158496"/>
            <a:ext cx="11594592"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PGGAN</a:t>
            </a:r>
          </a:p>
          <a:p>
            <a:r>
              <a:rPr lang="en-US" altLang="ja-JP" dirty="0">
                <a:latin typeface="メイリオ" panose="020B0604030504040204" pitchFamily="50" charset="-128"/>
                <a:ea typeface="メイリオ" panose="020B0604030504040204" pitchFamily="50" charset="-128"/>
              </a:rPr>
              <a:t>PROGRESSIVE GROWING OF GANS FOR </a:t>
            </a:r>
            <a:r>
              <a:rPr lang="en-US" altLang="ja-JP" dirty="0" smtClean="0">
                <a:latin typeface="メイリオ" panose="020B0604030504040204" pitchFamily="50" charset="-128"/>
                <a:ea typeface="メイリオ" panose="020B0604030504040204" pitchFamily="50" charset="-128"/>
              </a:rPr>
              <a:t>IMPROVED QUALITY</a:t>
            </a:r>
            <a:r>
              <a:rPr lang="en-US" altLang="ja-JP" dirty="0">
                <a:latin typeface="メイリオ" panose="020B0604030504040204" pitchFamily="50" charset="-128"/>
                <a:ea typeface="メイリオ" panose="020B0604030504040204" pitchFamily="50" charset="-128"/>
              </a:rPr>
              <a:t>, STABILITY, AND </a:t>
            </a:r>
            <a:r>
              <a:rPr lang="en-US" altLang="ja-JP" dirty="0" smtClean="0">
                <a:latin typeface="メイリオ" panose="020B0604030504040204" pitchFamily="50" charset="-128"/>
                <a:ea typeface="メイリオ" panose="020B0604030504040204" pitchFamily="50" charset="-128"/>
              </a:rPr>
              <a:t>VARIATION, 2018</a:t>
            </a:r>
            <a:endParaRPr kumimoji="1" lang="en-US" altLang="ja-JP" dirty="0" smtClean="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524256" y="4905910"/>
            <a:ext cx="10936224"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層を追加するといっても簡単に学習は進まないので、学習途中に少しだけ新しい層を挟む学習方法を使う</a:t>
            </a:r>
            <a:endParaRPr kumimoji="1" lang="en-US" altLang="ja-JP"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2"/>
          <a:stretch>
            <a:fillRect/>
          </a:stretch>
        </p:blipFill>
        <p:spPr>
          <a:xfrm>
            <a:off x="2178891" y="1372171"/>
            <a:ext cx="6526197" cy="3151061"/>
          </a:xfrm>
          <a:prstGeom prst="rect">
            <a:avLst/>
          </a:prstGeom>
        </p:spPr>
      </p:pic>
    </p:spTree>
    <p:extLst>
      <p:ext uri="{BB962C8B-B14F-4D97-AF65-F5344CB8AC3E}">
        <p14:creationId xmlns:p14="http://schemas.microsoft.com/office/powerpoint/2010/main" val="751488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8224" y="182880"/>
            <a:ext cx="11692128" cy="3693319"/>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pix2pix</a:t>
            </a:r>
          </a:p>
          <a:p>
            <a:r>
              <a:rPr lang="en-US" altLang="ja-JP" dirty="0">
                <a:latin typeface="メイリオ" panose="020B0604030504040204" pitchFamily="50" charset="-128"/>
                <a:ea typeface="メイリオ" panose="020B0604030504040204" pitchFamily="50" charset="-128"/>
              </a:rPr>
              <a:t>Image-to-Image Translation with Conditional Adversarial </a:t>
            </a:r>
            <a:r>
              <a:rPr lang="en-US" altLang="ja-JP" dirty="0" smtClean="0">
                <a:latin typeface="メイリオ" panose="020B0604030504040204" pitchFamily="50" charset="-128"/>
                <a:ea typeface="メイリオ" panose="020B0604030504040204" pitchFamily="50" charset="-128"/>
              </a:rPr>
              <a:t>Networks, 2018</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cycle GAN</a:t>
            </a:r>
          </a:p>
          <a:p>
            <a:r>
              <a:rPr lang="en-US" altLang="ja-JP" dirty="0">
                <a:latin typeface="メイリオ" panose="020B0604030504040204" pitchFamily="50" charset="-128"/>
                <a:ea typeface="メイリオ" panose="020B0604030504040204" pitchFamily="50" charset="-128"/>
              </a:rPr>
              <a:t>Unpaired Image-to-Image Translation using Cycle-Consistent Adversarial </a:t>
            </a:r>
            <a:r>
              <a:rPr lang="en-US" altLang="ja-JP" dirty="0" smtClean="0">
                <a:latin typeface="メイリオ" panose="020B0604030504040204" pitchFamily="50" charset="-128"/>
                <a:ea typeface="メイリオ" panose="020B0604030504040204" pitchFamily="50" charset="-128"/>
              </a:rPr>
              <a:t>Networks, 2017</a:t>
            </a: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2020</a:t>
            </a: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image-to-image</a:t>
            </a:r>
            <a:r>
              <a:rPr kumimoji="1" lang="ja-JP" altLang="en-US" dirty="0" smtClean="0">
                <a:latin typeface="メイリオ" panose="020B0604030504040204" pitchFamily="50" charset="-128"/>
                <a:ea typeface="メイリオ" panose="020B0604030504040204" pitchFamily="50" charset="-128"/>
              </a:rPr>
              <a:t>の</a:t>
            </a:r>
            <a:r>
              <a:rPr kumimoji="1" lang="en-US" altLang="ja-JP" dirty="0" smtClean="0">
                <a:latin typeface="メイリオ" panose="020B0604030504040204" pitchFamily="50" charset="-128"/>
                <a:ea typeface="メイリオ" panose="020B0604030504040204" pitchFamily="50" charset="-128"/>
              </a:rPr>
              <a:t>GAN</a:t>
            </a:r>
          </a:p>
          <a:p>
            <a:r>
              <a:rPr kumimoji="1" lang="ja-JP" altLang="en-US" dirty="0" smtClean="0">
                <a:latin typeface="メイリオ" panose="020B0604030504040204" pitchFamily="50" charset="-128"/>
                <a:ea typeface="メイリオ" panose="020B0604030504040204" pitchFamily="50" charset="-128"/>
              </a:rPr>
              <a:t>線画→色付き</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シマウマ→縞なし</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写真→ゴッホの画風</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GAN</a:t>
            </a:r>
            <a:r>
              <a:rPr kumimoji="1" lang="ja-JP" altLang="en-US" dirty="0" smtClean="0">
                <a:latin typeface="メイリオ" panose="020B0604030504040204" pitchFamily="50" charset="-128"/>
                <a:ea typeface="メイリオ" panose="020B0604030504040204" pitchFamily="50" charset="-128"/>
              </a:rPr>
              <a:t>を二本用意して逆方向に走らせる</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6120738" y="1744027"/>
            <a:ext cx="5313198" cy="1962341"/>
          </a:xfrm>
          <a:prstGeom prst="rect">
            <a:avLst/>
          </a:prstGeom>
        </p:spPr>
      </p:pic>
      <p:pic>
        <p:nvPicPr>
          <p:cNvPr id="4" name="図 3"/>
          <p:cNvPicPr>
            <a:picLocks noChangeAspect="1"/>
          </p:cNvPicPr>
          <p:nvPr/>
        </p:nvPicPr>
        <p:blipFill>
          <a:blip r:embed="rId3"/>
          <a:stretch>
            <a:fillRect/>
          </a:stretch>
        </p:blipFill>
        <p:spPr>
          <a:xfrm>
            <a:off x="5931318" y="3956589"/>
            <a:ext cx="5692039" cy="2599693"/>
          </a:xfrm>
          <a:prstGeom prst="rect">
            <a:avLst/>
          </a:prstGeom>
        </p:spPr>
      </p:pic>
    </p:spTree>
    <p:extLst>
      <p:ext uri="{BB962C8B-B14F-4D97-AF65-F5344CB8AC3E}">
        <p14:creationId xmlns:p14="http://schemas.microsoft.com/office/powerpoint/2010/main" val="194309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87680" y="426720"/>
            <a:ext cx="1410862" cy="369332"/>
          </a:xfrm>
          <a:prstGeom prst="rect">
            <a:avLst/>
          </a:prstGeom>
          <a:noFill/>
        </p:spPr>
        <p:txBody>
          <a:bodyPr wrap="square" rtlCol="0">
            <a:spAutoFit/>
          </a:bodyPr>
          <a:lstStyle/>
          <a:p>
            <a:r>
              <a:rPr kumimoji="1" lang="en-US" altLang="ja-JP" dirty="0" err="1" smtClean="0">
                <a:latin typeface="メイリオ" panose="020B0604030504040204" pitchFamily="50" charset="-128"/>
                <a:ea typeface="メイリオ" panose="020B0604030504040204" pitchFamily="50" charset="-128"/>
              </a:rPr>
              <a:t>cycleGAN</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a:stretch>
            <a:fillRect/>
          </a:stretch>
        </p:blipFill>
        <p:spPr>
          <a:xfrm>
            <a:off x="1309348" y="975020"/>
            <a:ext cx="5000625" cy="2009775"/>
          </a:xfrm>
          <a:prstGeom prst="rect">
            <a:avLst/>
          </a:prstGeom>
        </p:spPr>
      </p:pic>
      <p:sp>
        <p:nvSpPr>
          <p:cNvPr id="10" name="テキスト ボックス 9"/>
          <p:cNvSpPr txBox="1"/>
          <p:nvPr/>
        </p:nvSpPr>
        <p:spPr>
          <a:xfrm>
            <a:off x="1193110" y="3174590"/>
            <a:ext cx="9938186" cy="1477328"/>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Y</a:t>
            </a:r>
            <a:r>
              <a:rPr kumimoji="1" lang="ja-JP" altLang="en-US" dirty="0" smtClean="0">
                <a:latin typeface="メイリオ" panose="020B0604030504040204" pitchFamily="50" charset="-128"/>
                <a:ea typeface="メイリオ" panose="020B0604030504040204" pitchFamily="50" charset="-128"/>
              </a:rPr>
              <a:t>に翻訳</a:t>
            </a:r>
            <a:r>
              <a:rPr lang="ja-JP" altLang="en-US"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Y</a:t>
            </a:r>
            <a:r>
              <a:rPr lang="ja-JP" altLang="en-US" dirty="0" smtClean="0">
                <a:latin typeface="メイリオ" panose="020B0604030504040204" pitchFamily="50" charset="-128"/>
                <a:ea typeface="メイリオ" panose="020B0604030504040204" pitchFamily="50" charset="-128"/>
              </a:rPr>
              <a:t>を</a:t>
            </a:r>
            <a:r>
              <a:rPr lang="en-US" altLang="ja-JP" dirty="0" smtClean="0">
                <a:latin typeface="メイリオ" panose="020B0604030504040204" pitchFamily="50" charset="-128"/>
                <a:ea typeface="メイリオ" panose="020B0604030504040204" pitchFamily="50" charset="-128"/>
              </a:rPr>
              <a:t>X</a:t>
            </a:r>
            <a:r>
              <a:rPr lang="ja-JP" altLang="en-US" dirty="0" smtClean="0">
                <a:latin typeface="メイリオ" panose="020B0604030504040204" pitchFamily="50" charset="-128"/>
                <a:ea typeface="メイリオ" panose="020B0604030504040204" pitchFamily="50" charset="-128"/>
              </a:rPr>
              <a:t>に逆翻訳</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逆翻訳された画像 </a:t>
            </a:r>
            <a:r>
              <a:rPr kumimoji="1" lang="en-US" altLang="ja-JP" dirty="0" smtClean="0">
                <a:latin typeface="メイリオ" panose="020B0604030504040204" pitchFamily="50" charset="-128"/>
                <a:ea typeface="メイリオ" panose="020B0604030504040204" pitchFamily="50" charset="-128"/>
              </a:rPr>
              <a:t>vs </a:t>
            </a:r>
            <a:r>
              <a:rPr kumimoji="1" lang="ja-JP" altLang="en-US" dirty="0" smtClean="0">
                <a:latin typeface="メイリオ" panose="020B0604030504040204" pitchFamily="50" charset="-128"/>
                <a:ea typeface="メイリオ" panose="020B0604030504040204" pitchFamily="50" charset="-128"/>
              </a:rPr>
              <a:t>元画像　の差　サイクル一貫性損失</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同時に</a:t>
            </a: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Y</a:t>
            </a:r>
            <a:r>
              <a:rPr kumimoji="1" lang="ja-JP" altLang="en-US" dirty="0" err="1" smtClean="0">
                <a:latin typeface="メイリオ" panose="020B0604030504040204" pitchFamily="50" charset="-128"/>
                <a:ea typeface="メイリオ" panose="020B0604030504040204" pitchFamily="50" charset="-128"/>
              </a:rPr>
              <a:t>に翻</a:t>
            </a:r>
            <a:r>
              <a:rPr kumimoji="1" lang="ja-JP" altLang="en-US" dirty="0" smtClean="0">
                <a:latin typeface="メイリオ" panose="020B0604030504040204" pitchFamily="50" charset="-128"/>
                <a:ea typeface="メイリオ" panose="020B0604030504040204" pitchFamily="50" charset="-128"/>
              </a:rPr>
              <a:t>訳する時リアルに作れているか</a:t>
            </a:r>
            <a:r>
              <a:rPr kumimoji="1"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を訓練させる　敵対性損失</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1648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4247317"/>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本題</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異常検知への応用</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イントロ</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GAN</a:t>
            </a:r>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CGAN</a:t>
            </a:r>
          </a:p>
          <a:p>
            <a:r>
              <a:rPr lang="en-US" altLang="ja-JP" dirty="0" err="1" smtClean="0">
                <a:latin typeface="メイリオ" panose="020B0604030504040204" pitchFamily="50" charset="-128"/>
                <a:ea typeface="メイリオ" panose="020B0604030504040204" pitchFamily="50" charset="-128"/>
              </a:rPr>
              <a:t>BiGAN</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err="1" smtClean="0">
                <a:latin typeface="メイリオ" panose="020B0604030504040204" pitchFamily="50" charset="-128"/>
                <a:ea typeface="メイリオ" panose="020B0604030504040204" pitchFamily="50" charset="-128"/>
              </a:rPr>
              <a:t>anoGAN</a:t>
            </a:r>
            <a:endParaRPr kumimoji="1" lang="en-US" altLang="ja-JP" dirty="0" smtClean="0">
              <a:latin typeface="メイリオ" panose="020B0604030504040204" pitchFamily="50" charset="-128"/>
              <a:ea typeface="メイリオ" panose="020B0604030504040204" pitchFamily="50" charset="-128"/>
            </a:endParaRPr>
          </a:p>
          <a:p>
            <a:r>
              <a:rPr lang="en-US" altLang="ja-JP" dirty="0" err="1" smtClean="0">
                <a:latin typeface="メイリオ" panose="020B0604030504040204" pitchFamily="50" charset="-128"/>
                <a:ea typeface="メイリオ" panose="020B0604030504040204" pitchFamily="50" charset="-128"/>
              </a:rPr>
              <a:t>efficientGAN</a:t>
            </a:r>
            <a:r>
              <a:rPr lang="en-US" altLang="ja-JP" dirty="0" smtClean="0">
                <a:latin typeface="メイリオ" panose="020B0604030504040204" pitchFamily="50" charset="-128"/>
                <a:ea typeface="メイリオ" panose="020B0604030504040204" pitchFamily="50" charset="-128"/>
              </a:rPr>
              <a:t> EGBAD</a:t>
            </a:r>
          </a:p>
          <a:p>
            <a:r>
              <a:rPr kumimoji="1" lang="en-US" altLang="ja-JP" dirty="0" smtClean="0">
                <a:latin typeface="メイリオ" panose="020B0604030504040204" pitchFamily="50" charset="-128"/>
                <a:ea typeface="メイリオ" panose="020B0604030504040204" pitchFamily="50" charset="-128"/>
              </a:rPr>
              <a:t>GANOMALY</a:t>
            </a:r>
          </a:p>
          <a:p>
            <a:r>
              <a:rPr lang="en-US" altLang="ja-JP" dirty="0" smtClean="0">
                <a:latin typeface="メイリオ" panose="020B0604030504040204" pitchFamily="50" charset="-128"/>
                <a:ea typeface="メイリオ" panose="020B0604030504040204" pitchFamily="50" charset="-128"/>
              </a:rPr>
              <a:t>skip-</a:t>
            </a:r>
            <a:r>
              <a:rPr lang="en-US" altLang="ja-JP" dirty="0" err="1" smtClean="0">
                <a:latin typeface="メイリオ" panose="020B0604030504040204" pitchFamily="50" charset="-128"/>
                <a:ea typeface="メイリオ" panose="020B0604030504040204" pitchFamily="50" charset="-128"/>
              </a:rPr>
              <a:t>ganoma</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02874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1920" y="365760"/>
            <a:ext cx="11887200" cy="6740307"/>
          </a:xfrm>
          <a:prstGeom prst="rect">
            <a:avLst/>
          </a:prstGeom>
          <a:noFill/>
        </p:spPr>
        <p:txBody>
          <a:bodyPr wrap="square" rtlCol="0">
            <a:spAutoFit/>
          </a:bodyPr>
          <a:lstStyle/>
          <a:p>
            <a:r>
              <a:rPr kumimoji="1" lang="en-US" altLang="ja-JP" dirty="0" err="1" smtClean="0">
                <a:latin typeface="メイリオ" panose="020B0604030504040204" pitchFamily="50" charset="-128"/>
                <a:ea typeface="メイリオ" panose="020B0604030504040204" pitchFamily="50" charset="-128"/>
              </a:rPr>
              <a:t>anoGAN</a:t>
            </a:r>
            <a:r>
              <a:rPr kumimoji="1" lang="en-US" altLang="ja-JP" dirty="0" smtClean="0">
                <a:latin typeface="メイリオ" panose="020B0604030504040204" pitchFamily="50" charset="-128"/>
                <a:ea typeface="メイリオ" panose="020B0604030504040204" pitchFamily="50" charset="-128"/>
              </a:rPr>
              <a:t> GAN</a:t>
            </a:r>
            <a:r>
              <a:rPr kumimoji="1" lang="ja-JP" altLang="en-US" dirty="0" smtClean="0">
                <a:latin typeface="メイリオ" panose="020B0604030504040204" pitchFamily="50" charset="-128"/>
                <a:ea typeface="メイリオ" panose="020B0604030504040204" pitchFamily="50" charset="-128"/>
              </a:rPr>
              <a:t>をつかった異常検知の初めての例　らしい</a:t>
            </a:r>
            <a:endParaRPr kumimoji="1"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Unsupervised Anomaly Detection with Generative Adversarial Networks to Guide Marker </a:t>
            </a:r>
            <a:r>
              <a:rPr lang="en-US" altLang="ja-JP" dirty="0" smtClean="0">
                <a:latin typeface="メイリオ" panose="020B0604030504040204" pitchFamily="50" charset="-128"/>
                <a:ea typeface="メイリオ" panose="020B0604030504040204" pitchFamily="50" charset="-128"/>
              </a:rPr>
              <a:t>Discovery, 2017</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異常位置のアノテーション無しでも異常部位のマーカーを付けることができる。</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異常度の診断は、特徴空間上での離れ具合について</a:t>
            </a:r>
            <a:r>
              <a:rPr lang="ja-JP" altLang="en-US" dirty="0" err="1" smtClean="0">
                <a:latin typeface="メイリオ" panose="020B0604030504040204" pitchFamily="50" charset="-128"/>
                <a:ea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rPr>
              <a:t>判断される。</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世の中には</a:t>
            </a:r>
            <a:r>
              <a:rPr lang="en-US" altLang="ja-JP" dirty="0" smtClean="0">
                <a:latin typeface="メイリオ" panose="020B0604030504040204" pitchFamily="50" charset="-128"/>
                <a:ea typeface="メイリオ" panose="020B0604030504040204" pitchFamily="50" charset="-128"/>
              </a:rPr>
              <a:t>DBN(</a:t>
            </a:r>
            <a:r>
              <a:rPr lang="ja-JP" altLang="en-US" dirty="0" smtClean="0">
                <a:latin typeface="メイリオ" panose="020B0604030504040204" pitchFamily="50" charset="-128"/>
                <a:ea typeface="メイリオ" panose="020B0604030504040204" pitchFamily="50" charset="-128"/>
              </a:rPr>
              <a:t>ディープビリーフネット</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から特徴量を抽出して</a:t>
            </a:r>
            <a:r>
              <a:rPr lang="en-US" altLang="ja-JP" dirty="0" smtClean="0">
                <a:latin typeface="メイリオ" panose="020B0604030504040204" pitchFamily="50" charset="-128"/>
                <a:ea typeface="メイリオ" panose="020B0604030504040204" pitchFamily="50" charset="-128"/>
              </a:rPr>
              <a:t>1classSVM</a:t>
            </a:r>
            <a:r>
              <a:rPr lang="ja-JP" altLang="en-US" dirty="0" smtClean="0">
                <a:latin typeface="メイリオ" panose="020B0604030504040204" pitchFamily="50" charset="-128"/>
                <a:ea typeface="メイリオ" panose="020B0604030504040204" pitchFamily="50" charset="-128"/>
              </a:rPr>
              <a:t>で異常検知を行うアプローチもあった</a:t>
            </a:r>
            <a:endParaRPr kumimoji="1"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High-dimensional and large-scale anomaly detection using a </a:t>
            </a:r>
            <a:r>
              <a:rPr lang="en-US" altLang="ja-JP" dirty="0" err="1">
                <a:latin typeface="メイリオ" panose="020B0604030504040204" pitchFamily="50" charset="-128"/>
                <a:ea typeface="メイリオ" panose="020B0604030504040204" pitchFamily="50" charset="-128"/>
              </a:rPr>
              <a:t>linearone</a:t>
            </a:r>
            <a:r>
              <a:rPr lang="en-US" altLang="ja-JP" dirty="0">
                <a:latin typeface="メイリオ" panose="020B0604030504040204" pitchFamily="50" charset="-128"/>
                <a:ea typeface="メイリオ" panose="020B0604030504040204" pitchFamily="50" charset="-128"/>
              </a:rPr>
              <a:t>-class SVM with deep </a:t>
            </a:r>
            <a:r>
              <a:rPr lang="en-US" altLang="ja-JP" dirty="0" smtClean="0">
                <a:latin typeface="メイリオ" panose="020B0604030504040204" pitchFamily="50" charset="-128"/>
                <a:ea typeface="メイリオ" panose="020B0604030504040204" pitchFamily="50" charset="-128"/>
              </a:rPr>
              <a:t>learning, </a:t>
            </a:r>
            <a:r>
              <a:rPr lang="en-US" altLang="ja-JP" dirty="0" err="1" smtClean="0">
                <a:latin typeface="メイリオ" panose="020B0604030504040204" pitchFamily="50" charset="-128"/>
                <a:ea typeface="メイリオ" panose="020B0604030504040204" pitchFamily="50" charset="-128"/>
              </a:rPr>
              <a:t>Erfani</a:t>
            </a:r>
            <a:r>
              <a:rPr lang="en-US" altLang="ja-JP" dirty="0" smtClean="0">
                <a:latin typeface="メイリオ" panose="020B0604030504040204" pitchFamily="50" charset="-128"/>
                <a:ea typeface="メイリオ" panose="020B0604030504040204" pitchFamily="50" charset="-128"/>
              </a:rPr>
              <a:t>, 2016</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畳み込み</a:t>
            </a:r>
            <a:r>
              <a:rPr lang="en-US" altLang="ja-JP" dirty="0" smtClean="0">
                <a:latin typeface="メイリオ" panose="020B0604030504040204" pitchFamily="50" charset="-128"/>
                <a:ea typeface="メイリオ" panose="020B0604030504040204" pitchFamily="50" charset="-128"/>
              </a:rPr>
              <a:t>AE+SVM</a:t>
            </a:r>
            <a:r>
              <a:rPr lang="ja-JP" altLang="en-US" dirty="0" err="1" smtClean="0">
                <a:latin typeface="メイリオ" panose="020B0604030504040204" pitchFamily="50" charset="-128"/>
                <a:ea typeface="メイリオ" panose="020B0604030504040204" pitchFamily="50" charset="-128"/>
              </a:rPr>
              <a:t>での</a:t>
            </a:r>
            <a:r>
              <a:rPr lang="ja-JP" altLang="en-US" dirty="0" smtClean="0">
                <a:latin typeface="メイリオ" panose="020B0604030504040204" pitchFamily="50" charset="-128"/>
                <a:ea typeface="メイリオ" panose="020B0604030504040204" pitchFamily="50" charset="-128"/>
              </a:rPr>
              <a:t>正常学習とか</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Identifying and Categorizing Anomalies in Retinal Imaging Data</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21920" y="1587246"/>
            <a:ext cx="6829425" cy="1562100"/>
          </a:xfrm>
          <a:prstGeom prst="rect">
            <a:avLst/>
          </a:prstGeom>
        </p:spPr>
      </p:pic>
    </p:spTree>
    <p:extLst>
      <p:ext uri="{BB962C8B-B14F-4D97-AF65-F5344CB8AC3E}">
        <p14:creationId xmlns:p14="http://schemas.microsoft.com/office/powerpoint/2010/main" val="686674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2608" y="231648"/>
            <a:ext cx="10802112"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のオレンジの部分で、正常画像と異常画像の特徴量空間上での</a:t>
            </a:r>
            <a:r>
              <a:rPr kumimoji="1" lang="en-US" altLang="ja-JP" dirty="0" smtClean="0">
                <a:latin typeface="メイリオ" panose="020B0604030504040204" pitchFamily="50" charset="-128"/>
                <a:ea typeface="メイリオ" panose="020B0604030504040204" pitchFamily="50" charset="-128"/>
              </a:rPr>
              <a:t>t-SNE</a:t>
            </a:r>
            <a:r>
              <a:rPr kumimoji="1" lang="ja-JP" altLang="en-US" dirty="0" smtClean="0">
                <a:latin typeface="メイリオ" panose="020B0604030504040204" pitchFamily="50" charset="-128"/>
                <a:ea typeface="メイリオ" panose="020B0604030504040204" pitchFamily="50" charset="-128"/>
              </a:rPr>
              <a:t>埋め込みを行う。</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625030" y="787908"/>
            <a:ext cx="6772275" cy="2209800"/>
          </a:xfrm>
          <a:prstGeom prst="rect">
            <a:avLst/>
          </a:prstGeom>
        </p:spPr>
      </p:pic>
      <p:sp>
        <p:nvSpPr>
          <p:cNvPr id="4" name="テキスト ボックス 3"/>
          <p:cNvSpPr txBox="1"/>
          <p:nvPr/>
        </p:nvSpPr>
        <p:spPr>
          <a:xfrm>
            <a:off x="292608" y="3036070"/>
            <a:ext cx="10802112" cy="2862322"/>
          </a:xfrm>
          <a:prstGeom prst="rect">
            <a:avLst/>
          </a:prstGeom>
          <a:noFill/>
        </p:spPr>
        <p:txBody>
          <a:bodyPr wrap="square" rtlCol="0">
            <a:spAutoFit/>
          </a:bodyPr>
          <a:lstStyle/>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画像に対する前処理</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m</a:t>
            </a:r>
            <a:r>
              <a:rPr kumimoji="1" lang="ja-JP" altLang="en-US" dirty="0" smtClean="0">
                <a:latin typeface="メイリオ" panose="020B0604030504040204" pitchFamily="50" charset="-128"/>
                <a:ea typeface="メイリオ" panose="020B0604030504040204" pitchFamily="50" charset="-128"/>
              </a:rPr>
              <a:t>枚の正常な画像が手元にある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画像サイズは</a:t>
            </a:r>
            <a:r>
              <a:rPr lang="en-US" altLang="ja-JP" dirty="0" smtClean="0">
                <a:latin typeface="メイリオ" panose="020B0604030504040204" pitchFamily="50" charset="-128"/>
                <a:ea typeface="メイリオ" panose="020B0604030504040204" pitchFamily="50" charset="-128"/>
              </a:rPr>
              <a:t>a*b</a:t>
            </a:r>
            <a:r>
              <a:rPr lang="ja-JP" altLang="en-US" dirty="0" smtClean="0">
                <a:latin typeface="メイリオ" panose="020B0604030504040204" pitchFamily="50" charset="-128"/>
                <a:ea typeface="メイリオ" panose="020B0604030504040204" pitchFamily="50" charset="-128"/>
              </a:rPr>
              <a:t>で、画像内のランダムな部分を</a:t>
            </a:r>
            <a:r>
              <a:rPr lang="en-US" altLang="ja-JP" dirty="0" smtClean="0">
                <a:latin typeface="メイリオ" panose="020B0604030504040204" pitchFamily="50" charset="-128"/>
                <a:ea typeface="メイリオ" panose="020B0604030504040204" pitchFamily="50" charset="-128"/>
              </a:rPr>
              <a:t>c*c</a:t>
            </a:r>
            <a:r>
              <a:rPr lang="ja-JP" altLang="en-US" dirty="0" smtClean="0">
                <a:latin typeface="メイリオ" panose="020B0604030504040204" pitchFamily="50" charset="-128"/>
                <a:ea typeface="メイリオ" panose="020B0604030504040204" pitchFamily="50" charset="-128"/>
              </a:rPr>
              <a:t>のトリミングを行って切り出す。</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こうして作り出した</a:t>
            </a:r>
            <a:r>
              <a:rPr kumimoji="1" lang="en-US" altLang="ja-JP" dirty="0" smtClean="0">
                <a:latin typeface="メイリオ" panose="020B0604030504040204" pitchFamily="50" charset="-128"/>
                <a:ea typeface="メイリオ" panose="020B0604030504040204" pitchFamily="50" charset="-128"/>
              </a:rPr>
              <a:t>m*k?</a:t>
            </a:r>
            <a:r>
              <a:rPr kumimoji="1" lang="ja-JP" altLang="en-US" dirty="0" smtClean="0">
                <a:latin typeface="メイリオ" panose="020B0604030504040204" pitchFamily="50" charset="-128"/>
                <a:ea typeface="メイリオ" panose="020B0604030504040204" pitchFamily="50" charset="-128"/>
              </a:rPr>
              <a:t>枚のトリミング画像を学習につかう</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教師無し学習</a:t>
            </a:r>
            <a:r>
              <a:rPr lang="en-US" altLang="ja-JP" dirty="0" smtClean="0">
                <a:latin typeface="メイリオ" panose="020B0604030504040204" pitchFamily="50" charset="-128"/>
                <a:ea typeface="メイリオ" panose="020B0604030504040204" pitchFamily="50" charset="-128"/>
              </a:rPr>
              <a:t>(GAN)</a:t>
            </a:r>
            <a:r>
              <a:rPr lang="ja-JP" altLang="en-US" dirty="0" smtClean="0">
                <a:latin typeface="メイリオ" panose="020B0604030504040204" pitchFamily="50" charset="-128"/>
                <a:ea typeface="メイリオ" panose="020B0604030504040204" pitchFamily="50" charset="-128"/>
              </a:rPr>
              <a:t>によって、</a:t>
            </a:r>
            <a:r>
              <a:rPr lang="ja-JP" altLang="en-US" dirty="0">
                <a:latin typeface="メイリオ" panose="020B0604030504040204" pitchFamily="50" charset="-128"/>
                <a:ea typeface="メイリオ" panose="020B0604030504040204" pitchFamily="50" charset="-128"/>
              </a:rPr>
              <a:t>正常</a:t>
            </a:r>
            <a:r>
              <a:rPr lang="ja-JP" altLang="en-US" dirty="0" smtClean="0">
                <a:latin typeface="メイリオ" panose="020B0604030504040204" pitchFamily="50" charset="-128"/>
                <a:ea typeface="メイリオ" panose="020B0604030504040204" pitchFamily="50" charset="-128"/>
              </a:rPr>
              <a:t>画像のばらつきを表す多様体カイを学習する</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テストデータは、</a:t>
            </a:r>
            <a:r>
              <a:rPr lang="en-US" altLang="ja-JP" dirty="0" smtClean="0">
                <a:latin typeface="メイリオ" panose="020B0604030504040204" pitchFamily="50" charset="-128"/>
                <a:ea typeface="メイリオ" panose="020B0604030504040204" pitchFamily="50" charset="-128"/>
              </a:rPr>
              <a:t>0,1</a:t>
            </a:r>
            <a:r>
              <a:rPr lang="ja-JP" altLang="en-US" dirty="0" smtClean="0">
                <a:latin typeface="メイリオ" panose="020B0604030504040204" pitchFamily="50" charset="-128"/>
                <a:ea typeface="メイリオ" panose="020B0604030504040204" pitchFamily="50" charset="-128"/>
              </a:rPr>
              <a:t>のラベルと、</a:t>
            </a:r>
            <a:r>
              <a:rPr lang="en-US" altLang="ja-JP" dirty="0" smtClean="0">
                <a:latin typeface="メイリオ" panose="020B0604030504040204" pitchFamily="50" charset="-128"/>
                <a:ea typeface="メイリオ" panose="020B0604030504040204" pitchFamily="50" charset="-128"/>
              </a:rPr>
              <a:t>c*c</a:t>
            </a:r>
            <a:r>
              <a:rPr lang="ja-JP" altLang="en-US" dirty="0" smtClean="0">
                <a:latin typeface="メイリオ" panose="020B0604030504040204" pitchFamily="50" charset="-128"/>
                <a:ea typeface="メイリオ" panose="020B0604030504040204" pitchFamily="50" charset="-128"/>
              </a:rPr>
              <a:t>の未学習の正常データと異常データの混ざったものを使う</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2203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53568" y="316992"/>
            <a:ext cx="11167872" cy="286232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GAN</a:t>
            </a:r>
            <a:r>
              <a:rPr kumimoji="1" lang="ja-JP" altLang="en-US" dirty="0" smtClean="0">
                <a:latin typeface="メイリオ" panose="020B0604030504040204" pitchFamily="50" charset="-128"/>
                <a:ea typeface="メイリオ" panose="020B0604030504040204" pitchFamily="50" charset="-128"/>
              </a:rPr>
              <a:t>によって生成</a:t>
            </a:r>
            <a:r>
              <a:rPr kumimoji="1" lang="en-US" altLang="ja-JP" dirty="0" smtClean="0">
                <a:latin typeface="メイリオ" panose="020B0604030504040204" pitchFamily="50" charset="-128"/>
                <a:ea typeface="メイリオ" panose="020B0604030504040204" pitchFamily="50" charset="-128"/>
              </a:rPr>
              <a:t>G</a:t>
            </a:r>
            <a:r>
              <a:rPr kumimoji="1" lang="ja-JP" altLang="en-US" dirty="0" smtClean="0">
                <a:latin typeface="メイリオ" panose="020B0604030504040204" pitchFamily="50" charset="-128"/>
                <a:ea typeface="メイリオ" panose="020B0604030504040204" pitchFamily="50" charset="-128"/>
              </a:rPr>
              <a:t>は潜在空間</a:t>
            </a:r>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からリアルな画像</a:t>
            </a: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をつくるための写像</a:t>
            </a:r>
            <a:r>
              <a:rPr kumimoji="1" lang="en-US" altLang="ja-JP" dirty="0" smtClean="0">
                <a:latin typeface="メイリオ" panose="020B0604030504040204" pitchFamily="50" charset="-128"/>
                <a:ea typeface="メイリオ" panose="020B0604030504040204" pitchFamily="50" charset="-128"/>
              </a:rPr>
              <a:t>G(z)=z</a:t>
            </a:r>
            <a:r>
              <a:rPr kumimoji="1" lang="ja-JP" altLang="en-US" dirty="0" smtClean="0">
                <a:latin typeface="メイリオ" panose="020B0604030504040204" pitchFamily="50" charset="-128"/>
                <a:ea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を学習したことになる</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逆写像を</a:t>
            </a:r>
            <a:r>
              <a:rPr lang="en-US" altLang="ja-JP" dirty="0" smtClean="0">
                <a:latin typeface="メイリオ" panose="020B0604030504040204" pitchFamily="50" charset="-128"/>
                <a:ea typeface="メイリオ" panose="020B0604030504040204" pitchFamily="50" charset="-128"/>
              </a:rPr>
              <a:t>μ</a:t>
            </a:r>
            <a:r>
              <a:rPr lang="ja-JP" altLang="en-US" dirty="0" smtClean="0">
                <a:latin typeface="メイリオ" panose="020B0604030504040204" pitchFamily="50" charset="-128"/>
                <a:ea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rPr>
              <a:t>μ(x)</a:t>
            </a:r>
            <a:r>
              <a:rPr lang="ja-JP" altLang="en-US" dirty="0" smtClean="0">
                <a:latin typeface="メイリオ" panose="020B0604030504040204" pitchFamily="50" charset="-128"/>
                <a:ea typeface="メイリオ" panose="020B0604030504040204" pitchFamily="50" charset="-128"/>
              </a:rPr>
              <a:t>は潜在空間への写像だが、これはまだ得られていない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潜在空間は滑らかな遷移</a:t>
            </a:r>
            <a:r>
              <a:rPr lang="en-US" altLang="ja-JP" dirty="0">
                <a:latin typeface="メイリオ" panose="020B0604030504040204" pitchFamily="50" charset="-128"/>
                <a:ea typeface="メイリオ" panose="020B0604030504040204" pitchFamily="50" charset="-128"/>
              </a:rPr>
              <a:t>(smooth transitions)</a:t>
            </a:r>
            <a:r>
              <a:rPr lang="ja-JP" altLang="en-US" dirty="0" smtClean="0">
                <a:latin typeface="メイリオ" panose="020B0604030504040204" pitchFamily="50" charset="-128"/>
                <a:ea typeface="メイリオ" panose="020B0604030504040204" pitchFamily="50" charset="-128"/>
              </a:rPr>
              <a:t>をもつので</a:t>
            </a:r>
            <a:r>
              <a:rPr lang="en-US" altLang="ja-JP" dirty="0" smtClean="0">
                <a:latin typeface="メイリオ" panose="020B0604030504040204" pitchFamily="50" charset="-128"/>
                <a:ea typeface="メイリオ" panose="020B0604030504040204" pitchFamily="50" charset="-128"/>
              </a:rPr>
              <a:t>(DCGAN</a:t>
            </a:r>
            <a:r>
              <a:rPr lang="ja-JP" altLang="en-US" dirty="0" smtClean="0">
                <a:latin typeface="メイリオ" panose="020B0604030504040204" pitchFamily="50" charset="-128"/>
                <a:ea typeface="メイリオ" panose="020B0604030504040204" pitchFamily="50" charset="-128"/>
              </a:rPr>
              <a:t>の論文</a:t>
            </a:r>
            <a:r>
              <a:rPr lang="en-US" altLang="ja-JP" dirty="0" smtClean="0">
                <a:latin typeface="メイリオ" panose="020B0604030504040204" pitchFamily="50" charset="-128"/>
                <a:ea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潜在空間内の近い二点は近似した画像を生成することになる。</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逆写像を求めることができれば、リアルな画像が潜在空間のどの位置に存在するのかを求めることができる</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こうすることで、潜在空間上で異常な部分や正常な部分が議論できる。</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
        <p:nvSpPr>
          <p:cNvPr id="3" name="楕円 2"/>
          <p:cNvSpPr/>
          <p:nvPr/>
        </p:nvSpPr>
        <p:spPr>
          <a:xfrm>
            <a:off x="1663700" y="3352800"/>
            <a:ext cx="2222500" cy="2819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楕円 3"/>
          <p:cNvSpPr/>
          <p:nvPr/>
        </p:nvSpPr>
        <p:spPr>
          <a:xfrm>
            <a:off x="2810128" y="4432300"/>
            <a:ext cx="241300" cy="33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626104" y="37196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6" name="楕円 5"/>
          <p:cNvSpPr/>
          <p:nvPr/>
        </p:nvSpPr>
        <p:spPr>
          <a:xfrm>
            <a:off x="6068504" y="36220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7" name="右矢印 6"/>
          <p:cNvSpPr/>
          <p:nvPr/>
        </p:nvSpPr>
        <p:spPr>
          <a:xfrm>
            <a:off x="3227863" y="38049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670264" y="37927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rot="5400000">
            <a:off x="4778232" y="3071156"/>
            <a:ext cx="398240" cy="3670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84568" y="6263966"/>
            <a:ext cx="11167872"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でも、潜在空間への逆写像を求めることが大変に難しい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29696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10558272" cy="4247317"/>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空間から</a:t>
            </a:r>
            <a:r>
              <a:rPr kumimoji="1" lang="en-US" altLang="ja-JP" dirty="0" smtClean="0">
                <a:latin typeface="メイリオ" panose="020B0604030504040204" pitchFamily="50" charset="-128"/>
                <a:ea typeface="メイリオ" panose="020B0604030504040204" pitchFamily="50" charset="-128"/>
              </a:rPr>
              <a:t>z1</a:t>
            </a:r>
            <a:r>
              <a:rPr kumimoji="1" lang="ja-JP" altLang="en-US" dirty="0" smtClean="0">
                <a:latin typeface="メイリオ" panose="020B0604030504040204" pitchFamily="50" charset="-128"/>
                <a:ea typeface="メイリオ" panose="020B0604030504040204" pitchFamily="50" charset="-128"/>
              </a:rPr>
              <a:t>をサンプリングする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学習済み生成器に入れて画像を生成する </a:t>
            </a:r>
            <a:r>
              <a:rPr lang="en-US" altLang="ja-JP" dirty="0" smtClean="0">
                <a:latin typeface="メイリオ" panose="020B0604030504040204" pitchFamily="50" charset="-128"/>
                <a:ea typeface="メイリオ" panose="020B0604030504040204" pitchFamily="50" charset="-128"/>
              </a:rPr>
              <a:t>G(z1)</a:t>
            </a: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損失関数を小さくするように次の</a:t>
            </a:r>
            <a:r>
              <a:rPr lang="en-US" altLang="ja-JP" dirty="0" smtClean="0">
                <a:latin typeface="メイリオ" panose="020B0604030504040204" pitchFamily="50" charset="-128"/>
                <a:ea typeface="メイリオ" panose="020B0604030504040204" pitchFamily="50" charset="-128"/>
              </a:rPr>
              <a:t>z2</a:t>
            </a:r>
            <a:r>
              <a:rPr lang="ja-JP" altLang="en-US" dirty="0" smtClean="0">
                <a:latin typeface="メイリオ" panose="020B0604030504040204" pitchFamily="50" charset="-128"/>
                <a:ea typeface="メイリオ" panose="020B0604030504040204" pitchFamily="50" charset="-128"/>
              </a:rPr>
              <a:t>を選ぶ</a:t>
            </a:r>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これをガンマ回繰り返す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residual </a:t>
            </a:r>
            <a:r>
              <a:rPr lang="en-US" altLang="ja-JP" dirty="0" smtClean="0">
                <a:latin typeface="メイリオ" panose="020B0604030504040204" pitchFamily="50" charset="-128"/>
                <a:ea typeface="メイリオ" panose="020B0604030504040204" pitchFamily="50" charset="-128"/>
              </a:rPr>
              <a:t>loss</a:t>
            </a:r>
          </a:p>
          <a:p>
            <a:r>
              <a:rPr kumimoji="1" lang="ja-JP" altLang="en-US" dirty="0" smtClean="0">
                <a:latin typeface="メイリオ" panose="020B0604030504040204" pitchFamily="50" charset="-128"/>
                <a:ea typeface="メイリオ" panose="020B0604030504040204" pitchFamily="50" charset="-128"/>
              </a:rPr>
              <a:t>生成画像</a:t>
            </a:r>
            <a:r>
              <a:rPr kumimoji="1" lang="en-US" altLang="ja-JP" dirty="0" smtClean="0">
                <a:latin typeface="メイリオ" panose="020B0604030504040204" pitchFamily="50" charset="-128"/>
                <a:ea typeface="メイリオ" panose="020B0604030504040204" pitchFamily="50" charset="-128"/>
              </a:rPr>
              <a:t>G(z</a:t>
            </a:r>
            <a:r>
              <a:rPr kumimoji="1" lang="ja-JP" altLang="en-US" dirty="0" smtClean="0">
                <a:latin typeface="メイリオ" panose="020B0604030504040204" pitchFamily="50" charset="-128"/>
                <a:ea typeface="メイリオ" panose="020B0604030504040204" pitchFamily="50" charset="-128"/>
              </a:rPr>
              <a:t>ガンマ</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　と　画像</a:t>
            </a: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　の類似度を比較</a:t>
            </a:r>
            <a:endParaRPr kumimoji="1"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discrimination loss</a:t>
            </a:r>
          </a:p>
          <a:p>
            <a:r>
              <a:rPr kumimoji="1" lang="ja-JP" altLang="en-US" dirty="0" smtClean="0">
                <a:latin typeface="メイリオ" panose="020B0604030504040204" pitchFamily="50" charset="-128"/>
                <a:ea typeface="メイリオ" panose="020B0604030504040204" pitchFamily="50" charset="-128"/>
              </a:rPr>
              <a:t>生成画像</a:t>
            </a:r>
            <a:r>
              <a:rPr lang="en-US" altLang="ja-JP" dirty="0">
                <a:latin typeface="メイリオ" panose="020B0604030504040204" pitchFamily="50" charset="-128"/>
                <a:ea typeface="メイリオ" panose="020B0604030504040204" pitchFamily="50" charset="-128"/>
              </a:rPr>
              <a:t>G(z</a:t>
            </a:r>
            <a:r>
              <a:rPr lang="ja-JP" altLang="en-US" dirty="0">
                <a:latin typeface="メイリオ" panose="020B0604030504040204" pitchFamily="50" charset="-128"/>
                <a:ea typeface="メイリオ" panose="020B0604030504040204" pitchFamily="50" charset="-128"/>
              </a:rPr>
              <a:t>ガンマ</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　と　多様体カイ上の比較？？</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8533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534400" cy="1477328"/>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Residual </a:t>
            </a:r>
            <a:r>
              <a:rPr lang="en-US" altLang="ja-JP" dirty="0" smtClean="0">
                <a:latin typeface="メイリオ" panose="020B0604030504040204" pitchFamily="50" charset="-128"/>
                <a:ea typeface="メイリオ" panose="020B0604030504040204" pitchFamily="50" charset="-128"/>
              </a:rPr>
              <a:t>Loss</a:t>
            </a:r>
          </a:p>
          <a:p>
            <a:endParaRPr kumimoji="1"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画像 </a:t>
            </a:r>
            <a:r>
              <a:rPr lang="en-US" altLang="ja-JP" dirty="0" smtClean="0">
                <a:latin typeface="メイリオ" panose="020B0604030504040204" pitchFamily="50" charset="-128"/>
                <a:ea typeface="メイリオ" panose="020B0604030504040204" pitchFamily="50" charset="-128"/>
              </a:rPr>
              <a:t>x </a:t>
            </a:r>
            <a:r>
              <a:rPr lang="ja-JP" altLang="en-US" dirty="0" smtClean="0">
                <a:latin typeface="メイリオ" panose="020B0604030504040204" pitchFamily="50" charset="-128"/>
                <a:ea typeface="メイリオ" panose="020B0604030504040204" pitchFamily="50" charset="-128"/>
              </a:rPr>
              <a:t>と　</a:t>
            </a:r>
            <a:r>
              <a:rPr lang="en-US" altLang="ja-JP" dirty="0" smtClean="0">
                <a:latin typeface="メイリオ" panose="020B0604030504040204" pitchFamily="50" charset="-128"/>
                <a:ea typeface="メイリオ" panose="020B0604030504040204" pitchFamily="50" charset="-128"/>
              </a:rPr>
              <a:t>G(z</a:t>
            </a:r>
            <a:r>
              <a:rPr lang="ja-JP" altLang="en-US" dirty="0" smtClean="0">
                <a:latin typeface="メイリオ" panose="020B0604030504040204" pitchFamily="50" charset="-128"/>
                <a:ea typeface="メイリオ" panose="020B0604030504040204" pitchFamily="50" charset="-128"/>
              </a:rPr>
              <a:t>ガンマ</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　の非類似度の測定</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完璧な生成器ならば、その写像は全く同じ画像をつくるので損失は</a:t>
            </a:r>
            <a:r>
              <a:rPr kumimoji="1" lang="en-US" altLang="ja-JP" dirty="0" smtClean="0">
                <a:latin typeface="メイリオ" panose="020B0604030504040204" pitchFamily="50" charset="-128"/>
                <a:ea typeface="メイリオ" panose="020B0604030504040204" pitchFamily="50" charset="-128"/>
              </a:rPr>
              <a:t>0</a:t>
            </a:r>
            <a:r>
              <a:rPr kumimoji="1" lang="ja-JP" altLang="en-US" dirty="0" smtClean="0">
                <a:latin typeface="メイリオ" panose="020B0604030504040204" pitchFamily="50" charset="-128"/>
                <a:ea typeface="メイリオ" panose="020B0604030504040204" pitchFamily="50" charset="-128"/>
              </a:rPr>
              <a:t>になる</a:t>
            </a:r>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392157" y="1060386"/>
            <a:ext cx="3646871" cy="908114"/>
          </a:xfrm>
          <a:prstGeom prst="rect">
            <a:avLst/>
          </a:prstGeom>
        </p:spPr>
      </p:pic>
      <p:sp>
        <p:nvSpPr>
          <p:cNvPr id="4" name="正方形/長方形 3"/>
          <p:cNvSpPr/>
          <p:nvPr/>
        </p:nvSpPr>
        <p:spPr>
          <a:xfrm>
            <a:off x="5143963" y="5475470"/>
            <a:ext cx="184731" cy="369332"/>
          </a:xfrm>
          <a:prstGeom prst="rect">
            <a:avLst/>
          </a:prstGeom>
        </p:spPr>
        <p:txBody>
          <a:bodyPr wrap="none">
            <a:spAutoFit/>
          </a:bodyPr>
          <a:lstStyle/>
          <a:p>
            <a:endParaRPr lang="ja-JP" altLang="en-US" dirty="0"/>
          </a:p>
        </p:txBody>
      </p:sp>
      <p:sp>
        <p:nvSpPr>
          <p:cNvPr id="5" name="テキスト ボックス 4"/>
          <p:cNvSpPr txBox="1"/>
          <p:nvPr/>
        </p:nvSpPr>
        <p:spPr>
          <a:xfrm>
            <a:off x="597408" y="3231987"/>
            <a:ext cx="8534400" cy="2031325"/>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Discrimination Loss</a:t>
            </a:r>
          </a:p>
          <a:p>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G(z</a:t>
            </a:r>
            <a:r>
              <a:rPr kumimoji="1" lang="ja-JP" altLang="en-US" dirty="0" smtClean="0">
                <a:latin typeface="メイリオ" panose="020B0604030504040204" pitchFamily="50" charset="-128"/>
                <a:ea typeface="メイリオ" panose="020B0604030504040204" pitchFamily="50" charset="-128"/>
              </a:rPr>
              <a:t>ガンマ</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に入れる。</a:t>
            </a:r>
            <a:r>
              <a:rPr lang="en-US" altLang="ja-JP" dirty="0">
                <a:latin typeface="メイリオ" panose="020B0604030504040204" pitchFamily="50" charset="-128"/>
                <a:ea typeface="メイリオ" panose="020B0604030504040204" pitchFamily="50" charset="-128"/>
              </a:rPr>
              <a:t>D(G(z</a:t>
            </a:r>
            <a:r>
              <a:rPr lang="ja-JP" altLang="en-US" dirty="0">
                <a:latin typeface="メイリオ" panose="020B0604030504040204" pitchFamily="50" charset="-128"/>
                <a:ea typeface="メイリオ" panose="020B0604030504040204" pitchFamily="50" charset="-128"/>
              </a:rPr>
              <a:t>ガンマ</a:t>
            </a:r>
            <a:r>
              <a:rPr lang="en-US" altLang="ja-JP" dirty="0">
                <a:latin typeface="メイリオ" panose="020B0604030504040204" pitchFamily="50" charset="-128"/>
                <a:ea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α=1</a:t>
            </a:r>
            <a:r>
              <a:rPr lang="ja-JP" altLang="en-US" dirty="0" smtClean="0">
                <a:latin typeface="メイリオ" panose="020B0604030504040204" pitchFamily="50" charset="-128"/>
                <a:ea typeface="メイリオ" panose="020B0604030504040204" pitchFamily="50" charset="-128"/>
              </a:rPr>
              <a:t>として</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シグモイドエントロピー　</a:t>
            </a:r>
            <a:r>
              <a:rPr kumimoji="1" lang="en-US" altLang="ja-JP" dirty="0" smtClean="0">
                <a:latin typeface="メイリオ" panose="020B0604030504040204" pitchFamily="50" charset="-128"/>
                <a:ea typeface="メイリオ" panose="020B0604030504040204" pitchFamily="50" charset="-128"/>
              </a:rPr>
              <a:t>σ() </a:t>
            </a:r>
            <a:r>
              <a:rPr kumimoji="1" lang="ja-JP" altLang="en-US" dirty="0" smtClean="0">
                <a:latin typeface="メイリオ" panose="020B0604030504040204" pitchFamily="50" charset="-128"/>
                <a:ea typeface="メイリオ" panose="020B0604030504040204" pitchFamily="50" charset="-128"/>
              </a:rPr>
              <a:t>を計算する。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でもコレは使わない？</a:t>
            </a:r>
            <a:endParaRPr kumimoji="1" lang="en-US" altLang="ja-JP" dirty="0" smtClean="0">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3"/>
          <a:stretch>
            <a:fillRect/>
          </a:stretch>
        </p:blipFill>
        <p:spPr>
          <a:xfrm>
            <a:off x="7437604" y="4019168"/>
            <a:ext cx="4002197" cy="369951"/>
          </a:xfrm>
          <a:prstGeom prst="rect">
            <a:avLst/>
          </a:prstGeom>
        </p:spPr>
      </p:pic>
    </p:spTree>
    <p:extLst>
      <p:ext uri="{BB962C8B-B14F-4D97-AF65-F5344CB8AC3E}">
        <p14:creationId xmlns:p14="http://schemas.microsoft.com/office/powerpoint/2010/main" val="1271849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9912096" cy="1200329"/>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feature matching</a:t>
            </a:r>
            <a:r>
              <a:rPr kumimoji="1" lang="ja-JP" altLang="en-US" dirty="0" smtClean="0">
                <a:latin typeface="メイリオ" panose="020B0604030504040204" pitchFamily="50" charset="-128"/>
                <a:ea typeface="メイリオ" panose="020B0604030504040204" pitchFamily="50" charset="-128"/>
              </a:rPr>
              <a:t>のアイデア</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生成器の訓練を目的とせず、潜在空間へのマッピングのために</a:t>
            </a:r>
            <a:r>
              <a:rPr lang="en-US" altLang="ja-JP" dirty="0">
                <a:latin typeface="メイリオ" panose="020B0604030504040204" pitchFamily="50" charset="-128"/>
                <a:ea typeface="メイリオ" panose="020B0604030504040204" pitchFamily="50" charset="-128"/>
              </a:rPr>
              <a:t>feature </a:t>
            </a:r>
            <a:r>
              <a:rPr lang="en-US" altLang="ja-JP" dirty="0" smtClean="0">
                <a:latin typeface="メイリオ" panose="020B0604030504040204" pitchFamily="50" charset="-128"/>
                <a:ea typeface="メイリオ" panose="020B0604030504040204" pitchFamily="50" charset="-128"/>
              </a:rPr>
              <a:t>matching</a:t>
            </a:r>
            <a:r>
              <a:rPr lang="ja-JP" altLang="en-US" dirty="0" smtClean="0">
                <a:latin typeface="メイリオ" panose="020B0604030504040204" pitchFamily="50" charset="-128"/>
                <a:ea typeface="メイリオ" panose="020B0604030504040204" pitchFamily="50" charset="-128"/>
              </a:rPr>
              <a:t>をつかう</a:t>
            </a:r>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discriminator loss</a:t>
            </a:r>
            <a:r>
              <a:rPr kumimoji="1" lang="ja-JP" altLang="en-US" dirty="0" smtClean="0">
                <a:latin typeface="メイリオ" panose="020B0604030504040204" pitchFamily="50" charset="-128"/>
                <a:ea typeface="メイリオ" panose="020B0604030504040204" pitchFamily="50" charset="-128"/>
              </a:rPr>
              <a:t>は以下を提案する</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702754" y="2047673"/>
            <a:ext cx="4956520" cy="752475"/>
          </a:xfrm>
          <a:prstGeom prst="rect">
            <a:avLst/>
          </a:prstGeom>
        </p:spPr>
      </p:pic>
      <p:sp>
        <p:nvSpPr>
          <p:cNvPr id="4" name="テキスト ボックス 3"/>
          <p:cNvSpPr txBox="1"/>
          <p:nvPr/>
        </p:nvSpPr>
        <p:spPr>
          <a:xfrm>
            <a:off x="597408" y="3254591"/>
            <a:ext cx="10908792" cy="2585323"/>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異常の</a:t>
            </a:r>
            <a:r>
              <a:rPr kumimoji="1" lang="en-US" altLang="ja-JP" dirty="0" smtClean="0">
                <a:latin typeface="メイリオ" panose="020B0604030504040204" pitchFamily="50" charset="-128"/>
                <a:ea typeface="メイリオ" panose="020B0604030504040204" pitchFamily="50" charset="-128"/>
              </a:rPr>
              <a:t>loss</a:t>
            </a:r>
            <a:r>
              <a:rPr lang="ja-JP" altLang="en-US" dirty="0" smtClean="0">
                <a:latin typeface="メイリオ" panose="020B0604030504040204" pitchFamily="50" charset="-128"/>
                <a:ea typeface="メイリオ" panose="020B0604030504040204" pitchFamily="50" charset="-128"/>
              </a:rPr>
              <a:t>から逆写像が求まらない代わりに、</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の最終層の値って潜在空間のように考えられそうだよね。</a:t>
            </a:r>
            <a:endParaRPr lang="en-US" altLang="ja-JP" dirty="0" smtClean="0">
              <a:latin typeface="メイリオ" panose="020B0604030504040204" pitchFamily="50" charset="-128"/>
              <a:ea typeface="メイリオ" panose="020B0604030504040204" pitchFamily="50" charset="-128"/>
            </a:endParaRPr>
          </a:p>
          <a:p>
            <a:r>
              <a:rPr lang="ja-JP" altLang="en-US" dirty="0" err="1" smtClean="0">
                <a:latin typeface="メイリオ" panose="020B0604030504040204" pitchFamily="50" charset="-128"/>
                <a:ea typeface="メイリオ" panose="020B0604030504040204" pitchFamily="50" charset="-128"/>
              </a:rPr>
              <a:t>って</a:t>
            </a:r>
            <a:r>
              <a:rPr lang="ja-JP" altLang="en-US" dirty="0">
                <a:latin typeface="メイリオ" panose="020B0604030504040204" pitchFamily="50" charset="-128"/>
                <a:ea typeface="メイリオ" panose="020B0604030504040204" pitchFamily="50" charset="-128"/>
              </a:rPr>
              <a:t>考</a:t>
            </a:r>
            <a:r>
              <a:rPr lang="ja-JP" altLang="en-US" dirty="0" smtClean="0">
                <a:latin typeface="メイリオ" panose="020B0604030504040204" pitchFamily="50" charset="-128"/>
                <a:ea typeface="メイリオ" panose="020B0604030504040204" pitchFamily="50" charset="-128"/>
              </a:rPr>
              <a:t>えか</a:t>
            </a:r>
            <a:r>
              <a:rPr lang="ja-JP" altLang="en-US" dirty="0">
                <a:latin typeface="メイリオ" panose="020B0604030504040204" pitchFamily="50" charset="-128"/>
                <a:ea typeface="メイリオ" panose="020B0604030504040204" pitchFamily="50" charset="-128"/>
              </a:rPr>
              <a:t>ら</a:t>
            </a:r>
            <a:r>
              <a:rPr lang="ja-JP" altLang="en-US" dirty="0" smtClean="0">
                <a:latin typeface="メイリオ" panose="020B0604030504040204" pitchFamily="50" charset="-128"/>
                <a:ea typeface="メイリオ" panose="020B0604030504040204" pitchFamily="50" charset="-128"/>
              </a:rPr>
              <a:t>特徴量</a:t>
            </a:r>
            <a:r>
              <a:rPr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最終</a:t>
            </a:r>
            <a:r>
              <a:rPr lang="ja-JP" altLang="en-US" dirty="0" smtClean="0">
                <a:latin typeface="メイリオ" panose="020B0604030504040204" pitchFamily="50" charset="-128"/>
                <a:ea typeface="メイリオ" panose="020B0604030504040204" pitchFamily="50" charset="-128"/>
              </a:rPr>
              <a:t>層の出力</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は、元の画像の特性をよく表していることが期待できるので、</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これを利用する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中間層の出力　 </a:t>
            </a:r>
            <a:r>
              <a:rPr lang="en-US" altLang="ja-JP" dirty="0" smtClean="0">
                <a:latin typeface="メイリオ" panose="020B0604030504040204" pitchFamily="50" charset="-128"/>
                <a:ea typeface="メイリオ" panose="020B0604030504040204" pitchFamily="50" charset="-128"/>
              </a:rPr>
              <a:t>f()</a:t>
            </a: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以上から</a:t>
            </a:r>
            <a:r>
              <a:rPr lang="en-US" altLang="ja-JP" dirty="0" smtClean="0">
                <a:latin typeface="メイリオ" panose="020B0604030504040204" pitchFamily="50" charset="-128"/>
                <a:ea typeface="メイリオ" panose="020B0604030504040204" pitchFamily="50" charset="-128"/>
              </a:rPr>
              <a:t>z</a:t>
            </a:r>
            <a:r>
              <a:rPr lang="ja-JP" altLang="en-US" dirty="0" smtClean="0">
                <a:latin typeface="メイリオ" panose="020B0604030504040204" pitchFamily="50" charset="-128"/>
                <a:ea typeface="メイリオ" panose="020B0604030504040204" pitchFamily="50" charset="-128"/>
              </a:rPr>
              <a:t>の係数を最適化する　　　　</a:t>
            </a:r>
            <a:r>
              <a:rPr lang="ja-JP" altLang="en-US" dirty="0">
                <a:latin typeface="メイリオ" panose="020B0604030504040204" pitchFamily="50" charset="-128"/>
                <a:ea typeface="メイリオ" panose="020B0604030504040204" pitchFamily="50" charset="-128"/>
              </a:rPr>
              <a:t>　←再学習はさせない</a:t>
            </a:r>
            <a:r>
              <a:rPr lang="ja-JP" altLang="en-US" dirty="0" smtClean="0">
                <a:latin typeface="メイリオ" panose="020B0604030504040204" pitchFamily="50" charset="-128"/>
                <a:ea typeface="メイリオ" panose="020B0604030504040204" pitchFamily="50" charset="-128"/>
              </a:rPr>
              <a:t>？　最適化の実装がみつからない</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そのための加重和</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損失</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これが潜在空間へのマッピングに使用される損失関数</a:t>
            </a:r>
            <a:endParaRPr kumimoji="1" lang="en-US" altLang="ja-JP"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984694" y="5924550"/>
            <a:ext cx="5223906" cy="756666"/>
          </a:xfrm>
          <a:prstGeom prst="rect">
            <a:avLst/>
          </a:prstGeom>
        </p:spPr>
      </p:pic>
    </p:spTree>
    <p:extLst>
      <p:ext uri="{BB962C8B-B14F-4D97-AF65-F5344CB8AC3E}">
        <p14:creationId xmlns:p14="http://schemas.microsoft.com/office/powerpoint/2010/main" val="6190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2336" y="256032"/>
            <a:ext cx="8997696" cy="590931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スタート地点として</a:t>
            </a:r>
            <a:r>
              <a:rPr kumimoji="1" lang="en-US" altLang="ja-JP" dirty="0" smtClean="0">
                <a:latin typeface="メイリオ" panose="020B0604030504040204" pitchFamily="50" charset="-128"/>
                <a:ea typeface="メイリオ" panose="020B0604030504040204" pitchFamily="50" charset="-128"/>
              </a:rPr>
              <a:t>AE</a:t>
            </a:r>
            <a:r>
              <a:rPr kumimoji="1" lang="ja-JP" altLang="en-US" dirty="0" smtClean="0">
                <a:latin typeface="メイリオ" panose="020B0604030504040204" pitchFamily="50" charset="-128"/>
                <a:ea typeface="メイリオ" panose="020B0604030504040204" pitchFamily="50" charset="-128"/>
              </a:rPr>
              <a:t>を考える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Auto encoder (science,2006,hinton)</a:t>
            </a:r>
          </a:p>
          <a:p>
            <a:r>
              <a:rPr lang="en-US" altLang="ja-JP" dirty="0">
                <a:latin typeface="メイリオ" panose="020B0604030504040204" pitchFamily="50" charset="-128"/>
                <a:ea typeface="メイリオ" panose="020B0604030504040204" pitchFamily="50" charset="-128"/>
              </a:rPr>
              <a:t>Reducing the Dimensionality </a:t>
            </a:r>
            <a:r>
              <a:rPr lang="en-US" altLang="ja-JP" dirty="0" smtClean="0">
                <a:latin typeface="メイリオ" panose="020B0604030504040204" pitchFamily="50" charset="-128"/>
                <a:ea typeface="メイリオ" panose="020B0604030504040204" pitchFamily="50" charset="-128"/>
              </a:rPr>
              <a:t>of Data </a:t>
            </a:r>
            <a:r>
              <a:rPr lang="en-US" altLang="ja-JP" dirty="0">
                <a:latin typeface="メイリオ" panose="020B0604030504040204" pitchFamily="50" charset="-128"/>
                <a:ea typeface="メイリオ" panose="020B0604030504040204" pitchFamily="50" charset="-128"/>
              </a:rPr>
              <a:t>with Neural Networks</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ニューラルネットを使って次元削減を試みた。</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手元</a:t>
            </a:r>
            <a:r>
              <a:rPr lang="ja-JP" altLang="en-US" dirty="0" smtClean="0">
                <a:latin typeface="メイリオ" panose="020B0604030504040204" pitchFamily="50" charset="-128"/>
                <a:ea typeface="メイリオ" panose="020B0604030504040204" pitchFamily="50" charset="-128"/>
              </a:rPr>
              <a:t>の画像を入力として、画像自身を再構成するネットワークを作る。</a:t>
            </a:r>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ネットワークは中央の層をくびれさせた構造をとることで、</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高次元</a:t>
            </a:r>
            <a:r>
              <a:rPr lang="ja-JP" altLang="en-US" dirty="0">
                <a:latin typeface="メイリオ" panose="020B0604030504040204" pitchFamily="50" charset="-128"/>
                <a:ea typeface="メイリオ" panose="020B0604030504040204" pitchFamily="50" charset="-128"/>
              </a:rPr>
              <a:t>入力</a:t>
            </a:r>
            <a:r>
              <a:rPr lang="ja-JP" altLang="en-US" dirty="0" smtClean="0">
                <a:latin typeface="メイリオ" panose="020B0604030504040204" pitchFamily="50" charset="-128"/>
                <a:ea typeface="メイリオ" panose="020B0604030504040204" pitchFamily="50" charset="-128"/>
              </a:rPr>
              <a:t>を低次元で表現できるようになる。</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ノイズ特徴量減・過学習防止</a:t>
            </a:r>
            <a:r>
              <a:rPr lang="en-US" altLang="ja-JP" dirty="0" smtClean="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再度同じ画像へ展開するために最低限必要な次元数</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情報</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を決めるのは難しい</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主成分分析のような考え方。</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抽出された中央の層は「潜在変数 </a:t>
            </a:r>
            <a:r>
              <a:rPr lang="en-US" altLang="ja-JP" dirty="0">
                <a:latin typeface="メイリオ" panose="020B0604030504040204" pitchFamily="50" charset="-128"/>
                <a:ea typeface="メイリオ" panose="020B0604030504040204" pitchFamily="50" charset="-128"/>
              </a:rPr>
              <a:t>Latent Variable</a:t>
            </a:r>
            <a:r>
              <a:rPr lang="ja-JP" altLang="en-US" dirty="0" smtClean="0">
                <a:latin typeface="メイリオ" panose="020B0604030504040204" pitchFamily="50" charset="-128"/>
                <a:ea typeface="メイリオ" panose="020B0604030504040204" pitchFamily="50" charset="-128"/>
              </a:rPr>
              <a:t>」と呼ばれる。</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潜在変数がどのようなパターンを持っているのか理解できれば、</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元の画像がなくとも新しい画像が作れるのでは？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生成モデルの考え</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9586531" y="153733"/>
            <a:ext cx="1724025" cy="3819525"/>
          </a:xfrm>
          <a:prstGeom prst="rect">
            <a:avLst/>
          </a:prstGeom>
        </p:spPr>
      </p:pic>
      <p:sp>
        <p:nvSpPr>
          <p:cNvPr id="4" name="テキスト ボックス 3"/>
          <p:cNvSpPr txBox="1"/>
          <p:nvPr/>
        </p:nvSpPr>
        <p:spPr>
          <a:xfrm>
            <a:off x="8973311" y="4218039"/>
            <a:ext cx="295046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構造は全結合や</a:t>
            </a:r>
            <a:r>
              <a:rPr lang="en-US" altLang="ja-JP" dirty="0" err="1" smtClean="0">
                <a:latin typeface="メイリオ" panose="020B0604030504040204" pitchFamily="50" charset="-128"/>
                <a:ea typeface="メイリオ" panose="020B0604030504040204" pitchFamily="50" charset="-128"/>
              </a:rPr>
              <a:t>ReLU</a:t>
            </a:r>
            <a:r>
              <a:rPr lang="en-US" altLang="ja-JP" dirty="0" smtClean="0">
                <a:latin typeface="メイリオ" panose="020B0604030504040204" pitchFamily="50" charset="-128"/>
                <a:ea typeface="メイリオ" panose="020B0604030504040204" pitchFamily="50" charset="-128"/>
              </a:rPr>
              <a:t> CNN</a:t>
            </a:r>
            <a:endParaRPr kumimoji="1" lang="en-US" altLang="ja-JP"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9718928" y="5145833"/>
            <a:ext cx="942975" cy="485775"/>
          </a:xfrm>
          <a:prstGeom prst="rect">
            <a:avLst/>
          </a:prstGeom>
        </p:spPr>
      </p:pic>
      <p:sp>
        <p:nvSpPr>
          <p:cNvPr id="6" name="テキスト ボックス 5"/>
          <p:cNvSpPr txBox="1"/>
          <p:nvPr/>
        </p:nvSpPr>
        <p:spPr>
          <a:xfrm>
            <a:off x="8973311" y="5759946"/>
            <a:ext cx="2950464"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損失は再構成画像との</a:t>
            </a:r>
            <a:endParaRPr kumimoji="1"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L2 loss</a:t>
            </a:r>
          </a:p>
        </p:txBody>
      </p:sp>
      <p:sp>
        <p:nvSpPr>
          <p:cNvPr id="7" name="テキスト ボックス 6"/>
          <p:cNvSpPr txBox="1"/>
          <p:nvPr/>
        </p:nvSpPr>
        <p:spPr>
          <a:xfrm>
            <a:off x="10661903" y="5354465"/>
            <a:ext cx="357188" cy="276999"/>
          </a:xfrm>
          <a:prstGeom prst="rect">
            <a:avLst/>
          </a:prstGeom>
          <a:noFill/>
        </p:spPr>
        <p:txBody>
          <a:bodyPr wrap="square" rtlCol="0">
            <a:spAutoFit/>
          </a:bodyPr>
          <a:lstStyle/>
          <a:p>
            <a:r>
              <a:rPr kumimoji="1" lang="en-US" altLang="ja-JP" sz="1200" dirty="0" smtClean="0">
                <a:latin typeface="メイリオ" panose="020B0604030504040204" pitchFamily="50" charset="-128"/>
                <a:ea typeface="メイリオ" panose="020B0604030504040204" pitchFamily="50" charset="-128"/>
              </a:rPr>
              <a:t>2</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7953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11086592" cy="1754326"/>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中間層を出力する</a:t>
            </a:r>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は固定して</a:t>
            </a:r>
            <a:r>
              <a:rPr lang="en-US" altLang="ja-JP" dirty="0" smtClean="0">
                <a:latin typeface="メイリオ" panose="020B0604030504040204" pitchFamily="50" charset="-128"/>
                <a:ea typeface="メイリオ" panose="020B0604030504040204" pitchFamily="50" charset="-128"/>
              </a:rPr>
              <a:t>generator</a:t>
            </a:r>
            <a:r>
              <a:rPr lang="ja-JP" altLang="en-US" dirty="0" smtClean="0">
                <a:latin typeface="メイリオ" panose="020B0604030504040204" pitchFamily="50" charset="-128"/>
                <a:ea typeface="メイリオ" panose="020B0604030504040204" pitchFamily="50" charset="-128"/>
              </a:rPr>
              <a:t>の重みは更新して、</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特徴空間の近さ</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重み</a:t>
            </a:r>
            <a:r>
              <a:rPr kumimoji="1" lang="en-US" altLang="ja-JP" dirty="0" smtClean="0">
                <a:latin typeface="メイリオ" panose="020B0604030504040204" pitchFamily="50" charset="-128"/>
                <a:ea typeface="メイリオ" panose="020B0604030504040204" pitchFamily="50" charset="-128"/>
              </a:rPr>
              <a:t>0.1)</a:t>
            </a:r>
            <a:r>
              <a:rPr kumimoji="1" lang="ja-JP" altLang="en-US" dirty="0" smtClean="0">
                <a:latin typeface="メイリオ" panose="020B0604030504040204" pitchFamily="50" charset="-128"/>
                <a:ea typeface="メイリオ" panose="020B0604030504040204" pitchFamily="50" charset="-128"/>
              </a:rPr>
              <a:t>＆生成の精度</a:t>
            </a:r>
            <a:r>
              <a:rPr kumimoji="1" lang="en-US" altLang="ja-JP" dirty="0" smtClean="0">
                <a:latin typeface="メイリオ" panose="020B0604030504040204" pitchFamily="50" charset="-128"/>
                <a:ea typeface="メイリオ" panose="020B0604030504040204" pitchFamily="50" charset="-128"/>
              </a:rPr>
              <a:t>(0.9)</a:t>
            </a:r>
            <a:r>
              <a:rPr kumimoji="1" lang="ja-JP" altLang="en-US" dirty="0" smtClean="0">
                <a:latin typeface="メイリオ" panose="020B0604030504040204" pitchFamily="50" charset="-128"/>
                <a:ea typeface="メイリオ" panose="020B0604030504040204" pitchFamily="50" charset="-128"/>
              </a:rPr>
              <a:t>を近づけるように再度学習させる　←再学習はさせない？</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こうすることで変な画像が来たとしても、正常画像に変形しようとしてしまう。</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故に変な画像と正常っぽい画像の差を取ると、大きく異なってくるので</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異常度として検知できる。</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0750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825992" cy="2308324"/>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追記</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G</a:t>
            </a:r>
            <a:r>
              <a:rPr kumimoji="1" lang="ja-JP" altLang="en-US" dirty="0" smtClean="0">
                <a:latin typeface="メイリオ" panose="020B0604030504040204" pitchFamily="50" charset="-128"/>
                <a:ea typeface="メイリオ" panose="020B0604030504040204" pitchFamily="50" charset="-128"/>
              </a:rPr>
              <a:t>と中間層までの</a:t>
            </a:r>
            <a:r>
              <a:rPr kumimoji="1" lang="en-US" altLang="ja-JP" dirty="0" smtClean="0">
                <a:latin typeface="メイリオ" panose="020B0604030504040204" pitchFamily="50" charset="-128"/>
                <a:ea typeface="メイリオ" panose="020B0604030504040204" pitchFamily="50" charset="-128"/>
              </a:rPr>
              <a:t>D</a:t>
            </a:r>
            <a:r>
              <a:rPr kumimoji="1" lang="ja-JP" altLang="en-US" dirty="0" smtClean="0">
                <a:latin typeface="メイリオ" panose="020B0604030504040204" pitchFamily="50" charset="-128"/>
                <a:ea typeface="メイリオ" panose="020B0604030504040204" pitchFamily="50" charset="-128"/>
              </a:rPr>
              <a:t>は訓練不可とする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そのかわり、</a:t>
            </a:r>
            <a:r>
              <a:rPr kumimoji="1" lang="en-US" altLang="ja-JP" dirty="0" smtClean="0">
                <a:latin typeface="メイリオ" panose="020B0604030504040204" pitchFamily="50" charset="-128"/>
                <a:ea typeface="メイリオ" panose="020B0604030504040204" pitchFamily="50" charset="-128"/>
              </a:rPr>
              <a:t>loss</a:t>
            </a:r>
            <a:r>
              <a:rPr kumimoji="1" lang="ja-JP" altLang="en-US" dirty="0" smtClean="0">
                <a:latin typeface="メイリオ" panose="020B0604030504040204" pitchFamily="50" charset="-128"/>
                <a:ea typeface="メイリオ" panose="020B0604030504040204" pitchFamily="50" charset="-128"/>
              </a:rPr>
              <a:t>をもとに、最初の始まりのノイズ変数</a:t>
            </a:r>
            <a:r>
              <a:rPr kumimoji="1" lang="en-US" altLang="ja-JP" dirty="0" smtClean="0">
                <a:latin typeface="メイリオ" panose="020B0604030504040204" pitchFamily="50" charset="-128"/>
                <a:ea typeface="メイリオ" panose="020B0604030504040204" pitchFamily="50" charset="-128"/>
              </a:rPr>
              <a:t>z</a:t>
            </a:r>
          </a:p>
          <a:p>
            <a:r>
              <a:rPr lang="ja-JP" altLang="en-US" dirty="0" smtClean="0">
                <a:latin typeface="メイリオ" panose="020B0604030504040204" pitchFamily="50" charset="-128"/>
                <a:ea typeface="メイリオ" panose="020B0604030504040204" pitchFamily="50" charset="-128"/>
              </a:rPr>
              <a:t>に対して最適化を行うことで、</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正常画像をよく生成するような潜在変数を作り出す。</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重み層を作り出す？</a:t>
            </a:r>
            <a:r>
              <a:rPr lang="en-US" altLang="ja-JP" dirty="0" smtClean="0">
                <a:latin typeface="メイリオ" panose="020B0604030504040204" pitchFamily="50" charset="-128"/>
                <a:ea typeface="メイリオ" panose="020B0604030504040204" pitchFamily="50" charset="-128"/>
              </a:rPr>
              <a:t>)</a:t>
            </a:r>
          </a:p>
          <a:p>
            <a:r>
              <a:rPr lang="en-US" altLang="ja-JP" dirty="0" smtClean="0">
                <a:latin typeface="メイリオ" panose="020B0604030504040204" pitchFamily="50" charset="-128"/>
                <a:ea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rPr>
              <a:t>個ほどの重み層にシグモイド活性関数をかませてから、</a:t>
            </a:r>
            <a:r>
              <a:rPr lang="en-US" altLang="ja-JP" dirty="0" smtClean="0">
                <a:latin typeface="メイリオ" panose="020B0604030504040204" pitchFamily="50" charset="-128"/>
                <a:ea typeface="メイリオ" panose="020B0604030504040204" pitchFamily="50" charset="-128"/>
              </a:rPr>
              <a:t>G</a:t>
            </a:r>
            <a:r>
              <a:rPr lang="ja-JP" altLang="en-US" dirty="0" smtClean="0">
                <a:latin typeface="メイリオ" panose="020B0604030504040204" pitchFamily="50" charset="-128"/>
                <a:ea typeface="メイリオ" panose="020B0604030504040204" pitchFamily="50" charset="-128"/>
              </a:rPr>
              <a:t>へ入れている。</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32325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1477328"/>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異常度評価</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異常度は先ほどの損失関数を使う</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091690" y="1348169"/>
            <a:ext cx="3009900" cy="409575"/>
          </a:xfrm>
          <a:prstGeom prst="rect">
            <a:avLst/>
          </a:prstGeom>
        </p:spPr>
      </p:pic>
      <p:sp>
        <p:nvSpPr>
          <p:cNvPr id="4" name="テキスト ボックス 3"/>
          <p:cNvSpPr txBox="1"/>
          <p:nvPr/>
        </p:nvSpPr>
        <p:spPr>
          <a:xfrm>
            <a:off x="280416" y="1757744"/>
            <a:ext cx="5815584" cy="1477328"/>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異常度評価</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異常度は先ほどの損失関数を使う</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7169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282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333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11517884" cy="3970318"/>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efficient-</a:t>
            </a:r>
            <a:r>
              <a:rPr kumimoji="1" lang="en-US" altLang="ja-JP" dirty="0" err="1" smtClean="0">
                <a:latin typeface="メイリオ" panose="020B0604030504040204" pitchFamily="50" charset="-128"/>
                <a:ea typeface="メイリオ" panose="020B0604030504040204" pitchFamily="50" charset="-128"/>
              </a:rPr>
              <a:t>gan</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en-US" altLang="ja-JP" dirty="0" err="1" smtClean="0">
                <a:latin typeface="メイリオ" panose="020B0604030504040204" pitchFamily="50" charset="-128"/>
                <a:ea typeface="メイリオ" panose="020B0604030504040204" pitchFamily="50" charset="-128"/>
              </a:rPr>
              <a:t>anoGAN</a:t>
            </a:r>
            <a:r>
              <a:rPr lang="ja-JP" altLang="en-US" dirty="0" smtClean="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逆写像を求められない</a:t>
            </a:r>
            <a:r>
              <a:rPr lang="ja-JP" altLang="en-US" dirty="0" smtClean="0">
                <a:latin typeface="メイリオ" panose="020B0604030504040204" pitchFamily="50" charset="-128"/>
                <a:ea typeface="メイリオ" panose="020B0604030504040204" pitchFamily="50" charset="-128"/>
              </a:rPr>
              <a:t>ので、入力ノイズとジェネレータの間で、</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正常画像に特化した重み層を作り出し、潜在空間を疑似的に調整した。</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毎回？重み層を探索する必要があるので、遅い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err="1" smtClean="0">
                <a:latin typeface="メイリオ" panose="020B0604030504040204" pitchFamily="50" charset="-128"/>
                <a:ea typeface="メイリオ" panose="020B0604030504040204" pitchFamily="50" charset="-128"/>
              </a:rPr>
              <a:t>efficientgan</a:t>
            </a:r>
            <a:r>
              <a:rPr kumimoji="1" lang="ja-JP" altLang="en-US" dirty="0" smtClean="0">
                <a:latin typeface="メイリオ" panose="020B0604030504040204" pitchFamily="50" charset="-128"/>
                <a:ea typeface="メイリオ" panose="020B0604030504040204" pitchFamily="50" charset="-128"/>
              </a:rPr>
              <a:t>は逆写像に相当する部分も</a:t>
            </a:r>
            <a:r>
              <a:rPr kumimoji="1" lang="en-US" altLang="ja-JP" dirty="0" smtClean="0">
                <a:latin typeface="メイリオ" panose="020B0604030504040204" pitchFamily="50" charset="-128"/>
                <a:ea typeface="メイリオ" panose="020B0604030504040204" pitchFamily="50" charset="-128"/>
              </a:rPr>
              <a:t>NN</a:t>
            </a:r>
            <a:r>
              <a:rPr kumimoji="1" lang="ja-JP" altLang="en-US" dirty="0" smtClean="0">
                <a:latin typeface="メイリオ" panose="020B0604030504040204" pitchFamily="50" charset="-128"/>
                <a:ea typeface="メイリオ" panose="020B0604030504040204" pitchFamily="50" charset="-128"/>
              </a:rPr>
              <a:t>によって再現することでのアプローチを行う</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この逆写像</a:t>
            </a:r>
            <a:r>
              <a:rPr kumimoji="1" lang="en-US" altLang="ja-JP" dirty="0" smtClean="0">
                <a:latin typeface="メイリオ" panose="020B0604030504040204" pitchFamily="50" charset="-128"/>
                <a:ea typeface="メイリオ" panose="020B0604030504040204" pitchFamily="50" charset="-128"/>
              </a:rPr>
              <a:t>NN</a:t>
            </a:r>
            <a:r>
              <a:rPr kumimoji="1" lang="ja-JP" altLang="en-US" dirty="0" smtClean="0">
                <a:latin typeface="メイリオ" panose="020B0604030504040204" pitchFamily="50" charset="-128"/>
                <a:ea typeface="メイリオ" panose="020B0604030504040204" pitchFamily="50" charset="-128"/>
              </a:rPr>
              <a:t>はエンコーダーとして呼ばれ、正常画像</a:t>
            </a: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を潜在空間に写像するものである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エンコーダーは</a:t>
            </a:r>
            <a:r>
              <a:rPr lang="en-US" altLang="ja-JP" dirty="0" smtClean="0">
                <a:latin typeface="メイリオ" panose="020B0604030504040204" pitchFamily="50" charset="-128"/>
                <a:ea typeface="メイリオ" panose="020B0604030504040204" pitchFamily="50" charset="-128"/>
              </a:rPr>
              <a:t>G,D</a:t>
            </a:r>
            <a:r>
              <a:rPr lang="ja-JP" altLang="en-US" dirty="0" smtClean="0">
                <a:latin typeface="メイリオ" panose="020B0604030504040204" pitchFamily="50" charset="-128"/>
                <a:ea typeface="メイリオ" panose="020B0604030504040204" pitchFamily="50" charset="-128"/>
              </a:rPr>
              <a:t>とともに学習される。そのため、検証時に重み層を探索するような計算コストは必要ない</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この考え方は主に</a:t>
            </a:r>
            <a:r>
              <a:rPr kumimoji="1" lang="en-US" altLang="ja-JP" dirty="0" err="1" smtClean="0">
                <a:latin typeface="メイリオ" panose="020B0604030504040204" pitchFamily="50" charset="-128"/>
                <a:ea typeface="メイリオ" panose="020B0604030504040204" pitchFamily="50" charset="-128"/>
              </a:rPr>
              <a:t>BiGAN</a:t>
            </a:r>
            <a:r>
              <a:rPr kumimoji="1" lang="ja-JP" altLang="en-US" dirty="0" smtClean="0">
                <a:latin typeface="メイリオ" panose="020B0604030504040204" pitchFamily="50" charset="-128"/>
                <a:ea typeface="メイリオ" panose="020B0604030504040204" pitchFamily="50" charset="-128"/>
              </a:rPr>
              <a:t>によって発想されたものである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同時に学習する枠組みは以下</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11" y="4834934"/>
            <a:ext cx="11411389" cy="1227588"/>
          </a:xfrm>
          <a:prstGeom prst="rect">
            <a:avLst/>
          </a:prstGeom>
        </p:spPr>
      </p:pic>
    </p:spTree>
    <p:extLst>
      <p:ext uri="{BB962C8B-B14F-4D97-AF65-F5344CB8AC3E}">
        <p14:creationId xmlns:p14="http://schemas.microsoft.com/office/powerpoint/2010/main" val="1317883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8177784" cy="1200329"/>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異常度は</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最高性損失 </a:t>
            </a:r>
            <a:r>
              <a:rPr lang="en-US" altLang="ja-JP" dirty="0" smtClean="0">
                <a:latin typeface="メイリオ" panose="020B0604030504040204" pitchFamily="50" charset="-128"/>
                <a:ea typeface="メイリオ" panose="020B0604030504040204" pitchFamily="50" charset="-128"/>
              </a:rPr>
              <a:t>LG</a:t>
            </a:r>
          </a:p>
          <a:p>
            <a:r>
              <a:rPr kumimoji="1" lang="ja-JP" altLang="en-US" dirty="0" smtClean="0">
                <a:latin typeface="メイリオ" panose="020B0604030504040204" pitchFamily="50" charset="-128"/>
                <a:ea typeface="メイリオ" panose="020B0604030504040204" pitchFamily="50" charset="-128"/>
              </a:rPr>
              <a:t>識別機の損失 </a:t>
            </a:r>
            <a:r>
              <a:rPr kumimoji="1" lang="en-US" altLang="ja-JP" dirty="0" smtClean="0">
                <a:latin typeface="メイリオ" panose="020B0604030504040204" pitchFamily="50" charset="-128"/>
                <a:ea typeface="メイリオ" panose="020B0604030504040204" pitchFamily="50" charset="-128"/>
              </a:rPr>
              <a:t>LD  </a:t>
            </a:r>
            <a:r>
              <a:rPr kumimoji="1" lang="ja-JP" altLang="en-US" dirty="0" smtClean="0">
                <a:latin typeface="メイリオ" panose="020B0604030504040204" pitchFamily="50" charset="-128"/>
                <a:ea typeface="メイリオ" panose="020B0604030504040204" pitchFamily="50" charset="-128"/>
              </a:rPr>
              <a:t>二つの損失が定義できる　　どっち使ってもいい</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から、</a:t>
            </a:r>
            <a:r>
              <a:rPr lang="en-US" altLang="ja-JP" dirty="0" err="1" smtClean="0">
                <a:latin typeface="メイリオ" panose="020B0604030504040204" pitchFamily="50" charset="-128"/>
                <a:ea typeface="メイリオ" panose="020B0604030504040204" pitchFamily="50" charset="-128"/>
              </a:rPr>
              <a:t>anoGAN</a:t>
            </a:r>
            <a:r>
              <a:rPr lang="ja-JP" altLang="en-US" dirty="0" err="1" smtClean="0">
                <a:latin typeface="メイリオ" panose="020B0604030504040204" pitchFamily="50" charset="-128"/>
                <a:ea typeface="メイリオ" panose="020B0604030504040204" pitchFamily="50" charset="-128"/>
              </a:rPr>
              <a:t>のように</a:t>
            </a:r>
            <a:r>
              <a:rPr lang="ja-JP" altLang="en-US" dirty="0" smtClean="0">
                <a:latin typeface="メイリオ" panose="020B0604030504040204" pitchFamily="50" charset="-128"/>
                <a:ea typeface="メイリオ" panose="020B0604030504040204" pitchFamily="50" charset="-128"/>
              </a:rPr>
              <a:t>以下で定義する</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947737" y="1722437"/>
            <a:ext cx="6743848" cy="893763"/>
          </a:xfrm>
          <a:prstGeom prst="rect">
            <a:avLst/>
          </a:prstGeom>
        </p:spPr>
      </p:pic>
      <p:sp>
        <p:nvSpPr>
          <p:cNvPr id="4" name="正方形/長方形 3"/>
          <p:cNvSpPr/>
          <p:nvPr/>
        </p:nvSpPr>
        <p:spPr>
          <a:xfrm>
            <a:off x="2910461" y="2685534"/>
            <a:ext cx="2818400" cy="369332"/>
          </a:xfrm>
          <a:prstGeom prst="rect">
            <a:avLst/>
          </a:prstGeom>
        </p:spPr>
        <p:txBody>
          <a:bodyPr wrap="none">
            <a:spAutoFit/>
          </a:bodyPr>
          <a:lstStyle/>
          <a:p>
            <a:r>
              <a:rPr lang="en-US" altLang="ja-JP" dirty="0"/>
              <a:t>LG(x) = ||x − G(E(x))||1</a:t>
            </a:r>
            <a:endParaRPr lang="ja-JP" altLang="en-US" dirty="0"/>
          </a:p>
        </p:txBody>
      </p:sp>
      <p:sp>
        <p:nvSpPr>
          <p:cNvPr id="5" name="正方形/長方形 4"/>
          <p:cNvSpPr/>
          <p:nvPr/>
        </p:nvSpPr>
        <p:spPr>
          <a:xfrm>
            <a:off x="6426200" y="2773402"/>
            <a:ext cx="2781300" cy="369332"/>
          </a:xfrm>
          <a:prstGeom prst="rect">
            <a:avLst/>
          </a:prstGeom>
        </p:spPr>
        <p:txBody>
          <a:bodyPr wrap="square">
            <a:spAutoFit/>
          </a:bodyPr>
          <a:lstStyle/>
          <a:p>
            <a:r>
              <a:rPr lang="en-US" altLang="ja-JP" dirty="0"/>
              <a:t>LD(x) </a:t>
            </a:r>
            <a:r>
              <a:rPr lang="en-US" altLang="ja-JP" dirty="0" smtClean="0"/>
              <a:t>=</a:t>
            </a:r>
            <a:r>
              <a:rPr lang="el-GR" altLang="ja-JP" dirty="0" smtClean="0"/>
              <a:t>σ(</a:t>
            </a:r>
            <a:r>
              <a:rPr lang="en-US" altLang="ja-JP" dirty="0"/>
              <a:t>D(x, E(x)), 1)</a:t>
            </a:r>
            <a:endParaRPr lang="ja-JP" altLang="en-US" dirty="0"/>
          </a:p>
        </p:txBody>
      </p:sp>
      <p:sp>
        <p:nvSpPr>
          <p:cNvPr id="6" name="正方形/長方形 5"/>
          <p:cNvSpPr/>
          <p:nvPr/>
        </p:nvSpPr>
        <p:spPr>
          <a:xfrm>
            <a:off x="6426200" y="4152884"/>
            <a:ext cx="5092700" cy="369332"/>
          </a:xfrm>
          <a:prstGeom prst="rect">
            <a:avLst/>
          </a:prstGeom>
        </p:spPr>
        <p:txBody>
          <a:bodyPr wrap="square">
            <a:spAutoFit/>
          </a:bodyPr>
          <a:lstStyle/>
          <a:p>
            <a:r>
              <a:rPr lang="en-US" altLang="ja-JP" dirty="0"/>
              <a:t>LD(x) </a:t>
            </a:r>
            <a:r>
              <a:rPr lang="en-US" altLang="ja-JP" dirty="0" smtClean="0"/>
              <a:t>=</a:t>
            </a:r>
            <a:r>
              <a:rPr lang="ja-JP" altLang="en-US" dirty="0"/>
              <a:t> </a:t>
            </a:r>
            <a:r>
              <a:rPr lang="en-US" altLang="ja-JP" dirty="0" smtClean="0"/>
              <a:t>||</a:t>
            </a:r>
            <a:r>
              <a:rPr lang="en-US" altLang="ja-JP" dirty="0" err="1"/>
              <a:t>fD</a:t>
            </a:r>
            <a:r>
              <a:rPr lang="en-US" altLang="ja-JP" dirty="0"/>
              <a:t>(x, E(x)) − </a:t>
            </a:r>
            <a:r>
              <a:rPr lang="en-US" altLang="ja-JP" dirty="0" err="1"/>
              <a:t>fD</a:t>
            </a:r>
            <a:r>
              <a:rPr lang="en-US" altLang="ja-JP" dirty="0"/>
              <a:t>(G(E(x)), E(x))||1</a:t>
            </a:r>
            <a:endParaRPr lang="ja-JP" altLang="en-US" dirty="0"/>
          </a:p>
        </p:txBody>
      </p:sp>
      <p:sp>
        <p:nvSpPr>
          <p:cNvPr id="7" name="テキスト ボックス 6"/>
          <p:cNvSpPr txBox="1"/>
          <p:nvPr/>
        </p:nvSpPr>
        <p:spPr>
          <a:xfrm>
            <a:off x="5081016" y="3212068"/>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サンプルが実データの分布から来た事を評価</a:t>
            </a:r>
            <a:endParaRPr kumimoji="1" lang="en-US" altLang="ja-JP" dirty="0" smtClean="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3124200" y="4724368"/>
            <a:ext cx="7772400" cy="646331"/>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feature-matching </a:t>
            </a:r>
            <a:r>
              <a:rPr lang="en-US" altLang="ja-JP" dirty="0" smtClean="0">
                <a:latin typeface="メイリオ" panose="020B0604030504040204" pitchFamily="50" charset="-128"/>
                <a:ea typeface="メイリオ" panose="020B0604030504040204" pitchFamily="50" charset="-128"/>
              </a:rPr>
              <a:t>loss</a:t>
            </a:r>
            <a:r>
              <a:rPr lang="ja-JP" altLang="en-US" dirty="0" smtClean="0">
                <a:latin typeface="メイリオ" panose="020B0604030504040204" pitchFamily="50" charset="-128"/>
                <a:ea typeface="メイリオ" panose="020B0604030504040204" pitchFamily="50" charset="-128"/>
              </a:rPr>
              <a:t>として定義</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再構</a:t>
            </a:r>
            <a:r>
              <a:rPr lang="ja-JP" altLang="en-US" dirty="0" smtClean="0">
                <a:latin typeface="メイリオ" panose="020B0604030504040204" pitchFamily="50" charset="-128"/>
                <a:ea typeface="メイリオ" panose="020B0604030504040204" pitchFamily="50" charset="-128"/>
              </a:rPr>
              <a:t>成するときの特徴量が真の特徴量と似ているかどうかを評価できる</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4951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90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2978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GANOMALY</a:t>
            </a:r>
          </a:p>
        </p:txBody>
      </p:sp>
      <p:sp>
        <p:nvSpPr>
          <p:cNvPr id="3" name="テキスト ボックス 2"/>
          <p:cNvSpPr txBox="1"/>
          <p:nvPr/>
        </p:nvSpPr>
        <p:spPr>
          <a:xfrm>
            <a:off x="578127" y="2644387"/>
            <a:ext cx="10915667" cy="2031325"/>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正常画像はおおくとも異常画像は少ない</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モデル　</a:t>
            </a:r>
            <a:r>
              <a:rPr kumimoji="1" lang="en-US" altLang="ja-JP" dirty="0" smtClean="0">
                <a:latin typeface="メイリオ" panose="020B0604030504040204" pitchFamily="50" charset="-128"/>
                <a:ea typeface="メイリオ" panose="020B0604030504040204" pitchFamily="50" charset="-128"/>
              </a:rPr>
              <a:t>f</a:t>
            </a:r>
            <a:r>
              <a:rPr kumimoji="1" lang="ja-JP" altLang="en-US" dirty="0" smtClean="0">
                <a:latin typeface="メイリオ" panose="020B0604030504040204" pitchFamily="50" charset="-128"/>
                <a:ea typeface="メイリオ" panose="020B0604030504040204" pitchFamily="50" charset="-128"/>
              </a:rPr>
              <a:t>　は正常画像の分布</a:t>
            </a:r>
            <a:r>
              <a:rPr kumimoji="1" lang="en-US" altLang="ja-JP" dirty="0" err="1" smtClean="0">
                <a:latin typeface="メイリオ" panose="020B0604030504040204" pitchFamily="50" charset="-128"/>
                <a:ea typeface="メイリオ" panose="020B0604030504040204" pitchFamily="50" charset="-128"/>
              </a:rPr>
              <a:t>pX</a:t>
            </a:r>
            <a:r>
              <a:rPr kumimoji="1" lang="ja-JP" altLang="en-US" dirty="0" smtClean="0">
                <a:latin typeface="メイリオ" panose="020B0604030504040204" pitchFamily="50" charset="-128"/>
                <a:ea typeface="メイリオ" panose="020B0604030504040204" pitchFamily="50" charset="-128"/>
              </a:rPr>
              <a:t>を学習し、</a:t>
            </a:r>
            <a:r>
              <a:rPr lang="ja-JP" altLang="en-US" dirty="0" smtClean="0">
                <a:latin typeface="メイリオ" panose="020B0604030504040204" pitchFamily="50" charset="-128"/>
                <a:ea typeface="メイリオ" panose="020B0604030504040204" pitchFamily="50" charset="-128"/>
              </a:rPr>
              <a:t>画像に対して異常スコア </a:t>
            </a:r>
            <a:r>
              <a:rPr lang="en-US" altLang="ja-JP" dirty="0" smtClean="0">
                <a:latin typeface="メイリオ" panose="020B0604030504040204" pitchFamily="50" charset="-128"/>
                <a:ea typeface="メイリオ" panose="020B0604030504040204" pitchFamily="50" charset="-128"/>
              </a:rPr>
              <a:t>A(X) </a:t>
            </a:r>
            <a:r>
              <a:rPr lang="ja-JP" altLang="en-US" dirty="0" smtClean="0">
                <a:latin typeface="メイリオ" panose="020B0604030504040204" pitchFamily="50" charset="-128"/>
                <a:ea typeface="メイリオ" panose="020B0604030504040204" pitchFamily="50" charset="-128"/>
              </a:rPr>
              <a:t>を返すことが望ましい</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A(X)</a:t>
            </a:r>
            <a:r>
              <a:rPr kumimoji="1" lang="ja-JP" altLang="en-US" dirty="0" smtClean="0">
                <a:latin typeface="メイリオ" panose="020B0604030504040204" pitchFamily="50" charset="-128"/>
                <a:ea typeface="メイリオ" panose="020B0604030504040204" pitchFamily="50" charset="-128"/>
              </a:rPr>
              <a:t>が</a:t>
            </a:r>
            <a:r>
              <a:rPr kumimoji="1" lang="en-US" altLang="ja-JP" dirty="0" smtClean="0">
                <a:latin typeface="メイリオ" panose="020B0604030504040204" pitchFamily="50" charset="-128"/>
                <a:ea typeface="メイリオ" panose="020B0604030504040204" pitchFamily="50" charset="-128"/>
              </a:rPr>
              <a:t>φ</a:t>
            </a:r>
            <a:r>
              <a:rPr kumimoji="1" lang="ja-JP" altLang="en-US" dirty="0" smtClean="0">
                <a:latin typeface="メイリオ" panose="020B0604030504040204" pitchFamily="50" charset="-128"/>
                <a:ea typeface="メイリオ" panose="020B0604030504040204" pitchFamily="50" charset="-128"/>
              </a:rPr>
              <a:t>よりも大きければ異常とする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学習時にはこのスコアを最小にするように進める</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stretch>
            <a:fillRect/>
          </a:stretch>
        </p:blipFill>
        <p:spPr>
          <a:xfrm>
            <a:off x="2114550" y="770914"/>
            <a:ext cx="3981450" cy="1657350"/>
          </a:xfrm>
          <a:prstGeom prst="rect">
            <a:avLst/>
          </a:prstGeom>
        </p:spPr>
      </p:pic>
    </p:spTree>
    <p:extLst>
      <p:ext uri="{BB962C8B-B14F-4D97-AF65-F5344CB8AC3E}">
        <p14:creationId xmlns:p14="http://schemas.microsoft.com/office/powerpoint/2010/main" val="285073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87680" y="390144"/>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余談：</a:t>
            </a:r>
            <a:r>
              <a:rPr kumimoji="1" lang="en-US" altLang="ja-JP" dirty="0" smtClean="0">
                <a:latin typeface="メイリオ" panose="020B0604030504040204" pitchFamily="50" charset="-128"/>
                <a:ea typeface="メイリオ" panose="020B0604030504040204" pitchFamily="50" charset="-128"/>
              </a:rPr>
              <a:t>AE</a:t>
            </a:r>
            <a:r>
              <a:rPr kumimoji="1" lang="ja-JP" altLang="en-US" dirty="0" smtClean="0">
                <a:latin typeface="メイリオ" panose="020B0604030504040204" pitchFamily="50" charset="-128"/>
                <a:ea typeface="メイリオ" panose="020B0604030504040204" pitchFamily="50" charset="-128"/>
              </a:rPr>
              <a:t>の教師あり学習での活用</a:t>
            </a:r>
            <a:endParaRPr kumimoji="1" lang="en-US" altLang="ja-JP" dirty="0" smtClean="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765" y="3708895"/>
            <a:ext cx="2509317" cy="2911361"/>
          </a:xfrm>
          <a:prstGeom prst="rect">
            <a:avLst/>
          </a:prstGeom>
        </p:spPr>
      </p:pic>
      <p:sp>
        <p:nvSpPr>
          <p:cNvPr id="5" name="テキスト ボックス 4"/>
          <p:cNvSpPr txBox="1"/>
          <p:nvPr/>
        </p:nvSpPr>
        <p:spPr>
          <a:xfrm>
            <a:off x="316992" y="1191985"/>
            <a:ext cx="9381744" cy="1754326"/>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元画像を</a:t>
            </a:r>
            <a:r>
              <a:rPr lang="ja-JP" altLang="en-US" dirty="0">
                <a:latin typeface="メイリオ" panose="020B0604030504040204" pitchFamily="50" charset="-128"/>
                <a:ea typeface="メイリオ" panose="020B0604030504040204" pitchFamily="50" charset="-128"/>
              </a:rPr>
              <a:t>再構</a:t>
            </a:r>
            <a:r>
              <a:rPr lang="ja-JP" altLang="en-US" dirty="0" smtClean="0">
                <a:latin typeface="メイリオ" panose="020B0604030504040204" pitchFamily="50" charset="-128"/>
                <a:ea typeface="メイリオ" panose="020B0604030504040204" pitchFamily="50" charset="-128"/>
              </a:rPr>
              <a:t>成できる潜在変数ならば分類モデルの入力にしても働いてくれるだろう</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から</a:t>
            </a:r>
            <a:r>
              <a:rPr kumimoji="1" lang="en-US" altLang="ja-JP" dirty="0" smtClean="0">
                <a:latin typeface="メイリオ" panose="020B0604030504040204" pitchFamily="50" charset="-128"/>
                <a:ea typeface="メイリオ" panose="020B0604030504040204" pitchFamily="50" charset="-128"/>
              </a:rPr>
              <a:t>z</a:t>
            </a:r>
            <a:r>
              <a:rPr kumimoji="1" lang="ja-JP" altLang="en-US" dirty="0" err="1" smtClean="0">
                <a:latin typeface="メイリオ" panose="020B0604030504040204" pitchFamily="50" charset="-128"/>
                <a:ea typeface="メイリオ" panose="020B0604030504040204" pitchFamily="50" charset="-128"/>
              </a:rPr>
              <a:t>への</a:t>
            </a:r>
            <a:r>
              <a:rPr kumimoji="1" lang="ja-JP" altLang="en-US" dirty="0" smtClean="0">
                <a:latin typeface="メイリオ" panose="020B0604030504040204" pitchFamily="50" charset="-128"/>
                <a:ea typeface="メイリオ" panose="020B0604030504040204" pitchFamily="50" charset="-128"/>
              </a:rPr>
              <a:t>エンコーダーだけ切り取る</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エンコーダー </a:t>
            </a:r>
            <a:r>
              <a:rPr kumimoji="1"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主成分を作り出す役</a:t>
            </a:r>
            <a:r>
              <a:rPr kumimoji="1" lang="en-US" altLang="ja-JP" dirty="0" smtClean="0">
                <a:latin typeface="メイリオ" panose="020B0604030504040204" pitchFamily="50" charset="-128"/>
                <a:ea typeface="メイリオ" panose="020B0604030504040204" pitchFamily="50" charset="-128"/>
              </a:rPr>
              <a:t>)</a:t>
            </a:r>
          </a:p>
          <a:p>
            <a:r>
              <a:rPr lang="en-US" altLang="ja-JP" dirty="0" smtClean="0">
                <a:latin typeface="メイリオ" panose="020B0604030504040204" pitchFamily="50" charset="-128"/>
                <a:ea typeface="メイリオ" panose="020B0604030504040204" pitchFamily="50" charset="-128"/>
              </a:rPr>
              <a:t>Z</a:t>
            </a:r>
            <a:r>
              <a:rPr lang="ja-JP" altLang="en-US" dirty="0" smtClean="0">
                <a:latin typeface="メイリオ" panose="020B0604030504040204" pitchFamily="50" charset="-128"/>
                <a:ea typeface="メイリオ" panose="020B0604030504040204" pitchFamily="50" charset="-128"/>
              </a:rPr>
              <a:t>を分類器に入れる</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この後エンコーダーをファインチューニングしてもいい</a:t>
            </a:r>
            <a:r>
              <a:rPr kumimoji="1" lang="en-US" altLang="ja-JP" dirty="0" smtClean="0">
                <a:latin typeface="メイリオ" panose="020B0604030504040204" pitchFamily="50" charset="-128"/>
                <a:ea typeface="メイリオ" panose="020B0604030504040204" pitchFamily="50" charset="-128"/>
              </a:rPr>
              <a:t>)</a:t>
            </a:r>
          </a:p>
        </p:txBody>
      </p:sp>
      <p:sp>
        <p:nvSpPr>
          <p:cNvPr id="6" name="正方形/長方形 5"/>
          <p:cNvSpPr/>
          <p:nvPr/>
        </p:nvSpPr>
        <p:spPr>
          <a:xfrm>
            <a:off x="8948927" y="2606264"/>
            <a:ext cx="1840992"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分類器</a:t>
            </a:r>
            <a:endParaRPr kumimoji="1" lang="ja-JP" altLang="en-US" dirty="0">
              <a:latin typeface="メイリオ" panose="020B0604030504040204" pitchFamily="50" charset="-128"/>
              <a:ea typeface="メイリオ" panose="020B0604030504040204" pitchFamily="50" charset="-128"/>
            </a:endParaRPr>
          </a:p>
        </p:txBody>
      </p:sp>
      <p:sp>
        <p:nvSpPr>
          <p:cNvPr id="7" name="楕円 6"/>
          <p:cNvSpPr/>
          <p:nvPr/>
        </p:nvSpPr>
        <p:spPr>
          <a:xfrm>
            <a:off x="9131807" y="1535747"/>
            <a:ext cx="1475232" cy="699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y_hat</a:t>
            </a:r>
            <a:endParaRPr kumimoji="1" lang="ja-JP" altLang="en-US" dirty="0"/>
          </a:p>
        </p:txBody>
      </p:sp>
      <p:cxnSp>
        <p:nvCxnSpPr>
          <p:cNvPr id="9" name="直線矢印コネクタ 8"/>
          <p:cNvCxnSpPr>
            <a:stCxn id="4" idx="0"/>
            <a:endCxn id="7" idx="4"/>
          </p:cNvCxnSpPr>
          <p:nvPr/>
        </p:nvCxnSpPr>
        <p:spPr>
          <a:xfrm flipH="1" flipV="1">
            <a:off x="9869423" y="2235153"/>
            <a:ext cx="1" cy="147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595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7884" y="280416"/>
            <a:ext cx="11415400" cy="563231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GAN</a:t>
            </a:r>
            <a:r>
              <a:rPr kumimoji="1" lang="ja-JP" altLang="en-US" dirty="0" smtClean="0">
                <a:latin typeface="メイリオ" panose="020B0604030504040204" pitchFamily="50" charset="-128"/>
                <a:ea typeface="メイリオ" panose="020B0604030504040204" pitchFamily="50" charset="-128"/>
              </a:rPr>
              <a:t>とはペアネットワークの共訓練によって進める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GAN</a:t>
            </a:r>
            <a:r>
              <a:rPr kumimoji="1" lang="ja-JP" altLang="en-US" dirty="0" smtClean="0">
                <a:latin typeface="メイリオ" panose="020B0604030504040204" pitchFamily="50" charset="-128"/>
                <a:ea typeface="メイリオ" panose="020B0604030504040204" pitchFamily="50" charset="-128"/>
              </a:rPr>
              <a:t>は潜在空間から画像を生成するためのモデルを作る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err="1" smtClean="0">
                <a:latin typeface="メイリオ" panose="020B0604030504040204" pitchFamily="50" charset="-128"/>
                <a:ea typeface="メイリオ" panose="020B0604030504040204" pitchFamily="50" charset="-128"/>
              </a:rPr>
              <a:t>anoGAN</a:t>
            </a:r>
            <a:r>
              <a:rPr kumimoji="1" lang="ja-JP" altLang="en-US" dirty="0" smtClean="0">
                <a:latin typeface="メイリオ" panose="020B0604030504040204" pitchFamily="50" charset="-128"/>
                <a:ea typeface="メイリオ" panose="020B0604030504040204" pitchFamily="50" charset="-128"/>
              </a:rPr>
              <a:t>では潜在ベクトルがデータの真の分布であれば、</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画像から潜在空間への逆写像を行うことで潜在空間上の距離を比べたら異常度の指標になるだろう</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という考え</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ただ、この逆写像を求める関数が非常に複雑であり、困難なのが問題</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しかし</a:t>
            </a:r>
            <a:r>
              <a:rPr lang="en-US" altLang="ja-JP" dirty="0" err="1" smtClean="0">
                <a:latin typeface="メイリオ" panose="020B0604030504040204" pitchFamily="50" charset="-128"/>
                <a:ea typeface="メイリオ" panose="020B0604030504040204" pitchFamily="50" charset="-128"/>
              </a:rPr>
              <a:t>BiGAN</a:t>
            </a:r>
            <a:r>
              <a:rPr lang="ja-JP" altLang="en-US" dirty="0" smtClean="0">
                <a:latin typeface="メイリオ" panose="020B0604030504040204" pitchFamily="50" charset="-128"/>
                <a:ea typeface="メイリオ" panose="020B0604030504040204" pitchFamily="50" charset="-128"/>
              </a:rPr>
              <a:t>がこの逆写像を学習させることに成功した</a:t>
            </a:r>
            <a:r>
              <a:rPr lang="en-US" altLang="ja-JP" dirty="0" smtClean="0">
                <a:latin typeface="メイリオ" panose="020B0604030504040204" pitchFamily="50" charset="-128"/>
                <a:ea typeface="メイリオ" panose="020B0604030504040204" pitchFamily="50" charset="-128"/>
              </a:rPr>
              <a:t>(MNIST</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Adversarial Feature </a:t>
            </a:r>
            <a:r>
              <a:rPr lang="en-US" altLang="ja-JP" dirty="0" smtClean="0">
                <a:latin typeface="メイリオ" panose="020B0604030504040204" pitchFamily="50" charset="-128"/>
                <a:ea typeface="メイリオ" panose="020B0604030504040204" pitchFamily="50" charset="-128"/>
              </a:rPr>
              <a:t>Learning, 2017</a:t>
            </a:r>
          </a:p>
          <a:p>
            <a:r>
              <a:rPr lang="en-US" altLang="ja-JP" dirty="0">
                <a:latin typeface="メイリオ" panose="020B0604030504040204" pitchFamily="50" charset="-128"/>
                <a:ea typeface="メイリオ" panose="020B0604030504040204" pitchFamily="50" charset="-128"/>
              </a:rPr>
              <a:t>Efficient GAN-Based Anomaly </a:t>
            </a:r>
            <a:r>
              <a:rPr lang="en-US" altLang="ja-JP" dirty="0" smtClean="0">
                <a:latin typeface="メイリオ" panose="020B0604030504040204" pitchFamily="50" charset="-128"/>
                <a:ea typeface="メイリオ" panose="020B0604030504040204" pitchFamily="50" charset="-128"/>
              </a:rPr>
              <a:t>Detection 2019 [EGBAD]</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en-US" altLang="ja-JP" dirty="0" err="1" smtClean="0">
                <a:latin typeface="メイリオ" panose="020B0604030504040204" pitchFamily="50" charset="-128"/>
                <a:ea typeface="メイリオ" panose="020B0604030504040204" pitchFamily="50" charset="-128"/>
              </a:rPr>
              <a:t>AnoGAN</a:t>
            </a:r>
            <a:r>
              <a:rPr lang="ja-JP" altLang="en-US" dirty="0" err="1" smtClean="0">
                <a:latin typeface="メイリオ" panose="020B0604030504040204" pitchFamily="50" charset="-128"/>
                <a:ea typeface="メイリオ" panose="020B0604030504040204" pitchFamily="50" charset="-128"/>
              </a:rPr>
              <a:t>のように</a:t>
            </a:r>
            <a:r>
              <a:rPr lang="ja-JP" altLang="en-US" dirty="0" smtClean="0">
                <a:latin typeface="メイリオ" panose="020B0604030504040204" pitchFamily="50" charset="-128"/>
                <a:ea typeface="メイリオ" panose="020B0604030504040204" pitchFamily="50" charset="-128"/>
              </a:rPr>
              <a:t>二段階学習を必要としない。</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2</a:t>
            </a:r>
            <a:r>
              <a:rPr kumimoji="1" lang="ja-JP" altLang="en-US" dirty="0" err="1" smtClean="0">
                <a:latin typeface="メイリオ" panose="020B0604030504040204" pitchFamily="50" charset="-128"/>
                <a:ea typeface="メイリオ" panose="020B0604030504040204" pitchFamily="50" charset="-128"/>
              </a:rPr>
              <a:t>つの</a:t>
            </a:r>
            <a:r>
              <a:rPr kumimoji="1" lang="en-US" altLang="ja-JP" dirty="0" err="1" smtClean="0">
                <a:latin typeface="メイリオ" panose="020B0604030504040204" pitchFamily="50" charset="-128"/>
                <a:ea typeface="メイリオ" panose="020B0604030504040204" pitchFamily="50" charset="-128"/>
              </a:rPr>
              <a:t>cGAN</a:t>
            </a:r>
            <a:r>
              <a:rPr kumimoji="1" lang="ja-JP" altLang="en-US" dirty="0" smtClean="0">
                <a:latin typeface="メイリオ" panose="020B0604030504040204" pitchFamily="50" charset="-128"/>
                <a:ea typeface="メイリオ" panose="020B0604030504040204" pitchFamily="50" charset="-128"/>
              </a:rPr>
              <a:t>を使ったアプローチによる異常検知も成果を上げている</a:t>
            </a:r>
            <a:endParaRPr kumimoji="1"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Training Adversarial Discriminators for Cross-channel Abnormal Event Detection in </a:t>
            </a:r>
            <a:r>
              <a:rPr lang="en-US" altLang="ja-JP" dirty="0" smtClean="0">
                <a:latin typeface="メイリオ" panose="020B0604030504040204" pitchFamily="50" charset="-128"/>
                <a:ea typeface="メイリオ" panose="020B0604030504040204" pitchFamily="50" charset="-128"/>
              </a:rPr>
              <a:t>Crowds, 2018</a:t>
            </a: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2558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5" y="280416"/>
            <a:ext cx="11277175" cy="369331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流れ</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GAN</a:t>
            </a:r>
            <a:r>
              <a:rPr kumimoji="1" lang="ja-JP" altLang="en-US" dirty="0" smtClean="0">
                <a:latin typeface="メイリオ" panose="020B0604030504040204" pitchFamily="50" charset="-128"/>
                <a:ea typeface="メイリオ" panose="020B0604030504040204" pitchFamily="50" charset="-128"/>
              </a:rPr>
              <a:t>の訓練</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重み凍結してから</a:t>
            </a:r>
            <a:r>
              <a:rPr lang="en-US" altLang="ja-JP" dirty="0" smtClean="0">
                <a:latin typeface="メイリオ" panose="020B0604030504040204" pitchFamily="50" charset="-128"/>
                <a:ea typeface="メイリオ" panose="020B0604030504040204" pitchFamily="50" charset="-128"/>
              </a:rPr>
              <a:t>GAN</a:t>
            </a:r>
            <a:r>
              <a:rPr lang="ja-JP" altLang="en-US" dirty="0" smtClean="0">
                <a:latin typeface="メイリオ" panose="020B0604030504040204" pitchFamily="50" charset="-128"/>
                <a:ea typeface="メイリオ" panose="020B0604030504040204" pitchFamily="50" charset="-128"/>
              </a:rPr>
              <a:t>を最適化？することで逆写像</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二回の</a:t>
            </a:r>
            <a:r>
              <a:rPr kumimoji="1" lang="en-US" altLang="ja-JP" dirty="0" smtClean="0">
                <a:latin typeface="メイリオ" panose="020B0604030504040204" pitchFamily="50" charset="-128"/>
                <a:ea typeface="メイリオ" panose="020B0604030504040204" pitchFamily="50" charset="-128"/>
              </a:rPr>
              <a:t>GAN</a:t>
            </a:r>
            <a:r>
              <a:rPr kumimoji="1" lang="ja-JP" altLang="en-US" dirty="0" smtClean="0">
                <a:latin typeface="メイリオ" panose="020B0604030504040204" pitchFamily="50" charset="-128"/>
                <a:ea typeface="メイリオ" panose="020B0604030504040204" pitchFamily="50" charset="-128"/>
              </a:rPr>
              <a:t>訓練を行うため計算が複雑で高コスト</a:t>
            </a:r>
            <a:endParaRPr kumimoji="1" lang="en-US" altLang="ja-JP" dirty="0" smtClean="0">
              <a:latin typeface="メイリオ" panose="020B0604030504040204" pitchFamily="50" charset="-128"/>
              <a:ea typeface="メイリオ" panose="020B0604030504040204" pitchFamily="50" charset="-128"/>
            </a:endParaRPr>
          </a:p>
          <a:p>
            <a:r>
              <a:rPr lang="en-US" altLang="ja-JP" dirty="0" err="1" smtClean="0">
                <a:latin typeface="メイリオ" panose="020B0604030504040204" pitchFamily="50" charset="-128"/>
                <a:ea typeface="メイリオ" panose="020B0604030504040204" pitchFamily="50" charset="-128"/>
              </a:rPr>
              <a:t>BiGAN</a:t>
            </a:r>
            <a:r>
              <a:rPr lang="ja-JP" altLang="en-US" dirty="0" smtClean="0">
                <a:latin typeface="メイリオ" panose="020B0604030504040204" pitchFamily="50" charset="-128"/>
                <a:ea typeface="メイリオ" panose="020B0604030504040204" pitchFamily="50" charset="-128"/>
              </a:rPr>
              <a:t>によって最初の</a:t>
            </a:r>
            <a:r>
              <a:rPr lang="en-US" altLang="ja-JP" dirty="0" smtClean="0">
                <a:latin typeface="メイリオ" panose="020B0604030504040204" pitchFamily="50" charset="-128"/>
                <a:ea typeface="メイリオ" panose="020B0604030504040204" pitchFamily="50" charset="-128"/>
              </a:rPr>
              <a:t>GAN</a:t>
            </a:r>
            <a:r>
              <a:rPr lang="ja-JP" altLang="en-US" dirty="0" smtClean="0">
                <a:latin typeface="メイリオ" panose="020B0604030504040204" pitchFamily="50" charset="-128"/>
                <a:ea typeface="メイリオ" panose="020B0604030504040204" pitchFamily="50" charset="-128"/>
              </a:rPr>
              <a:t>の訓練と同時に潜在空間への写像も訓練できるようになった</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GAN</a:t>
            </a:r>
            <a:r>
              <a:rPr lang="ja-JP" altLang="en-US" dirty="0" smtClean="0">
                <a:latin typeface="メイリオ" panose="020B0604030504040204" pitchFamily="50" charset="-128"/>
                <a:ea typeface="メイリオ" panose="020B0604030504040204" pitchFamily="50" charset="-128"/>
              </a:rPr>
              <a:t>自体も</a:t>
            </a:r>
            <a:r>
              <a:rPr lang="en-US" altLang="ja-JP" dirty="0" smtClean="0">
                <a:latin typeface="メイリオ" panose="020B0604030504040204" pitchFamily="50" charset="-128"/>
                <a:ea typeface="メイリオ" panose="020B0604030504040204" pitchFamily="50" charset="-128"/>
              </a:rPr>
              <a:t>Ian</a:t>
            </a:r>
            <a:r>
              <a:rPr lang="ja-JP" altLang="en-US" dirty="0" smtClean="0">
                <a:latin typeface="メイリオ" panose="020B0604030504040204" pitchFamily="50" charset="-128"/>
                <a:ea typeface="メイリオ" panose="020B0604030504040204" pitchFamily="50" charset="-128"/>
              </a:rPr>
              <a:t>から発展し、全結合なし、バッチ正規化、</a:t>
            </a:r>
            <a:r>
              <a:rPr lang="en-US" altLang="ja-JP" dirty="0" smtClean="0">
                <a:latin typeface="メイリオ" panose="020B0604030504040204" pitchFamily="50" charset="-128"/>
                <a:ea typeface="メイリオ" panose="020B0604030504040204" pitchFamily="50" charset="-128"/>
              </a:rPr>
              <a:t>DCGAN</a:t>
            </a:r>
            <a:r>
              <a:rPr lang="ja-JP" altLang="en-US" dirty="0" smtClean="0">
                <a:latin typeface="メイリオ" panose="020B0604030504040204" pitchFamily="50" charset="-128"/>
                <a:ea typeface="メイリオ" panose="020B0604030504040204" pitchFamily="50" charset="-128"/>
              </a:rPr>
              <a:t>等を経て</a:t>
            </a:r>
            <a:r>
              <a:rPr lang="en-US" altLang="ja-JP" dirty="0" smtClean="0">
                <a:latin typeface="メイリオ" panose="020B0604030504040204" pitchFamily="50" charset="-128"/>
                <a:ea typeface="メイリオ" panose="020B0604030504040204" pitchFamily="50" charset="-128"/>
              </a:rPr>
              <a:t>WGAN</a:t>
            </a:r>
            <a:r>
              <a:rPr lang="ja-JP" altLang="en-US" dirty="0" smtClean="0">
                <a:latin typeface="メイリオ" panose="020B0604030504040204" pitchFamily="50" charset="-128"/>
                <a:ea typeface="メイリオ" panose="020B0604030504040204" pitchFamily="50" charset="-128"/>
              </a:rPr>
              <a:t>も発見された</a:t>
            </a:r>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敵対的</a:t>
            </a:r>
            <a:r>
              <a:rPr lang="en-US" altLang="ja-JP" dirty="0" smtClean="0">
                <a:latin typeface="メイリオ" panose="020B0604030504040204" pitchFamily="50" charset="-128"/>
                <a:ea typeface="メイリオ" panose="020B0604030504040204" pitchFamily="50" charset="-128"/>
              </a:rPr>
              <a:t>AE</a:t>
            </a:r>
            <a:r>
              <a:rPr lang="ja-JP" altLang="en-US" dirty="0" smtClean="0">
                <a:latin typeface="メイリオ" panose="020B0604030504040204" pitchFamily="50" charset="-128"/>
                <a:ea typeface="メイリオ" panose="020B0604030504040204" pitchFamily="50" charset="-128"/>
              </a:rPr>
              <a:t>として</a:t>
            </a:r>
            <a:r>
              <a:rPr lang="en-US" altLang="ja-JP" dirty="0" smtClean="0">
                <a:latin typeface="メイリオ" panose="020B0604030504040204" pitchFamily="50" charset="-128"/>
                <a:ea typeface="メイリオ" panose="020B0604030504040204" pitchFamily="50" charset="-128"/>
              </a:rPr>
              <a:t>2</a:t>
            </a:r>
            <a:r>
              <a:rPr lang="ja-JP" altLang="en-US" dirty="0" err="1" smtClean="0">
                <a:latin typeface="メイリオ" panose="020B0604030504040204" pitchFamily="50" charset="-128"/>
                <a:ea typeface="メイリオ" panose="020B0604030504040204" pitchFamily="50" charset="-128"/>
              </a:rPr>
              <a:t>つの</a:t>
            </a:r>
            <a:r>
              <a:rPr lang="ja-JP" altLang="en-US" dirty="0" smtClean="0">
                <a:latin typeface="メイリオ" panose="020B0604030504040204" pitchFamily="50" charset="-128"/>
                <a:ea typeface="メイリオ" panose="020B0604030504040204" pitchFamily="50" charset="-128"/>
              </a:rPr>
              <a:t>エンコーダー・デコーダの組み合わせが存在する</a:t>
            </a:r>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潜在空間への逆写像を行う</a:t>
            </a:r>
            <a:r>
              <a:rPr kumimoji="1" lang="en-US" altLang="ja-JP" dirty="0" smtClean="0">
                <a:latin typeface="メイリオ" panose="020B0604030504040204" pitchFamily="50" charset="-128"/>
                <a:ea typeface="メイリオ" panose="020B0604030504040204" pitchFamily="50" charset="-128"/>
              </a:rPr>
              <a:t>auto-encoder</a:t>
            </a:r>
            <a:r>
              <a:rPr kumimoji="1" lang="ja-JP" altLang="en-US" dirty="0" err="1" smtClean="0">
                <a:latin typeface="メイリオ" panose="020B0604030504040204" pitchFamily="50" charset="-128"/>
                <a:ea typeface="メイリオ" panose="020B0604030504040204" pitchFamily="50" charset="-128"/>
              </a:rPr>
              <a:t>が存</a:t>
            </a:r>
            <a:r>
              <a:rPr kumimoji="1" lang="ja-JP" altLang="en-US" dirty="0" smtClean="0">
                <a:latin typeface="メイリオ" panose="020B0604030504040204" pitchFamily="50" charset="-128"/>
                <a:ea typeface="メイリオ" panose="020B0604030504040204" pitchFamily="50" charset="-128"/>
              </a:rPr>
              <a:t>在している。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4838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8948644" cy="1477328"/>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データを</a:t>
            </a:r>
            <a:r>
              <a:rPr kumimoji="1" lang="en-US" altLang="ja-JP" dirty="0" smtClean="0">
                <a:latin typeface="メイリオ" panose="020B0604030504040204" pitchFamily="50" charset="-128"/>
                <a:ea typeface="メイリオ" panose="020B0604030504040204" pitchFamily="50" charset="-128"/>
              </a:rPr>
              <a:t>D</a:t>
            </a:r>
            <a:r>
              <a:rPr kumimoji="1" lang="ja-JP" altLang="en-US" dirty="0" smtClean="0">
                <a:latin typeface="メイリオ" panose="020B0604030504040204" pitchFamily="50" charset="-128"/>
                <a:ea typeface="メイリオ" panose="020B0604030504040204" pitchFamily="50" charset="-128"/>
              </a:rPr>
              <a:t>とする。</a:t>
            </a:r>
            <a:r>
              <a:rPr kumimoji="1" lang="en-US" altLang="ja-JP" dirty="0" smtClean="0">
                <a:latin typeface="メイリオ" panose="020B0604030504040204" pitchFamily="50" charset="-128"/>
                <a:ea typeface="メイリオ" panose="020B0604030504040204" pitchFamily="50" charset="-128"/>
              </a:rPr>
              <a:t>M</a:t>
            </a:r>
            <a:r>
              <a:rPr kumimoji="1" lang="ja-JP" altLang="en-US" dirty="0" smtClean="0">
                <a:latin typeface="メイリオ" panose="020B0604030504040204" pitchFamily="50" charset="-128"/>
                <a:ea typeface="メイリオ" panose="020B0604030504040204" pitchFamily="50" charset="-128"/>
              </a:rPr>
              <a:t>個の訓練画像</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テストは</a:t>
            </a:r>
            <a:r>
              <a:rPr lang="en-US" altLang="ja-JP" dirty="0" err="1" smtClean="0">
                <a:latin typeface="メイリオ" panose="020B0604030504040204" pitchFamily="50" charset="-128"/>
                <a:ea typeface="メイリオ" panose="020B0604030504040204" pitchFamily="50" charset="-128"/>
              </a:rPr>
              <a:t>Dhat</a:t>
            </a:r>
            <a:r>
              <a:rPr lang="ja-JP" altLang="en-US" dirty="0" smtClean="0">
                <a:latin typeface="メイリオ" panose="020B0604030504040204" pitchFamily="50" charset="-128"/>
                <a:ea typeface="メイリオ" panose="020B0604030504040204" pitchFamily="50" charset="-128"/>
              </a:rPr>
              <a:t>として</a:t>
            </a:r>
            <a:r>
              <a:rPr lang="en-US" altLang="ja-JP" dirty="0" smtClean="0">
                <a:latin typeface="メイリオ" panose="020B0604030504040204" pitchFamily="50" charset="-128"/>
                <a:ea typeface="メイリオ" panose="020B0604030504040204" pitchFamily="50" charset="-128"/>
              </a:rPr>
              <a:t>N</a:t>
            </a:r>
            <a:r>
              <a:rPr lang="ja-JP" altLang="en-US" dirty="0" smtClean="0">
                <a:latin typeface="メイリオ" panose="020B0604030504040204" pitchFamily="50" charset="-128"/>
                <a:ea typeface="メイリオ" panose="020B0604030504040204" pitchFamily="50" charset="-128"/>
              </a:rPr>
              <a:t>個の正常、異常のラベル付き画像である</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M</a:t>
            </a:r>
            <a:r>
              <a:rPr kumimoji="1" lang="ja-JP" altLang="en-US" dirty="0" smtClean="0">
                <a:latin typeface="メイリオ" panose="020B0604030504040204" pitchFamily="50" charset="-128"/>
                <a:ea typeface="メイリオ" panose="020B0604030504040204" pitchFamily="50" charset="-128"/>
              </a:rPr>
              <a:t>は</a:t>
            </a:r>
            <a:r>
              <a:rPr kumimoji="1" lang="en-US" altLang="ja-JP" dirty="0" smtClean="0">
                <a:latin typeface="メイリオ" panose="020B0604030504040204" pitchFamily="50" charset="-128"/>
                <a:ea typeface="メイリオ" panose="020B0604030504040204" pitchFamily="50" charset="-128"/>
              </a:rPr>
              <a:t>N</a:t>
            </a:r>
            <a:r>
              <a:rPr kumimoji="1" lang="ja-JP" altLang="en-US" dirty="0" smtClean="0">
                <a:latin typeface="メイリオ" panose="020B0604030504040204" pitchFamily="50" charset="-128"/>
                <a:ea typeface="メイリオ" panose="020B0604030504040204" pitchFamily="50" charset="-128"/>
              </a:rPr>
              <a:t>よりも非常に大きいことが望まれる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311903" y="1225956"/>
            <a:ext cx="6104707" cy="3463003"/>
          </a:xfrm>
          <a:prstGeom prst="rect">
            <a:avLst/>
          </a:prstGeom>
        </p:spPr>
      </p:pic>
      <p:sp>
        <p:nvSpPr>
          <p:cNvPr id="4" name="テキスト ボックス 3"/>
          <p:cNvSpPr txBox="1"/>
          <p:nvPr/>
        </p:nvSpPr>
        <p:spPr>
          <a:xfrm>
            <a:off x="280415" y="4688959"/>
            <a:ext cx="10936934" cy="2031325"/>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本論文の概念</a:t>
            </a:r>
            <a:endParaRPr kumimoji="1"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最初</a:t>
            </a:r>
            <a:r>
              <a:rPr lang="ja-JP" altLang="en-US" dirty="0" smtClean="0">
                <a:latin typeface="メイリオ" panose="020B0604030504040204" pitchFamily="50" charset="-128"/>
                <a:ea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rPr>
              <a:t>エンコーダー</a:t>
            </a:r>
            <a:r>
              <a:rPr lang="ja-JP" altLang="en-US" dirty="0" smtClean="0">
                <a:latin typeface="メイリオ" panose="020B0604030504040204" pitchFamily="50" charset="-128"/>
                <a:ea typeface="メイリオ" panose="020B0604030504040204" pitchFamily="50" charset="-128"/>
              </a:rPr>
              <a:t>があり</a:t>
            </a:r>
            <a:r>
              <a:rPr lang="en-US" altLang="ja-JP" dirty="0" smtClean="0">
                <a:latin typeface="メイリオ" panose="020B0604030504040204" pitchFamily="50" charset="-128"/>
                <a:ea typeface="メイリオ" panose="020B0604030504040204" pitchFamily="50" charset="-128"/>
              </a:rPr>
              <a:t>X</a:t>
            </a:r>
            <a:r>
              <a:rPr lang="ja-JP" altLang="en-US" dirty="0" smtClean="0">
                <a:latin typeface="メイリオ" panose="020B0604030504040204" pitchFamily="50" charset="-128"/>
                <a:ea typeface="メイリオ" panose="020B0604030504040204" pitchFamily="50" charset="-128"/>
              </a:rPr>
              <a:t>を畳み込み</a:t>
            </a:r>
            <a:r>
              <a:rPr lang="en-US" altLang="ja-JP" dirty="0" smtClean="0">
                <a:latin typeface="メイリオ" panose="020B0604030504040204" pitchFamily="50" charset="-128"/>
                <a:ea typeface="メイリオ" panose="020B0604030504040204" pitchFamily="50" charset="-128"/>
              </a:rPr>
              <a:t>z</a:t>
            </a:r>
            <a:r>
              <a:rPr lang="ja-JP" altLang="en-US" dirty="0" smtClean="0">
                <a:latin typeface="メイリオ" panose="020B0604030504040204" pitchFamily="50" charset="-128"/>
                <a:ea typeface="メイリオ" panose="020B0604030504040204" pitchFamily="50" charset="-128"/>
              </a:rPr>
              <a:t>とする、デコーダへ渡し、</a:t>
            </a:r>
            <a:r>
              <a:rPr lang="en-US" altLang="ja-JP" dirty="0" err="1" smtClean="0">
                <a:latin typeface="メイリオ" panose="020B0604030504040204" pitchFamily="50" charset="-128"/>
                <a:ea typeface="メイリオ" panose="020B0604030504040204" pitchFamily="50" charset="-128"/>
              </a:rPr>
              <a:t>Xhat</a:t>
            </a:r>
            <a:r>
              <a:rPr lang="ja-JP" altLang="en-US" dirty="0" err="1" smtClean="0">
                <a:latin typeface="メイリオ" panose="020B0604030504040204" pitchFamily="50" charset="-128"/>
                <a:ea typeface="メイリオ" panose="020B0604030504040204" pitchFamily="50" charset="-128"/>
              </a:rPr>
              <a:t>へと</a:t>
            </a:r>
            <a:r>
              <a:rPr lang="ja-JP" altLang="en-US" dirty="0" smtClean="0">
                <a:latin typeface="メイリオ" panose="020B0604030504040204" pitchFamily="50" charset="-128"/>
                <a:ea typeface="メイリオ" panose="020B0604030504040204" pitchFamily="50" charset="-128"/>
              </a:rPr>
              <a:t>再構築する</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はボトルネック</a:t>
            </a:r>
            <a:r>
              <a:rPr kumimoji="1" lang="en-US" altLang="ja-JP" dirty="0" smtClean="0">
                <a:latin typeface="メイリオ" panose="020B0604030504040204" pitchFamily="50" charset="-128"/>
                <a:ea typeface="メイリオ" panose="020B0604030504040204" pitchFamily="50" charset="-128"/>
              </a:rPr>
              <a:t>feature</a:t>
            </a:r>
            <a:r>
              <a:rPr kumimoji="1" lang="ja-JP" altLang="en-US" dirty="0" smtClean="0">
                <a:latin typeface="メイリオ" panose="020B0604030504040204" pitchFamily="50" charset="-128"/>
                <a:ea typeface="メイリオ" panose="020B0604030504040204" pitchFamily="50" charset="-128"/>
              </a:rPr>
              <a:t>であり、次元圧縮した潜在空間である</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後半のデコーダーは</a:t>
            </a:r>
            <a:r>
              <a:rPr kumimoji="1" lang="en-US" altLang="ja-JP" dirty="0" smtClean="0">
                <a:latin typeface="メイリオ" panose="020B0604030504040204" pitchFamily="50" charset="-128"/>
                <a:ea typeface="メイリオ" panose="020B0604030504040204" pitchFamily="50" charset="-128"/>
              </a:rPr>
              <a:t>DCGAN</a:t>
            </a:r>
            <a:r>
              <a:rPr lang="ja-JP" altLang="en-US" dirty="0">
                <a:latin typeface="メイリオ" panose="020B0604030504040204" pitchFamily="50" charset="-128"/>
                <a:ea typeface="メイリオ" panose="020B0604030504040204" pitchFamily="50" charset="-128"/>
              </a:rPr>
              <a:t>の</a:t>
            </a:r>
            <a:r>
              <a:rPr kumimoji="1" lang="ja-JP" altLang="en-US" dirty="0" smtClean="0">
                <a:latin typeface="メイリオ" panose="020B0604030504040204" pitchFamily="50" charset="-128"/>
                <a:ea typeface="メイリオ" panose="020B0604030504040204" pitchFamily="50" charset="-128"/>
              </a:rPr>
              <a:t>アーキテクチャーを採用している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次に渡すサブネットワークは別パラメタで同じ構造のエンコーダーである</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再構成画像を再度潜在空間（</a:t>
            </a:r>
            <a:r>
              <a:rPr lang="en-US" altLang="ja-JP" dirty="0" err="1" smtClean="0">
                <a:latin typeface="メイリオ" panose="020B0604030504040204" pitchFamily="50" charset="-128"/>
                <a:ea typeface="メイリオ" panose="020B0604030504040204" pitchFamily="50" charset="-128"/>
              </a:rPr>
              <a:t>Zhat</a:t>
            </a:r>
            <a:r>
              <a:rPr kumimoji="1" lang="ja-JP" altLang="en-US" dirty="0" smtClean="0">
                <a:latin typeface="メイリオ" panose="020B0604030504040204" pitchFamily="50" charset="-128"/>
                <a:ea typeface="メイリオ" panose="020B0604030504040204" pitchFamily="50" charset="-128"/>
              </a:rPr>
              <a:t>）へとエンコードするのが目的。</a:t>
            </a:r>
            <a:r>
              <a:rPr lang="en-US" altLang="ja-JP" dirty="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と</a:t>
            </a:r>
            <a:r>
              <a:rPr lang="en-US" altLang="ja-JP" dirty="0" err="1">
                <a:latin typeface="メイリオ" panose="020B0604030504040204" pitchFamily="50" charset="-128"/>
                <a:ea typeface="メイリオ" panose="020B0604030504040204" pitchFamily="50" charset="-128"/>
              </a:rPr>
              <a:t>Z</a:t>
            </a:r>
            <a:r>
              <a:rPr kumimoji="1" lang="en-US" altLang="ja-JP" dirty="0" err="1" smtClean="0">
                <a:latin typeface="メイリオ" panose="020B0604030504040204" pitchFamily="50" charset="-128"/>
                <a:ea typeface="メイリオ" panose="020B0604030504040204" pitchFamily="50" charset="-128"/>
              </a:rPr>
              <a:t>hat</a:t>
            </a:r>
            <a:r>
              <a:rPr kumimoji="1" lang="ja-JP" altLang="en-US" dirty="0" smtClean="0">
                <a:latin typeface="メイリオ" panose="020B0604030504040204" pitchFamily="50" charset="-128"/>
                <a:ea typeface="メイリオ" panose="020B0604030504040204" pitchFamily="50" charset="-128"/>
              </a:rPr>
              <a:t>は同じ次元にしておこうね</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61678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9405844" cy="618630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三つ目のサブネットワークは</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と</a:t>
            </a:r>
            <a:r>
              <a:rPr kumimoji="1" lang="en-US" altLang="ja-JP" dirty="0" err="1" smtClean="0">
                <a:latin typeface="メイリオ" panose="020B0604030504040204" pitchFamily="50" charset="-128"/>
                <a:ea typeface="メイリオ" panose="020B0604030504040204" pitchFamily="50" charset="-128"/>
              </a:rPr>
              <a:t>xhat</a:t>
            </a:r>
            <a:r>
              <a:rPr kumimoji="1" lang="ja-JP" altLang="en-US" dirty="0" smtClean="0">
                <a:latin typeface="メイリオ" panose="020B0604030504040204" pitchFamily="50" charset="-128"/>
                <a:ea typeface="メイリオ" panose="020B0604030504040204" pitchFamily="50" charset="-128"/>
              </a:rPr>
              <a:t>を見分けるための識別</a:t>
            </a:r>
            <a:r>
              <a:rPr kumimoji="1" lang="en-US" altLang="ja-JP" dirty="0" smtClean="0">
                <a:latin typeface="メイリオ" panose="020B0604030504040204" pitchFamily="50" charset="-128"/>
                <a:ea typeface="メイリオ" panose="020B0604030504040204" pitchFamily="50" charset="-128"/>
              </a:rPr>
              <a:t>discriminator</a:t>
            </a:r>
            <a:r>
              <a:rPr kumimoji="1" lang="ja-JP" altLang="en-US" dirty="0" smtClean="0">
                <a:latin typeface="メイリオ" panose="020B0604030504040204" pitchFamily="50" charset="-128"/>
                <a:ea typeface="メイリオ" panose="020B0604030504040204" pitchFamily="50" charset="-128"/>
              </a:rPr>
              <a:t>である。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これも構造は</a:t>
            </a:r>
            <a:r>
              <a:rPr lang="en-US" altLang="ja-JP" dirty="0" smtClean="0">
                <a:latin typeface="メイリオ" panose="020B0604030504040204" pitchFamily="50" charset="-128"/>
                <a:ea typeface="メイリオ" panose="020B0604030504040204" pitchFamily="50" charset="-128"/>
              </a:rPr>
              <a:t>DCGAN</a:t>
            </a:r>
          </a:p>
          <a:p>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モデル訓練について</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そもそもの考えとして、エンコーダは異常画像を潜在ベクトルにエンコードできても、</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デコーダは異常画像を再構成できないという仮説によるものである</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これは正常画像しか学んでいないネットワークは、再構築のパラメータが正常画像に特化されていると考えているからである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もし、うまく異常画像を再構成できていても？</a:t>
            </a:r>
            <a:r>
              <a:rPr kumimoji="1" lang="en-US" altLang="ja-JP" dirty="0" smtClean="0">
                <a:latin typeface="メイリオ" panose="020B0604030504040204" pitchFamily="50" charset="-128"/>
                <a:ea typeface="メイリオ" panose="020B0604030504040204" pitchFamily="50" charset="-128"/>
              </a:rPr>
              <a:t>)</a:t>
            </a:r>
          </a:p>
          <a:p>
            <a:r>
              <a:rPr kumimoji="1" lang="ja-JP" altLang="en-US" dirty="0" smtClean="0">
                <a:latin typeface="メイリオ" panose="020B0604030504040204" pitchFamily="50" charset="-128"/>
                <a:ea typeface="メイリオ" panose="020B0604030504040204" pitchFamily="50" charset="-128"/>
              </a:rPr>
              <a:t>異常画像によって再生成された</a:t>
            </a:r>
            <a:r>
              <a:rPr kumimoji="1" lang="en-US" altLang="ja-JP" dirty="0" err="1" smtClean="0">
                <a:latin typeface="メイリオ" panose="020B0604030504040204" pitchFamily="50" charset="-128"/>
                <a:ea typeface="メイリオ" panose="020B0604030504040204" pitchFamily="50" charset="-128"/>
              </a:rPr>
              <a:t>Xhat</a:t>
            </a:r>
            <a:r>
              <a:rPr lang="ja-JP" altLang="en-US" dirty="0" smtClean="0">
                <a:latin typeface="メイリオ" panose="020B0604030504040204" pitchFamily="50" charset="-128"/>
                <a:ea typeface="メイリオ" panose="020B0604030504040204" pitchFamily="50" charset="-128"/>
              </a:rPr>
              <a:t>が再度Ｚ</a:t>
            </a:r>
            <a:r>
              <a:rPr lang="en-US" altLang="ja-JP" dirty="0" smtClean="0">
                <a:latin typeface="メイリオ" panose="020B0604030504040204" pitchFamily="50" charset="-128"/>
                <a:ea typeface="メイリオ" panose="020B0604030504040204" pitchFamily="50" charset="-128"/>
              </a:rPr>
              <a:t>hat</a:t>
            </a:r>
            <a:r>
              <a:rPr lang="ja-JP" altLang="en-US" dirty="0" smtClean="0">
                <a:latin typeface="メイリオ" panose="020B0604030504040204" pitchFamily="50" charset="-128"/>
                <a:ea typeface="メイリオ" panose="020B0604030504040204" pitchFamily="50" charset="-128"/>
              </a:rPr>
              <a:t>にマッピングされることで、</a:t>
            </a:r>
            <a:r>
              <a:rPr lang="en-US" altLang="ja-JP" dirty="0" smtClean="0">
                <a:latin typeface="メイリオ" panose="020B0604030504040204" pitchFamily="50" charset="-128"/>
                <a:ea typeface="メイリオ" panose="020B0604030504040204" pitchFamily="50" charset="-128"/>
              </a:rPr>
              <a:t>Z</a:t>
            </a:r>
            <a:r>
              <a:rPr lang="ja-JP" altLang="en-US" dirty="0" smtClean="0">
                <a:latin typeface="メイリオ" panose="020B0604030504040204" pitchFamily="50" charset="-128"/>
                <a:ea typeface="メイリオ" panose="020B0604030504040204" pitchFamily="50" charset="-128"/>
              </a:rPr>
              <a:t>と</a:t>
            </a:r>
            <a:r>
              <a:rPr lang="en-US" altLang="ja-JP" dirty="0" err="1" smtClean="0">
                <a:latin typeface="メイリオ" panose="020B0604030504040204" pitchFamily="50" charset="-128"/>
                <a:ea typeface="メイリオ" panose="020B0604030504040204" pitchFamily="50" charset="-128"/>
              </a:rPr>
              <a:t>Zhat</a:t>
            </a:r>
            <a:r>
              <a:rPr lang="ja-JP" altLang="en-US" dirty="0" smtClean="0">
                <a:latin typeface="メイリオ" panose="020B0604030504040204" pitchFamily="50" charset="-128"/>
                <a:ea typeface="メイリオ" panose="020B0604030504040204" pitchFamily="50" charset="-128"/>
              </a:rPr>
              <a:t>に不一致が生じるだろう</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生成画像の精度だけでなく、潜在空間に差が生じている場合を異常の判定に使ってみよう。</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これらの仮説から三つの目的関数を定義してネットワークを最適化する</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89580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472" y="4228548"/>
            <a:ext cx="10271247" cy="2308324"/>
          </a:xfrm>
          <a:prstGeom prst="rect">
            <a:avLst/>
          </a:prstGeom>
          <a:noFill/>
        </p:spPr>
        <p:txBody>
          <a:bodyPr wrap="square" rtlCol="0">
            <a:spAutoFit/>
          </a:bodyPr>
          <a:lstStyle/>
          <a:p>
            <a:r>
              <a:rPr kumimoji="1" lang="en-US" altLang="ja-JP" dirty="0" err="1" smtClean="0">
                <a:latin typeface="メイリオ" panose="020B0604030504040204" pitchFamily="50" charset="-128"/>
                <a:ea typeface="メイリオ" panose="020B0604030504040204" pitchFamily="50" charset="-128"/>
              </a:rPr>
              <a:t>Ladv</a:t>
            </a:r>
            <a:r>
              <a:rPr lang="en-US" altLang="ja-JP" dirty="0" err="1"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adversarial</a:t>
            </a:r>
            <a:r>
              <a:rPr lang="en-US" altLang="ja-JP" dirty="0" smtClean="0">
                <a:latin typeface="メイリオ" panose="020B0604030504040204" pitchFamily="50" charset="-128"/>
                <a:ea typeface="メイリオ" panose="020B0604030504040204" pitchFamily="50" charset="-128"/>
              </a:rPr>
              <a:t> Loss</a:t>
            </a:r>
          </a:p>
          <a:p>
            <a:r>
              <a:rPr lang="en-US" altLang="ja-JP" dirty="0" err="1" smtClean="0">
                <a:latin typeface="メイリオ" panose="020B0604030504040204" pitchFamily="50" charset="-128"/>
                <a:ea typeface="メイリオ" panose="020B0604030504040204" pitchFamily="50" charset="-128"/>
              </a:rPr>
              <a:t>vanillaGAN</a:t>
            </a:r>
            <a:r>
              <a:rPr lang="ja-JP" altLang="en-US" dirty="0" smtClean="0">
                <a:latin typeface="メイリオ" panose="020B0604030504040204" pitchFamily="50" charset="-128"/>
                <a:ea typeface="メイリオ" panose="020B0604030504040204" pitchFamily="50" charset="-128"/>
              </a:rPr>
              <a:t>では</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の判定に基づいて</a:t>
            </a:r>
            <a:r>
              <a:rPr lang="en-US" altLang="ja-JP" dirty="0" smtClean="0">
                <a:latin typeface="メイリオ" panose="020B0604030504040204" pitchFamily="50" charset="-128"/>
                <a:ea typeface="メイリオ" panose="020B0604030504040204" pitchFamily="50" charset="-128"/>
              </a:rPr>
              <a:t>G</a:t>
            </a:r>
            <a:r>
              <a:rPr lang="ja-JP" altLang="en-US" dirty="0" smtClean="0">
                <a:latin typeface="メイリオ" panose="020B0604030504040204" pitchFamily="50" charset="-128"/>
                <a:ea typeface="メイリオ" panose="020B0604030504040204" pitchFamily="50" charset="-128"/>
              </a:rPr>
              <a:t>を訓練していたが、</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の内部表現に基づいて</a:t>
            </a:r>
            <a:r>
              <a:rPr lang="en-US" altLang="ja-JP" dirty="0" smtClean="0">
                <a:latin typeface="メイリオ" panose="020B0604030504040204" pitchFamily="50" charset="-128"/>
                <a:ea typeface="メイリオ" panose="020B0604030504040204" pitchFamily="50" charset="-128"/>
              </a:rPr>
              <a:t>G</a:t>
            </a:r>
            <a:r>
              <a:rPr lang="ja-JP" altLang="en-US" dirty="0" smtClean="0">
                <a:latin typeface="メイリオ" panose="020B0604030504040204" pitchFamily="50" charset="-128"/>
                <a:ea typeface="メイリオ" panose="020B0604030504040204" pitchFamily="50" charset="-128"/>
              </a:rPr>
              <a:t>を訓練する</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(feature matching</a:t>
            </a:r>
            <a:r>
              <a:rPr lang="ja-JP" altLang="en-US" dirty="0" smtClean="0">
                <a:latin typeface="メイリオ" panose="020B0604030504040204" pitchFamily="50" charset="-128"/>
                <a:ea typeface="メイリオ" panose="020B0604030504040204" pitchFamily="50" charset="-128"/>
              </a:rPr>
              <a:t>の考え</a:t>
            </a:r>
            <a:r>
              <a:rPr lang="en-US" altLang="ja-JP" dirty="0" smtClean="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入力データ分布</a:t>
            </a:r>
            <a:r>
              <a:rPr lang="en-US" altLang="ja-JP" dirty="0" err="1" smtClean="0">
                <a:latin typeface="メイリオ" panose="020B0604030504040204" pitchFamily="50" charset="-128"/>
                <a:ea typeface="メイリオ" panose="020B0604030504040204" pitchFamily="50" charset="-128"/>
              </a:rPr>
              <a:t>pX</a:t>
            </a:r>
            <a:r>
              <a:rPr lang="ja-JP" altLang="en-US" dirty="0" smtClean="0">
                <a:latin typeface="メイリオ" panose="020B0604030504040204" pitchFamily="50" charset="-128"/>
                <a:ea typeface="メイリオ" panose="020B0604030504040204" pitchFamily="50" charset="-128"/>
              </a:rPr>
              <a:t>　から得られたある</a:t>
            </a:r>
            <a:r>
              <a:rPr lang="en-US" altLang="ja-JP" dirty="0" smtClean="0">
                <a:latin typeface="メイリオ" panose="020B0604030504040204" pitchFamily="50" charset="-128"/>
                <a:ea typeface="メイリオ" panose="020B0604030504040204" pitchFamily="50" charset="-128"/>
              </a:rPr>
              <a:t>X</a:t>
            </a:r>
            <a:r>
              <a:rPr lang="ja-JP" altLang="en-US" dirty="0" smtClean="0">
                <a:latin typeface="メイリオ" panose="020B0604030504040204" pitchFamily="50" charset="-128"/>
                <a:ea typeface="メイリオ" panose="020B0604030504040204" pitchFamily="50" charset="-128"/>
              </a:rPr>
              <a:t>に対して</a:t>
            </a:r>
            <a:r>
              <a:rPr lang="en-US" altLang="ja-JP" dirty="0" smtClean="0">
                <a:latin typeface="メイリオ" panose="020B0604030504040204" pitchFamily="50" charset="-128"/>
                <a:ea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rPr>
              <a:t>の中間層を出力するモデルを</a:t>
            </a:r>
            <a:r>
              <a:rPr lang="en-US" altLang="ja-JP" dirty="0" smtClean="0">
                <a:latin typeface="メイリオ" panose="020B0604030504040204" pitchFamily="50" charset="-128"/>
                <a:ea typeface="メイリオ" panose="020B0604030504040204" pitchFamily="50" charset="-128"/>
              </a:rPr>
              <a:t>f()</a:t>
            </a:r>
            <a:r>
              <a:rPr lang="ja-JP" altLang="en-US" dirty="0" smtClean="0">
                <a:latin typeface="メイリオ" panose="020B0604030504040204" pitchFamily="50" charset="-128"/>
                <a:ea typeface="メイリオ" panose="020B0604030504040204" pitchFamily="50" charset="-128"/>
              </a:rPr>
              <a:t>とする</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本当</a:t>
            </a:r>
            <a:r>
              <a:rPr lang="ja-JP" altLang="en-US" dirty="0" smtClean="0">
                <a:latin typeface="メイリオ" panose="020B0604030504040204" pitchFamily="50" charset="-128"/>
                <a:ea typeface="メイリオ" panose="020B0604030504040204" pitchFamily="50" charset="-128"/>
              </a:rPr>
              <a:t>の画像を入れた時の特徴量と</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再構</a:t>
            </a:r>
            <a:r>
              <a:rPr lang="ja-JP" altLang="en-US" dirty="0" smtClean="0">
                <a:latin typeface="メイリオ" panose="020B0604030504040204" pitchFamily="50" charset="-128"/>
                <a:ea typeface="メイリオ" panose="020B0604030504040204" pitchFamily="50" charset="-128"/>
              </a:rPr>
              <a:t>成した画像を入れた時の特徴量の一致度を</a:t>
            </a:r>
            <a:r>
              <a:rPr lang="en-US" altLang="ja-JP" dirty="0" smtClean="0">
                <a:latin typeface="メイリオ" panose="020B0604030504040204" pitchFamily="50" charset="-128"/>
                <a:ea typeface="メイリオ" panose="020B0604030504040204" pitchFamily="50" charset="-128"/>
              </a:rPr>
              <a:t>L2</a:t>
            </a:r>
            <a:r>
              <a:rPr lang="ja-JP" altLang="en-US" dirty="0" smtClean="0">
                <a:latin typeface="メイリオ" panose="020B0604030504040204" pitchFamily="50" charset="-128"/>
                <a:ea typeface="メイリオ" panose="020B0604030504040204" pitchFamily="50" charset="-128"/>
              </a:rPr>
              <a:t>ノルムによって見るものである</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69912" y="765545"/>
            <a:ext cx="6104707" cy="3463003"/>
          </a:xfrm>
          <a:prstGeom prst="rect">
            <a:avLst/>
          </a:prstGeom>
        </p:spPr>
      </p:pic>
      <p:sp>
        <p:nvSpPr>
          <p:cNvPr id="4" name="右矢印 3"/>
          <p:cNvSpPr/>
          <p:nvPr/>
        </p:nvSpPr>
        <p:spPr>
          <a:xfrm rot="10800000">
            <a:off x="6374619" y="1986683"/>
            <a:ext cx="978196"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7501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472" y="4228548"/>
            <a:ext cx="10271247" cy="1754326"/>
          </a:xfrm>
          <a:prstGeom prst="rect">
            <a:avLst/>
          </a:prstGeom>
          <a:noFill/>
        </p:spPr>
        <p:txBody>
          <a:bodyPr wrap="square" rtlCol="0">
            <a:spAutoFit/>
          </a:bodyPr>
          <a:lstStyle/>
          <a:p>
            <a:r>
              <a:rPr kumimoji="1" lang="en-US" altLang="ja-JP" dirty="0" err="1" smtClean="0">
                <a:latin typeface="メイリオ" panose="020B0604030504040204" pitchFamily="50" charset="-128"/>
                <a:ea typeface="メイリオ" panose="020B0604030504040204" pitchFamily="50" charset="-128"/>
              </a:rPr>
              <a:t>Lcon:contextual</a:t>
            </a:r>
            <a:r>
              <a:rPr kumimoji="1" lang="en-US" altLang="ja-JP" dirty="0" smtClean="0">
                <a:latin typeface="メイリオ" panose="020B0604030504040204" pitchFamily="50" charset="-128"/>
                <a:ea typeface="メイリオ" panose="020B0604030504040204" pitchFamily="50" charset="-128"/>
              </a:rPr>
              <a:t> Loss</a:t>
            </a:r>
          </a:p>
          <a:p>
            <a:r>
              <a:rPr lang="en-US" altLang="ja-JP" dirty="0" smtClean="0">
                <a:latin typeface="メイリオ" panose="020B0604030504040204" pitchFamily="50" charset="-128"/>
                <a:ea typeface="メイリオ" panose="020B0604030504040204" pitchFamily="50" charset="-128"/>
              </a:rPr>
              <a:t>discriminator</a:t>
            </a:r>
            <a:r>
              <a:rPr lang="ja-JP" altLang="en-US" dirty="0" smtClean="0">
                <a:latin typeface="メイリオ" panose="020B0604030504040204" pitchFamily="50" charset="-128"/>
                <a:ea typeface="メイリオ" panose="020B0604030504040204" pitchFamily="50" charset="-128"/>
              </a:rPr>
              <a:t>を騙すため「だけ」ならば</a:t>
            </a:r>
            <a:r>
              <a:rPr lang="en-US" altLang="ja-JP" dirty="0" err="1" smtClean="0">
                <a:latin typeface="メイリオ" panose="020B0604030504040204" pitchFamily="50" charset="-128"/>
                <a:ea typeface="メイリオ" panose="020B0604030504040204" pitchFamily="50" charset="-128"/>
              </a:rPr>
              <a:t>Ladv</a:t>
            </a:r>
            <a:r>
              <a:rPr lang="ja-JP" altLang="en-US" dirty="0" smtClean="0">
                <a:latin typeface="メイリオ" panose="020B0604030504040204" pitchFamily="50" charset="-128"/>
                <a:ea typeface="メイリオ" panose="020B0604030504040204" pitchFamily="50" charset="-128"/>
              </a:rPr>
              <a:t>を使えばいい。</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画像を正しく再構成しているか、も確認して罰則としたいので、再構成画像との</a:t>
            </a:r>
            <a:r>
              <a:rPr lang="en-US" altLang="ja-JP" dirty="0" smtClean="0">
                <a:latin typeface="メイリオ" panose="020B0604030504040204" pitchFamily="50" charset="-128"/>
                <a:ea typeface="メイリオ" panose="020B0604030504040204" pitchFamily="50" charset="-128"/>
              </a:rPr>
              <a:t>L1</a:t>
            </a:r>
            <a:r>
              <a:rPr lang="ja-JP" altLang="en-US" dirty="0" smtClean="0">
                <a:latin typeface="メイリオ" panose="020B0604030504040204" pitchFamily="50" charset="-128"/>
                <a:ea typeface="メイリオ" panose="020B0604030504040204" pitchFamily="50" charset="-128"/>
              </a:rPr>
              <a:t>ノルムを使う。</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この考え方は</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Image-to-Image Translation with Conditional Adversarial </a:t>
            </a:r>
            <a:r>
              <a:rPr lang="en-US" altLang="ja-JP" dirty="0" smtClean="0">
                <a:latin typeface="メイリオ" panose="020B0604030504040204" pitchFamily="50" charset="-128"/>
                <a:ea typeface="メイリオ" panose="020B0604030504040204" pitchFamily="50" charset="-128"/>
              </a:rPr>
              <a:t>Networks, 2017</a:t>
            </a:r>
          </a:p>
          <a:p>
            <a:r>
              <a:rPr lang="ja-JP" altLang="en-US" dirty="0" smtClean="0">
                <a:latin typeface="メイリオ" panose="020B0604030504040204" pitchFamily="50" charset="-128"/>
                <a:ea typeface="メイリオ" panose="020B0604030504040204" pitchFamily="50" charset="-128"/>
              </a:rPr>
              <a:t>によるものである</a:t>
            </a:r>
            <a:endParaRPr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69912" y="765545"/>
            <a:ext cx="6104707" cy="3463003"/>
          </a:xfrm>
          <a:prstGeom prst="rect">
            <a:avLst/>
          </a:prstGeom>
        </p:spPr>
      </p:pic>
      <p:sp>
        <p:nvSpPr>
          <p:cNvPr id="4" name="右矢印 3"/>
          <p:cNvSpPr/>
          <p:nvPr/>
        </p:nvSpPr>
        <p:spPr>
          <a:xfrm rot="10800000">
            <a:off x="5757930" y="1665042"/>
            <a:ext cx="978196"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3755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8147" y="3569329"/>
            <a:ext cx="10271247" cy="2585323"/>
          </a:xfrm>
          <a:prstGeom prst="rect">
            <a:avLst/>
          </a:prstGeom>
          <a:noFill/>
        </p:spPr>
        <p:txBody>
          <a:bodyPr wrap="square" rtlCol="0">
            <a:spAutoFit/>
          </a:bodyPr>
          <a:lstStyle/>
          <a:p>
            <a:r>
              <a:rPr kumimoji="1" lang="en-US" altLang="ja-JP" dirty="0" err="1" smtClean="0">
                <a:latin typeface="メイリオ" panose="020B0604030504040204" pitchFamily="50" charset="-128"/>
                <a:ea typeface="メイリオ" panose="020B0604030504040204" pitchFamily="50" charset="-128"/>
              </a:rPr>
              <a:t>Lenc:encoder</a:t>
            </a:r>
            <a:r>
              <a:rPr kumimoji="1" lang="en-US" altLang="ja-JP" dirty="0" smtClean="0">
                <a:latin typeface="メイリオ" panose="020B0604030504040204" pitchFamily="50" charset="-128"/>
                <a:ea typeface="メイリオ" panose="020B0604030504040204" pitchFamily="50" charset="-128"/>
              </a:rPr>
              <a:t> Loss</a:t>
            </a:r>
          </a:p>
          <a:p>
            <a:r>
              <a:rPr lang="ja-JP" altLang="en-US" dirty="0">
                <a:latin typeface="メイリオ" panose="020B0604030504040204" pitchFamily="50" charset="-128"/>
                <a:ea typeface="メイリオ" panose="020B0604030504040204" pitchFamily="50" charset="-128"/>
              </a:rPr>
              <a:t>二</a:t>
            </a:r>
            <a:r>
              <a:rPr lang="ja-JP" altLang="en-US" dirty="0" smtClean="0">
                <a:latin typeface="メイリオ" panose="020B0604030504040204" pitchFamily="50" charset="-128"/>
                <a:ea typeface="メイリオ" panose="020B0604030504040204" pitchFamily="50" charset="-128"/>
              </a:rPr>
              <a:t>つの損失関数によって良い感じの</a:t>
            </a:r>
            <a:r>
              <a:rPr lang="en-US" altLang="ja-JP" dirty="0" smtClean="0">
                <a:latin typeface="メイリオ" panose="020B0604030504040204" pitchFamily="50" charset="-128"/>
                <a:ea typeface="メイリオ" panose="020B0604030504040204" pitchFamily="50" charset="-128"/>
              </a:rPr>
              <a:t>G</a:t>
            </a:r>
            <a:r>
              <a:rPr lang="ja-JP" altLang="en-US" dirty="0" smtClean="0">
                <a:latin typeface="メイリオ" panose="020B0604030504040204" pitchFamily="50" charset="-128"/>
                <a:ea typeface="メイリオ" panose="020B0604030504040204" pitchFamily="50" charset="-128"/>
              </a:rPr>
              <a:t>をつくるようにできる</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Z</a:t>
            </a:r>
            <a:r>
              <a:rPr lang="ja-JP" altLang="en-US" dirty="0" smtClean="0">
                <a:latin typeface="メイリオ" panose="020B0604030504040204" pitchFamily="50" charset="-128"/>
                <a:ea typeface="メイリオ" panose="020B0604030504040204" pitchFamily="50" charset="-128"/>
              </a:rPr>
              <a:t>と</a:t>
            </a:r>
            <a:r>
              <a:rPr lang="en-US" altLang="ja-JP" dirty="0" err="1" smtClean="0">
                <a:latin typeface="メイリオ" panose="020B0604030504040204" pitchFamily="50" charset="-128"/>
                <a:ea typeface="メイリオ" panose="020B0604030504040204" pitchFamily="50" charset="-128"/>
              </a:rPr>
              <a:t>Zhat</a:t>
            </a:r>
            <a:r>
              <a:rPr lang="ja-JP" altLang="en-US" dirty="0" smtClean="0">
                <a:latin typeface="メイリオ" panose="020B0604030504040204" pitchFamily="50" charset="-128"/>
                <a:ea typeface="メイリオ" panose="020B0604030504040204" pitchFamily="50" charset="-128"/>
              </a:rPr>
              <a:t>の差を最小化するための損失関数も作っておく</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こうすることで生成器は逆写像のネットワークを得る</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から</a:t>
            </a:r>
            <a:r>
              <a:rPr lang="en-US" altLang="ja-JP" dirty="0" err="1" smtClean="0">
                <a:latin typeface="メイリオ" panose="020B0604030504040204" pitchFamily="50" charset="-128"/>
                <a:ea typeface="メイリオ" panose="020B0604030504040204" pitchFamily="50" charset="-128"/>
              </a:rPr>
              <a:t>Zhat</a:t>
            </a:r>
            <a:r>
              <a:rPr lang="ja-JP" altLang="en-US" dirty="0" err="1" smtClean="0">
                <a:latin typeface="メイリオ" panose="020B0604030504040204" pitchFamily="50" charset="-128"/>
                <a:ea typeface="メイリオ" panose="020B0604030504040204" pitchFamily="50" charset="-128"/>
              </a:rPr>
              <a:t>までの</a:t>
            </a:r>
            <a:r>
              <a:rPr lang="en-US" altLang="ja-JP" dirty="0" smtClean="0">
                <a:latin typeface="メイリオ" panose="020B0604030504040204" pitchFamily="50" charset="-128"/>
                <a:ea typeface="メイリオ" panose="020B0604030504040204" pitchFamily="50" charset="-128"/>
              </a:rPr>
              <a:t>G,D</a:t>
            </a:r>
            <a:r>
              <a:rPr lang="ja-JP" altLang="en-US" dirty="0" smtClean="0">
                <a:latin typeface="メイリオ" panose="020B0604030504040204" pitchFamily="50" charset="-128"/>
                <a:ea typeface="メイリオ" panose="020B0604030504040204" pitchFamily="50" charset="-128"/>
              </a:rPr>
              <a:t>は正常画像のために最適化されているので、</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最初の</a:t>
            </a:r>
            <a:r>
              <a:rPr lang="ja-JP" altLang="en-US" dirty="0">
                <a:latin typeface="メイリオ" panose="020B0604030504040204" pitchFamily="50" charset="-128"/>
                <a:ea typeface="メイリオ" panose="020B0604030504040204" pitchFamily="50" charset="-128"/>
              </a:rPr>
              <a:t>デ</a:t>
            </a:r>
            <a:r>
              <a:rPr lang="ja-JP" altLang="en-US" dirty="0" smtClean="0">
                <a:latin typeface="メイリオ" panose="020B0604030504040204" pitchFamily="50" charset="-128"/>
                <a:ea typeface="メイリオ" panose="020B0604030504040204" pitchFamily="50" charset="-128"/>
              </a:rPr>
              <a:t>コードをすり抜けても？</a:t>
            </a:r>
            <a:r>
              <a:rPr lang="en-US" altLang="ja-JP" dirty="0" smtClean="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r>
              <a:rPr lang="en-US" altLang="ja-JP" dirty="0" err="1" smtClean="0">
                <a:latin typeface="メイリオ" panose="020B0604030504040204" pitchFamily="50" charset="-128"/>
                <a:ea typeface="メイリオ" panose="020B0604030504040204" pitchFamily="50" charset="-128"/>
              </a:rPr>
              <a:t>Zhat</a:t>
            </a:r>
            <a:r>
              <a:rPr lang="ja-JP" altLang="en-US" dirty="0" smtClean="0">
                <a:latin typeface="メイリオ" panose="020B0604030504040204" pitchFamily="50" charset="-128"/>
                <a:ea typeface="メイリオ" panose="020B0604030504040204" pitchFamily="50" charset="-128"/>
              </a:rPr>
              <a:t>が正常な状態にはならないだろう。</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74219" y="106326"/>
            <a:ext cx="6104707" cy="3463003"/>
          </a:xfrm>
          <a:prstGeom prst="rect">
            <a:avLst/>
          </a:prstGeom>
        </p:spPr>
      </p:pic>
      <p:sp>
        <p:nvSpPr>
          <p:cNvPr id="4" name="右矢印 3"/>
          <p:cNvSpPr/>
          <p:nvPr/>
        </p:nvSpPr>
        <p:spPr>
          <a:xfrm rot="10800000">
            <a:off x="5672870" y="516725"/>
            <a:ext cx="978196"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1738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0826" y="2034492"/>
            <a:ext cx="6835517" cy="923330"/>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以上考えた損失の加重和を考えたものを全体損失とする</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加重はどこの影響を重視するかの重みづけである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異常度は</a:t>
            </a:r>
            <a:r>
              <a:rPr lang="en-US" altLang="ja-JP" dirty="0" err="1" smtClean="0">
                <a:latin typeface="メイリオ" panose="020B0604030504040204" pitchFamily="50" charset="-128"/>
                <a:ea typeface="メイリオ" panose="020B0604030504040204" pitchFamily="50" charset="-128"/>
              </a:rPr>
              <a:t>Lenc</a:t>
            </a:r>
            <a:r>
              <a:rPr lang="ja-JP" altLang="en-US" dirty="0" smtClean="0">
                <a:latin typeface="メイリオ" panose="020B0604030504040204" pitchFamily="50" charset="-128"/>
                <a:ea typeface="メイリオ" panose="020B0604030504040204" pitchFamily="50" charset="-128"/>
              </a:rPr>
              <a:t>を使う</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56068" y="171283"/>
            <a:ext cx="3429000" cy="523875"/>
          </a:xfrm>
          <a:prstGeom prst="rect">
            <a:avLst/>
          </a:prstGeom>
        </p:spPr>
      </p:pic>
      <p:pic>
        <p:nvPicPr>
          <p:cNvPr id="4" name="図 3"/>
          <p:cNvPicPr>
            <a:picLocks noChangeAspect="1"/>
          </p:cNvPicPr>
          <p:nvPr/>
        </p:nvPicPr>
        <p:blipFill>
          <a:blip r:embed="rId3"/>
          <a:stretch>
            <a:fillRect/>
          </a:stretch>
        </p:blipFill>
        <p:spPr>
          <a:xfrm>
            <a:off x="330827" y="695158"/>
            <a:ext cx="2428875" cy="504825"/>
          </a:xfrm>
          <a:prstGeom prst="rect">
            <a:avLst/>
          </a:prstGeom>
        </p:spPr>
      </p:pic>
      <p:pic>
        <p:nvPicPr>
          <p:cNvPr id="5" name="図 4"/>
          <p:cNvPicPr>
            <a:picLocks noChangeAspect="1"/>
          </p:cNvPicPr>
          <p:nvPr/>
        </p:nvPicPr>
        <p:blipFill>
          <a:blip r:embed="rId4"/>
          <a:stretch>
            <a:fillRect/>
          </a:stretch>
        </p:blipFill>
        <p:spPr>
          <a:xfrm>
            <a:off x="330827" y="1199983"/>
            <a:ext cx="3019425" cy="514350"/>
          </a:xfrm>
          <a:prstGeom prst="rect">
            <a:avLst/>
          </a:prstGeom>
        </p:spPr>
      </p:pic>
      <p:pic>
        <p:nvPicPr>
          <p:cNvPr id="6" name="図 5"/>
          <p:cNvPicPr>
            <a:picLocks noChangeAspect="1"/>
          </p:cNvPicPr>
          <p:nvPr/>
        </p:nvPicPr>
        <p:blipFill>
          <a:blip r:embed="rId5"/>
          <a:stretch>
            <a:fillRect/>
          </a:stretch>
        </p:blipFill>
        <p:spPr>
          <a:xfrm>
            <a:off x="5205966" y="761832"/>
            <a:ext cx="3162300" cy="371475"/>
          </a:xfrm>
          <a:prstGeom prst="rect">
            <a:avLst/>
          </a:prstGeom>
        </p:spPr>
      </p:pic>
      <p:pic>
        <p:nvPicPr>
          <p:cNvPr id="7" name="図 6"/>
          <p:cNvPicPr>
            <a:picLocks noChangeAspect="1"/>
          </p:cNvPicPr>
          <p:nvPr/>
        </p:nvPicPr>
        <p:blipFill>
          <a:blip r:embed="rId6"/>
          <a:stretch>
            <a:fillRect/>
          </a:stretch>
        </p:blipFill>
        <p:spPr>
          <a:xfrm>
            <a:off x="535614" y="3000982"/>
            <a:ext cx="2609850" cy="447675"/>
          </a:xfrm>
          <a:prstGeom prst="rect">
            <a:avLst/>
          </a:prstGeom>
        </p:spPr>
      </p:pic>
      <p:sp>
        <p:nvSpPr>
          <p:cNvPr id="8" name="テキスト ボックス 7"/>
          <p:cNvSpPr txBox="1"/>
          <p:nvPr/>
        </p:nvSpPr>
        <p:spPr>
          <a:xfrm>
            <a:off x="330825" y="3520668"/>
            <a:ext cx="10312366"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テストセットのなかでの異常度を計算し、異常スコアは</a:t>
            </a:r>
            <a:r>
              <a:rPr lang="en-US" altLang="ja-JP" dirty="0" smtClean="0">
                <a:latin typeface="メイリオ" panose="020B0604030504040204" pitchFamily="50" charset="-128"/>
                <a:ea typeface="メイリオ" panose="020B0604030504040204" pitchFamily="50" charset="-128"/>
              </a:rPr>
              <a:t>0</a:t>
            </a:r>
            <a:r>
              <a:rPr lang="ja-JP" altLang="en-US" dirty="0" smtClean="0">
                <a:latin typeface="メイリオ" panose="020B0604030504040204" pitchFamily="50" charset="-128"/>
                <a:ea typeface="メイリオ" panose="020B0604030504040204" pitchFamily="50" charset="-128"/>
              </a:rPr>
              <a:t>から</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へ収まるようにする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7"/>
          <a:stretch>
            <a:fillRect/>
          </a:stretch>
        </p:blipFill>
        <p:spPr>
          <a:xfrm>
            <a:off x="759451" y="3952670"/>
            <a:ext cx="2162175" cy="609600"/>
          </a:xfrm>
          <a:prstGeom prst="rect">
            <a:avLst/>
          </a:prstGeom>
        </p:spPr>
      </p:pic>
      <p:sp>
        <p:nvSpPr>
          <p:cNvPr id="10" name="テキスト ボックス 9"/>
          <p:cNvSpPr txBox="1"/>
          <p:nvPr/>
        </p:nvSpPr>
        <p:spPr>
          <a:xfrm>
            <a:off x="256068" y="4801258"/>
            <a:ext cx="10312366" cy="923330"/>
          </a:xfrm>
          <a:prstGeom prst="rect">
            <a:avLst/>
          </a:prstGeom>
          <a:noFill/>
        </p:spPr>
        <p:txBody>
          <a:bodyPr wrap="square" rtlCol="0">
            <a:spAutoFit/>
          </a:bodyPr>
          <a:lstStyle/>
          <a:p>
            <a:r>
              <a:rPr lang="en-US" altLang="ja-JP" dirty="0" err="1" smtClean="0">
                <a:latin typeface="メイリオ" panose="020B0604030504040204" pitchFamily="50" charset="-128"/>
                <a:ea typeface="メイリオ" panose="020B0604030504040204" pitchFamily="50" charset="-128"/>
              </a:rPr>
              <a:t>PyTorch</a:t>
            </a:r>
            <a:r>
              <a:rPr lang="en-US" altLang="ja-JP" dirty="0" smtClean="0">
                <a:latin typeface="メイリオ" panose="020B0604030504040204" pitchFamily="50" charset="-128"/>
                <a:ea typeface="メイリオ" panose="020B0604030504040204" pitchFamily="50" charset="-128"/>
              </a:rPr>
              <a:t>(v0.4.0</a:t>
            </a:r>
            <a:r>
              <a:rPr lang="ja-JP" altLang="en-US" dirty="0" err="1">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Python 3.6.5</a:t>
            </a:r>
            <a:r>
              <a:rPr lang="en-US" altLang="ja-JP" dirty="0" smtClean="0">
                <a:latin typeface="メイリオ" panose="020B0604030504040204" pitchFamily="50" charset="-128"/>
                <a:ea typeface="メイリオ" panose="020B0604030504040204" pitchFamily="50" charset="-128"/>
              </a:rPr>
              <a:t>)</a:t>
            </a:r>
          </a:p>
          <a:p>
            <a:r>
              <a:rPr lang="en-US" altLang="ja-JP" dirty="0" smtClean="0">
                <a:latin typeface="メイリオ" panose="020B0604030504040204" pitchFamily="50" charset="-128"/>
                <a:ea typeface="メイリオ" panose="020B0604030504040204" pitchFamily="50" charset="-128"/>
              </a:rPr>
              <a:t>Adam </a:t>
            </a:r>
            <a:r>
              <a:rPr lang="ja-JP" altLang="en-US" dirty="0" smtClean="0">
                <a:latin typeface="メイリオ" panose="020B0604030504040204" pitchFamily="50" charset="-128"/>
                <a:ea typeface="メイリオ" panose="020B0604030504040204" pitchFamily="50" charset="-128"/>
              </a:rPr>
              <a:t>初期</a:t>
            </a:r>
            <a:r>
              <a:rPr lang="ja-JP" altLang="en-US" dirty="0">
                <a:latin typeface="メイリオ" panose="020B0604030504040204" pitchFamily="50" charset="-128"/>
                <a:ea typeface="メイリオ" panose="020B0604030504040204" pitchFamily="50" charset="-128"/>
              </a:rPr>
              <a:t>学習率</a:t>
            </a:r>
            <a:r>
              <a:rPr lang="en-US" altLang="ja-JP" dirty="0" err="1">
                <a:latin typeface="メイリオ" panose="020B0604030504040204" pitchFamily="50" charset="-128"/>
                <a:ea typeface="メイリオ" panose="020B0604030504040204" pitchFamily="50" charset="-128"/>
              </a:rPr>
              <a:t>lr</a:t>
            </a:r>
            <a:r>
              <a:rPr lang="en-US" altLang="ja-JP" dirty="0">
                <a:latin typeface="メイリオ" panose="020B0604030504040204" pitchFamily="50" charset="-128"/>
                <a:ea typeface="メイリオ" panose="020B0604030504040204" pitchFamily="50" charset="-128"/>
              </a:rPr>
              <a:t>=2e-3</a:t>
            </a:r>
            <a:r>
              <a:rPr lang="ja-JP" altLang="en-US" dirty="0" err="1"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β1=0.5,β2=0.999</a:t>
            </a:r>
          </a:p>
          <a:p>
            <a:r>
              <a:rPr lang="ja-JP" altLang="en-US" dirty="0">
                <a:latin typeface="メイリオ" panose="020B0604030504040204" pitchFamily="50" charset="-128"/>
                <a:ea typeface="メイリオ" panose="020B0604030504040204" pitchFamily="50" charset="-128"/>
              </a:rPr>
              <a:t>重み値</a:t>
            </a:r>
            <a:r>
              <a:rPr lang="en-US" altLang="ja-JP" dirty="0" err="1">
                <a:latin typeface="メイリオ" panose="020B0604030504040204" pitchFamily="50" charset="-128"/>
                <a:ea typeface="メイリオ" panose="020B0604030504040204" pitchFamily="50" charset="-128"/>
              </a:rPr>
              <a:t>wbce</a:t>
            </a:r>
            <a:r>
              <a:rPr lang="en-US" altLang="ja-JP" dirty="0">
                <a:latin typeface="メイリオ" panose="020B0604030504040204" pitchFamily="50" charset="-128"/>
                <a:ea typeface="メイリオ" panose="020B0604030504040204" pitchFamily="50" charset="-128"/>
              </a:rPr>
              <a:t>=1, </a:t>
            </a:r>
            <a:r>
              <a:rPr lang="en-US" altLang="ja-JP" dirty="0" err="1">
                <a:latin typeface="メイリオ" panose="020B0604030504040204" pitchFamily="50" charset="-128"/>
                <a:ea typeface="メイリオ" panose="020B0604030504040204" pitchFamily="50" charset="-128"/>
              </a:rPr>
              <a:t>wrec</a:t>
            </a:r>
            <a:r>
              <a:rPr lang="en-US" altLang="ja-JP" dirty="0">
                <a:latin typeface="メイリオ" panose="020B0604030504040204" pitchFamily="50" charset="-128"/>
                <a:ea typeface="メイリオ" panose="020B0604030504040204" pitchFamily="50" charset="-128"/>
              </a:rPr>
              <a:t>=50, </a:t>
            </a:r>
            <a:r>
              <a:rPr lang="en-US" altLang="ja-JP" dirty="0" err="1">
                <a:latin typeface="メイリオ" panose="020B0604030504040204" pitchFamily="50" charset="-128"/>
                <a:ea typeface="メイリオ" panose="020B0604030504040204" pitchFamily="50" charset="-128"/>
              </a:rPr>
              <a:t>wenc</a:t>
            </a:r>
            <a:r>
              <a:rPr lang="en-US" altLang="ja-JP" dirty="0">
                <a:latin typeface="メイリオ" panose="020B0604030504040204" pitchFamily="50" charset="-128"/>
                <a:ea typeface="メイリオ" panose="020B0604030504040204" pitchFamily="50" charset="-128"/>
              </a:rPr>
              <a:t>=1</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4932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69513" y="2991625"/>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00136" y="92942"/>
            <a:ext cx="6581775" cy="2628900"/>
          </a:xfrm>
          <a:prstGeom prst="rect">
            <a:avLst/>
          </a:prstGeom>
        </p:spPr>
      </p:pic>
      <p:pic>
        <p:nvPicPr>
          <p:cNvPr id="4" name="図 3"/>
          <p:cNvPicPr>
            <a:picLocks noChangeAspect="1"/>
          </p:cNvPicPr>
          <p:nvPr/>
        </p:nvPicPr>
        <p:blipFill>
          <a:blip r:embed="rId3"/>
          <a:stretch>
            <a:fillRect/>
          </a:stretch>
        </p:blipFill>
        <p:spPr>
          <a:xfrm>
            <a:off x="2196841" y="2991625"/>
            <a:ext cx="6543675" cy="3724275"/>
          </a:xfrm>
          <a:prstGeom prst="rect">
            <a:avLst/>
          </a:prstGeom>
        </p:spPr>
      </p:pic>
    </p:spTree>
    <p:extLst>
      <p:ext uri="{BB962C8B-B14F-4D97-AF65-F5344CB8AC3E}">
        <p14:creationId xmlns:p14="http://schemas.microsoft.com/office/powerpoint/2010/main" val="1942785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50537" y="4086872"/>
            <a:ext cx="581558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異常スコアの</a:t>
            </a:r>
            <a:r>
              <a:rPr lang="en-US" altLang="ja-JP" dirty="0" err="1" smtClean="0">
                <a:latin typeface="メイリオ" panose="020B0604030504040204" pitchFamily="50" charset="-128"/>
                <a:ea typeface="メイリオ" panose="020B0604030504040204" pitchFamily="50" charset="-128"/>
              </a:rPr>
              <a:t>hist</a:t>
            </a:r>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discriminator f() </a:t>
            </a:r>
            <a:r>
              <a:rPr kumimoji="1" lang="ja-JP" altLang="en-US" dirty="0" smtClean="0">
                <a:latin typeface="メイリオ" panose="020B0604030504040204" pitchFamily="50" charset="-128"/>
                <a:ea typeface="メイリオ" panose="020B0604030504040204" pitchFamily="50" charset="-128"/>
              </a:rPr>
              <a:t>の畳み込み層の</a:t>
            </a:r>
            <a:r>
              <a:rPr kumimoji="1" lang="en-US" altLang="ja-JP" dirty="0" smtClean="0">
                <a:latin typeface="メイリオ" panose="020B0604030504040204" pitchFamily="50" charset="-128"/>
                <a:ea typeface="メイリオ" panose="020B0604030504040204" pitchFamily="50" charset="-128"/>
              </a:rPr>
              <a:t>t-SNE</a:t>
            </a:r>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21388" y="0"/>
            <a:ext cx="6781800" cy="3990975"/>
          </a:xfrm>
          <a:prstGeom prst="rect">
            <a:avLst/>
          </a:prstGeom>
        </p:spPr>
      </p:pic>
    </p:spTree>
    <p:extLst>
      <p:ext uri="{BB962C8B-B14F-4D97-AF65-F5344CB8AC3E}">
        <p14:creationId xmlns:p14="http://schemas.microsoft.com/office/powerpoint/2010/main" val="205361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2694" y="1426619"/>
            <a:ext cx="6116095" cy="4193893"/>
          </a:xfrm>
          <a:prstGeom prst="rect">
            <a:avLst/>
          </a:prstGeom>
        </p:spPr>
      </p:pic>
      <p:sp>
        <p:nvSpPr>
          <p:cNvPr id="3" name="テキスト ボックス 2"/>
          <p:cNvSpPr txBox="1"/>
          <p:nvPr/>
        </p:nvSpPr>
        <p:spPr>
          <a:xfrm>
            <a:off x="438912" y="329184"/>
            <a:ext cx="7181088"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生成モデルの俯瞰</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2017,Ian,NIPS </a:t>
            </a:r>
            <a:r>
              <a:rPr lang="en-US" altLang="ja-JP" dirty="0">
                <a:latin typeface="メイリオ" panose="020B0604030504040204" pitchFamily="50" charset="-128"/>
                <a:ea typeface="メイリオ" panose="020B0604030504040204" pitchFamily="50" charset="-128"/>
              </a:rPr>
              <a:t>2016 </a:t>
            </a:r>
            <a:r>
              <a:rPr lang="en-US" altLang="ja-JP" dirty="0" err="1" smtClean="0">
                <a:latin typeface="メイリオ" panose="020B0604030504040204" pitchFamily="50" charset="-128"/>
                <a:ea typeface="メイリオ" panose="020B0604030504040204" pitchFamily="50" charset="-128"/>
              </a:rPr>
              <a:t>Tutorial:Generative</a:t>
            </a:r>
            <a:r>
              <a:rPr lang="en-US" altLang="ja-JP" dirty="0" smtClean="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Adversarial Networks</a:t>
            </a:r>
            <a:endParaRPr kumimoji="1" lang="en-US" altLang="ja-JP"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6338789" y="1352074"/>
            <a:ext cx="5059680"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生成する過程の関数のパラメータは</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最尤法によって求めるよう設計されている</a:t>
            </a:r>
            <a:endParaRPr kumimoji="1" lang="en-US" altLang="ja-JP"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338789" y="2223957"/>
            <a:ext cx="5670331" cy="4247317"/>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明示的</a:t>
            </a:r>
            <a:r>
              <a:rPr kumimoji="1" lang="en-US" altLang="ja-JP" dirty="0" smtClean="0">
                <a:latin typeface="メイリオ" panose="020B0604030504040204" pitchFamily="50" charset="-128"/>
                <a:ea typeface="メイリオ" panose="020B0604030504040204" pitchFamily="50" charset="-128"/>
              </a:rPr>
              <a:t>(Explicit)</a:t>
            </a:r>
            <a:r>
              <a:rPr kumimoji="1" lang="ja-JP" altLang="en-US" dirty="0" smtClean="0">
                <a:latin typeface="メイリオ" panose="020B0604030504040204" pitchFamily="50" charset="-128"/>
                <a:ea typeface="メイリオ" panose="020B0604030504040204" pitchFamily="50" charset="-128"/>
              </a:rPr>
              <a:t>に密度関数を考える場合と</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暗黙的</a:t>
            </a:r>
            <a:r>
              <a:rPr lang="en-US" altLang="ja-JP" dirty="0" smtClean="0">
                <a:latin typeface="メイリオ" panose="020B0604030504040204" pitchFamily="50" charset="-128"/>
                <a:ea typeface="メイリオ" panose="020B0604030504040204" pitchFamily="50" charset="-128"/>
              </a:rPr>
              <a:t>(Implicit)</a:t>
            </a:r>
            <a:r>
              <a:rPr lang="ja-JP" altLang="en-US" dirty="0" smtClean="0">
                <a:latin typeface="メイリオ" panose="020B0604030504040204" pitchFamily="50" charset="-128"/>
                <a:ea typeface="メイリオ" panose="020B0604030504040204" pitchFamily="50" charset="-128"/>
              </a:rPr>
              <a:t>に密度関数など求めない場合</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に分かれる</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VAE</a:t>
            </a:r>
            <a:r>
              <a:rPr kumimoji="1" lang="ja-JP" altLang="en-US" dirty="0" smtClean="0">
                <a:latin typeface="メイリオ" panose="020B0604030504040204" pitchFamily="50" charset="-128"/>
                <a:ea typeface="メイリオ" panose="020B0604030504040204" pitchFamily="50" charset="-128"/>
              </a:rPr>
              <a:t>は潜在変数を正規分布だと仮定しよう</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という考えがあり、</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正規分布に変換</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当てはめ</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近似</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する</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(Markov</a:t>
            </a:r>
            <a:r>
              <a:rPr lang="ja-JP" altLang="en-US" dirty="0" smtClean="0">
                <a:latin typeface="メイリオ" panose="020B0604030504040204" pitchFamily="50" charset="-128"/>
                <a:ea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rPr>
              <a:t>pdf</a:t>
            </a:r>
            <a:r>
              <a:rPr lang="ja-JP" altLang="en-US" dirty="0" err="1" smtClean="0">
                <a:latin typeface="メイリオ" panose="020B0604030504040204" pitchFamily="50" charset="-128"/>
                <a:ea typeface="メイリオ" panose="020B0604030504040204" pitchFamily="50" charset="-128"/>
              </a:rPr>
              <a:t>を近</a:t>
            </a:r>
            <a:r>
              <a:rPr lang="ja-JP" altLang="en-US" dirty="0" smtClean="0">
                <a:latin typeface="メイリオ" panose="020B0604030504040204" pitchFamily="50" charset="-128"/>
                <a:ea typeface="メイリオ" panose="020B0604030504040204" pitchFamily="50" charset="-128"/>
              </a:rPr>
              <a:t>似する場合もある</a:t>
            </a:r>
            <a:r>
              <a:rPr lang="en-US" altLang="ja-JP" dirty="0" smtClean="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分布を</a:t>
            </a:r>
            <a:r>
              <a:rPr lang="en-US" altLang="ja-JP" dirty="0" smtClean="0">
                <a:latin typeface="メイリオ" panose="020B0604030504040204" pitchFamily="50" charset="-128"/>
                <a:ea typeface="メイリオ" panose="020B0604030504040204" pitchFamily="50" charset="-128"/>
              </a:rPr>
              <a:t>NN</a:t>
            </a:r>
            <a:r>
              <a:rPr lang="ja-JP" altLang="en-US" dirty="0">
                <a:latin typeface="メイリオ" panose="020B0604030504040204" pitchFamily="50" charset="-128"/>
                <a:ea typeface="メイリオ" panose="020B0604030504040204" pitchFamily="50" charset="-128"/>
              </a:rPr>
              <a:t>等</a:t>
            </a:r>
            <a:r>
              <a:rPr lang="ja-JP" altLang="en-US" dirty="0" smtClean="0">
                <a:latin typeface="メイリオ" panose="020B0604030504040204" pitchFamily="50" charset="-128"/>
                <a:ea typeface="メイリオ" panose="020B0604030504040204" pitchFamily="50" charset="-128"/>
              </a:rPr>
              <a:t>で表す計算しやすい</a:t>
            </a:r>
            <a:r>
              <a:rPr lang="en-US" altLang="ja-JP" dirty="0" smtClean="0">
                <a:latin typeface="メイリオ" panose="020B0604030504040204" pitchFamily="50" charset="-128"/>
                <a:ea typeface="メイリオ" panose="020B0604030504040204" pitchFamily="50" charset="-128"/>
              </a:rPr>
              <a:t>(Tractable)</a:t>
            </a:r>
            <a:r>
              <a:rPr lang="ja-JP" altLang="en-US" dirty="0" smtClean="0">
                <a:latin typeface="メイリオ" panose="020B0604030504040204" pitchFamily="50" charset="-128"/>
                <a:ea typeface="メイリオ" panose="020B0604030504040204" pitchFamily="50" charset="-128"/>
              </a:rPr>
              <a:t>方法</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GAN</a:t>
            </a:r>
            <a:r>
              <a:rPr lang="ja-JP" altLang="en-US" dirty="0" smtClean="0">
                <a:latin typeface="メイリオ" panose="020B0604030504040204" pitchFamily="50" charset="-128"/>
                <a:ea typeface="メイリオ" panose="020B0604030504040204" pitchFamily="50" charset="-128"/>
              </a:rPr>
              <a:t>はそもそも密度関数とか関係なく、</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ゲーム理論的に</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人のゲームプレイヤーが互いに高め合うことで、</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その結果生成モデルができる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185925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5868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7601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4434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8563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20539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581103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95681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51498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71333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9050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65760" y="475285"/>
            <a:ext cx="8705088" cy="286232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Pixel-RNN</a:t>
            </a:r>
          </a:p>
          <a:p>
            <a:r>
              <a:rPr lang="en-US" altLang="ja-JP" dirty="0">
                <a:latin typeface="メイリオ" panose="020B0604030504040204" pitchFamily="50" charset="-128"/>
                <a:ea typeface="メイリオ" panose="020B0604030504040204" pitchFamily="50" charset="-128"/>
              </a:rPr>
              <a:t>2016, Pixel Recurrent Neural </a:t>
            </a:r>
            <a:r>
              <a:rPr lang="en-US" altLang="ja-JP" dirty="0" err="1" smtClean="0">
                <a:latin typeface="メイリオ" panose="020B0604030504040204" pitchFamily="50" charset="-128"/>
                <a:ea typeface="メイリオ" panose="020B0604030504040204" pitchFamily="50" charset="-128"/>
              </a:rPr>
              <a:t>Networks,AVDoord</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端のピクセルから横や下に伝播して情報を伝える。</a:t>
            </a:r>
            <a:r>
              <a:rPr kumimoji="1" lang="en-US" altLang="ja-JP" dirty="0" smtClean="0">
                <a:latin typeface="メイリオ" panose="020B0604030504040204" pitchFamily="50" charset="-128"/>
                <a:ea typeface="メイリオ" panose="020B0604030504040204" pitchFamily="50" charset="-128"/>
              </a:rPr>
              <a:t>(previous)</a:t>
            </a:r>
          </a:p>
          <a:p>
            <a:r>
              <a:rPr kumimoji="1" lang="ja-JP" altLang="en-US" dirty="0" smtClean="0">
                <a:latin typeface="メイリオ" panose="020B0604030504040204" pitchFamily="50" charset="-128"/>
                <a:ea typeface="メイリオ" panose="020B0604030504040204" pitchFamily="50" charset="-128"/>
              </a:rPr>
              <a:t>前後のピクセルの関係から近傍のピクセルの情報を推定して画像を作っていく。</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大変生成が遅い。</a:t>
            </a:r>
            <a:r>
              <a:rPr lang="en-US" altLang="ja-JP" dirty="0"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colab</a:t>
            </a:r>
            <a:r>
              <a:rPr lang="ja-JP" altLang="en-US" dirty="0" smtClean="0">
                <a:latin typeface="メイリオ" panose="020B0604030504040204" pitchFamily="50" charset="-128"/>
                <a:ea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rPr>
              <a:t>GPU</a:t>
            </a:r>
            <a:r>
              <a:rPr lang="ja-JP" altLang="en-US" dirty="0" smtClean="0">
                <a:latin typeface="メイリオ" panose="020B0604030504040204" pitchFamily="50" charset="-128"/>
                <a:ea typeface="メイリオ" panose="020B0604030504040204" pitchFamily="50" charset="-128"/>
              </a:rPr>
              <a:t>を借りて</a:t>
            </a:r>
            <a:r>
              <a:rPr lang="en-US" altLang="ja-JP" dirty="0" smtClean="0">
                <a:latin typeface="メイリオ" panose="020B0604030504040204" pitchFamily="50" charset="-128"/>
                <a:ea typeface="メイリオ" panose="020B0604030504040204" pitchFamily="50" charset="-128"/>
              </a:rPr>
              <a:t>MNIST1epoc30s, </a:t>
            </a:r>
            <a:r>
              <a:rPr lang="ja-JP" altLang="en-US" dirty="0" smtClean="0">
                <a:latin typeface="メイリオ" panose="020B0604030504040204" pitchFamily="50" charset="-128"/>
                <a:ea typeface="メイリオ" panose="020B0604030504040204" pitchFamily="50" charset="-128"/>
              </a:rPr>
              <a:t>自前</a:t>
            </a:r>
            <a:r>
              <a:rPr lang="en-US" altLang="ja-JP" dirty="0" smtClean="0">
                <a:latin typeface="メイリオ" panose="020B0604030504040204" pitchFamily="50" charset="-128"/>
                <a:ea typeface="メイリオ" panose="020B0604030504040204" pitchFamily="50" charset="-128"/>
              </a:rPr>
              <a:t>CPU</a:t>
            </a:r>
            <a:r>
              <a:rPr lang="ja-JP" altLang="en-US" dirty="0" smtClean="0">
                <a:latin typeface="メイリオ" panose="020B0604030504040204" pitchFamily="50" charset="-128"/>
                <a:ea typeface="メイリオ" panose="020B0604030504040204" pitchFamily="50" charset="-128"/>
              </a:rPr>
              <a:t>なら</a:t>
            </a:r>
            <a:r>
              <a:rPr lang="en-US" altLang="ja-JP" dirty="0" smtClean="0">
                <a:latin typeface="メイリオ" panose="020B0604030504040204" pitchFamily="50" charset="-128"/>
                <a:ea typeface="メイリオ" panose="020B0604030504040204" pitchFamily="50" charset="-128"/>
              </a:rPr>
              <a:t>3000</a:t>
            </a:r>
            <a:r>
              <a:rPr lang="en-US" altLang="ja-JP" dirty="0">
                <a:latin typeface="メイリオ" panose="020B0604030504040204" pitchFamily="50" charset="-128"/>
                <a:ea typeface="メイリオ" panose="020B0604030504040204" pitchFamily="50" charset="-128"/>
              </a:rPr>
              <a:t>s</a:t>
            </a:r>
            <a:r>
              <a:rPr lang="en-US" altLang="ja-JP" dirty="0" smtClean="0">
                <a:latin typeface="メイリオ" panose="020B0604030504040204" pitchFamily="50" charset="-128"/>
                <a:ea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一つ一つ順番に学習していく。</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ピクセルが増えるともう</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937592" y="2450853"/>
            <a:ext cx="2986469" cy="3413107"/>
          </a:xfrm>
          <a:prstGeom prst="rect">
            <a:avLst/>
          </a:prstGeom>
        </p:spPr>
      </p:pic>
      <p:sp>
        <p:nvSpPr>
          <p:cNvPr id="4" name="テキスト ボックス 3"/>
          <p:cNvSpPr txBox="1"/>
          <p:nvPr/>
        </p:nvSpPr>
        <p:spPr>
          <a:xfrm>
            <a:off x="9254013" y="5679294"/>
            <a:ext cx="2670048"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図は</a:t>
            </a:r>
            <a:r>
              <a:rPr kumimoji="1" lang="en-US" altLang="ja-JP" dirty="0" err="1" smtClean="0">
                <a:latin typeface="メイリオ" panose="020B0604030504040204" pitchFamily="50" charset="-128"/>
                <a:ea typeface="メイリオ" panose="020B0604030504040204" pitchFamily="50" charset="-128"/>
              </a:rPr>
              <a:t>BiLSTM</a:t>
            </a:r>
            <a:r>
              <a:rPr kumimoji="1" lang="ja-JP" altLang="en-US" dirty="0" smtClean="0">
                <a:latin typeface="メイリオ" panose="020B0604030504040204" pitchFamily="50" charset="-128"/>
                <a:ea typeface="メイリオ" panose="020B0604030504040204" pitchFamily="50" charset="-128"/>
              </a:rPr>
              <a:t>のもの</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38646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16029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てきすと</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53819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19456" y="292608"/>
            <a:ext cx="5815584"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参考</a:t>
            </a:r>
            <a:endParaRPr kumimoji="1" lang="en-US" altLang="ja-JP" dirty="0" smtClean="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219456" y="1347216"/>
            <a:ext cx="11826240" cy="4524315"/>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hlinkClick r:id="rId2"/>
              </a:rPr>
              <a:t>https://francisleon.github.io/2018/07/23/semi-supervised-seg-GAN</a:t>
            </a:r>
            <a:r>
              <a:rPr lang="en-US" altLang="ja-JP" dirty="0" smtClean="0">
                <a:latin typeface="メイリオ" panose="020B0604030504040204" pitchFamily="50" charset="-128"/>
                <a:ea typeface="メイリオ" panose="020B0604030504040204" pitchFamily="50" charset="-128"/>
                <a:hlinkClick r:id="rId2"/>
              </a:rPr>
              <a:t>/</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3"/>
              </a:rPr>
              <a:t>https://</a:t>
            </a:r>
            <a:r>
              <a:rPr lang="en-US" altLang="ja-JP" dirty="0" smtClean="0">
                <a:latin typeface="メイリオ" panose="020B0604030504040204" pitchFamily="50" charset="-128"/>
                <a:ea typeface="メイリオ" panose="020B0604030504040204" pitchFamily="50" charset="-128"/>
                <a:hlinkClick r:id="rId3"/>
              </a:rPr>
              <a:t>guimperarnau.com/blog/2017/03/Fantastic-GANs-and-where-to-find-them</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4"/>
              </a:rPr>
              <a:t>https://blog.negativemind.com/2019/10/05/conditional-gan</a:t>
            </a:r>
            <a:r>
              <a:rPr lang="en-US" altLang="ja-JP" dirty="0" smtClean="0">
                <a:latin typeface="メイリオ" panose="020B0604030504040204" pitchFamily="50" charset="-128"/>
                <a:ea typeface="メイリオ" panose="020B0604030504040204" pitchFamily="50" charset="-128"/>
                <a:hlinkClick r:id="rId4"/>
              </a:rPr>
              <a:t>/</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5"/>
              </a:rPr>
              <a:t>https://jaan.io/what-is-variational-autoencoder-vae-tutorial</a:t>
            </a:r>
            <a:r>
              <a:rPr lang="en-US" altLang="ja-JP" dirty="0" smtClean="0">
                <a:latin typeface="メイリオ" panose="020B0604030504040204" pitchFamily="50" charset="-128"/>
                <a:ea typeface="メイリオ" panose="020B0604030504040204" pitchFamily="50" charset="-128"/>
                <a:hlinkClick r:id="rId5"/>
              </a:rPr>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6"/>
              </a:rPr>
              <a:t>https</a:t>
            </a:r>
            <a:r>
              <a:rPr lang="en-US" altLang="ja-JP" dirty="0">
                <a:latin typeface="メイリオ" panose="020B0604030504040204" pitchFamily="50" charset="-128"/>
                <a:ea typeface="メイリオ" panose="020B0604030504040204" pitchFamily="50" charset="-128"/>
                <a:hlinkClick r:id="rId6"/>
              </a:rPr>
              <a:t>://wiseodd.github.io/techblog/2016/12/10/variational-autoencoder</a:t>
            </a:r>
            <a:r>
              <a:rPr lang="en-US" altLang="ja-JP" dirty="0" smtClean="0">
                <a:latin typeface="メイリオ" panose="020B0604030504040204" pitchFamily="50" charset="-128"/>
                <a:ea typeface="メイリオ" panose="020B0604030504040204" pitchFamily="50" charset="-128"/>
                <a:hlinkClick r:id="rId6"/>
              </a:rPr>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7"/>
              </a:rPr>
              <a:t>https</a:t>
            </a:r>
            <a:r>
              <a:rPr lang="en-US" altLang="ja-JP" dirty="0">
                <a:latin typeface="メイリオ" panose="020B0604030504040204" pitchFamily="50" charset="-128"/>
                <a:ea typeface="メイリオ" panose="020B0604030504040204" pitchFamily="50" charset="-128"/>
                <a:hlinkClick r:id="rId7"/>
              </a:rPr>
              <a:t>://towardsdatascience.com/auto-regressive-generative-models-pixelrnn-pixelcnn-32d192911173https://keras.io/examples/generative/pixelcnn</a:t>
            </a:r>
            <a:r>
              <a:rPr lang="en-US" altLang="ja-JP" dirty="0" smtClean="0">
                <a:latin typeface="メイリオ" panose="020B0604030504040204" pitchFamily="50" charset="-128"/>
                <a:ea typeface="メイリオ" panose="020B0604030504040204" pitchFamily="50" charset="-128"/>
                <a:hlinkClick r:id="rId7"/>
              </a:rPr>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8"/>
              </a:rPr>
              <a:t>https</a:t>
            </a:r>
            <a:r>
              <a:rPr lang="en-US" altLang="ja-JP" dirty="0">
                <a:latin typeface="メイリオ" panose="020B0604030504040204" pitchFamily="50" charset="-128"/>
                <a:ea typeface="メイリオ" panose="020B0604030504040204" pitchFamily="50" charset="-128"/>
                <a:hlinkClick r:id="rId8"/>
              </a:rPr>
              <a:t>://isabelaalb.wordpress.com/2017/03/07/first-results-l1-vs-l2-loss-cnn-autoencoder</a:t>
            </a:r>
            <a:r>
              <a:rPr lang="en-US" altLang="ja-JP" dirty="0" smtClean="0">
                <a:latin typeface="メイリオ" panose="020B0604030504040204" pitchFamily="50" charset="-128"/>
                <a:ea typeface="メイリオ" panose="020B0604030504040204" pitchFamily="50" charset="-128"/>
                <a:hlinkClick r:id="rId8"/>
              </a:rPr>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9"/>
              </a:rPr>
              <a:t>http</a:t>
            </a:r>
            <a:r>
              <a:rPr lang="en-US" altLang="ja-JP" dirty="0">
                <a:latin typeface="メイリオ" panose="020B0604030504040204" pitchFamily="50" charset="-128"/>
                <a:ea typeface="メイリオ" panose="020B0604030504040204" pitchFamily="50" charset="-128"/>
                <a:hlinkClick r:id="rId9"/>
              </a:rPr>
              <a:t>://</a:t>
            </a:r>
            <a:r>
              <a:rPr lang="en-US" altLang="ja-JP" dirty="0" smtClean="0">
                <a:latin typeface="メイリオ" panose="020B0604030504040204" pitchFamily="50" charset="-128"/>
                <a:ea typeface="メイリオ" panose="020B0604030504040204" pitchFamily="50" charset="-128"/>
                <a:hlinkClick r:id="rId9"/>
              </a:rPr>
              <a:t>cs231n.stanford.edu/slides/2017/cs231n_2017_lecture13.pdf</a:t>
            </a:r>
          </a:p>
          <a:p>
            <a:r>
              <a:rPr lang="en-US" altLang="ja-JP" dirty="0" smtClean="0">
                <a:latin typeface="メイリオ" panose="020B0604030504040204" pitchFamily="50" charset="-128"/>
                <a:ea typeface="メイリオ" panose="020B0604030504040204" pitchFamily="50" charset="-128"/>
                <a:hlinkClick r:id="rId9"/>
              </a:rPr>
              <a:t>https</a:t>
            </a:r>
            <a:r>
              <a:rPr lang="en-US" altLang="ja-JP" dirty="0">
                <a:latin typeface="メイリオ" panose="020B0604030504040204" pitchFamily="50" charset="-128"/>
                <a:ea typeface="メイリオ" panose="020B0604030504040204" pitchFamily="50" charset="-128"/>
                <a:hlinkClick r:id="rId9"/>
              </a:rPr>
              <a:t>://</a:t>
            </a:r>
            <a:r>
              <a:rPr lang="en-US" altLang="ja-JP" dirty="0" smtClean="0">
                <a:latin typeface="メイリオ" panose="020B0604030504040204" pitchFamily="50" charset="-128"/>
                <a:ea typeface="メイリオ" panose="020B0604030504040204" pitchFamily="50" charset="-128"/>
                <a:hlinkClick r:id="rId9"/>
              </a:rPr>
              <a:t>www.renom.jp/ja/notebooks/tutorial/generative-model/VAE/notebook.html</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10"/>
              </a:rPr>
              <a:t>https</a:t>
            </a:r>
            <a:r>
              <a:rPr lang="en-US" altLang="ja-JP" dirty="0">
                <a:latin typeface="メイリオ" panose="020B0604030504040204" pitchFamily="50" charset="-128"/>
                <a:ea typeface="メイリオ" panose="020B0604030504040204" pitchFamily="50" charset="-128"/>
                <a:hlinkClick r:id="rId10"/>
              </a:rPr>
              <a:t>://www.slideshare.net/yuifu/ss-49489128https://</a:t>
            </a:r>
            <a:r>
              <a:rPr lang="en-US" altLang="ja-JP" dirty="0" smtClean="0">
                <a:latin typeface="メイリオ" panose="020B0604030504040204" pitchFamily="50" charset="-128"/>
                <a:ea typeface="メイリオ" panose="020B0604030504040204" pitchFamily="50" charset="-128"/>
                <a:hlinkClick r:id="rId10"/>
              </a:rPr>
              <a:t>qiita.com/takuro-Ishida/items/2ecfafc679260211a0ab</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11"/>
              </a:rPr>
              <a:t>https://machinethink.net/blog/coreml-upsampling</a:t>
            </a:r>
            <a:r>
              <a:rPr lang="en-US" altLang="ja-JP" dirty="0" smtClean="0">
                <a:latin typeface="メイリオ" panose="020B0604030504040204" pitchFamily="50" charset="-128"/>
                <a:ea typeface="メイリオ" panose="020B0604030504040204" pitchFamily="50" charset="-128"/>
                <a:hlinkClick r:id="rId11"/>
              </a:rPr>
              <a:t>/</a:t>
            </a:r>
            <a:endParaRPr lang="en-US" altLang="ja-JP" dirty="0" smtClean="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12"/>
              </a:rPr>
              <a:t>https://cedar.buffalo.edu/~</a:t>
            </a:r>
            <a:r>
              <a:rPr lang="en-US" altLang="ja-JP" dirty="0" smtClean="0">
                <a:latin typeface="メイリオ" panose="020B0604030504040204" pitchFamily="50" charset="-128"/>
                <a:ea typeface="メイリオ" panose="020B0604030504040204" pitchFamily="50" charset="-128"/>
                <a:hlinkClick r:id="rId12"/>
              </a:rPr>
              <a:t>srihari/CSE676/22.3-GAN%20Mode%20Collapse.pdf</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6767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65760" y="475285"/>
            <a:ext cx="8705088" cy="2031325"/>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Pixel-CNN</a:t>
            </a:r>
          </a:p>
          <a:p>
            <a:r>
              <a:rPr lang="en-US" altLang="ja-JP" dirty="0">
                <a:latin typeface="メイリオ" panose="020B0604030504040204" pitchFamily="50" charset="-128"/>
                <a:ea typeface="メイリオ" panose="020B0604030504040204" pitchFamily="50" charset="-128"/>
              </a:rPr>
              <a:t>2016, Conditional Image Generation with </a:t>
            </a:r>
            <a:r>
              <a:rPr lang="en-US" altLang="ja-JP" dirty="0" err="1">
                <a:latin typeface="メイリオ" panose="020B0604030504040204" pitchFamily="50" charset="-128"/>
                <a:ea typeface="メイリオ" panose="020B0604030504040204" pitchFamily="50" charset="-128"/>
              </a:rPr>
              <a:t>PixelCNN</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Decoders,AVDoord</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RNN</a:t>
            </a:r>
            <a:r>
              <a:rPr kumimoji="1" lang="ja-JP" altLang="en-US" dirty="0" smtClean="0">
                <a:latin typeface="メイリオ" panose="020B0604030504040204" pitchFamily="50" charset="-128"/>
                <a:ea typeface="メイリオ" panose="020B0604030504040204" pitchFamily="50" charset="-128"/>
              </a:rPr>
              <a:t>が前後</a:t>
            </a:r>
            <a:r>
              <a:rPr kumimoji="1" lang="en-US" altLang="ja-JP" dirty="0" smtClean="0">
                <a:latin typeface="メイリオ" panose="020B0604030504040204" pitchFamily="50" charset="-128"/>
                <a:ea typeface="メイリオ" panose="020B0604030504040204" pitchFamily="50" charset="-128"/>
              </a:rPr>
              <a:t>(previous)</a:t>
            </a:r>
            <a:r>
              <a:rPr kumimoji="1" lang="ja-JP" altLang="en-US" dirty="0" smtClean="0">
                <a:latin typeface="メイリオ" panose="020B0604030504040204" pitchFamily="50" charset="-128"/>
                <a:ea typeface="メイリオ" panose="020B0604030504040204" pitchFamily="50" charset="-128"/>
              </a:rPr>
              <a:t>の関係であったものに対して、</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CNN</a:t>
            </a:r>
            <a:r>
              <a:rPr lang="ja-JP" altLang="en-US" dirty="0" smtClean="0">
                <a:latin typeface="メイリオ" panose="020B0604030504040204" pitchFamily="50" charset="-128"/>
                <a:ea typeface="メイリオ" panose="020B0604030504040204" pitchFamily="50" charset="-128"/>
              </a:rPr>
              <a:t>は周辺</a:t>
            </a:r>
            <a:r>
              <a:rPr lang="en-US" altLang="ja-JP" dirty="0" smtClean="0">
                <a:latin typeface="メイリオ" panose="020B0604030504040204" pitchFamily="50" charset="-128"/>
                <a:ea typeface="メイリオ" panose="020B0604030504040204" pitchFamily="50" charset="-128"/>
              </a:rPr>
              <a:t>(region)</a:t>
            </a:r>
            <a:r>
              <a:rPr lang="ja-JP" altLang="en-US" dirty="0" smtClean="0">
                <a:latin typeface="メイリオ" panose="020B0604030504040204" pitchFamily="50" charset="-128"/>
                <a:ea typeface="メイリオ" panose="020B0604030504040204" pitchFamily="50" charset="-128"/>
              </a:rPr>
              <a:t>の情報を見て</a:t>
            </a:r>
            <a:r>
              <a:rPr lang="ja-JP" altLang="en-US" dirty="0">
                <a:latin typeface="メイリオ" panose="020B0604030504040204" pitchFamily="50" charset="-128"/>
                <a:ea typeface="メイリオ" panose="020B0604030504040204" pitchFamily="50" charset="-128"/>
              </a:rPr>
              <a:t>次</a:t>
            </a:r>
            <a:r>
              <a:rPr lang="ja-JP" altLang="en-US" dirty="0" smtClean="0">
                <a:latin typeface="メイリオ" panose="020B0604030504040204" pitchFamily="50" charset="-128"/>
                <a:ea typeface="メイリオ" panose="020B0604030504040204" pitchFamily="50" charset="-128"/>
              </a:rPr>
              <a:t>のピクセルの内容を推定する。</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rPr>
              <a:t>RNN</a:t>
            </a:r>
            <a:r>
              <a:rPr kumimoji="1" lang="ja-JP" altLang="en-US" dirty="0" smtClean="0">
                <a:latin typeface="メイリオ" panose="020B0604030504040204" pitchFamily="50" charset="-128"/>
                <a:ea typeface="メイリオ" panose="020B0604030504040204" pitchFamily="50" charset="-128"/>
              </a:rPr>
              <a:t>に同じく大変遅い。</a:t>
            </a:r>
            <a:endParaRPr kumimoji="1" lang="en-US" altLang="ja-JP"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2"/>
          <a:stretch>
            <a:fillRect/>
          </a:stretch>
        </p:blipFill>
        <p:spPr>
          <a:xfrm>
            <a:off x="9344215" y="2519552"/>
            <a:ext cx="2076173" cy="2857119"/>
          </a:xfrm>
          <a:prstGeom prst="rect">
            <a:avLst/>
          </a:prstGeom>
        </p:spPr>
      </p:pic>
      <p:pic>
        <p:nvPicPr>
          <p:cNvPr id="6" name="図 5"/>
          <p:cNvPicPr>
            <a:picLocks noChangeAspect="1"/>
          </p:cNvPicPr>
          <p:nvPr/>
        </p:nvPicPr>
        <p:blipFill>
          <a:blip r:embed="rId3"/>
          <a:stretch>
            <a:fillRect/>
          </a:stretch>
        </p:blipFill>
        <p:spPr>
          <a:xfrm>
            <a:off x="1579530" y="2723859"/>
            <a:ext cx="3356420" cy="992045"/>
          </a:xfrm>
          <a:prstGeom prst="rect">
            <a:avLst/>
          </a:prstGeom>
        </p:spPr>
      </p:pic>
      <p:sp>
        <p:nvSpPr>
          <p:cNvPr id="7" name="テキスト ボックス 6"/>
          <p:cNvSpPr txBox="1"/>
          <p:nvPr/>
        </p:nvSpPr>
        <p:spPr>
          <a:xfrm>
            <a:off x="1532572" y="3715904"/>
            <a:ext cx="6806756" cy="1477328"/>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やっていることは</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周辺ピクセルが得られた時</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次のピクセル値を返す関数の</a:t>
            </a:r>
            <a:r>
              <a:rPr kumimoji="1" lang="ja-JP" altLang="en-US" dirty="0" smtClean="0">
                <a:latin typeface="メイリオ" panose="020B0604030504040204" pitchFamily="50" charset="-128"/>
                <a:ea typeface="メイリオ" panose="020B0604030504040204" pitchFamily="50" charset="-128"/>
              </a:rPr>
              <a:t>尤度最大化</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データの分布</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関数</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は</a:t>
            </a:r>
            <a:r>
              <a:rPr kumimoji="1" lang="en-US" altLang="ja-JP" dirty="0" smtClean="0">
                <a:latin typeface="メイリオ" panose="020B0604030504040204" pitchFamily="50" charset="-128"/>
                <a:ea typeface="メイリオ" panose="020B0604030504040204" pitchFamily="50" charset="-128"/>
              </a:rPr>
              <a:t>NN</a:t>
            </a:r>
            <a:r>
              <a:rPr kumimoji="1" lang="ja-JP" altLang="en-US" dirty="0" smtClean="0">
                <a:latin typeface="メイリオ" panose="020B0604030504040204" pitchFamily="50" charset="-128"/>
                <a:ea typeface="メイリオ" panose="020B0604030504040204" pitchFamily="50" charset="-128"/>
              </a:rPr>
              <a:t>によって表現される。</a:t>
            </a:r>
            <a:endParaRPr kumimoji="1" lang="en-US" altLang="ja-JP" dirty="0" smtClean="0">
              <a:latin typeface="メイリオ" panose="020B0604030504040204" pitchFamily="50" charset="-128"/>
              <a:ea typeface="メイリオ" panose="020B0604030504040204" pitchFamily="50" charset="-128"/>
            </a:endParaRPr>
          </a:p>
        </p:txBody>
      </p:sp>
      <p:pic>
        <p:nvPicPr>
          <p:cNvPr id="8" name="図 7"/>
          <p:cNvPicPr>
            <a:picLocks noChangeAspect="1"/>
          </p:cNvPicPr>
          <p:nvPr/>
        </p:nvPicPr>
        <p:blipFill>
          <a:blip r:embed="rId4"/>
          <a:stretch>
            <a:fillRect/>
          </a:stretch>
        </p:blipFill>
        <p:spPr>
          <a:xfrm>
            <a:off x="1271849" y="6119980"/>
            <a:ext cx="3971782" cy="565091"/>
          </a:xfrm>
          <a:prstGeom prst="rect">
            <a:avLst/>
          </a:prstGeom>
        </p:spPr>
      </p:pic>
      <p:sp>
        <p:nvSpPr>
          <p:cNvPr id="9" name="テキスト ボックス 8"/>
          <p:cNvSpPr txBox="1"/>
          <p:nvPr/>
        </p:nvSpPr>
        <p:spPr>
          <a:xfrm>
            <a:off x="658368" y="5815945"/>
            <a:ext cx="841248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遅い対策として</a:t>
            </a:r>
            <a:r>
              <a:rPr lang="ja-JP" altLang="en-US" dirty="0" smtClean="0">
                <a:latin typeface="メイリオ" panose="020B0604030504040204" pitchFamily="50" charset="-128"/>
                <a:ea typeface="メイリオ" panose="020B0604030504040204" pitchFamily="50" charset="-128"/>
              </a:rPr>
              <a:t>畳み込みゲートを追加する、スキップ構造を採用する等</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195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77952" y="463296"/>
            <a:ext cx="8168640" cy="535531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VAE</a:t>
            </a:r>
          </a:p>
          <a:p>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2014-D.P.kingma</a:t>
            </a:r>
          </a:p>
          <a:p>
            <a:r>
              <a:rPr lang="en-US" altLang="ja-JP" dirty="0" smtClean="0">
                <a:latin typeface="メイリオ" panose="020B0604030504040204" pitchFamily="50" charset="-128"/>
                <a:ea typeface="メイリオ" panose="020B0604030504040204" pitchFamily="50" charset="-128"/>
              </a:rPr>
              <a:t>Auto-Encoding </a:t>
            </a:r>
            <a:r>
              <a:rPr lang="en-US" altLang="ja-JP" dirty="0" err="1">
                <a:latin typeface="メイリオ" panose="020B0604030504040204" pitchFamily="50" charset="-128"/>
                <a:ea typeface="メイリオ" panose="020B0604030504040204" pitchFamily="50" charset="-128"/>
              </a:rPr>
              <a:t>Variational</a:t>
            </a:r>
            <a:r>
              <a:rPr lang="en-US" altLang="ja-JP"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Bayes</a:t>
            </a: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ある潜在変数</a:t>
            </a:r>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は</a:t>
            </a:r>
            <a:r>
              <a:rPr kumimoji="1" lang="en-US" altLang="ja-JP" dirty="0" smtClean="0">
                <a:latin typeface="メイリオ" panose="020B0604030504040204" pitchFamily="50" charset="-128"/>
                <a:ea typeface="メイリオ" panose="020B0604030504040204" pitchFamily="50" charset="-128"/>
              </a:rPr>
              <a:t>Θ</a:t>
            </a:r>
            <a:r>
              <a:rPr kumimoji="1" lang="ja-JP" altLang="en-US" dirty="0" smtClean="0">
                <a:latin typeface="メイリオ" panose="020B0604030504040204" pitchFamily="50" charset="-128"/>
                <a:ea typeface="メイリオ" panose="020B0604030504040204" pitchFamily="50" charset="-128"/>
              </a:rPr>
              <a:t>というパラメータを持った関数から生まれ</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画像</a:t>
            </a:r>
            <a:r>
              <a:rPr kumimoji="1" lang="en-US" altLang="ja-JP" dirty="0" smtClean="0">
                <a:latin typeface="メイリオ" panose="020B0604030504040204" pitchFamily="50" charset="-128"/>
                <a:ea typeface="メイリオ" panose="020B0604030504040204" pitchFamily="50" charset="-128"/>
              </a:rPr>
              <a:t>x</a:t>
            </a:r>
            <a:r>
              <a:rPr kumimoji="1" lang="ja-JP" altLang="en-US" dirty="0" smtClean="0">
                <a:latin typeface="メイリオ" panose="020B0604030504040204" pitchFamily="50" charset="-128"/>
                <a:ea typeface="メイリオ" panose="020B0604030504040204" pitchFamily="50" charset="-128"/>
              </a:rPr>
              <a:t>は</a:t>
            </a:r>
            <a:r>
              <a:rPr kumimoji="1" lang="en-US" altLang="ja-JP" dirty="0" smtClean="0">
                <a:latin typeface="メイリオ" panose="020B0604030504040204" pitchFamily="50" charset="-128"/>
                <a:ea typeface="メイリオ" panose="020B0604030504040204" pitchFamily="50" charset="-128"/>
              </a:rPr>
              <a:t>z</a:t>
            </a:r>
            <a:r>
              <a:rPr lang="ja-JP" altLang="en-US" dirty="0" smtClean="0">
                <a:latin typeface="メイリオ" panose="020B0604030504040204" pitchFamily="50" charset="-128"/>
                <a:ea typeface="メイリオ" panose="020B0604030504040204" pitchFamily="50" charset="-128"/>
              </a:rPr>
              <a:t>を関数に通したら生成できる。</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という考え方</a:t>
            </a: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潜在変数</a:t>
            </a:r>
            <a:r>
              <a:rPr kumimoji="1" lang="en-US" altLang="ja-JP" dirty="0" smtClean="0">
                <a:latin typeface="メイリオ" panose="020B0604030504040204" pitchFamily="50" charset="-128"/>
                <a:ea typeface="メイリオ" panose="020B0604030504040204" pitchFamily="50" charset="-128"/>
              </a:rPr>
              <a:t>z</a:t>
            </a:r>
            <a:r>
              <a:rPr kumimoji="1" lang="ja-JP" altLang="en-US" dirty="0" smtClean="0">
                <a:latin typeface="メイリオ" panose="020B0604030504040204" pitchFamily="50" charset="-128"/>
                <a:ea typeface="メイリオ" panose="020B0604030504040204" pitchFamily="50" charset="-128"/>
              </a:rPr>
              <a:t>がどんな形かわからなければ、関数も</a:t>
            </a:r>
            <a:r>
              <a:rPr kumimoji="1" lang="en-US" altLang="ja-JP" dirty="0" smtClean="0">
                <a:latin typeface="メイリオ" panose="020B0604030504040204" pitchFamily="50" charset="-128"/>
                <a:ea typeface="メイリオ" panose="020B0604030504040204" pitchFamily="50" charset="-128"/>
              </a:rPr>
              <a:t>Θ</a:t>
            </a:r>
            <a:r>
              <a:rPr kumimoji="1" lang="ja-JP" altLang="en-US" dirty="0" smtClean="0">
                <a:latin typeface="メイリオ" panose="020B0604030504040204" pitchFamily="50" charset="-128"/>
                <a:ea typeface="メイリオ" panose="020B0604030504040204" pitchFamily="50" charset="-128"/>
              </a:rPr>
              <a:t>も求められないのでは？？</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扱いやすい正規分布で考えてみよう</a:t>
            </a:r>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3271837" y="4144707"/>
            <a:ext cx="2675466" cy="2472500"/>
          </a:xfrm>
          <a:prstGeom prst="rect">
            <a:avLst/>
          </a:prstGeom>
        </p:spPr>
      </p:pic>
      <p:pic>
        <p:nvPicPr>
          <p:cNvPr id="4" name="図 3"/>
          <p:cNvPicPr>
            <a:picLocks noChangeAspect="1"/>
          </p:cNvPicPr>
          <p:nvPr/>
        </p:nvPicPr>
        <p:blipFill>
          <a:blip r:embed="rId3"/>
          <a:stretch>
            <a:fillRect/>
          </a:stretch>
        </p:blipFill>
        <p:spPr>
          <a:xfrm>
            <a:off x="6687441" y="4066031"/>
            <a:ext cx="1859151" cy="2629853"/>
          </a:xfrm>
          <a:prstGeom prst="rect">
            <a:avLst/>
          </a:prstGeom>
        </p:spPr>
      </p:pic>
    </p:spTree>
    <p:extLst>
      <p:ext uri="{BB962C8B-B14F-4D97-AF65-F5344CB8AC3E}">
        <p14:creationId xmlns:p14="http://schemas.microsoft.com/office/powerpoint/2010/main" val="35938650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3931</TotalTime>
  <Words>3896</Words>
  <Application>Microsoft Office PowerPoint</Application>
  <PresentationFormat>ワイド画面</PresentationFormat>
  <Paragraphs>637</Paragraphs>
  <Slides>72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72</vt:i4>
      </vt:variant>
    </vt:vector>
  </HeadingPairs>
  <TitlesOfParts>
    <vt:vector size="77"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ringa.hyj@outlook.jp</dc:creator>
  <cp:lastModifiedBy>ringa.hyj@outlook.jp</cp:lastModifiedBy>
  <cp:revision>80</cp:revision>
  <dcterms:created xsi:type="dcterms:W3CDTF">2020-09-07T01:00:02Z</dcterms:created>
  <dcterms:modified xsi:type="dcterms:W3CDTF">2020-09-14T08:09:23Z</dcterms:modified>
</cp:coreProperties>
</file>