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030d2c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030d2c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nytimes API to pull all articles since the beginning of january that had coronavirus in it. The Nytimes API actually doesnt let you pull text, so we had to get the URLs, and then scrape the contents of every article, we actually had to run that program overnight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used a program spacey where we found sentences that had virus, or synonyms of virus and a geographic locaiton in the same sentence, and we also pulled sentences that ahd the virus and a symptom in the  same sentence.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did a lot of EDA, and Ben is going to kick us off with that</a:t>
            </a:r>
            <a:endParaRPr/>
          </a:p>
          <a:p>
            <a:pPr indent="0" lvl="0" marL="0" rtl="0" algn="l">
              <a:spcBef>
                <a:spcPts val="0"/>
              </a:spcBef>
              <a:spcAft>
                <a:spcPts val="0"/>
              </a:spcAft>
              <a:buNone/>
            </a:pPr>
            <a:r>
              <a:rPr lang="en"/>
              <a:t>We did a lot of EDA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030d2c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030d2c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Consistent with the actual symptoms</a:t>
            </a:r>
            <a:endParaRPr/>
          </a:p>
          <a:p>
            <a:pPr indent="0" lvl="0" marL="0" rtl="0" algn="l">
              <a:spcBef>
                <a:spcPts val="0"/>
              </a:spcBef>
              <a:spcAft>
                <a:spcPts val="0"/>
              </a:spcAft>
              <a:buNone/>
            </a:pPr>
            <a:r>
              <a:rPr lang="en"/>
              <a:t>Number of mentions actually means something - methodology for looking for mentions works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030d2c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030d2c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030d2c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030d2c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wondering if the number of ny times mentions of coronavirus per day corrolated with the deaths per day so on this graph, the red series are cumulative deaths, and the blue series is ny times mentions of the coronavirus, so each one of these points are cumulative deaths or nytimes mentions per day, and the graph behavior is really similar so we decided to do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Would be interesting to see a virus thats old - like sars to see if they level off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030d2c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30d2c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f030d2c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f030d2c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f030d2c5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030d2c5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030d2c5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030d2c5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3000"/>
              <a:t>Spread of the coronavirus epidemic as covered by the news media using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Aviva Mazurek &amp; Ben Johnson-Laird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&amp; Goals</a:t>
            </a:r>
            <a:endParaRPr/>
          </a:p>
        </p:txBody>
      </p:sp>
      <p:sp>
        <p:nvSpPr>
          <p:cNvPr id="61" name="Google Shape;61;p14"/>
          <p:cNvSpPr txBox="1"/>
          <p:nvPr/>
        </p:nvSpPr>
        <p:spPr>
          <a:xfrm>
            <a:off x="339850" y="603500"/>
            <a:ext cx="75822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Goals</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Can the progression of the virus be tracked using NLP using newspaper articles. E.g.: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Identity the cities that the virus travelled too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Can the virus symptoms be inferred from the articles</a:t>
            </a:r>
            <a:endParaRPr sz="1800">
              <a:solidFill>
                <a:schemeClr val="dk1"/>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Methodology</a:t>
            </a:r>
            <a:endParaRPr sz="1800"/>
          </a:p>
          <a:p>
            <a:pPr indent="-342900" lvl="0" marL="457200" rtl="0" algn="l">
              <a:spcBef>
                <a:spcPts val="0"/>
              </a:spcBef>
              <a:spcAft>
                <a:spcPts val="0"/>
              </a:spcAft>
              <a:buSzPts val="1800"/>
              <a:buChar char="●"/>
            </a:pPr>
            <a:r>
              <a:rPr lang="en" sz="1800"/>
              <a:t>Data source N.Y. Times with time period (Jan-Feb 2020)</a:t>
            </a:r>
            <a:endParaRPr sz="1800"/>
          </a:p>
          <a:p>
            <a:pPr indent="-342900" lvl="0" marL="457200" rtl="0" algn="l">
              <a:spcBef>
                <a:spcPts val="0"/>
              </a:spcBef>
              <a:spcAft>
                <a:spcPts val="0"/>
              </a:spcAft>
              <a:buSzPts val="1800"/>
              <a:buChar char="●"/>
            </a:pPr>
            <a:r>
              <a:rPr lang="en" sz="1800"/>
              <a:t>Extensible framework using Spacy allows matched articles to be filtered through successive query pipes</a:t>
            </a:r>
            <a:endParaRPr sz="1800"/>
          </a:p>
          <a:p>
            <a:pPr indent="-342900" lvl="0" marL="457200" rtl="0" algn="l">
              <a:spcBef>
                <a:spcPts val="0"/>
              </a:spcBef>
              <a:spcAft>
                <a:spcPts val="0"/>
              </a:spcAft>
              <a:buSzPts val="1800"/>
              <a:buChar char="●"/>
            </a:pPr>
            <a:r>
              <a:rPr lang="en" sz="1800"/>
              <a:t>N.Y Times API for article URl’s (about coronavirus) → scraped content → NLP for sentences with virus and geographic locations and symptoms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Number of mentions for symptoms with mentions &gt;15 </a:t>
            </a:r>
            <a:endParaRPr sz="2000"/>
          </a:p>
          <a:p>
            <a:pPr indent="0" lvl="0" marL="0" rtl="0" algn="l">
              <a:spcBef>
                <a:spcPts val="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837600" y="1356575"/>
            <a:ext cx="4027675" cy="3601575"/>
          </a:xfrm>
          <a:prstGeom prst="rect">
            <a:avLst/>
          </a:prstGeom>
          <a:noFill/>
          <a:ln>
            <a:noFill/>
          </a:ln>
        </p:spPr>
      </p:pic>
      <p:sp>
        <p:nvSpPr>
          <p:cNvPr id="68" name="Google Shape;68;p15"/>
          <p:cNvSpPr txBox="1"/>
          <p:nvPr/>
        </p:nvSpPr>
        <p:spPr>
          <a:xfrm>
            <a:off x="5112400" y="1531600"/>
            <a:ext cx="4288800" cy="19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Actual CDC listed Symptoms</a:t>
            </a:r>
            <a:endParaRPr b="1" sz="1800"/>
          </a:p>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rgbClr val="FFFFFF"/>
                </a:highlight>
              </a:rPr>
              <a:t>Fever</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rgbClr val="FFFFFF"/>
                </a:highlight>
              </a:rPr>
              <a:t>Cough</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rgbClr val="FFFFFF"/>
                </a:highlight>
              </a:rPr>
              <a:t>Shortness of breath</a:t>
            </a:r>
            <a:endParaRPr sz="1800">
              <a:solidFill>
                <a:schemeClr val="dk1"/>
              </a:solidFill>
              <a:highlight>
                <a:srgbClr val="FFFFFF"/>
              </a:highlight>
            </a:endParaRPr>
          </a:p>
          <a:p>
            <a:pPr indent="0" lvl="0" marL="0" rtl="0" algn="l">
              <a:spcBef>
                <a:spcPts val="1200"/>
              </a:spcBef>
              <a:spcAft>
                <a:spcPts val="0"/>
              </a:spcAft>
              <a:buNone/>
            </a:pPr>
            <a:r>
              <a:t/>
            </a:r>
            <a:endParaRPr/>
          </a:p>
        </p:txBody>
      </p:sp>
      <p:sp>
        <p:nvSpPr>
          <p:cNvPr id="69" name="Google Shape;69;p15"/>
          <p:cNvSpPr txBox="1"/>
          <p:nvPr/>
        </p:nvSpPr>
        <p:spPr>
          <a:xfrm>
            <a:off x="211900" y="714800"/>
            <a:ext cx="73344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Consistent with CDC listed symptoms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1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Number of mentions for cities with mentions &gt;15 </a:t>
            </a:r>
            <a:endParaRPr sz="2600"/>
          </a:p>
        </p:txBody>
      </p:sp>
      <p:pic>
        <p:nvPicPr>
          <p:cNvPr id="75" name="Google Shape;75;p16"/>
          <p:cNvPicPr preferRelativeResize="0"/>
          <p:nvPr/>
        </p:nvPicPr>
        <p:blipFill>
          <a:blip r:embed="rId3">
            <a:alphaModFix/>
          </a:blip>
          <a:stretch>
            <a:fillRect/>
          </a:stretch>
        </p:blipFill>
        <p:spPr>
          <a:xfrm>
            <a:off x="2101174" y="1093925"/>
            <a:ext cx="4741283" cy="38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 Times Mentions and Number of Deaths by Date</a:t>
            </a:r>
            <a:endParaRPr/>
          </a:p>
        </p:txBody>
      </p:sp>
      <p:pic>
        <p:nvPicPr>
          <p:cNvPr id="81" name="Google Shape;81;p17"/>
          <p:cNvPicPr preferRelativeResize="0"/>
          <p:nvPr/>
        </p:nvPicPr>
        <p:blipFill>
          <a:blip r:embed="rId3">
            <a:alphaModFix/>
          </a:blip>
          <a:stretch>
            <a:fillRect/>
          </a:stretch>
        </p:blipFill>
        <p:spPr>
          <a:xfrm>
            <a:off x="2024872" y="941525"/>
            <a:ext cx="4818399" cy="398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Nearly Linear Relationship Between Article Mentions and Deaths by Date</a:t>
            </a:r>
            <a:endParaRPr sz="2000"/>
          </a:p>
        </p:txBody>
      </p:sp>
      <p:pic>
        <p:nvPicPr>
          <p:cNvPr id="87" name="Google Shape;87;p18"/>
          <p:cNvPicPr preferRelativeResize="0"/>
          <p:nvPr/>
        </p:nvPicPr>
        <p:blipFill>
          <a:blip r:embed="rId3">
            <a:alphaModFix/>
          </a:blip>
          <a:stretch>
            <a:fillRect/>
          </a:stretch>
        </p:blipFill>
        <p:spPr>
          <a:xfrm>
            <a:off x="1892925" y="1017725"/>
            <a:ext cx="5213024" cy="3978750"/>
          </a:xfrm>
          <a:prstGeom prst="rect">
            <a:avLst/>
          </a:prstGeom>
          <a:noFill/>
          <a:ln>
            <a:noFill/>
          </a:ln>
        </p:spPr>
      </p:pic>
      <p:sp>
        <p:nvSpPr>
          <p:cNvPr id="88" name="Google Shape;88;p18"/>
          <p:cNvSpPr txBox="1"/>
          <p:nvPr/>
        </p:nvSpPr>
        <p:spPr>
          <a:xfrm>
            <a:off x="2988025" y="1672750"/>
            <a:ext cx="2206500" cy="572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Y = 0.53x + 28.75</a:t>
            </a:r>
            <a:endParaRPr/>
          </a:p>
          <a:p>
            <a:pPr indent="0" lvl="0" marL="0" rtl="0" algn="ctr">
              <a:spcBef>
                <a:spcPts val="0"/>
              </a:spcBef>
              <a:spcAft>
                <a:spcPts val="0"/>
              </a:spcAft>
              <a:buNone/>
            </a:pPr>
            <a:r>
              <a:rPr b="1" lang="en"/>
              <a:t>R</a:t>
            </a:r>
            <a:r>
              <a:rPr b="1" baseline="30000" lang="en"/>
              <a:t>2</a:t>
            </a:r>
            <a:r>
              <a:rPr b="1" lang="en"/>
              <a:t> = 0.978</a:t>
            </a:r>
            <a:endParaRPr b="1"/>
          </a:p>
        </p:txBody>
      </p:sp>
      <p:sp>
        <p:nvSpPr>
          <p:cNvPr id="89" name="Google Shape;89;p18"/>
          <p:cNvSpPr txBox="1"/>
          <p:nvPr/>
        </p:nvSpPr>
        <p:spPr>
          <a:xfrm>
            <a:off x="235500" y="815300"/>
            <a:ext cx="73344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Slightly sigmoidal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Linear Relationship Between Article Mentions and Cases by Date</a:t>
            </a:r>
            <a:endParaRPr sz="2000"/>
          </a:p>
          <a:p>
            <a:pPr indent="0" lvl="0" marL="0" rtl="0" algn="l">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1921050" y="1017725"/>
            <a:ext cx="5301900" cy="3968725"/>
          </a:xfrm>
          <a:prstGeom prst="rect">
            <a:avLst/>
          </a:prstGeom>
          <a:noFill/>
          <a:ln>
            <a:noFill/>
          </a:ln>
        </p:spPr>
      </p:pic>
      <p:sp>
        <p:nvSpPr>
          <p:cNvPr id="96" name="Google Shape;96;p19"/>
          <p:cNvSpPr txBox="1"/>
          <p:nvPr/>
        </p:nvSpPr>
        <p:spPr>
          <a:xfrm>
            <a:off x="2988025" y="1672750"/>
            <a:ext cx="2206500" cy="572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Y = 25.17x + 1054.25</a:t>
            </a:r>
            <a:endParaRPr/>
          </a:p>
          <a:p>
            <a:pPr indent="0" lvl="0" marL="0" rtl="0" algn="ctr">
              <a:spcBef>
                <a:spcPts val="0"/>
              </a:spcBef>
              <a:spcAft>
                <a:spcPts val="0"/>
              </a:spcAft>
              <a:buNone/>
            </a:pPr>
            <a:r>
              <a:rPr b="1" lang="en"/>
              <a:t>R</a:t>
            </a:r>
            <a:r>
              <a:rPr b="1" baseline="30000" lang="en"/>
              <a:t>2</a:t>
            </a:r>
            <a:r>
              <a:rPr b="1" lang="en"/>
              <a:t> = 0.989</a:t>
            </a:r>
            <a:endParaRPr b="1"/>
          </a:p>
        </p:txBody>
      </p:sp>
      <p:sp>
        <p:nvSpPr>
          <p:cNvPr id="97" name="Google Shape;97;p19"/>
          <p:cNvSpPr txBox="1"/>
          <p:nvPr/>
        </p:nvSpPr>
        <p:spPr>
          <a:xfrm>
            <a:off x="235500" y="815300"/>
            <a:ext cx="73344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Slightly sigmoidal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655149" y="320725"/>
            <a:ext cx="866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Heatmap of Virus Mentions in N.Y Times articles</a:t>
            </a:r>
            <a:endParaRPr sz="2000"/>
          </a:p>
        </p:txBody>
      </p:sp>
      <p:pic>
        <p:nvPicPr>
          <p:cNvPr id="103" name="Google Shape;103;p20"/>
          <p:cNvPicPr preferRelativeResize="0"/>
          <p:nvPr/>
        </p:nvPicPr>
        <p:blipFill>
          <a:blip r:embed="rId3">
            <a:alphaModFix/>
          </a:blip>
          <a:stretch>
            <a:fillRect/>
          </a:stretch>
        </p:blipFill>
        <p:spPr>
          <a:xfrm>
            <a:off x="1564138" y="1152475"/>
            <a:ext cx="6015726" cy="3759824"/>
          </a:xfrm>
          <a:prstGeom prst="rect">
            <a:avLst/>
          </a:prstGeom>
          <a:noFill/>
          <a:ln>
            <a:noFill/>
          </a:ln>
        </p:spPr>
      </p:pic>
      <p:sp>
        <p:nvSpPr>
          <p:cNvPr id="104" name="Google Shape;104;p20"/>
          <p:cNvSpPr txBox="1"/>
          <p:nvPr/>
        </p:nvSpPr>
        <p:spPr>
          <a:xfrm>
            <a:off x="592900" y="638600"/>
            <a:ext cx="73344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Consistent with The Economist’s heatmap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&amp; Future Work</a:t>
            </a:r>
            <a:endParaRPr/>
          </a:p>
        </p:txBody>
      </p:sp>
      <p:sp>
        <p:nvSpPr>
          <p:cNvPr id="110" name="Google Shape;110;p21"/>
          <p:cNvSpPr txBox="1"/>
          <p:nvPr>
            <p:ph idx="1" type="body"/>
          </p:nvPr>
        </p:nvSpPr>
        <p:spPr>
          <a:xfrm>
            <a:off x="311700" y="1533475"/>
            <a:ext cx="8520600" cy="8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Map out hot spots of infectious diseases geographically</a:t>
            </a:r>
            <a:endParaRPr/>
          </a:p>
          <a:p>
            <a:pPr indent="-342900" lvl="0" marL="457200" rtl="0" algn="l">
              <a:spcBef>
                <a:spcPts val="0"/>
              </a:spcBef>
              <a:spcAft>
                <a:spcPts val="0"/>
              </a:spcAft>
              <a:buSzPts val="1800"/>
              <a:buChar char="●"/>
            </a:pPr>
            <a:r>
              <a:rPr lang="en"/>
              <a:t>Determine symptoms of infectious diseases</a:t>
            </a:r>
            <a:endParaRPr/>
          </a:p>
        </p:txBody>
      </p:sp>
      <p:sp>
        <p:nvSpPr>
          <p:cNvPr id="111" name="Google Shape;111;p21"/>
          <p:cNvSpPr txBox="1"/>
          <p:nvPr/>
        </p:nvSpPr>
        <p:spPr>
          <a:xfrm>
            <a:off x="574950" y="1093925"/>
            <a:ext cx="73344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t>NLP program features</a:t>
            </a:r>
            <a:endParaRPr sz="1800" u="sng"/>
          </a:p>
        </p:txBody>
      </p:sp>
      <p:sp>
        <p:nvSpPr>
          <p:cNvPr id="112" name="Google Shape;112;p21"/>
          <p:cNvSpPr txBox="1"/>
          <p:nvPr/>
        </p:nvSpPr>
        <p:spPr>
          <a:xfrm>
            <a:off x="311700" y="2879275"/>
            <a:ext cx="8763300" cy="1480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Reusable framework could be used to track future emergent diseases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Map out other infectious diseases to further validate model (i.e SARS)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Differences in newspaper coverages (i.e geographic bias, scaremongering)</a:t>
            </a:r>
            <a:endParaRPr/>
          </a:p>
        </p:txBody>
      </p:sp>
      <p:sp>
        <p:nvSpPr>
          <p:cNvPr id="113" name="Google Shape;113;p21"/>
          <p:cNvSpPr txBox="1"/>
          <p:nvPr/>
        </p:nvSpPr>
        <p:spPr>
          <a:xfrm>
            <a:off x="574950" y="2448750"/>
            <a:ext cx="73344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t>Future Work</a:t>
            </a:r>
            <a:endParaRPr sz="180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