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7" r:id="rId6"/>
    <p:sldId id="265" r:id="rId7"/>
    <p:sldId id="266" r:id="rId8"/>
    <p:sldId id="263" r:id="rId9"/>
    <p:sldId id="264" r:id="rId10"/>
    <p:sldId id="268" r:id="rId11"/>
    <p:sldId id="269" r:id="rId12"/>
    <p:sldId id="270" r:id="rId13"/>
    <p:sldId id="271" r:id="rId14"/>
    <p:sldId id="272" r:id="rId15"/>
    <p:sldId id="273" r:id="rId16"/>
    <p:sldId id="274" r:id="rId17"/>
    <p:sldId id="275" r:id="rId18"/>
    <p:sldId id="276"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1FD3F-1860-4233-821F-9EF8B75EFD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5A71373B-1FFA-454E-BC54-64888A21D3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4EAE8B40-544A-4C01-93C7-F08F2567A81E}"/>
              </a:ext>
            </a:extLst>
          </p:cNvPr>
          <p:cNvSpPr>
            <a:spLocks noGrp="1"/>
          </p:cNvSpPr>
          <p:nvPr>
            <p:ph type="dt" sz="half" idx="10"/>
          </p:nvPr>
        </p:nvSpPr>
        <p:spPr/>
        <p:txBody>
          <a:bodyPr/>
          <a:lstStyle/>
          <a:p>
            <a:fld id="{0B4CC6B2-948D-437E-B793-CBD34232C5BD}" type="datetimeFigureOut">
              <a:rPr lang="it-IT" smtClean="0"/>
              <a:t>19/05/2020</a:t>
            </a:fld>
            <a:endParaRPr lang="it-IT"/>
          </a:p>
        </p:txBody>
      </p:sp>
      <p:sp>
        <p:nvSpPr>
          <p:cNvPr id="5" name="Footer Placeholder 4">
            <a:extLst>
              <a:ext uri="{FF2B5EF4-FFF2-40B4-BE49-F238E27FC236}">
                <a16:creationId xmlns:a16="http://schemas.microsoft.com/office/drawing/2014/main" id="{00CBB1F4-9497-4CF8-A938-A576A00C9DC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36E1D3D-6079-46C5-8AD1-5A65868E26AD}"/>
              </a:ext>
            </a:extLst>
          </p:cNvPr>
          <p:cNvSpPr>
            <a:spLocks noGrp="1"/>
          </p:cNvSpPr>
          <p:nvPr>
            <p:ph type="sldNum" sz="quarter" idx="12"/>
          </p:nvPr>
        </p:nvSpPr>
        <p:spPr/>
        <p:txBody>
          <a:bodyPr/>
          <a:lstStyle/>
          <a:p>
            <a:fld id="{CE801F29-EEDE-4AAA-9154-8C662A43F241}" type="slidenum">
              <a:rPr lang="it-IT" smtClean="0"/>
              <a:t>‹#›</a:t>
            </a:fld>
            <a:endParaRPr lang="it-IT"/>
          </a:p>
        </p:txBody>
      </p:sp>
    </p:spTree>
    <p:extLst>
      <p:ext uri="{BB962C8B-B14F-4D97-AF65-F5344CB8AC3E}">
        <p14:creationId xmlns:p14="http://schemas.microsoft.com/office/powerpoint/2010/main" val="2711239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AF2F1-A14D-4A9C-8523-C3C1BACCD60A}"/>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0014377-B6D7-4280-9F87-F742169E14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87941D82-C79E-4BE7-80DB-3D7E1CC6C257}"/>
              </a:ext>
            </a:extLst>
          </p:cNvPr>
          <p:cNvSpPr>
            <a:spLocks noGrp="1"/>
          </p:cNvSpPr>
          <p:nvPr>
            <p:ph type="dt" sz="half" idx="10"/>
          </p:nvPr>
        </p:nvSpPr>
        <p:spPr/>
        <p:txBody>
          <a:bodyPr/>
          <a:lstStyle/>
          <a:p>
            <a:fld id="{0B4CC6B2-948D-437E-B793-CBD34232C5BD}" type="datetimeFigureOut">
              <a:rPr lang="it-IT" smtClean="0"/>
              <a:t>19/05/2020</a:t>
            </a:fld>
            <a:endParaRPr lang="it-IT"/>
          </a:p>
        </p:txBody>
      </p:sp>
      <p:sp>
        <p:nvSpPr>
          <p:cNvPr id="5" name="Footer Placeholder 4">
            <a:extLst>
              <a:ext uri="{FF2B5EF4-FFF2-40B4-BE49-F238E27FC236}">
                <a16:creationId xmlns:a16="http://schemas.microsoft.com/office/drawing/2014/main" id="{92CA7FAC-7C40-458D-9C04-B4D627662F5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6823F8F2-7875-4CBE-869F-C40185BC6C97}"/>
              </a:ext>
            </a:extLst>
          </p:cNvPr>
          <p:cNvSpPr>
            <a:spLocks noGrp="1"/>
          </p:cNvSpPr>
          <p:nvPr>
            <p:ph type="sldNum" sz="quarter" idx="12"/>
          </p:nvPr>
        </p:nvSpPr>
        <p:spPr/>
        <p:txBody>
          <a:bodyPr/>
          <a:lstStyle/>
          <a:p>
            <a:fld id="{CE801F29-EEDE-4AAA-9154-8C662A43F241}" type="slidenum">
              <a:rPr lang="it-IT" smtClean="0"/>
              <a:t>‹#›</a:t>
            </a:fld>
            <a:endParaRPr lang="it-IT"/>
          </a:p>
        </p:txBody>
      </p:sp>
    </p:spTree>
    <p:extLst>
      <p:ext uri="{BB962C8B-B14F-4D97-AF65-F5344CB8AC3E}">
        <p14:creationId xmlns:p14="http://schemas.microsoft.com/office/powerpoint/2010/main" val="3546035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2510CE-217E-421F-A5C0-F4D9B13FCB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D12BD42-4672-484A-9003-9D5539298C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1CC8CBD4-A2CA-4E50-9C9F-33CCA1D4A14B}"/>
              </a:ext>
            </a:extLst>
          </p:cNvPr>
          <p:cNvSpPr>
            <a:spLocks noGrp="1"/>
          </p:cNvSpPr>
          <p:nvPr>
            <p:ph type="dt" sz="half" idx="10"/>
          </p:nvPr>
        </p:nvSpPr>
        <p:spPr/>
        <p:txBody>
          <a:bodyPr/>
          <a:lstStyle/>
          <a:p>
            <a:fld id="{0B4CC6B2-948D-437E-B793-CBD34232C5BD}" type="datetimeFigureOut">
              <a:rPr lang="it-IT" smtClean="0"/>
              <a:t>19/05/2020</a:t>
            </a:fld>
            <a:endParaRPr lang="it-IT"/>
          </a:p>
        </p:txBody>
      </p:sp>
      <p:sp>
        <p:nvSpPr>
          <p:cNvPr id="5" name="Footer Placeholder 4">
            <a:extLst>
              <a:ext uri="{FF2B5EF4-FFF2-40B4-BE49-F238E27FC236}">
                <a16:creationId xmlns:a16="http://schemas.microsoft.com/office/drawing/2014/main" id="{9E27FF42-5723-43F4-8D49-FC2A5A254118}"/>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E13DE54F-054C-4EA0-93E9-E14BE54435FE}"/>
              </a:ext>
            </a:extLst>
          </p:cNvPr>
          <p:cNvSpPr>
            <a:spLocks noGrp="1"/>
          </p:cNvSpPr>
          <p:nvPr>
            <p:ph type="sldNum" sz="quarter" idx="12"/>
          </p:nvPr>
        </p:nvSpPr>
        <p:spPr/>
        <p:txBody>
          <a:bodyPr/>
          <a:lstStyle/>
          <a:p>
            <a:fld id="{CE801F29-EEDE-4AAA-9154-8C662A43F241}" type="slidenum">
              <a:rPr lang="it-IT" smtClean="0"/>
              <a:t>‹#›</a:t>
            </a:fld>
            <a:endParaRPr lang="it-IT"/>
          </a:p>
        </p:txBody>
      </p:sp>
    </p:spTree>
    <p:extLst>
      <p:ext uri="{BB962C8B-B14F-4D97-AF65-F5344CB8AC3E}">
        <p14:creationId xmlns:p14="http://schemas.microsoft.com/office/powerpoint/2010/main" val="226388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E7DD-473C-476C-A123-3CFC07D520A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DE47D7F8-0EE1-4988-BFFD-2ACB75DB10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CA132C6-124A-4378-A359-3770283F74F2}"/>
              </a:ext>
            </a:extLst>
          </p:cNvPr>
          <p:cNvSpPr>
            <a:spLocks noGrp="1"/>
          </p:cNvSpPr>
          <p:nvPr>
            <p:ph type="dt" sz="half" idx="10"/>
          </p:nvPr>
        </p:nvSpPr>
        <p:spPr/>
        <p:txBody>
          <a:bodyPr/>
          <a:lstStyle/>
          <a:p>
            <a:fld id="{0B4CC6B2-948D-437E-B793-CBD34232C5BD}" type="datetimeFigureOut">
              <a:rPr lang="it-IT" smtClean="0"/>
              <a:t>19/05/2020</a:t>
            </a:fld>
            <a:endParaRPr lang="it-IT"/>
          </a:p>
        </p:txBody>
      </p:sp>
      <p:sp>
        <p:nvSpPr>
          <p:cNvPr id="5" name="Footer Placeholder 4">
            <a:extLst>
              <a:ext uri="{FF2B5EF4-FFF2-40B4-BE49-F238E27FC236}">
                <a16:creationId xmlns:a16="http://schemas.microsoft.com/office/drawing/2014/main" id="{191CEDF9-7226-44EA-974D-A6C4B441B5B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B70E0C2-FD2E-47B5-9AF6-610CFF9B7603}"/>
              </a:ext>
            </a:extLst>
          </p:cNvPr>
          <p:cNvSpPr>
            <a:spLocks noGrp="1"/>
          </p:cNvSpPr>
          <p:nvPr>
            <p:ph type="sldNum" sz="quarter" idx="12"/>
          </p:nvPr>
        </p:nvSpPr>
        <p:spPr/>
        <p:txBody>
          <a:bodyPr/>
          <a:lstStyle/>
          <a:p>
            <a:fld id="{CE801F29-EEDE-4AAA-9154-8C662A43F241}" type="slidenum">
              <a:rPr lang="it-IT" smtClean="0"/>
              <a:t>‹#›</a:t>
            </a:fld>
            <a:endParaRPr lang="it-IT"/>
          </a:p>
        </p:txBody>
      </p:sp>
    </p:spTree>
    <p:extLst>
      <p:ext uri="{BB962C8B-B14F-4D97-AF65-F5344CB8AC3E}">
        <p14:creationId xmlns:p14="http://schemas.microsoft.com/office/powerpoint/2010/main" val="2379595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1821D-5ABD-4180-B028-D8DCF63D1A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A501FB97-18D9-4FB2-9AC2-A2E87EBD26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B13C40-C2C5-4BAF-8C4F-BD0DDD762E21}"/>
              </a:ext>
            </a:extLst>
          </p:cNvPr>
          <p:cNvSpPr>
            <a:spLocks noGrp="1"/>
          </p:cNvSpPr>
          <p:nvPr>
            <p:ph type="dt" sz="half" idx="10"/>
          </p:nvPr>
        </p:nvSpPr>
        <p:spPr/>
        <p:txBody>
          <a:bodyPr/>
          <a:lstStyle/>
          <a:p>
            <a:fld id="{0B4CC6B2-948D-437E-B793-CBD34232C5BD}" type="datetimeFigureOut">
              <a:rPr lang="it-IT" smtClean="0"/>
              <a:t>19/05/2020</a:t>
            </a:fld>
            <a:endParaRPr lang="it-IT"/>
          </a:p>
        </p:txBody>
      </p:sp>
      <p:sp>
        <p:nvSpPr>
          <p:cNvPr id="5" name="Footer Placeholder 4">
            <a:extLst>
              <a:ext uri="{FF2B5EF4-FFF2-40B4-BE49-F238E27FC236}">
                <a16:creationId xmlns:a16="http://schemas.microsoft.com/office/drawing/2014/main" id="{A81CD372-C156-4B37-BA4B-CAB1E162873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42A9F999-A448-4143-A8C7-9CB9402C359E}"/>
              </a:ext>
            </a:extLst>
          </p:cNvPr>
          <p:cNvSpPr>
            <a:spLocks noGrp="1"/>
          </p:cNvSpPr>
          <p:nvPr>
            <p:ph type="sldNum" sz="quarter" idx="12"/>
          </p:nvPr>
        </p:nvSpPr>
        <p:spPr/>
        <p:txBody>
          <a:bodyPr/>
          <a:lstStyle/>
          <a:p>
            <a:fld id="{CE801F29-EEDE-4AAA-9154-8C662A43F241}" type="slidenum">
              <a:rPr lang="it-IT" smtClean="0"/>
              <a:t>‹#›</a:t>
            </a:fld>
            <a:endParaRPr lang="it-IT"/>
          </a:p>
        </p:txBody>
      </p:sp>
    </p:spTree>
    <p:extLst>
      <p:ext uri="{BB962C8B-B14F-4D97-AF65-F5344CB8AC3E}">
        <p14:creationId xmlns:p14="http://schemas.microsoft.com/office/powerpoint/2010/main" val="1273434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C5585-1AA4-4AA9-8EBE-24CAB92045CA}"/>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C92320B-3810-49EB-9A1B-B575EB6DAA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0BE5E28-D038-478C-B4AA-1DB7721B28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F60F512A-D33D-4A94-A962-26217D800EFC}"/>
              </a:ext>
            </a:extLst>
          </p:cNvPr>
          <p:cNvSpPr>
            <a:spLocks noGrp="1"/>
          </p:cNvSpPr>
          <p:nvPr>
            <p:ph type="dt" sz="half" idx="10"/>
          </p:nvPr>
        </p:nvSpPr>
        <p:spPr/>
        <p:txBody>
          <a:bodyPr/>
          <a:lstStyle/>
          <a:p>
            <a:fld id="{0B4CC6B2-948D-437E-B793-CBD34232C5BD}" type="datetimeFigureOut">
              <a:rPr lang="it-IT" smtClean="0"/>
              <a:t>19/05/2020</a:t>
            </a:fld>
            <a:endParaRPr lang="it-IT"/>
          </a:p>
        </p:txBody>
      </p:sp>
      <p:sp>
        <p:nvSpPr>
          <p:cNvPr id="6" name="Footer Placeholder 5">
            <a:extLst>
              <a:ext uri="{FF2B5EF4-FFF2-40B4-BE49-F238E27FC236}">
                <a16:creationId xmlns:a16="http://schemas.microsoft.com/office/drawing/2014/main" id="{D9FB3675-47F5-4F69-8B67-B1C2AA1F0F8C}"/>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CCE01A8B-E3A0-4332-96C3-AFEC1DFA62D0}"/>
              </a:ext>
            </a:extLst>
          </p:cNvPr>
          <p:cNvSpPr>
            <a:spLocks noGrp="1"/>
          </p:cNvSpPr>
          <p:nvPr>
            <p:ph type="sldNum" sz="quarter" idx="12"/>
          </p:nvPr>
        </p:nvSpPr>
        <p:spPr/>
        <p:txBody>
          <a:bodyPr/>
          <a:lstStyle/>
          <a:p>
            <a:fld id="{CE801F29-EEDE-4AAA-9154-8C662A43F241}" type="slidenum">
              <a:rPr lang="it-IT" smtClean="0"/>
              <a:t>‹#›</a:t>
            </a:fld>
            <a:endParaRPr lang="it-IT"/>
          </a:p>
        </p:txBody>
      </p:sp>
    </p:spTree>
    <p:extLst>
      <p:ext uri="{BB962C8B-B14F-4D97-AF65-F5344CB8AC3E}">
        <p14:creationId xmlns:p14="http://schemas.microsoft.com/office/powerpoint/2010/main" val="3092867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02AF-D7A0-4226-8D82-A515C290BAED}"/>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57EE1BE2-6B63-4546-BEC2-55B181C56B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454B0D-525D-49A0-B389-004F4187F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CFCD34-B291-48EA-BFEB-D0381E9A8B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05F42E-3DCF-4099-8934-0C99A188B2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F51F7E78-0091-45BA-A717-BF9FFFEF9000}"/>
              </a:ext>
            </a:extLst>
          </p:cNvPr>
          <p:cNvSpPr>
            <a:spLocks noGrp="1"/>
          </p:cNvSpPr>
          <p:nvPr>
            <p:ph type="dt" sz="half" idx="10"/>
          </p:nvPr>
        </p:nvSpPr>
        <p:spPr/>
        <p:txBody>
          <a:bodyPr/>
          <a:lstStyle/>
          <a:p>
            <a:fld id="{0B4CC6B2-948D-437E-B793-CBD34232C5BD}" type="datetimeFigureOut">
              <a:rPr lang="it-IT" smtClean="0"/>
              <a:t>19/05/2020</a:t>
            </a:fld>
            <a:endParaRPr lang="it-IT"/>
          </a:p>
        </p:txBody>
      </p:sp>
      <p:sp>
        <p:nvSpPr>
          <p:cNvPr id="8" name="Footer Placeholder 7">
            <a:extLst>
              <a:ext uri="{FF2B5EF4-FFF2-40B4-BE49-F238E27FC236}">
                <a16:creationId xmlns:a16="http://schemas.microsoft.com/office/drawing/2014/main" id="{C8477212-3FF7-4595-A1EC-F72897A207B6}"/>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6BFC19A7-3561-4523-B020-CBBD3A450C44}"/>
              </a:ext>
            </a:extLst>
          </p:cNvPr>
          <p:cNvSpPr>
            <a:spLocks noGrp="1"/>
          </p:cNvSpPr>
          <p:nvPr>
            <p:ph type="sldNum" sz="quarter" idx="12"/>
          </p:nvPr>
        </p:nvSpPr>
        <p:spPr/>
        <p:txBody>
          <a:bodyPr/>
          <a:lstStyle/>
          <a:p>
            <a:fld id="{CE801F29-EEDE-4AAA-9154-8C662A43F241}" type="slidenum">
              <a:rPr lang="it-IT" smtClean="0"/>
              <a:t>‹#›</a:t>
            </a:fld>
            <a:endParaRPr lang="it-IT"/>
          </a:p>
        </p:txBody>
      </p:sp>
    </p:spTree>
    <p:extLst>
      <p:ext uri="{BB962C8B-B14F-4D97-AF65-F5344CB8AC3E}">
        <p14:creationId xmlns:p14="http://schemas.microsoft.com/office/powerpoint/2010/main" val="3125130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6C164-BC9D-43DB-A41C-9A6B8F23C2C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C0752BE9-6A74-48F5-8472-83DD559D45F5}"/>
              </a:ext>
            </a:extLst>
          </p:cNvPr>
          <p:cNvSpPr>
            <a:spLocks noGrp="1"/>
          </p:cNvSpPr>
          <p:nvPr>
            <p:ph type="dt" sz="half" idx="10"/>
          </p:nvPr>
        </p:nvSpPr>
        <p:spPr/>
        <p:txBody>
          <a:bodyPr/>
          <a:lstStyle/>
          <a:p>
            <a:fld id="{0B4CC6B2-948D-437E-B793-CBD34232C5BD}" type="datetimeFigureOut">
              <a:rPr lang="it-IT" smtClean="0"/>
              <a:t>19/05/2020</a:t>
            </a:fld>
            <a:endParaRPr lang="it-IT"/>
          </a:p>
        </p:txBody>
      </p:sp>
      <p:sp>
        <p:nvSpPr>
          <p:cNvPr id="4" name="Footer Placeholder 3">
            <a:extLst>
              <a:ext uri="{FF2B5EF4-FFF2-40B4-BE49-F238E27FC236}">
                <a16:creationId xmlns:a16="http://schemas.microsoft.com/office/drawing/2014/main" id="{02706AE5-AAB3-47CD-87FE-93F379F4865B}"/>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C59BAFDE-7BEB-47F7-9823-624CFBB5ED3A}"/>
              </a:ext>
            </a:extLst>
          </p:cNvPr>
          <p:cNvSpPr>
            <a:spLocks noGrp="1"/>
          </p:cNvSpPr>
          <p:nvPr>
            <p:ph type="sldNum" sz="quarter" idx="12"/>
          </p:nvPr>
        </p:nvSpPr>
        <p:spPr/>
        <p:txBody>
          <a:bodyPr/>
          <a:lstStyle/>
          <a:p>
            <a:fld id="{CE801F29-EEDE-4AAA-9154-8C662A43F241}" type="slidenum">
              <a:rPr lang="it-IT" smtClean="0"/>
              <a:t>‹#›</a:t>
            </a:fld>
            <a:endParaRPr lang="it-IT"/>
          </a:p>
        </p:txBody>
      </p:sp>
    </p:spTree>
    <p:extLst>
      <p:ext uri="{BB962C8B-B14F-4D97-AF65-F5344CB8AC3E}">
        <p14:creationId xmlns:p14="http://schemas.microsoft.com/office/powerpoint/2010/main" val="2393101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8016F7-F3C9-4565-B49D-AFEFCE15E89D}"/>
              </a:ext>
            </a:extLst>
          </p:cNvPr>
          <p:cNvSpPr>
            <a:spLocks noGrp="1"/>
          </p:cNvSpPr>
          <p:nvPr>
            <p:ph type="dt" sz="half" idx="10"/>
          </p:nvPr>
        </p:nvSpPr>
        <p:spPr/>
        <p:txBody>
          <a:bodyPr/>
          <a:lstStyle/>
          <a:p>
            <a:fld id="{0B4CC6B2-948D-437E-B793-CBD34232C5BD}" type="datetimeFigureOut">
              <a:rPr lang="it-IT" smtClean="0"/>
              <a:t>19/05/2020</a:t>
            </a:fld>
            <a:endParaRPr lang="it-IT"/>
          </a:p>
        </p:txBody>
      </p:sp>
      <p:sp>
        <p:nvSpPr>
          <p:cNvPr id="3" name="Footer Placeholder 2">
            <a:extLst>
              <a:ext uri="{FF2B5EF4-FFF2-40B4-BE49-F238E27FC236}">
                <a16:creationId xmlns:a16="http://schemas.microsoft.com/office/drawing/2014/main" id="{09565EC7-431F-41DF-97BC-DBC810C1639F}"/>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B0DA1ED9-9124-4E95-8597-2660E5BC084F}"/>
              </a:ext>
            </a:extLst>
          </p:cNvPr>
          <p:cNvSpPr>
            <a:spLocks noGrp="1"/>
          </p:cNvSpPr>
          <p:nvPr>
            <p:ph type="sldNum" sz="quarter" idx="12"/>
          </p:nvPr>
        </p:nvSpPr>
        <p:spPr/>
        <p:txBody>
          <a:bodyPr/>
          <a:lstStyle/>
          <a:p>
            <a:fld id="{CE801F29-EEDE-4AAA-9154-8C662A43F241}" type="slidenum">
              <a:rPr lang="it-IT" smtClean="0"/>
              <a:t>‹#›</a:t>
            </a:fld>
            <a:endParaRPr lang="it-IT"/>
          </a:p>
        </p:txBody>
      </p:sp>
    </p:spTree>
    <p:extLst>
      <p:ext uri="{BB962C8B-B14F-4D97-AF65-F5344CB8AC3E}">
        <p14:creationId xmlns:p14="http://schemas.microsoft.com/office/powerpoint/2010/main" val="2595916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18CD5-1E80-466D-9B52-2689F6ED23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823E89AC-4151-4C6D-AC47-E101D2B44F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267DD120-9D93-49FD-8AC8-8236ACBEEC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4E81F7-3AA4-4D22-88E6-A77D8E1BEC93}"/>
              </a:ext>
            </a:extLst>
          </p:cNvPr>
          <p:cNvSpPr>
            <a:spLocks noGrp="1"/>
          </p:cNvSpPr>
          <p:nvPr>
            <p:ph type="dt" sz="half" idx="10"/>
          </p:nvPr>
        </p:nvSpPr>
        <p:spPr/>
        <p:txBody>
          <a:bodyPr/>
          <a:lstStyle/>
          <a:p>
            <a:fld id="{0B4CC6B2-948D-437E-B793-CBD34232C5BD}" type="datetimeFigureOut">
              <a:rPr lang="it-IT" smtClean="0"/>
              <a:t>19/05/2020</a:t>
            </a:fld>
            <a:endParaRPr lang="it-IT"/>
          </a:p>
        </p:txBody>
      </p:sp>
      <p:sp>
        <p:nvSpPr>
          <p:cNvPr id="6" name="Footer Placeholder 5">
            <a:extLst>
              <a:ext uri="{FF2B5EF4-FFF2-40B4-BE49-F238E27FC236}">
                <a16:creationId xmlns:a16="http://schemas.microsoft.com/office/drawing/2014/main" id="{EDF38763-9D9A-48C0-A103-C1CF76B59C7E}"/>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246D2AED-46D9-498D-8A91-D0D980840D21}"/>
              </a:ext>
            </a:extLst>
          </p:cNvPr>
          <p:cNvSpPr>
            <a:spLocks noGrp="1"/>
          </p:cNvSpPr>
          <p:nvPr>
            <p:ph type="sldNum" sz="quarter" idx="12"/>
          </p:nvPr>
        </p:nvSpPr>
        <p:spPr/>
        <p:txBody>
          <a:bodyPr/>
          <a:lstStyle/>
          <a:p>
            <a:fld id="{CE801F29-EEDE-4AAA-9154-8C662A43F241}" type="slidenum">
              <a:rPr lang="it-IT" smtClean="0"/>
              <a:t>‹#›</a:t>
            </a:fld>
            <a:endParaRPr lang="it-IT"/>
          </a:p>
        </p:txBody>
      </p:sp>
    </p:spTree>
    <p:extLst>
      <p:ext uri="{BB962C8B-B14F-4D97-AF65-F5344CB8AC3E}">
        <p14:creationId xmlns:p14="http://schemas.microsoft.com/office/powerpoint/2010/main" val="1688633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E411-C704-47F3-8661-1D0010AB74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666133CB-FCF5-415E-A397-8CB2CEAC8B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3905B8-46AB-4D02-BE28-1129DD644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DAAC3B-CA8D-4D5D-B217-FC6090941CF7}"/>
              </a:ext>
            </a:extLst>
          </p:cNvPr>
          <p:cNvSpPr>
            <a:spLocks noGrp="1"/>
          </p:cNvSpPr>
          <p:nvPr>
            <p:ph type="dt" sz="half" idx="10"/>
          </p:nvPr>
        </p:nvSpPr>
        <p:spPr/>
        <p:txBody>
          <a:bodyPr/>
          <a:lstStyle/>
          <a:p>
            <a:fld id="{0B4CC6B2-948D-437E-B793-CBD34232C5BD}" type="datetimeFigureOut">
              <a:rPr lang="it-IT" smtClean="0"/>
              <a:t>19/05/2020</a:t>
            </a:fld>
            <a:endParaRPr lang="it-IT"/>
          </a:p>
        </p:txBody>
      </p:sp>
      <p:sp>
        <p:nvSpPr>
          <p:cNvPr id="6" name="Footer Placeholder 5">
            <a:extLst>
              <a:ext uri="{FF2B5EF4-FFF2-40B4-BE49-F238E27FC236}">
                <a16:creationId xmlns:a16="http://schemas.microsoft.com/office/drawing/2014/main" id="{06170DA8-F11B-4FEC-B44C-453E9E3AC277}"/>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3AB6852D-7F86-4E56-9AB6-539DCD3CBC68}"/>
              </a:ext>
            </a:extLst>
          </p:cNvPr>
          <p:cNvSpPr>
            <a:spLocks noGrp="1"/>
          </p:cNvSpPr>
          <p:nvPr>
            <p:ph type="sldNum" sz="quarter" idx="12"/>
          </p:nvPr>
        </p:nvSpPr>
        <p:spPr/>
        <p:txBody>
          <a:bodyPr/>
          <a:lstStyle/>
          <a:p>
            <a:fld id="{CE801F29-EEDE-4AAA-9154-8C662A43F241}" type="slidenum">
              <a:rPr lang="it-IT" smtClean="0"/>
              <a:t>‹#›</a:t>
            </a:fld>
            <a:endParaRPr lang="it-IT"/>
          </a:p>
        </p:txBody>
      </p:sp>
    </p:spTree>
    <p:extLst>
      <p:ext uri="{BB962C8B-B14F-4D97-AF65-F5344CB8AC3E}">
        <p14:creationId xmlns:p14="http://schemas.microsoft.com/office/powerpoint/2010/main" val="3879436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0A9F7B-AB8F-4506-8D74-1ADCAFB5BD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B163D122-6A23-4954-A2F2-BF58FEFACD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F1F34C9-F253-4B07-B76D-93599C884E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CC6B2-948D-437E-B793-CBD34232C5BD}" type="datetimeFigureOut">
              <a:rPr lang="it-IT" smtClean="0"/>
              <a:t>19/05/2020</a:t>
            </a:fld>
            <a:endParaRPr lang="it-IT"/>
          </a:p>
        </p:txBody>
      </p:sp>
      <p:sp>
        <p:nvSpPr>
          <p:cNvPr id="5" name="Footer Placeholder 4">
            <a:extLst>
              <a:ext uri="{FF2B5EF4-FFF2-40B4-BE49-F238E27FC236}">
                <a16:creationId xmlns:a16="http://schemas.microsoft.com/office/drawing/2014/main" id="{ED54964B-4099-42B6-BA71-CCCFBE862A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CCF98B09-5670-4432-A39C-71F880CE33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01F29-EEDE-4AAA-9154-8C662A43F241}" type="slidenum">
              <a:rPr lang="it-IT" smtClean="0"/>
              <a:t>‹#›</a:t>
            </a:fld>
            <a:endParaRPr lang="it-IT"/>
          </a:p>
        </p:txBody>
      </p:sp>
    </p:spTree>
    <p:extLst>
      <p:ext uri="{BB962C8B-B14F-4D97-AF65-F5344CB8AC3E}">
        <p14:creationId xmlns:p14="http://schemas.microsoft.com/office/powerpoint/2010/main" val="3009930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EC6AF-6481-4150-B3B2-586A99B3F5A5}"/>
              </a:ext>
            </a:extLst>
          </p:cNvPr>
          <p:cNvSpPr>
            <a:spLocks noGrp="1"/>
          </p:cNvSpPr>
          <p:nvPr>
            <p:ph type="ctrTitle"/>
          </p:nvPr>
        </p:nvSpPr>
        <p:spPr/>
        <p:txBody>
          <a:bodyPr/>
          <a:lstStyle/>
          <a:p>
            <a:r>
              <a:rPr lang="it-IT" dirty="0"/>
              <a:t>Travelling salesman problem</a:t>
            </a:r>
          </a:p>
        </p:txBody>
      </p:sp>
      <p:sp>
        <p:nvSpPr>
          <p:cNvPr id="3" name="Subtitle 2">
            <a:extLst>
              <a:ext uri="{FF2B5EF4-FFF2-40B4-BE49-F238E27FC236}">
                <a16:creationId xmlns:a16="http://schemas.microsoft.com/office/drawing/2014/main" id="{7E95AD40-D9B5-4E54-B0B1-B84707172ED7}"/>
              </a:ext>
            </a:extLst>
          </p:cNvPr>
          <p:cNvSpPr>
            <a:spLocks noGrp="1"/>
          </p:cNvSpPr>
          <p:nvPr>
            <p:ph type="subTitle" idx="1"/>
          </p:nvPr>
        </p:nvSpPr>
        <p:spPr/>
        <p:txBody>
          <a:bodyPr/>
          <a:lstStyle/>
          <a:p>
            <a:r>
              <a:rPr lang="it-IT" dirty="0"/>
              <a:t>Andrea Mazzolini, Reinforcement learning tutorial, HPC 2020</a:t>
            </a:r>
          </a:p>
        </p:txBody>
      </p:sp>
    </p:spTree>
    <p:extLst>
      <p:ext uri="{BB962C8B-B14F-4D97-AF65-F5344CB8AC3E}">
        <p14:creationId xmlns:p14="http://schemas.microsoft.com/office/powerpoint/2010/main" val="153554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F37AE-F2CC-47C8-B523-104DB2E102A3}"/>
              </a:ext>
            </a:extLst>
          </p:cNvPr>
          <p:cNvSpPr>
            <a:spLocks noGrp="1"/>
          </p:cNvSpPr>
          <p:nvPr>
            <p:ph type="title"/>
          </p:nvPr>
        </p:nvSpPr>
        <p:spPr/>
        <p:txBody>
          <a:bodyPr/>
          <a:lstStyle/>
          <a:p>
            <a:r>
              <a:rPr lang="it-IT" dirty="0"/>
              <a:t>As a Markov Decision Process</a:t>
            </a:r>
          </a:p>
        </p:txBody>
      </p:sp>
      <p:pic>
        <p:nvPicPr>
          <p:cNvPr id="11" name="Picture 10">
            <a:extLst>
              <a:ext uri="{FF2B5EF4-FFF2-40B4-BE49-F238E27FC236}">
                <a16:creationId xmlns:a16="http://schemas.microsoft.com/office/drawing/2014/main" id="{E9A66F0D-C798-42AE-AEA2-4DF24E324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6433" y="1325996"/>
            <a:ext cx="5431149" cy="5336695"/>
          </a:xfrm>
          <a:prstGeom prst="rect">
            <a:avLst/>
          </a:prstGeom>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3EFFB7B-6C23-4E2D-B063-51290C3BF0A0}"/>
                  </a:ext>
                </a:extLst>
              </p:cNvPr>
              <p:cNvSpPr txBox="1"/>
              <p:nvPr/>
            </p:nvSpPr>
            <p:spPr>
              <a:xfrm>
                <a:off x="589626" y="1919796"/>
                <a:ext cx="3130118" cy="430887"/>
              </a:xfrm>
              <a:prstGeom prst="rect">
                <a:avLst/>
              </a:prstGeom>
              <a:noFill/>
            </p:spPr>
            <p:txBody>
              <a:bodyPr wrap="square" rtlCol="0">
                <a:spAutoFit/>
              </a:bodyPr>
              <a:lstStyle/>
              <a:p>
                <a:r>
                  <a:rPr lang="it-IT" sz="2200" b="1" dirty="0"/>
                  <a:t>States</a:t>
                </a:r>
                <a:r>
                  <a:rPr lang="it-IT" sz="2200" dirty="0"/>
                  <a:t>:	</a:t>
                </a:r>
                <a14:m>
                  <m:oMath xmlns:m="http://schemas.openxmlformats.org/officeDocument/2006/math">
                    <m:r>
                      <m:rPr>
                        <m:sty m:val="p"/>
                      </m:rPr>
                      <a:rPr lang="it-IT" sz="2200" b="0" i="0" smtClean="0">
                        <a:latin typeface="Cambria Math" panose="02040503050406030204" pitchFamily="18" charset="0"/>
                      </a:rPr>
                      <m:t>s</m:t>
                    </m:r>
                    <m:r>
                      <a:rPr lang="it-IT" sz="2200" b="0" i="0" smtClean="0">
                        <a:latin typeface="Cambria Math" panose="02040503050406030204" pitchFamily="18" charset="0"/>
                      </a:rPr>
                      <m:t>=</m:t>
                    </m:r>
                    <m:d>
                      <m:dPr>
                        <m:ctrlPr>
                          <a:rPr lang="it-IT" sz="2200" b="0" i="1" smtClean="0">
                            <a:latin typeface="Cambria Math" panose="02040503050406030204" pitchFamily="18" charset="0"/>
                          </a:rPr>
                        </m:ctrlPr>
                      </m:dPr>
                      <m:e>
                        <m:r>
                          <a:rPr lang="it-IT" sz="2200" b="0" i="1" smtClean="0">
                            <a:latin typeface="Cambria Math" panose="02040503050406030204" pitchFamily="18" charset="0"/>
                          </a:rPr>
                          <m:t>𝑘</m:t>
                        </m:r>
                        <m:r>
                          <a:rPr lang="it-IT" sz="2200" b="0" i="1" smtClean="0">
                            <a:latin typeface="Cambria Math" panose="02040503050406030204" pitchFamily="18" charset="0"/>
                          </a:rPr>
                          <m:t>, </m:t>
                        </m:r>
                        <m:r>
                          <a:rPr lang="it-IT" sz="2200" b="0" i="1" smtClean="0">
                            <a:latin typeface="Cambria Math" panose="02040503050406030204" pitchFamily="18" charset="0"/>
                          </a:rPr>
                          <m:t>𝐴</m:t>
                        </m:r>
                      </m:e>
                    </m:d>
                  </m:oMath>
                </a14:m>
                <a:endParaRPr lang="it-IT" sz="2200" b="0" dirty="0"/>
              </a:p>
            </p:txBody>
          </p:sp>
        </mc:Choice>
        <mc:Fallback xmlns="">
          <p:sp>
            <p:nvSpPr>
              <p:cNvPr id="18" name="TextBox 17">
                <a:extLst>
                  <a:ext uri="{FF2B5EF4-FFF2-40B4-BE49-F238E27FC236}">
                    <a16:creationId xmlns:a16="http://schemas.microsoft.com/office/drawing/2014/main" id="{93EFFB7B-6C23-4E2D-B063-51290C3BF0A0}"/>
                  </a:ext>
                </a:extLst>
              </p:cNvPr>
              <p:cNvSpPr txBox="1">
                <a:spLocks noRot="1" noChangeAspect="1" noMove="1" noResize="1" noEditPoints="1" noAdjustHandles="1" noChangeArrowheads="1" noChangeShapeType="1" noTextEdit="1"/>
              </p:cNvSpPr>
              <p:nvPr/>
            </p:nvSpPr>
            <p:spPr>
              <a:xfrm>
                <a:off x="589626" y="1919796"/>
                <a:ext cx="3130118" cy="430887"/>
              </a:xfrm>
              <a:prstGeom prst="rect">
                <a:avLst/>
              </a:prstGeom>
              <a:blipFill>
                <a:blip r:embed="rId3"/>
                <a:stretch>
                  <a:fillRect l="-2534" t="-9859" b="-26761"/>
                </a:stretch>
              </a:blipFill>
            </p:spPr>
            <p:txBody>
              <a:bodyPr/>
              <a:lstStyle/>
              <a:p>
                <a:r>
                  <a:rPr lang="it-IT">
                    <a:noFill/>
                  </a:rPr>
                  <a:t> </a:t>
                </a:r>
              </a:p>
            </p:txBody>
          </p:sp>
        </mc:Fallback>
      </mc:AlternateContent>
      <p:sp>
        <p:nvSpPr>
          <p:cNvPr id="20" name="TextBox 19">
            <a:extLst>
              <a:ext uri="{FF2B5EF4-FFF2-40B4-BE49-F238E27FC236}">
                <a16:creationId xmlns:a16="http://schemas.microsoft.com/office/drawing/2014/main" id="{C18C21AA-EFD1-430D-B3A2-3914B0E60663}"/>
              </a:ext>
            </a:extLst>
          </p:cNvPr>
          <p:cNvSpPr txBox="1"/>
          <p:nvPr/>
        </p:nvSpPr>
        <p:spPr>
          <a:xfrm>
            <a:off x="2904055" y="1559451"/>
            <a:ext cx="2225546" cy="430887"/>
          </a:xfrm>
          <a:prstGeom prst="rect">
            <a:avLst/>
          </a:prstGeom>
          <a:noFill/>
        </p:spPr>
        <p:txBody>
          <a:bodyPr wrap="none" rtlCol="0">
            <a:spAutoFit/>
          </a:bodyPr>
          <a:lstStyle/>
          <a:p>
            <a:r>
              <a:rPr lang="it-IT" sz="2200" dirty="0"/>
              <a:t>Current city I’m in</a:t>
            </a:r>
          </a:p>
        </p:txBody>
      </p:sp>
      <p:sp>
        <p:nvSpPr>
          <p:cNvPr id="24" name="Arc 23">
            <a:extLst>
              <a:ext uri="{FF2B5EF4-FFF2-40B4-BE49-F238E27FC236}">
                <a16:creationId xmlns:a16="http://schemas.microsoft.com/office/drawing/2014/main" id="{14C331E1-AFB7-4690-85EB-73F63478B121}"/>
              </a:ext>
            </a:extLst>
          </p:cNvPr>
          <p:cNvSpPr/>
          <p:nvPr/>
        </p:nvSpPr>
        <p:spPr>
          <a:xfrm flipH="1">
            <a:off x="2272682" y="1775535"/>
            <a:ext cx="1287263" cy="369332"/>
          </a:xfrm>
          <a:prstGeom prst="arc">
            <a:avLst>
              <a:gd name="adj1" fmla="val 16200000"/>
              <a:gd name="adj2" fmla="val 22543"/>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25" name="Arc 24">
            <a:extLst>
              <a:ext uri="{FF2B5EF4-FFF2-40B4-BE49-F238E27FC236}">
                <a16:creationId xmlns:a16="http://schemas.microsoft.com/office/drawing/2014/main" id="{706A65F2-5F06-45AF-96FF-37D4968C986C}"/>
              </a:ext>
            </a:extLst>
          </p:cNvPr>
          <p:cNvSpPr/>
          <p:nvPr/>
        </p:nvSpPr>
        <p:spPr>
          <a:xfrm flipH="1" flipV="1">
            <a:off x="2521257" y="2135152"/>
            <a:ext cx="790114" cy="338639"/>
          </a:xfrm>
          <a:prstGeom prst="arc">
            <a:avLst>
              <a:gd name="adj1" fmla="val 16200000"/>
              <a:gd name="adj2" fmla="val 22543"/>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grpSp>
        <p:nvGrpSpPr>
          <p:cNvPr id="26" name="Group 25">
            <a:extLst>
              <a:ext uri="{FF2B5EF4-FFF2-40B4-BE49-F238E27FC236}">
                <a16:creationId xmlns:a16="http://schemas.microsoft.com/office/drawing/2014/main" id="{A2B03CFE-6831-46D3-BCDB-AC177F669D73}"/>
              </a:ext>
            </a:extLst>
          </p:cNvPr>
          <p:cNvGrpSpPr/>
          <p:nvPr/>
        </p:nvGrpSpPr>
        <p:grpSpPr>
          <a:xfrm>
            <a:off x="1788891" y="3994343"/>
            <a:ext cx="2666084" cy="1986696"/>
            <a:chOff x="4526306" y="4230971"/>
            <a:chExt cx="2666084" cy="1986696"/>
          </a:xfrm>
        </p:grpSpPr>
        <p:sp>
          <p:nvSpPr>
            <p:cNvPr id="27" name="Oval 26">
              <a:extLst>
                <a:ext uri="{FF2B5EF4-FFF2-40B4-BE49-F238E27FC236}">
                  <a16:creationId xmlns:a16="http://schemas.microsoft.com/office/drawing/2014/main" id="{294F349C-B454-42F5-A8B1-20844F0BE8E1}"/>
                </a:ext>
              </a:extLst>
            </p:cNvPr>
            <p:cNvSpPr/>
            <p:nvPr/>
          </p:nvSpPr>
          <p:spPr>
            <a:xfrm>
              <a:off x="4616389" y="4252404"/>
              <a:ext cx="594803" cy="59480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1</a:t>
              </a:r>
            </a:p>
          </p:txBody>
        </p:sp>
        <p:sp>
          <p:nvSpPr>
            <p:cNvPr id="28" name="Oval 27">
              <a:extLst>
                <a:ext uri="{FF2B5EF4-FFF2-40B4-BE49-F238E27FC236}">
                  <a16:creationId xmlns:a16="http://schemas.microsoft.com/office/drawing/2014/main" id="{A1706E93-D070-4B6E-BCC9-83CC6159007C}"/>
                </a:ext>
              </a:extLst>
            </p:cNvPr>
            <p:cNvSpPr/>
            <p:nvPr/>
          </p:nvSpPr>
          <p:spPr>
            <a:xfrm>
              <a:off x="6597587" y="4252404"/>
              <a:ext cx="594803" cy="5948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2</a:t>
              </a:r>
            </a:p>
          </p:txBody>
        </p:sp>
        <p:sp>
          <p:nvSpPr>
            <p:cNvPr id="29" name="Oval 28">
              <a:extLst>
                <a:ext uri="{FF2B5EF4-FFF2-40B4-BE49-F238E27FC236}">
                  <a16:creationId xmlns:a16="http://schemas.microsoft.com/office/drawing/2014/main" id="{4A19A62C-90F1-4260-8232-697D26EEF040}"/>
                </a:ext>
              </a:extLst>
            </p:cNvPr>
            <p:cNvSpPr/>
            <p:nvPr/>
          </p:nvSpPr>
          <p:spPr>
            <a:xfrm>
              <a:off x="6597587" y="5622864"/>
              <a:ext cx="594803" cy="5948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4</a:t>
              </a:r>
            </a:p>
          </p:txBody>
        </p:sp>
        <p:sp>
          <p:nvSpPr>
            <p:cNvPr id="30" name="Oval 29">
              <a:extLst>
                <a:ext uri="{FF2B5EF4-FFF2-40B4-BE49-F238E27FC236}">
                  <a16:creationId xmlns:a16="http://schemas.microsoft.com/office/drawing/2014/main" id="{30DA734B-6C6B-4A5A-BC5D-7B8887F59E7E}"/>
                </a:ext>
              </a:extLst>
            </p:cNvPr>
            <p:cNvSpPr/>
            <p:nvPr/>
          </p:nvSpPr>
          <p:spPr>
            <a:xfrm>
              <a:off x="4616388" y="5622864"/>
              <a:ext cx="594803" cy="5948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3</a:t>
              </a:r>
            </a:p>
          </p:txBody>
        </p:sp>
        <p:cxnSp>
          <p:nvCxnSpPr>
            <p:cNvPr id="31" name="Straight Connector 30">
              <a:extLst>
                <a:ext uri="{FF2B5EF4-FFF2-40B4-BE49-F238E27FC236}">
                  <a16:creationId xmlns:a16="http://schemas.microsoft.com/office/drawing/2014/main" id="{F5A983AC-7B67-4D66-913A-A7D9803B422E}"/>
                </a:ext>
              </a:extLst>
            </p:cNvPr>
            <p:cNvCxnSpPr>
              <a:stCxn id="27" idx="6"/>
              <a:endCxn id="28" idx="2"/>
            </p:cNvCxnSpPr>
            <p:nvPr/>
          </p:nvCxnSpPr>
          <p:spPr>
            <a:xfrm>
              <a:off x="5211192" y="4549806"/>
              <a:ext cx="1386395"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EE5BEA4-E263-4ACA-91D4-EC18808DBCDD}"/>
                </a:ext>
              </a:extLst>
            </p:cNvPr>
            <p:cNvCxnSpPr>
              <a:cxnSpLocks/>
              <a:stCxn id="30" idx="6"/>
              <a:endCxn id="29" idx="2"/>
            </p:cNvCxnSpPr>
            <p:nvPr/>
          </p:nvCxnSpPr>
          <p:spPr>
            <a:xfrm>
              <a:off x="5211191" y="5920266"/>
              <a:ext cx="1386396"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21301AB-80F0-497C-BF2A-EA359F1E437E}"/>
                </a:ext>
              </a:extLst>
            </p:cNvPr>
            <p:cNvCxnSpPr>
              <a:cxnSpLocks/>
              <a:stCxn id="27" idx="4"/>
              <a:endCxn id="30" idx="0"/>
            </p:cNvCxnSpPr>
            <p:nvPr/>
          </p:nvCxnSpPr>
          <p:spPr>
            <a:xfrm flipH="1">
              <a:off x="4913790" y="4847207"/>
              <a:ext cx="1" cy="775657"/>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EE24624-3ED7-476A-B8B5-703C5DCC6A2A}"/>
                </a:ext>
              </a:extLst>
            </p:cNvPr>
            <p:cNvCxnSpPr>
              <a:cxnSpLocks/>
              <a:stCxn id="28" idx="4"/>
              <a:endCxn id="29" idx="0"/>
            </p:cNvCxnSpPr>
            <p:nvPr/>
          </p:nvCxnSpPr>
          <p:spPr>
            <a:xfrm>
              <a:off x="6894989" y="4847207"/>
              <a:ext cx="0" cy="775657"/>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4B90A4-FED2-4309-A3BA-BD9DAF31211E}"/>
                </a:ext>
              </a:extLst>
            </p:cNvPr>
            <p:cNvCxnSpPr>
              <a:cxnSpLocks/>
              <a:stCxn id="27" idx="5"/>
              <a:endCxn id="29" idx="1"/>
            </p:cNvCxnSpPr>
            <p:nvPr/>
          </p:nvCxnSpPr>
          <p:spPr>
            <a:xfrm>
              <a:off x="5124085" y="4760100"/>
              <a:ext cx="1560609" cy="949871"/>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1C58F22-A139-40D8-A33C-0629FDE4EF8E}"/>
                </a:ext>
              </a:extLst>
            </p:cNvPr>
            <p:cNvCxnSpPr>
              <a:cxnSpLocks/>
              <a:stCxn id="28" idx="3"/>
              <a:endCxn id="30" idx="7"/>
            </p:cNvCxnSpPr>
            <p:nvPr/>
          </p:nvCxnSpPr>
          <p:spPr>
            <a:xfrm flipH="1">
              <a:off x="5124084" y="4760100"/>
              <a:ext cx="1560610" cy="949871"/>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FCF11AB-F298-4172-A168-194B95125FA6}"/>
                </a:ext>
              </a:extLst>
            </p:cNvPr>
            <p:cNvSpPr txBox="1"/>
            <p:nvPr/>
          </p:nvSpPr>
          <p:spPr>
            <a:xfrm>
              <a:off x="5753546" y="4230971"/>
              <a:ext cx="301686" cy="369332"/>
            </a:xfrm>
            <a:prstGeom prst="rect">
              <a:avLst/>
            </a:prstGeom>
            <a:noFill/>
            <a:ln>
              <a:noFill/>
            </a:ln>
          </p:spPr>
          <p:txBody>
            <a:bodyPr wrap="none" rtlCol="0">
              <a:spAutoFit/>
            </a:bodyPr>
            <a:lstStyle/>
            <a:p>
              <a:r>
                <a:rPr lang="it-IT" dirty="0"/>
                <a:t>5</a:t>
              </a:r>
            </a:p>
          </p:txBody>
        </p:sp>
        <p:sp>
          <p:nvSpPr>
            <p:cNvPr id="38" name="TextBox 37">
              <a:extLst>
                <a:ext uri="{FF2B5EF4-FFF2-40B4-BE49-F238E27FC236}">
                  <a16:creationId xmlns:a16="http://schemas.microsoft.com/office/drawing/2014/main" id="{04136806-6807-4BBB-84D2-E1B7B629E438}"/>
                </a:ext>
              </a:extLst>
            </p:cNvPr>
            <p:cNvSpPr txBox="1"/>
            <p:nvPr/>
          </p:nvSpPr>
          <p:spPr>
            <a:xfrm>
              <a:off x="4526306" y="5050369"/>
              <a:ext cx="418704" cy="369332"/>
            </a:xfrm>
            <a:prstGeom prst="rect">
              <a:avLst/>
            </a:prstGeom>
            <a:noFill/>
            <a:ln>
              <a:noFill/>
            </a:ln>
          </p:spPr>
          <p:txBody>
            <a:bodyPr wrap="none" rtlCol="0">
              <a:spAutoFit/>
            </a:bodyPr>
            <a:lstStyle/>
            <a:p>
              <a:r>
                <a:rPr lang="it-IT" dirty="0">
                  <a:solidFill>
                    <a:schemeClr val="bg2">
                      <a:lumMod val="90000"/>
                    </a:schemeClr>
                  </a:solidFill>
                </a:rPr>
                <a:t>20</a:t>
              </a:r>
            </a:p>
          </p:txBody>
        </p:sp>
        <p:sp>
          <p:nvSpPr>
            <p:cNvPr id="39" name="TextBox 38">
              <a:extLst>
                <a:ext uri="{FF2B5EF4-FFF2-40B4-BE49-F238E27FC236}">
                  <a16:creationId xmlns:a16="http://schemas.microsoft.com/office/drawing/2014/main" id="{591B638E-4F73-4A94-AFF1-169B91A13294}"/>
                </a:ext>
              </a:extLst>
            </p:cNvPr>
            <p:cNvSpPr txBox="1"/>
            <p:nvPr/>
          </p:nvSpPr>
          <p:spPr>
            <a:xfrm>
              <a:off x="5454002" y="4694277"/>
              <a:ext cx="301686" cy="369332"/>
            </a:xfrm>
            <a:prstGeom prst="rect">
              <a:avLst/>
            </a:prstGeom>
            <a:noFill/>
            <a:ln>
              <a:noFill/>
            </a:ln>
          </p:spPr>
          <p:txBody>
            <a:bodyPr wrap="none" rtlCol="0">
              <a:spAutoFit/>
            </a:bodyPr>
            <a:lstStyle/>
            <a:p>
              <a:r>
                <a:rPr lang="it-IT" dirty="0">
                  <a:solidFill>
                    <a:schemeClr val="bg2">
                      <a:lumMod val="90000"/>
                    </a:schemeClr>
                  </a:solidFill>
                </a:rPr>
                <a:t>3</a:t>
              </a:r>
            </a:p>
          </p:txBody>
        </p:sp>
        <p:sp>
          <p:nvSpPr>
            <p:cNvPr id="40" name="TextBox 39">
              <a:extLst>
                <a:ext uri="{FF2B5EF4-FFF2-40B4-BE49-F238E27FC236}">
                  <a16:creationId xmlns:a16="http://schemas.microsoft.com/office/drawing/2014/main" id="{3F09339D-55BD-4CC2-8F2E-2A6D06C33CA7}"/>
                </a:ext>
              </a:extLst>
            </p:cNvPr>
            <p:cNvSpPr txBox="1"/>
            <p:nvPr/>
          </p:nvSpPr>
          <p:spPr>
            <a:xfrm>
              <a:off x="6039911" y="4694277"/>
              <a:ext cx="301686" cy="369332"/>
            </a:xfrm>
            <a:prstGeom prst="rect">
              <a:avLst/>
            </a:prstGeom>
            <a:noFill/>
            <a:ln>
              <a:noFill/>
            </a:ln>
          </p:spPr>
          <p:txBody>
            <a:bodyPr wrap="none" rtlCol="0">
              <a:spAutoFit/>
            </a:bodyPr>
            <a:lstStyle/>
            <a:p>
              <a:r>
                <a:rPr lang="it-IT" dirty="0">
                  <a:solidFill>
                    <a:schemeClr val="bg2">
                      <a:lumMod val="90000"/>
                    </a:schemeClr>
                  </a:solidFill>
                </a:rPr>
                <a:t>2</a:t>
              </a:r>
            </a:p>
          </p:txBody>
        </p:sp>
        <p:sp>
          <p:nvSpPr>
            <p:cNvPr id="41" name="TextBox 40">
              <a:extLst>
                <a:ext uri="{FF2B5EF4-FFF2-40B4-BE49-F238E27FC236}">
                  <a16:creationId xmlns:a16="http://schemas.microsoft.com/office/drawing/2014/main" id="{47B1AABF-AC1C-4E52-B4F8-21C7953D956F}"/>
                </a:ext>
              </a:extLst>
            </p:cNvPr>
            <p:cNvSpPr txBox="1"/>
            <p:nvPr/>
          </p:nvSpPr>
          <p:spPr>
            <a:xfrm>
              <a:off x="6863768" y="5050369"/>
              <a:ext cx="301686" cy="369332"/>
            </a:xfrm>
            <a:prstGeom prst="rect">
              <a:avLst/>
            </a:prstGeom>
            <a:noFill/>
            <a:ln>
              <a:noFill/>
            </a:ln>
          </p:spPr>
          <p:txBody>
            <a:bodyPr wrap="none" rtlCol="0">
              <a:spAutoFit/>
            </a:bodyPr>
            <a:lstStyle/>
            <a:p>
              <a:r>
                <a:rPr lang="it-IT" dirty="0">
                  <a:solidFill>
                    <a:schemeClr val="bg2">
                      <a:lumMod val="90000"/>
                    </a:schemeClr>
                  </a:solidFill>
                </a:rPr>
                <a:t>1</a:t>
              </a:r>
            </a:p>
          </p:txBody>
        </p:sp>
        <p:sp>
          <p:nvSpPr>
            <p:cNvPr id="42" name="TextBox 41">
              <a:extLst>
                <a:ext uri="{FF2B5EF4-FFF2-40B4-BE49-F238E27FC236}">
                  <a16:creationId xmlns:a16="http://schemas.microsoft.com/office/drawing/2014/main" id="{46197F33-10D7-4C8B-BD58-FE70C3A61A28}"/>
                </a:ext>
              </a:extLst>
            </p:cNvPr>
            <p:cNvSpPr txBox="1"/>
            <p:nvPr/>
          </p:nvSpPr>
          <p:spPr>
            <a:xfrm>
              <a:off x="5753546" y="5558899"/>
              <a:ext cx="301686" cy="369332"/>
            </a:xfrm>
            <a:prstGeom prst="rect">
              <a:avLst/>
            </a:prstGeom>
            <a:noFill/>
            <a:ln>
              <a:noFill/>
            </a:ln>
          </p:spPr>
          <p:txBody>
            <a:bodyPr wrap="none" rtlCol="0">
              <a:spAutoFit/>
            </a:bodyPr>
            <a:lstStyle/>
            <a:p>
              <a:r>
                <a:rPr lang="it-IT" dirty="0">
                  <a:solidFill>
                    <a:schemeClr val="bg2">
                      <a:lumMod val="90000"/>
                    </a:schemeClr>
                  </a:solidFill>
                </a:rPr>
                <a:t>6</a:t>
              </a:r>
            </a:p>
          </p:txBody>
        </p:sp>
      </p:grpSp>
      <p:sp>
        <p:nvSpPr>
          <p:cNvPr id="14" name="Rectangle 13">
            <a:extLst>
              <a:ext uri="{FF2B5EF4-FFF2-40B4-BE49-F238E27FC236}">
                <a16:creationId xmlns:a16="http://schemas.microsoft.com/office/drawing/2014/main" id="{24892E23-E47A-4F93-8C01-B0BC86106F67}"/>
              </a:ext>
            </a:extLst>
          </p:cNvPr>
          <p:cNvSpPr/>
          <p:nvPr/>
        </p:nvSpPr>
        <p:spPr>
          <a:xfrm>
            <a:off x="8957569" y="1559451"/>
            <a:ext cx="3025692" cy="5205333"/>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Rectangle 42">
            <a:extLst>
              <a:ext uri="{FF2B5EF4-FFF2-40B4-BE49-F238E27FC236}">
                <a16:creationId xmlns:a16="http://schemas.microsoft.com/office/drawing/2014/main" id="{57DB24E2-88B7-43E3-9FEC-9400A3CCE936}"/>
              </a:ext>
            </a:extLst>
          </p:cNvPr>
          <p:cNvSpPr/>
          <p:nvPr/>
        </p:nvSpPr>
        <p:spPr>
          <a:xfrm>
            <a:off x="5942084" y="2583402"/>
            <a:ext cx="3025692" cy="4181382"/>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Rectangle 43">
            <a:extLst>
              <a:ext uri="{FF2B5EF4-FFF2-40B4-BE49-F238E27FC236}">
                <a16:creationId xmlns:a16="http://schemas.microsoft.com/office/drawing/2014/main" id="{508E8BD3-D725-4CAC-B949-0815F9317519}"/>
              </a:ext>
            </a:extLst>
          </p:cNvPr>
          <p:cNvSpPr/>
          <p:nvPr/>
        </p:nvSpPr>
        <p:spPr>
          <a:xfrm>
            <a:off x="8655728" y="2583402"/>
            <a:ext cx="364887" cy="266329"/>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TextBox 20">
            <a:extLst>
              <a:ext uri="{FF2B5EF4-FFF2-40B4-BE49-F238E27FC236}">
                <a16:creationId xmlns:a16="http://schemas.microsoft.com/office/drawing/2014/main" id="{72FC5DF6-3C1A-4D21-BAF9-62BFE7A5DF94}"/>
              </a:ext>
            </a:extLst>
          </p:cNvPr>
          <p:cNvSpPr txBox="1"/>
          <p:nvPr/>
        </p:nvSpPr>
        <p:spPr>
          <a:xfrm>
            <a:off x="2895177" y="2258348"/>
            <a:ext cx="3452355" cy="430887"/>
          </a:xfrm>
          <a:prstGeom prst="rect">
            <a:avLst/>
          </a:prstGeom>
          <a:noFill/>
        </p:spPr>
        <p:txBody>
          <a:bodyPr wrap="none" rtlCol="0">
            <a:spAutoFit/>
          </a:bodyPr>
          <a:lstStyle/>
          <a:p>
            <a:r>
              <a:rPr lang="it-IT" sz="2200" dirty="0"/>
              <a:t>List of cities still to be visited</a:t>
            </a:r>
          </a:p>
        </p:txBody>
      </p:sp>
    </p:spTree>
    <p:extLst>
      <p:ext uri="{BB962C8B-B14F-4D97-AF65-F5344CB8AC3E}">
        <p14:creationId xmlns:p14="http://schemas.microsoft.com/office/powerpoint/2010/main" val="2418509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F37AE-F2CC-47C8-B523-104DB2E102A3}"/>
              </a:ext>
            </a:extLst>
          </p:cNvPr>
          <p:cNvSpPr>
            <a:spLocks noGrp="1"/>
          </p:cNvSpPr>
          <p:nvPr>
            <p:ph type="title"/>
          </p:nvPr>
        </p:nvSpPr>
        <p:spPr/>
        <p:txBody>
          <a:bodyPr/>
          <a:lstStyle/>
          <a:p>
            <a:r>
              <a:rPr lang="it-IT" dirty="0"/>
              <a:t>As a Markov Decision Process</a:t>
            </a:r>
          </a:p>
        </p:txBody>
      </p:sp>
      <p:pic>
        <p:nvPicPr>
          <p:cNvPr id="11" name="Picture 10">
            <a:extLst>
              <a:ext uri="{FF2B5EF4-FFF2-40B4-BE49-F238E27FC236}">
                <a16:creationId xmlns:a16="http://schemas.microsoft.com/office/drawing/2014/main" id="{E9A66F0D-C798-42AE-AEA2-4DF24E324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6433" y="1325996"/>
            <a:ext cx="5431149" cy="5336695"/>
          </a:xfrm>
          <a:prstGeom prst="rect">
            <a:avLst/>
          </a:prstGeom>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3EFFB7B-6C23-4E2D-B063-51290C3BF0A0}"/>
                  </a:ext>
                </a:extLst>
              </p:cNvPr>
              <p:cNvSpPr txBox="1"/>
              <p:nvPr/>
            </p:nvSpPr>
            <p:spPr>
              <a:xfrm>
                <a:off x="589626" y="1919796"/>
                <a:ext cx="3130118" cy="430887"/>
              </a:xfrm>
              <a:prstGeom prst="rect">
                <a:avLst/>
              </a:prstGeom>
              <a:noFill/>
            </p:spPr>
            <p:txBody>
              <a:bodyPr wrap="square" rtlCol="0">
                <a:spAutoFit/>
              </a:bodyPr>
              <a:lstStyle/>
              <a:p>
                <a:r>
                  <a:rPr lang="it-IT" sz="2200" b="1" dirty="0"/>
                  <a:t>States</a:t>
                </a:r>
                <a:r>
                  <a:rPr lang="it-IT" sz="2200" dirty="0"/>
                  <a:t>:	</a:t>
                </a:r>
                <a14:m>
                  <m:oMath xmlns:m="http://schemas.openxmlformats.org/officeDocument/2006/math">
                    <m:r>
                      <m:rPr>
                        <m:sty m:val="p"/>
                      </m:rPr>
                      <a:rPr lang="it-IT" sz="2200" b="0" i="0" smtClean="0">
                        <a:latin typeface="Cambria Math" panose="02040503050406030204" pitchFamily="18" charset="0"/>
                      </a:rPr>
                      <m:t>s</m:t>
                    </m:r>
                    <m:r>
                      <a:rPr lang="it-IT" sz="2200" b="0" i="0" smtClean="0">
                        <a:latin typeface="Cambria Math" panose="02040503050406030204" pitchFamily="18" charset="0"/>
                      </a:rPr>
                      <m:t>=</m:t>
                    </m:r>
                    <m:d>
                      <m:dPr>
                        <m:ctrlPr>
                          <a:rPr lang="it-IT" sz="2200" b="0" i="1" smtClean="0">
                            <a:latin typeface="Cambria Math" panose="02040503050406030204" pitchFamily="18" charset="0"/>
                          </a:rPr>
                        </m:ctrlPr>
                      </m:dPr>
                      <m:e>
                        <m:r>
                          <a:rPr lang="it-IT" sz="2200" b="0" i="1" smtClean="0">
                            <a:latin typeface="Cambria Math" panose="02040503050406030204" pitchFamily="18" charset="0"/>
                          </a:rPr>
                          <m:t>𝑘</m:t>
                        </m:r>
                        <m:r>
                          <a:rPr lang="it-IT" sz="2200" b="0" i="1" smtClean="0">
                            <a:latin typeface="Cambria Math" panose="02040503050406030204" pitchFamily="18" charset="0"/>
                          </a:rPr>
                          <m:t>, </m:t>
                        </m:r>
                        <m:r>
                          <a:rPr lang="it-IT" sz="2200" b="0" i="1" smtClean="0">
                            <a:latin typeface="Cambria Math" panose="02040503050406030204" pitchFamily="18" charset="0"/>
                          </a:rPr>
                          <m:t>𝐴</m:t>
                        </m:r>
                      </m:e>
                    </m:d>
                  </m:oMath>
                </a14:m>
                <a:endParaRPr lang="it-IT" sz="2200" b="0" dirty="0"/>
              </a:p>
            </p:txBody>
          </p:sp>
        </mc:Choice>
        <mc:Fallback xmlns="">
          <p:sp>
            <p:nvSpPr>
              <p:cNvPr id="18" name="TextBox 17">
                <a:extLst>
                  <a:ext uri="{FF2B5EF4-FFF2-40B4-BE49-F238E27FC236}">
                    <a16:creationId xmlns:a16="http://schemas.microsoft.com/office/drawing/2014/main" id="{93EFFB7B-6C23-4E2D-B063-51290C3BF0A0}"/>
                  </a:ext>
                </a:extLst>
              </p:cNvPr>
              <p:cNvSpPr txBox="1">
                <a:spLocks noRot="1" noChangeAspect="1" noMove="1" noResize="1" noEditPoints="1" noAdjustHandles="1" noChangeArrowheads="1" noChangeShapeType="1" noTextEdit="1"/>
              </p:cNvSpPr>
              <p:nvPr/>
            </p:nvSpPr>
            <p:spPr>
              <a:xfrm>
                <a:off x="589626" y="1919796"/>
                <a:ext cx="3130118" cy="430887"/>
              </a:xfrm>
              <a:prstGeom prst="rect">
                <a:avLst/>
              </a:prstGeom>
              <a:blipFill>
                <a:blip r:embed="rId3"/>
                <a:stretch>
                  <a:fillRect l="-2534" t="-9859" b="-26761"/>
                </a:stretch>
              </a:blipFill>
            </p:spPr>
            <p:txBody>
              <a:bodyPr/>
              <a:lstStyle/>
              <a:p>
                <a:r>
                  <a:rPr lang="it-IT">
                    <a:noFill/>
                  </a:rPr>
                  <a:t> </a:t>
                </a:r>
              </a:p>
            </p:txBody>
          </p:sp>
        </mc:Fallback>
      </mc:AlternateContent>
      <p:sp>
        <p:nvSpPr>
          <p:cNvPr id="20" name="TextBox 19">
            <a:extLst>
              <a:ext uri="{FF2B5EF4-FFF2-40B4-BE49-F238E27FC236}">
                <a16:creationId xmlns:a16="http://schemas.microsoft.com/office/drawing/2014/main" id="{C18C21AA-EFD1-430D-B3A2-3914B0E60663}"/>
              </a:ext>
            </a:extLst>
          </p:cNvPr>
          <p:cNvSpPr txBox="1"/>
          <p:nvPr/>
        </p:nvSpPr>
        <p:spPr>
          <a:xfrm>
            <a:off x="2904055" y="1559451"/>
            <a:ext cx="2225546" cy="430887"/>
          </a:xfrm>
          <a:prstGeom prst="rect">
            <a:avLst/>
          </a:prstGeom>
          <a:noFill/>
        </p:spPr>
        <p:txBody>
          <a:bodyPr wrap="none" rtlCol="0">
            <a:spAutoFit/>
          </a:bodyPr>
          <a:lstStyle/>
          <a:p>
            <a:r>
              <a:rPr lang="it-IT" sz="2200" dirty="0"/>
              <a:t>Current city I’m in</a:t>
            </a:r>
          </a:p>
        </p:txBody>
      </p:sp>
      <p:sp>
        <p:nvSpPr>
          <p:cNvPr id="24" name="Arc 23">
            <a:extLst>
              <a:ext uri="{FF2B5EF4-FFF2-40B4-BE49-F238E27FC236}">
                <a16:creationId xmlns:a16="http://schemas.microsoft.com/office/drawing/2014/main" id="{14C331E1-AFB7-4690-85EB-73F63478B121}"/>
              </a:ext>
            </a:extLst>
          </p:cNvPr>
          <p:cNvSpPr/>
          <p:nvPr/>
        </p:nvSpPr>
        <p:spPr>
          <a:xfrm flipH="1">
            <a:off x="2272682" y="1775535"/>
            <a:ext cx="1287263" cy="369332"/>
          </a:xfrm>
          <a:prstGeom prst="arc">
            <a:avLst>
              <a:gd name="adj1" fmla="val 16200000"/>
              <a:gd name="adj2" fmla="val 22543"/>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25" name="Arc 24">
            <a:extLst>
              <a:ext uri="{FF2B5EF4-FFF2-40B4-BE49-F238E27FC236}">
                <a16:creationId xmlns:a16="http://schemas.microsoft.com/office/drawing/2014/main" id="{706A65F2-5F06-45AF-96FF-37D4968C986C}"/>
              </a:ext>
            </a:extLst>
          </p:cNvPr>
          <p:cNvSpPr/>
          <p:nvPr/>
        </p:nvSpPr>
        <p:spPr>
          <a:xfrm flipH="1" flipV="1">
            <a:off x="2521257" y="2135152"/>
            <a:ext cx="790114" cy="338639"/>
          </a:xfrm>
          <a:prstGeom prst="arc">
            <a:avLst>
              <a:gd name="adj1" fmla="val 16200000"/>
              <a:gd name="adj2" fmla="val 22543"/>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grpSp>
        <p:nvGrpSpPr>
          <p:cNvPr id="26" name="Group 25">
            <a:extLst>
              <a:ext uri="{FF2B5EF4-FFF2-40B4-BE49-F238E27FC236}">
                <a16:creationId xmlns:a16="http://schemas.microsoft.com/office/drawing/2014/main" id="{A2B03CFE-6831-46D3-BCDB-AC177F669D73}"/>
              </a:ext>
            </a:extLst>
          </p:cNvPr>
          <p:cNvGrpSpPr/>
          <p:nvPr/>
        </p:nvGrpSpPr>
        <p:grpSpPr>
          <a:xfrm>
            <a:off x="1788891" y="3994343"/>
            <a:ext cx="2666084" cy="1986696"/>
            <a:chOff x="4526306" y="4230971"/>
            <a:chExt cx="2666084" cy="1986696"/>
          </a:xfrm>
        </p:grpSpPr>
        <p:sp>
          <p:nvSpPr>
            <p:cNvPr id="27" name="Oval 26">
              <a:extLst>
                <a:ext uri="{FF2B5EF4-FFF2-40B4-BE49-F238E27FC236}">
                  <a16:creationId xmlns:a16="http://schemas.microsoft.com/office/drawing/2014/main" id="{294F349C-B454-42F5-A8B1-20844F0BE8E1}"/>
                </a:ext>
              </a:extLst>
            </p:cNvPr>
            <p:cNvSpPr/>
            <p:nvPr/>
          </p:nvSpPr>
          <p:spPr>
            <a:xfrm>
              <a:off x="4616389" y="4252404"/>
              <a:ext cx="594803" cy="594803"/>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1</a:t>
              </a:r>
            </a:p>
          </p:txBody>
        </p:sp>
        <p:sp>
          <p:nvSpPr>
            <p:cNvPr id="28" name="Oval 27">
              <a:extLst>
                <a:ext uri="{FF2B5EF4-FFF2-40B4-BE49-F238E27FC236}">
                  <a16:creationId xmlns:a16="http://schemas.microsoft.com/office/drawing/2014/main" id="{A1706E93-D070-4B6E-BCC9-83CC6159007C}"/>
                </a:ext>
              </a:extLst>
            </p:cNvPr>
            <p:cNvSpPr/>
            <p:nvPr/>
          </p:nvSpPr>
          <p:spPr>
            <a:xfrm>
              <a:off x="6597587" y="4252404"/>
              <a:ext cx="594803" cy="59480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2</a:t>
              </a:r>
            </a:p>
          </p:txBody>
        </p:sp>
        <p:sp>
          <p:nvSpPr>
            <p:cNvPr id="29" name="Oval 28">
              <a:extLst>
                <a:ext uri="{FF2B5EF4-FFF2-40B4-BE49-F238E27FC236}">
                  <a16:creationId xmlns:a16="http://schemas.microsoft.com/office/drawing/2014/main" id="{4A19A62C-90F1-4260-8232-697D26EEF040}"/>
                </a:ext>
              </a:extLst>
            </p:cNvPr>
            <p:cNvSpPr/>
            <p:nvPr/>
          </p:nvSpPr>
          <p:spPr>
            <a:xfrm>
              <a:off x="6597587" y="5622864"/>
              <a:ext cx="594803" cy="5948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4</a:t>
              </a:r>
            </a:p>
          </p:txBody>
        </p:sp>
        <p:sp>
          <p:nvSpPr>
            <p:cNvPr id="30" name="Oval 29">
              <a:extLst>
                <a:ext uri="{FF2B5EF4-FFF2-40B4-BE49-F238E27FC236}">
                  <a16:creationId xmlns:a16="http://schemas.microsoft.com/office/drawing/2014/main" id="{30DA734B-6C6B-4A5A-BC5D-7B8887F59E7E}"/>
                </a:ext>
              </a:extLst>
            </p:cNvPr>
            <p:cNvSpPr/>
            <p:nvPr/>
          </p:nvSpPr>
          <p:spPr>
            <a:xfrm>
              <a:off x="4616388" y="5622864"/>
              <a:ext cx="594803" cy="5948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3</a:t>
              </a:r>
            </a:p>
          </p:txBody>
        </p:sp>
        <p:cxnSp>
          <p:nvCxnSpPr>
            <p:cNvPr id="31" name="Straight Connector 30">
              <a:extLst>
                <a:ext uri="{FF2B5EF4-FFF2-40B4-BE49-F238E27FC236}">
                  <a16:creationId xmlns:a16="http://schemas.microsoft.com/office/drawing/2014/main" id="{F5A983AC-7B67-4D66-913A-A7D9803B422E}"/>
                </a:ext>
              </a:extLst>
            </p:cNvPr>
            <p:cNvCxnSpPr>
              <a:stCxn id="27" idx="6"/>
              <a:endCxn id="28" idx="2"/>
            </p:cNvCxnSpPr>
            <p:nvPr/>
          </p:nvCxnSpPr>
          <p:spPr>
            <a:xfrm>
              <a:off x="5211192" y="4549806"/>
              <a:ext cx="1386395" cy="0"/>
            </a:xfrm>
            <a:prstGeom prst="line">
              <a:avLst/>
            </a:prstGeom>
            <a:ln w="28575">
              <a:solidFill>
                <a:schemeClr val="bg2">
                  <a:lumMod val="9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EE5BEA4-E263-4ACA-91D4-EC18808DBCDD}"/>
                </a:ext>
              </a:extLst>
            </p:cNvPr>
            <p:cNvCxnSpPr>
              <a:cxnSpLocks/>
              <a:stCxn id="30" idx="6"/>
              <a:endCxn id="29" idx="2"/>
            </p:cNvCxnSpPr>
            <p:nvPr/>
          </p:nvCxnSpPr>
          <p:spPr>
            <a:xfrm>
              <a:off x="5211191" y="5920266"/>
              <a:ext cx="1386396"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21301AB-80F0-497C-BF2A-EA359F1E437E}"/>
                </a:ext>
              </a:extLst>
            </p:cNvPr>
            <p:cNvCxnSpPr>
              <a:cxnSpLocks/>
              <a:stCxn id="27" idx="4"/>
              <a:endCxn id="30" idx="0"/>
            </p:cNvCxnSpPr>
            <p:nvPr/>
          </p:nvCxnSpPr>
          <p:spPr>
            <a:xfrm flipH="1">
              <a:off x="4913790" y="4847207"/>
              <a:ext cx="1" cy="775657"/>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EE24624-3ED7-476A-B8B5-703C5DCC6A2A}"/>
                </a:ext>
              </a:extLst>
            </p:cNvPr>
            <p:cNvCxnSpPr>
              <a:cxnSpLocks/>
              <a:stCxn id="28" idx="4"/>
              <a:endCxn id="29" idx="0"/>
            </p:cNvCxnSpPr>
            <p:nvPr/>
          </p:nvCxnSpPr>
          <p:spPr>
            <a:xfrm>
              <a:off x="6894989" y="4847207"/>
              <a:ext cx="0" cy="775657"/>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4B90A4-FED2-4309-A3BA-BD9DAF31211E}"/>
                </a:ext>
              </a:extLst>
            </p:cNvPr>
            <p:cNvCxnSpPr>
              <a:cxnSpLocks/>
              <a:stCxn id="27" idx="5"/>
              <a:endCxn id="29" idx="1"/>
            </p:cNvCxnSpPr>
            <p:nvPr/>
          </p:nvCxnSpPr>
          <p:spPr>
            <a:xfrm>
              <a:off x="5124085" y="4760100"/>
              <a:ext cx="1560609" cy="949871"/>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1C58F22-A139-40D8-A33C-0629FDE4EF8E}"/>
                </a:ext>
              </a:extLst>
            </p:cNvPr>
            <p:cNvCxnSpPr>
              <a:cxnSpLocks/>
              <a:stCxn id="28" idx="3"/>
              <a:endCxn id="30" idx="7"/>
            </p:cNvCxnSpPr>
            <p:nvPr/>
          </p:nvCxnSpPr>
          <p:spPr>
            <a:xfrm flipH="1">
              <a:off x="5124084" y="4760100"/>
              <a:ext cx="1560610" cy="949871"/>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FCF11AB-F298-4172-A168-194B95125FA6}"/>
                </a:ext>
              </a:extLst>
            </p:cNvPr>
            <p:cNvSpPr txBox="1"/>
            <p:nvPr/>
          </p:nvSpPr>
          <p:spPr>
            <a:xfrm>
              <a:off x="5753546" y="4230971"/>
              <a:ext cx="301686" cy="369332"/>
            </a:xfrm>
            <a:prstGeom prst="rect">
              <a:avLst/>
            </a:prstGeom>
            <a:noFill/>
            <a:ln>
              <a:noFill/>
            </a:ln>
          </p:spPr>
          <p:txBody>
            <a:bodyPr wrap="none" rtlCol="0">
              <a:spAutoFit/>
            </a:bodyPr>
            <a:lstStyle/>
            <a:p>
              <a:r>
                <a:rPr lang="it-IT" dirty="0">
                  <a:solidFill>
                    <a:schemeClr val="bg2">
                      <a:lumMod val="90000"/>
                    </a:schemeClr>
                  </a:solidFill>
                </a:rPr>
                <a:t>5</a:t>
              </a:r>
            </a:p>
          </p:txBody>
        </p:sp>
        <p:sp>
          <p:nvSpPr>
            <p:cNvPr id="38" name="TextBox 37">
              <a:extLst>
                <a:ext uri="{FF2B5EF4-FFF2-40B4-BE49-F238E27FC236}">
                  <a16:creationId xmlns:a16="http://schemas.microsoft.com/office/drawing/2014/main" id="{04136806-6807-4BBB-84D2-E1B7B629E438}"/>
                </a:ext>
              </a:extLst>
            </p:cNvPr>
            <p:cNvSpPr txBox="1"/>
            <p:nvPr/>
          </p:nvSpPr>
          <p:spPr>
            <a:xfrm>
              <a:off x="4526306" y="5050369"/>
              <a:ext cx="418704" cy="369332"/>
            </a:xfrm>
            <a:prstGeom prst="rect">
              <a:avLst/>
            </a:prstGeom>
            <a:noFill/>
            <a:ln>
              <a:noFill/>
            </a:ln>
          </p:spPr>
          <p:txBody>
            <a:bodyPr wrap="none" rtlCol="0">
              <a:spAutoFit/>
            </a:bodyPr>
            <a:lstStyle/>
            <a:p>
              <a:r>
                <a:rPr lang="it-IT" dirty="0">
                  <a:solidFill>
                    <a:schemeClr val="bg2">
                      <a:lumMod val="90000"/>
                    </a:schemeClr>
                  </a:solidFill>
                </a:rPr>
                <a:t>20</a:t>
              </a:r>
            </a:p>
          </p:txBody>
        </p:sp>
        <p:sp>
          <p:nvSpPr>
            <p:cNvPr id="39" name="TextBox 38">
              <a:extLst>
                <a:ext uri="{FF2B5EF4-FFF2-40B4-BE49-F238E27FC236}">
                  <a16:creationId xmlns:a16="http://schemas.microsoft.com/office/drawing/2014/main" id="{591B638E-4F73-4A94-AFF1-169B91A13294}"/>
                </a:ext>
              </a:extLst>
            </p:cNvPr>
            <p:cNvSpPr txBox="1"/>
            <p:nvPr/>
          </p:nvSpPr>
          <p:spPr>
            <a:xfrm>
              <a:off x="5454002" y="4694277"/>
              <a:ext cx="301686" cy="369332"/>
            </a:xfrm>
            <a:prstGeom prst="rect">
              <a:avLst/>
            </a:prstGeom>
            <a:noFill/>
            <a:ln>
              <a:noFill/>
            </a:ln>
          </p:spPr>
          <p:txBody>
            <a:bodyPr wrap="none" rtlCol="0">
              <a:spAutoFit/>
            </a:bodyPr>
            <a:lstStyle/>
            <a:p>
              <a:r>
                <a:rPr lang="it-IT" dirty="0">
                  <a:solidFill>
                    <a:schemeClr val="bg2">
                      <a:lumMod val="90000"/>
                    </a:schemeClr>
                  </a:solidFill>
                </a:rPr>
                <a:t>3</a:t>
              </a:r>
            </a:p>
          </p:txBody>
        </p:sp>
        <p:sp>
          <p:nvSpPr>
            <p:cNvPr id="40" name="TextBox 39">
              <a:extLst>
                <a:ext uri="{FF2B5EF4-FFF2-40B4-BE49-F238E27FC236}">
                  <a16:creationId xmlns:a16="http://schemas.microsoft.com/office/drawing/2014/main" id="{3F09339D-55BD-4CC2-8F2E-2A6D06C33CA7}"/>
                </a:ext>
              </a:extLst>
            </p:cNvPr>
            <p:cNvSpPr txBox="1"/>
            <p:nvPr/>
          </p:nvSpPr>
          <p:spPr>
            <a:xfrm>
              <a:off x="6039911" y="4694277"/>
              <a:ext cx="301686" cy="369332"/>
            </a:xfrm>
            <a:prstGeom prst="rect">
              <a:avLst/>
            </a:prstGeom>
            <a:noFill/>
            <a:ln>
              <a:noFill/>
            </a:ln>
          </p:spPr>
          <p:txBody>
            <a:bodyPr wrap="none" rtlCol="0">
              <a:spAutoFit/>
            </a:bodyPr>
            <a:lstStyle/>
            <a:p>
              <a:r>
                <a:rPr lang="it-IT" dirty="0">
                  <a:solidFill>
                    <a:schemeClr val="bg2">
                      <a:lumMod val="90000"/>
                    </a:schemeClr>
                  </a:solidFill>
                </a:rPr>
                <a:t>2</a:t>
              </a:r>
            </a:p>
          </p:txBody>
        </p:sp>
        <p:sp>
          <p:nvSpPr>
            <p:cNvPr id="41" name="TextBox 40">
              <a:extLst>
                <a:ext uri="{FF2B5EF4-FFF2-40B4-BE49-F238E27FC236}">
                  <a16:creationId xmlns:a16="http://schemas.microsoft.com/office/drawing/2014/main" id="{47B1AABF-AC1C-4E52-B4F8-21C7953D956F}"/>
                </a:ext>
              </a:extLst>
            </p:cNvPr>
            <p:cNvSpPr txBox="1"/>
            <p:nvPr/>
          </p:nvSpPr>
          <p:spPr>
            <a:xfrm>
              <a:off x="6863768" y="5050369"/>
              <a:ext cx="301686" cy="369332"/>
            </a:xfrm>
            <a:prstGeom prst="rect">
              <a:avLst/>
            </a:prstGeom>
            <a:noFill/>
            <a:ln>
              <a:noFill/>
            </a:ln>
          </p:spPr>
          <p:txBody>
            <a:bodyPr wrap="none" rtlCol="0">
              <a:spAutoFit/>
            </a:bodyPr>
            <a:lstStyle/>
            <a:p>
              <a:r>
                <a:rPr lang="it-IT" dirty="0"/>
                <a:t>1</a:t>
              </a:r>
            </a:p>
          </p:txBody>
        </p:sp>
        <p:sp>
          <p:nvSpPr>
            <p:cNvPr id="42" name="TextBox 41">
              <a:extLst>
                <a:ext uri="{FF2B5EF4-FFF2-40B4-BE49-F238E27FC236}">
                  <a16:creationId xmlns:a16="http://schemas.microsoft.com/office/drawing/2014/main" id="{46197F33-10D7-4C8B-BD58-FE70C3A61A28}"/>
                </a:ext>
              </a:extLst>
            </p:cNvPr>
            <p:cNvSpPr txBox="1"/>
            <p:nvPr/>
          </p:nvSpPr>
          <p:spPr>
            <a:xfrm>
              <a:off x="5753546" y="5558899"/>
              <a:ext cx="301686" cy="369332"/>
            </a:xfrm>
            <a:prstGeom prst="rect">
              <a:avLst/>
            </a:prstGeom>
            <a:noFill/>
            <a:ln>
              <a:noFill/>
            </a:ln>
          </p:spPr>
          <p:txBody>
            <a:bodyPr wrap="none" rtlCol="0">
              <a:spAutoFit/>
            </a:bodyPr>
            <a:lstStyle/>
            <a:p>
              <a:r>
                <a:rPr lang="it-IT" dirty="0">
                  <a:solidFill>
                    <a:schemeClr val="bg2">
                      <a:lumMod val="90000"/>
                    </a:schemeClr>
                  </a:solidFill>
                </a:rPr>
                <a:t>6</a:t>
              </a:r>
            </a:p>
          </p:txBody>
        </p:sp>
      </p:grpSp>
      <p:sp>
        <p:nvSpPr>
          <p:cNvPr id="14" name="Rectangle 13">
            <a:extLst>
              <a:ext uri="{FF2B5EF4-FFF2-40B4-BE49-F238E27FC236}">
                <a16:creationId xmlns:a16="http://schemas.microsoft.com/office/drawing/2014/main" id="{24892E23-E47A-4F93-8C01-B0BC86106F67}"/>
              </a:ext>
            </a:extLst>
          </p:cNvPr>
          <p:cNvSpPr/>
          <p:nvPr/>
        </p:nvSpPr>
        <p:spPr>
          <a:xfrm>
            <a:off x="8202963" y="1216241"/>
            <a:ext cx="3780298" cy="5548543"/>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Rectangle 42">
            <a:extLst>
              <a:ext uri="{FF2B5EF4-FFF2-40B4-BE49-F238E27FC236}">
                <a16:creationId xmlns:a16="http://schemas.microsoft.com/office/drawing/2014/main" id="{57DB24E2-88B7-43E3-9FEC-9400A3CCE936}"/>
              </a:ext>
            </a:extLst>
          </p:cNvPr>
          <p:cNvSpPr/>
          <p:nvPr/>
        </p:nvSpPr>
        <p:spPr>
          <a:xfrm>
            <a:off x="6236136" y="3888418"/>
            <a:ext cx="1966827" cy="2876365"/>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Rectangle 43">
            <a:extLst>
              <a:ext uri="{FF2B5EF4-FFF2-40B4-BE49-F238E27FC236}">
                <a16:creationId xmlns:a16="http://schemas.microsoft.com/office/drawing/2014/main" id="{508E8BD3-D725-4CAC-B949-0815F9317519}"/>
              </a:ext>
            </a:extLst>
          </p:cNvPr>
          <p:cNvSpPr/>
          <p:nvPr/>
        </p:nvSpPr>
        <p:spPr>
          <a:xfrm>
            <a:off x="6340754" y="2867488"/>
            <a:ext cx="832403" cy="102093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TextBox 20">
            <a:extLst>
              <a:ext uri="{FF2B5EF4-FFF2-40B4-BE49-F238E27FC236}">
                <a16:creationId xmlns:a16="http://schemas.microsoft.com/office/drawing/2014/main" id="{72FC5DF6-3C1A-4D21-BAF9-62BFE7A5DF94}"/>
              </a:ext>
            </a:extLst>
          </p:cNvPr>
          <p:cNvSpPr txBox="1"/>
          <p:nvPr/>
        </p:nvSpPr>
        <p:spPr>
          <a:xfrm>
            <a:off x="2895177" y="2258348"/>
            <a:ext cx="3452355" cy="430887"/>
          </a:xfrm>
          <a:prstGeom prst="rect">
            <a:avLst/>
          </a:prstGeom>
          <a:noFill/>
        </p:spPr>
        <p:txBody>
          <a:bodyPr wrap="none" rtlCol="0">
            <a:spAutoFit/>
          </a:bodyPr>
          <a:lstStyle/>
          <a:p>
            <a:r>
              <a:rPr lang="it-IT" sz="2200" dirty="0"/>
              <a:t>List of cities still to be visited</a:t>
            </a:r>
          </a:p>
        </p:txBody>
      </p:sp>
      <p:sp>
        <p:nvSpPr>
          <p:cNvPr id="45" name="Rectangle 44">
            <a:extLst>
              <a:ext uri="{FF2B5EF4-FFF2-40B4-BE49-F238E27FC236}">
                <a16:creationId xmlns:a16="http://schemas.microsoft.com/office/drawing/2014/main" id="{7BE84421-C57E-41E5-9C15-2E349A9D5382}"/>
              </a:ext>
            </a:extLst>
          </p:cNvPr>
          <p:cNvSpPr/>
          <p:nvPr/>
        </p:nvSpPr>
        <p:spPr>
          <a:xfrm>
            <a:off x="7370560" y="1479873"/>
            <a:ext cx="832403" cy="108577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258415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F37AE-F2CC-47C8-B523-104DB2E102A3}"/>
              </a:ext>
            </a:extLst>
          </p:cNvPr>
          <p:cNvSpPr>
            <a:spLocks noGrp="1"/>
          </p:cNvSpPr>
          <p:nvPr>
            <p:ph type="title"/>
          </p:nvPr>
        </p:nvSpPr>
        <p:spPr/>
        <p:txBody>
          <a:bodyPr/>
          <a:lstStyle/>
          <a:p>
            <a:r>
              <a:rPr lang="it-IT" dirty="0"/>
              <a:t>As a Markov Decision Process</a:t>
            </a:r>
          </a:p>
        </p:txBody>
      </p:sp>
      <p:pic>
        <p:nvPicPr>
          <p:cNvPr id="11" name="Picture 10">
            <a:extLst>
              <a:ext uri="{FF2B5EF4-FFF2-40B4-BE49-F238E27FC236}">
                <a16:creationId xmlns:a16="http://schemas.microsoft.com/office/drawing/2014/main" id="{E9A66F0D-C798-42AE-AEA2-4DF24E324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6433" y="1325996"/>
            <a:ext cx="5431149" cy="5336695"/>
          </a:xfrm>
          <a:prstGeom prst="rect">
            <a:avLst/>
          </a:prstGeom>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3EFFB7B-6C23-4E2D-B063-51290C3BF0A0}"/>
                  </a:ext>
                </a:extLst>
              </p:cNvPr>
              <p:cNvSpPr txBox="1"/>
              <p:nvPr/>
            </p:nvSpPr>
            <p:spPr>
              <a:xfrm>
                <a:off x="589626" y="1919796"/>
                <a:ext cx="3130118" cy="430887"/>
              </a:xfrm>
              <a:prstGeom prst="rect">
                <a:avLst/>
              </a:prstGeom>
              <a:noFill/>
            </p:spPr>
            <p:txBody>
              <a:bodyPr wrap="square" rtlCol="0">
                <a:spAutoFit/>
              </a:bodyPr>
              <a:lstStyle/>
              <a:p>
                <a:r>
                  <a:rPr lang="it-IT" sz="2200" b="1" dirty="0"/>
                  <a:t>States</a:t>
                </a:r>
                <a:r>
                  <a:rPr lang="it-IT" sz="2200" dirty="0"/>
                  <a:t>:	</a:t>
                </a:r>
                <a14:m>
                  <m:oMath xmlns:m="http://schemas.openxmlformats.org/officeDocument/2006/math">
                    <m:r>
                      <m:rPr>
                        <m:sty m:val="p"/>
                      </m:rPr>
                      <a:rPr lang="it-IT" sz="2200" b="0" i="0" smtClean="0">
                        <a:latin typeface="Cambria Math" panose="02040503050406030204" pitchFamily="18" charset="0"/>
                      </a:rPr>
                      <m:t>s</m:t>
                    </m:r>
                    <m:r>
                      <a:rPr lang="it-IT" sz="2200" b="0" i="0" smtClean="0">
                        <a:latin typeface="Cambria Math" panose="02040503050406030204" pitchFamily="18" charset="0"/>
                      </a:rPr>
                      <m:t>=</m:t>
                    </m:r>
                    <m:d>
                      <m:dPr>
                        <m:ctrlPr>
                          <a:rPr lang="it-IT" sz="2200" b="0" i="1" smtClean="0">
                            <a:latin typeface="Cambria Math" panose="02040503050406030204" pitchFamily="18" charset="0"/>
                          </a:rPr>
                        </m:ctrlPr>
                      </m:dPr>
                      <m:e>
                        <m:r>
                          <a:rPr lang="it-IT" sz="2200" b="0" i="1" smtClean="0">
                            <a:latin typeface="Cambria Math" panose="02040503050406030204" pitchFamily="18" charset="0"/>
                          </a:rPr>
                          <m:t>𝑘</m:t>
                        </m:r>
                        <m:r>
                          <a:rPr lang="it-IT" sz="2200" b="0" i="1" smtClean="0">
                            <a:latin typeface="Cambria Math" panose="02040503050406030204" pitchFamily="18" charset="0"/>
                          </a:rPr>
                          <m:t>, </m:t>
                        </m:r>
                        <m:r>
                          <a:rPr lang="it-IT" sz="2200" b="0" i="1" smtClean="0">
                            <a:latin typeface="Cambria Math" panose="02040503050406030204" pitchFamily="18" charset="0"/>
                          </a:rPr>
                          <m:t>𝐴</m:t>
                        </m:r>
                      </m:e>
                    </m:d>
                  </m:oMath>
                </a14:m>
                <a:endParaRPr lang="it-IT" sz="2200" b="0" dirty="0"/>
              </a:p>
            </p:txBody>
          </p:sp>
        </mc:Choice>
        <mc:Fallback xmlns="">
          <p:sp>
            <p:nvSpPr>
              <p:cNvPr id="18" name="TextBox 17">
                <a:extLst>
                  <a:ext uri="{FF2B5EF4-FFF2-40B4-BE49-F238E27FC236}">
                    <a16:creationId xmlns:a16="http://schemas.microsoft.com/office/drawing/2014/main" id="{93EFFB7B-6C23-4E2D-B063-51290C3BF0A0}"/>
                  </a:ext>
                </a:extLst>
              </p:cNvPr>
              <p:cNvSpPr txBox="1">
                <a:spLocks noRot="1" noChangeAspect="1" noMove="1" noResize="1" noEditPoints="1" noAdjustHandles="1" noChangeArrowheads="1" noChangeShapeType="1" noTextEdit="1"/>
              </p:cNvSpPr>
              <p:nvPr/>
            </p:nvSpPr>
            <p:spPr>
              <a:xfrm>
                <a:off x="589626" y="1919796"/>
                <a:ext cx="3130118" cy="430887"/>
              </a:xfrm>
              <a:prstGeom prst="rect">
                <a:avLst/>
              </a:prstGeom>
              <a:blipFill>
                <a:blip r:embed="rId3"/>
                <a:stretch>
                  <a:fillRect l="-2534" t="-9859" b="-26761"/>
                </a:stretch>
              </a:blipFill>
            </p:spPr>
            <p:txBody>
              <a:bodyPr/>
              <a:lstStyle/>
              <a:p>
                <a:r>
                  <a:rPr lang="it-IT">
                    <a:noFill/>
                  </a:rPr>
                  <a:t> </a:t>
                </a:r>
              </a:p>
            </p:txBody>
          </p:sp>
        </mc:Fallback>
      </mc:AlternateContent>
      <p:sp>
        <p:nvSpPr>
          <p:cNvPr id="20" name="TextBox 19">
            <a:extLst>
              <a:ext uri="{FF2B5EF4-FFF2-40B4-BE49-F238E27FC236}">
                <a16:creationId xmlns:a16="http://schemas.microsoft.com/office/drawing/2014/main" id="{C18C21AA-EFD1-430D-B3A2-3914B0E60663}"/>
              </a:ext>
            </a:extLst>
          </p:cNvPr>
          <p:cNvSpPr txBox="1"/>
          <p:nvPr/>
        </p:nvSpPr>
        <p:spPr>
          <a:xfrm>
            <a:off x="2904055" y="1559451"/>
            <a:ext cx="2225546" cy="430887"/>
          </a:xfrm>
          <a:prstGeom prst="rect">
            <a:avLst/>
          </a:prstGeom>
          <a:noFill/>
        </p:spPr>
        <p:txBody>
          <a:bodyPr wrap="none" rtlCol="0">
            <a:spAutoFit/>
          </a:bodyPr>
          <a:lstStyle/>
          <a:p>
            <a:r>
              <a:rPr lang="it-IT" sz="2200" dirty="0"/>
              <a:t>Current city I’m in</a:t>
            </a:r>
          </a:p>
        </p:txBody>
      </p:sp>
      <p:sp>
        <p:nvSpPr>
          <p:cNvPr id="24" name="Arc 23">
            <a:extLst>
              <a:ext uri="{FF2B5EF4-FFF2-40B4-BE49-F238E27FC236}">
                <a16:creationId xmlns:a16="http://schemas.microsoft.com/office/drawing/2014/main" id="{14C331E1-AFB7-4690-85EB-73F63478B121}"/>
              </a:ext>
            </a:extLst>
          </p:cNvPr>
          <p:cNvSpPr/>
          <p:nvPr/>
        </p:nvSpPr>
        <p:spPr>
          <a:xfrm flipH="1">
            <a:off x="2272682" y="1775535"/>
            <a:ext cx="1287263" cy="369332"/>
          </a:xfrm>
          <a:prstGeom prst="arc">
            <a:avLst>
              <a:gd name="adj1" fmla="val 16200000"/>
              <a:gd name="adj2" fmla="val 22543"/>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25" name="Arc 24">
            <a:extLst>
              <a:ext uri="{FF2B5EF4-FFF2-40B4-BE49-F238E27FC236}">
                <a16:creationId xmlns:a16="http://schemas.microsoft.com/office/drawing/2014/main" id="{706A65F2-5F06-45AF-96FF-37D4968C986C}"/>
              </a:ext>
            </a:extLst>
          </p:cNvPr>
          <p:cNvSpPr/>
          <p:nvPr/>
        </p:nvSpPr>
        <p:spPr>
          <a:xfrm flipH="1" flipV="1">
            <a:off x="2521257" y="2135152"/>
            <a:ext cx="790114" cy="338639"/>
          </a:xfrm>
          <a:prstGeom prst="arc">
            <a:avLst>
              <a:gd name="adj1" fmla="val 16200000"/>
              <a:gd name="adj2" fmla="val 22543"/>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21" name="TextBox 20">
            <a:extLst>
              <a:ext uri="{FF2B5EF4-FFF2-40B4-BE49-F238E27FC236}">
                <a16:creationId xmlns:a16="http://schemas.microsoft.com/office/drawing/2014/main" id="{72FC5DF6-3C1A-4D21-BAF9-62BFE7A5DF94}"/>
              </a:ext>
            </a:extLst>
          </p:cNvPr>
          <p:cNvSpPr txBox="1"/>
          <p:nvPr/>
        </p:nvSpPr>
        <p:spPr>
          <a:xfrm>
            <a:off x="2895177" y="2258348"/>
            <a:ext cx="3452355" cy="430887"/>
          </a:xfrm>
          <a:prstGeom prst="rect">
            <a:avLst/>
          </a:prstGeom>
          <a:noFill/>
        </p:spPr>
        <p:txBody>
          <a:bodyPr wrap="none" rtlCol="0">
            <a:spAutoFit/>
          </a:bodyPr>
          <a:lstStyle/>
          <a:p>
            <a:r>
              <a:rPr lang="it-IT" sz="2200" dirty="0"/>
              <a:t>List of cities still to be visited</a:t>
            </a:r>
          </a:p>
        </p:txBody>
      </p:sp>
      <p:sp>
        <p:nvSpPr>
          <p:cNvPr id="63" name="TextBox 62">
            <a:extLst>
              <a:ext uri="{FF2B5EF4-FFF2-40B4-BE49-F238E27FC236}">
                <a16:creationId xmlns:a16="http://schemas.microsoft.com/office/drawing/2014/main" id="{37C00AFA-BF71-44D3-A658-309C20960494}"/>
              </a:ext>
            </a:extLst>
          </p:cNvPr>
          <p:cNvSpPr txBox="1"/>
          <p:nvPr/>
        </p:nvSpPr>
        <p:spPr>
          <a:xfrm>
            <a:off x="589626" y="3994343"/>
            <a:ext cx="5305147" cy="769441"/>
          </a:xfrm>
          <a:prstGeom prst="rect">
            <a:avLst/>
          </a:prstGeom>
          <a:noFill/>
        </p:spPr>
        <p:txBody>
          <a:bodyPr wrap="square" rtlCol="0">
            <a:spAutoFit/>
          </a:bodyPr>
          <a:lstStyle/>
          <a:p>
            <a:r>
              <a:rPr lang="it-IT" sz="2200" b="1" dirty="0"/>
              <a:t>Small exercise</a:t>
            </a:r>
            <a:r>
              <a:rPr lang="it-IT" sz="2200" dirty="0"/>
              <a:t>: diagram of all the transition, how many are them? (cost for memory)</a:t>
            </a:r>
          </a:p>
        </p:txBody>
      </p:sp>
    </p:spTree>
    <p:extLst>
      <p:ext uri="{BB962C8B-B14F-4D97-AF65-F5344CB8AC3E}">
        <p14:creationId xmlns:p14="http://schemas.microsoft.com/office/powerpoint/2010/main" val="1814742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F37AE-F2CC-47C8-B523-104DB2E102A3}"/>
              </a:ext>
            </a:extLst>
          </p:cNvPr>
          <p:cNvSpPr>
            <a:spLocks noGrp="1"/>
          </p:cNvSpPr>
          <p:nvPr>
            <p:ph type="title"/>
          </p:nvPr>
        </p:nvSpPr>
        <p:spPr/>
        <p:txBody>
          <a:bodyPr/>
          <a:lstStyle/>
          <a:p>
            <a:r>
              <a:rPr lang="it-IT" dirty="0"/>
              <a:t>As a Markov Decision Process</a:t>
            </a:r>
          </a:p>
        </p:txBody>
      </p:sp>
      <p:pic>
        <p:nvPicPr>
          <p:cNvPr id="11" name="Picture 10">
            <a:extLst>
              <a:ext uri="{FF2B5EF4-FFF2-40B4-BE49-F238E27FC236}">
                <a16:creationId xmlns:a16="http://schemas.microsoft.com/office/drawing/2014/main" id="{E9A66F0D-C798-42AE-AEA2-4DF24E324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6433" y="1325996"/>
            <a:ext cx="5431149" cy="5336695"/>
          </a:xfrm>
          <a:prstGeom prst="rect">
            <a:avLst/>
          </a:prstGeom>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3EFFB7B-6C23-4E2D-B063-51290C3BF0A0}"/>
                  </a:ext>
                </a:extLst>
              </p:cNvPr>
              <p:cNvSpPr txBox="1"/>
              <p:nvPr/>
            </p:nvSpPr>
            <p:spPr>
              <a:xfrm>
                <a:off x="589626" y="1919796"/>
                <a:ext cx="3130118" cy="430887"/>
              </a:xfrm>
              <a:prstGeom prst="rect">
                <a:avLst/>
              </a:prstGeom>
              <a:noFill/>
            </p:spPr>
            <p:txBody>
              <a:bodyPr wrap="square" rtlCol="0">
                <a:spAutoFit/>
              </a:bodyPr>
              <a:lstStyle/>
              <a:p>
                <a:r>
                  <a:rPr lang="it-IT" sz="2200" b="1" dirty="0"/>
                  <a:t>States</a:t>
                </a:r>
                <a:r>
                  <a:rPr lang="it-IT" sz="2200" dirty="0"/>
                  <a:t>:	</a:t>
                </a:r>
                <a14:m>
                  <m:oMath xmlns:m="http://schemas.openxmlformats.org/officeDocument/2006/math">
                    <m:r>
                      <m:rPr>
                        <m:sty m:val="p"/>
                      </m:rPr>
                      <a:rPr lang="it-IT" sz="2200" b="0" i="0" smtClean="0">
                        <a:latin typeface="Cambria Math" panose="02040503050406030204" pitchFamily="18" charset="0"/>
                      </a:rPr>
                      <m:t>s</m:t>
                    </m:r>
                    <m:r>
                      <a:rPr lang="it-IT" sz="2200" b="0" i="0" smtClean="0">
                        <a:latin typeface="Cambria Math" panose="02040503050406030204" pitchFamily="18" charset="0"/>
                      </a:rPr>
                      <m:t>=</m:t>
                    </m:r>
                    <m:d>
                      <m:dPr>
                        <m:ctrlPr>
                          <a:rPr lang="it-IT" sz="2200" b="0" i="1" smtClean="0">
                            <a:latin typeface="Cambria Math" panose="02040503050406030204" pitchFamily="18" charset="0"/>
                          </a:rPr>
                        </m:ctrlPr>
                      </m:dPr>
                      <m:e>
                        <m:r>
                          <a:rPr lang="it-IT" sz="2200" b="0" i="1" smtClean="0">
                            <a:latin typeface="Cambria Math" panose="02040503050406030204" pitchFamily="18" charset="0"/>
                          </a:rPr>
                          <m:t>𝑘</m:t>
                        </m:r>
                        <m:r>
                          <a:rPr lang="it-IT" sz="2200" b="0" i="1" smtClean="0">
                            <a:latin typeface="Cambria Math" panose="02040503050406030204" pitchFamily="18" charset="0"/>
                          </a:rPr>
                          <m:t>, </m:t>
                        </m:r>
                        <m:r>
                          <a:rPr lang="it-IT" sz="2200" b="0" i="1" smtClean="0">
                            <a:latin typeface="Cambria Math" panose="02040503050406030204" pitchFamily="18" charset="0"/>
                          </a:rPr>
                          <m:t>𝐴</m:t>
                        </m:r>
                      </m:e>
                    </m:d>
                  </m:oMath>
                </a14:m>
                <a:endParaRPr lang="it-IT" sz="2200" b="0" dirty="0"/>
              </a:p>
            </p:txBody>
          </p:sp>
        </mc:Choice>
        <mc:Fallback xmlns="">
          <p:sp>
            <p:nvSpPr>
              <p:cNvPr id="18" name="TextBox 17">
                <a:extLst>
                  <a:ext uri="{FF2B5EF4-FFF2-40B4-BE49-F238E27FC236}">
                    <a16:creationId xmlns:a16="http://schemas.microsoft.com/office/drawing/2014/main" id="{93EFFB7B-6C23-4E2D-B063-51290C3BF0A0}"/>
                  </a:ext>
                </a:extLst>
              </p:cNvPr>
              <p:cNvSpPr txBox="1">
                <a:spLocks noRot="1" noChangeAspect="1" noMove="1" noResize="1" noEditPoints="1" noAdjustHandles="1" noChangeArrowheads="1" noChangeShapeType="1" noTextEdit="1"/>
              </p:cNvSpPr>
              <p:nvPr/>
            </p:nvSpPr>
            <p:spPr>
              <a:xfrm>
                <a:off x="589626" y="1919796"/>
                <a:ext cx="3130118" cy="430887"/>
              </a:xfrm>
              <a:prstGeom prst="rect">
                <a:avLst/>
              </a:prstGeom>
              <a:blipFill>
                <a:blip r:embed="rId3"/>
                <a:stretch>
                  <a:fillRect l="-2534" t="-9859" b="-26761"/>
                </a:stretch>
              </a:blipFill>
            </p:spPr>
            <p:txBody>
              <a:bodyPr/>
              <a:lstStyle/>
              <a:p>
                <a:r>
                  <a:rPr lang="it-IT">
                    <a:noFill/>
                  </a:rPr>
                  <a:t> </a:t>
                </a:r>
              </a:p>
            </p:txBody>
          </p:sp>
        </mc:Fallback>
      </mc:AlternateContent>
      <p:sp>
        <p:nvSpPr>
          <p:cNvPr id="20" name="TextBox 19">
            <a:extLst>
              <a:ext uri="{FF2B5EF4-FFF2-40B4-BE49-F238E27FC236}">
                <a16:creationId xmlns:a16="http://schemas.microsoft.com/office/drawing/2014/main" id="{C18C21AA-EFD1-430D-B3A2-3914B0E60663}"/>
              </a:ext>
            </a:extLst>
          </p:cNvPr>
          <p:cNvSpPr txBox="1"/>
          <p:nvPr/>
        </p:nvSpPr>
        <p:spPr>
          <a:xfrm>
            <a:off x="2904055" y="1559451"/>
            <a:ext cx="2225546" cy="430887"/>
          </a:xfrm>
          <a:prstGeom prst="rect">
            <a:avLst/>
          </a:prstGeom>
          <a:noFill/>
        </p:spPr>
        <p:txBody>
          <a:bodyPr wrap="none" rtlCol="0">
            <a:spAutoFit/>
          </a:bodyPr>
          <a:lstStyle/>
          <a:p>
            <a:r>
              <a:rPr lang="it-IT" sz="2200" dirty="0"/>
              <a:t>Current city I’m in</a:t>
            </a:r>
          </a:p>
        </p:txBody>
      </p:sp>
      <p:sp>
        <p:nvSpPr>
          <p:cNvPr id="24" name="Arc 23">
            <a:extLst>
              <a:ext uri="{FF2B5EF4-FFF2-40B4-BE49-F238E27FC236}">
                <a16:creationId xmlns:a16="http://schemas.microsoft.com/office/drawing/2014/main" id="{14C331E1-AFB7-4690-85EB-73F63478B121}"/>
              </a:ext>
            </a:extLst>
          </p:cNvPr>
          <p:cNvSpPr/>
          <p:nvPr/>
        </p:nvSpPr>
        <p:spPr>
          <a:xfrm flipH="1">
            <a:off x="2272682" y="1775535"/>
            <a:ext cx="1287263" cy="369332"/>
          </a:xfrm>
          <a:prstGeom prst="arc">
            <a:avLst>
              <a:gd name="adj1" fmla="val 16200000"/>
              <a:gd name="adj2" fmla="val 22543"/>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25" name="Arc 24">
            <a:extLst>
              <a:ext uri="{FF2B5EF4-FFF2-40B4-BE49-F238E27FC236}">
                <a16:creationId xmlns:a16="http://schemas.microsoft.com/office/drawing/2014/main" id="{706A65F2-5F06-45AF-96FF-37D4968C986C}"/>
              </a:ext>
            </a:extLst>
          </p:cNvPr>
          <p:cNvSpPr/>
          <p:nvPr/>
        </p:nvSpPr>
        <p:spPr>
          <a:xfrm flipH="1" flipV="1">
            <a:off x="2521257" y="2135152"/>
            <a:ext cx="790114" cy="338639"/>
          </a:xfrm>
          <a:prstGeom prst="arc">
            <a:avLst>
              <a:gd name="adj1" fmla="val 16200000"/>
              <a:gd name="adj2" fmla="val 22543"/>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21" name="TextBox 20">
            <a:extLst>
              <a:ext uri="{FF2B5EF4-FFF2-40B4-BE49-F238E27FC236}">
                <a16:creationId xmlns:a16="http://schemas.microsoft.com/office/drawing/2014/main" id="{72FC5DF6-3C1A-4D21-BAF9-62BFE7A5DF94}"/>
              </a:ext>
            </a:extLst>
          </p:cNvPr>
          <p:cNvSpPr txBox="1"/>
          <p:nvPr/>
        </p:nvSpPr>
        <p:spPr>
          <a:xfrm>
            <a:off x="2895177" y="2258348"/>
            <a:ext cx="3452355" cy="430887"/>
          </a:xfrm>
          <a:prstGeom prst="rect">
            <a:avLst/>
          </a:prstGeom>
          <a:noFill/>
        </p:spPr>
        <p:txBody>
          <a:bodyPr wrap="none" rtlCol="0">
            <a:spAutoFit/>
          </a:bodyPr>
          <a:lstStyle/>
          <a:p>
            <a:r>
              <a:rPr lang="it-IT" sz="2200" dirty="0"/>
              <a:t>List of cities still to be visited</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37C00AFA-BF71-44D3-A658-309C20960494}"/>
                  </a:ext>
                </a:extLst>
              </p:cNvPr>
              <p:cNvSpPr txBox="1"/>
              <p:nvPr/>
            </p:nvSpPr>
            <p:spPr>
              <a:xfrm>
                <a:off x="463624" y="3429000"/>
                <a:ext cx="5555436" cy="2860783"/>
              </a:xfrm>
              <a:prstGeom prst="rect">
                <a:avLst/>
              </a:prstGeom>
              <a:noFill/>
            </p:spPr>
            <p:txBody>
              <a:bodyPr wrap="square" rtlCol="0">
                <a:spAutoFit/>
              </a:bodyPr>
              <a:lstStyle/>
              <a:p>
                <a:pPr algn="ctr"/>
                <a:r>
                  <a:rPr lang="it-IT" sz="2200" b="1" dirty="0"/>
                  <a:t>Optimality Bellman equation </a:t>
                </a:r>
                <a:r>
                  <a:rPr lang="it-IT" sz="2200" dirty="0"/>
                  <a:t>(</a:t>
                </a:r>
                <a14:m>
                  <m:oMath xmlns:m="http://schemas.openxmlformats.org/officeDocument/2006/math">
                    <m:r>
                      <a:rPr lang="it-IT" sz="2200" b="0" i="1" smtClean="0">
                        <a:latin typeface="Cambria Math" panose="02040503050406030204" pitchFamily="18" charset="0"/>
                        <a:ea typeface="Cambria Math" panose="02040503050406030204" pitchFamily="18" charset="0"/>
                      </a:rPr>
                      <m:t>𝛾</m:t>
                    </m:r>
                    <m:r>
                      <a:rPr lang="it-IT" sz="2200" b="0" i="1" smtClean="0">
                        <a:latin typeface="Cambria Math" panose="02040503050406030204" pitchFamily="18" charset="0"/>
                        <a:ea typeface="Cambria Math" panose="02040503050406030204" pitchFamily="18" charset="0"/>
                      </a:rPr>
                      <m:t>=1</m:t>
                    </m:r>
                  </m:oMath>
                </a14:m>
                <a:r>
                  <a:rPr lang="it-IT" sz="2200" dirty="0"/>
                  <a:t>):</a:t>
                </a:r>
              </a:p>
              <a:p>
                <a:pPr algn="ctr"/>
                <a:endParaRPr lang="it-IT" sz="2200" dirty="0"/>
              </a:p>
              <a:p>
                <a:pPr/>
                <a14:m>
                  <m:oMathPara xmlns:m="http://schemas.openxmlformats.org/officeDocument/2006/math">
                    <m:oMathParaPr>
                      <m:jc m:val="centerGroup"/>
                    </m:oMathParaPr>
                    <m:oMath xmlns:m="http://schemas.openxmlformats.org/officeDocument/2006/math">
                      <m:sSup>
                        <m:sSupPr>
                          <m:ctrlPr>
                            <a:rPr lang="it-IT" sz="2200" b="0" i="1" smtClean="0">
                              <a:latin typeface="Cambria Math" panose="02040503050406030204" pitchFamily="18" charset="0"/>
                            </a:rPr>
                          </m:ctrlPr>
                        </m:sSupPr>
                        <m:e>
                          <m:r>
                            <a:rPr lang="it-IT" sz="2200" b="0" i="1" smtClean="0">
                              <a:latin typeface="Cambria Math" panose="02040503050406030204" pitchFamily="18" charset="0"/>
                            </a:rPr>
                            <m:t>𝑉</m:t>
                          </m:r>
                        </m:e>
                        <m:sup>
                          <m:r>
                            <a:rPr lang="it-IT" sz="2200" b="0" i="1" smtClean="0">
                              <a:latin typeface="Cambria Math" panose="02040503050406030204" pitchFamily="18" charset="0"/>
                            </a:rPr>
                            <m:t>∗</m:t>
                          </m:r>
                        </m:sup>
                      </m:sSup>
                      <m:d>
                        <m:dPr>
                          <m:ctrlPr>
                            <a:rPr lang="it-IT" sz="2200" b="0" i="1" smtClean="0">
                              <a:latin typeface="Cambria Math" panose="02040503050406030204" pitchFamily="18" charset="0"/>
                            </a:rPr>
                          </m:ctrlPr>
                        </m:dPr>
                        <m:e>
                          <m:r>
                            <a:rPr lang="it-IT" sz="2200" b="0" i="1" smtClean="0">
                              <a:latin typeface="Cambria Math" panose="02040503050406030204" pitchFamily="18" charset="0"/>
                            </a:rPr>
                            <m:t>𝑘</m:t>
                          </m:r>
                          <m:r>
                            <a:rPr lang="it-IT" sz="2200" b="0" i="1" smtClean="0">
                              <a:latin typeface="Cambria Math" panose="02040503050406030204" pitchFamily="18" charset="0"/>
                            </a:rPr>
                            <m:t>,</m:t>
                          </m:r>
                          <m:r>
                            <a:rPr lang="it-IT" sz="2200" b="0" i="1" smtClean="0">
                              <a:latin typeface="Cambria Math" panose="02040503050406030204" pitchFamily="18" charset="0"/>
                            </a:rPr>
                            <m:t>𝐴</m:t>
                          </m:r>
                        </m:e>
                      </m:d>
                      <m:r>
                        <a:rPr lang="it-IT" sz="2200" b="0" i="1" smtClean="0">
                          <a:latin typeface="Cambria Math" panose="02040503050406030204" pitchFamily="18" charset="0"/>
                        </a:rPr>
                        <m:t>=</m:t>
                      </m:r>
                      <m:sSub>
                        <m:sSubPr>
                          <m:ctrlPr>
                            <a:rPr lang="it-IT" sz="2200" b="0" i="1" smtClean="0">
                              <a:latin typeface="Cambria Math" panose="02040503050406030204" pitchFamily="18" charset="0"/>
                            </a:rPr>
                          </m:ctrlPr>
                        </m:sSubPr>
                        <m:e>
                          <m:r>
                            <a:rPr lang="it-IT" sz="2200" b="0" i="1" smtClean="0">
                              <a:latin typeface="Cambria Math" panose="02040503050406030204" pitchFamily="18" charset="0"/>
                            </a:rPr>
                            <m:t>𝑚𝑎𝑥</m:t>
                          </m:r>
                        </m:e>
                        <m:sub>
                          <m:r>
                            <a:rPr lang="it-IT" sz="2200" b="0" i="1" smtClean="0">
                              <a:latin typeface="Cambria Math" panose="02040503050406030204" pitchFamily="18" charset="0"/>
                            </a:rPr>
                            <m:t>𝑘</m:t>
                          </m:r>
                          <m:r>
                            <a:rPr lang="it-IT" sz="2200" b="0" i="1" smtClean="0">
                              <a:latin typeface="Cambria Math" panose="02040503050406030204" pitchFamily="18" charset="0"/>
                            </a:rPr>
                            <m:t>′</m:t>
                          </m:r>
                        </m:sub>
                      </m:sSub>
                      <m:r>
                        <a:rPr lang="it-IT" sz="2200" b="0" i="1" smtClean="0">
                          <a:latin typeface="Cambria Math" panose="02040503050406030204" pitchFamily="18" charset="0"/>
                        </a:rPr>
                        <m:t>[</m:t>
                      </m:r>
                      <m:sSub>
                        <m:sSubPr>
                          <m:ctrlPr>
                            <a:rPr lang="it-IT" sz="2200" b="0" i="1" smtClean="0">
                              <a:latin typeface="Cambria Math" panose="02040503050406030204" pitchFamily="18" charset="0"/>
                            </a:rPr>
                          </m:ctrlPr>
                        </m:sSubPr>
                        <m:e>
                          <m:r>
                            <a:rPr lang="it-IT" sz="2200" b="0" i="1" smtClean="0">
                              <a:latin typeface="Cambria Math" panose="02040503050406030204" pitchFamily="18" charset="0"/>
                            </a:rPr>
                            <m:t>−</m:t>
                          </m:r>
                          <m:r>
                            <a:rPr lang="it-IT" sz="2200" b="0" i="1" smtClean="0">
                              <a:latin typeface="Cambria Math" panose="02040503050406030204" pitchFamily="18" charset="0"/>
                            </a:rPr>
                            <m:t>𝑑</m:t>
                          </m:r>
                        </m:e>
                        <m:sub>
                          <m:r>
                            <a:rPr lang="it-IT" sz="2200" b="0" i="1" smtClean="0">
                              <a:latin typeface="Cambria Math" panose="02040503050406030204" pitchFamily="18" charset="0"/>
                            </a:rPr>
                            <m:t>𝑘</m:t>
                          </m:r>
                          <m:r>
                            <a:rPr lang="it-IT" sz="2200" b="0" i="1" smtClean="0">
                              <a:latin typeface="Cambria Math" panose="02040503050406030204" pitchFamily="18" charset="0"/>
                            </a:rPr>
                            <m:t>,</m:t>
                          </m:r>
                          <m:sSup>
                            <m:sSupPr>
                              <m:ctrlPr>
                                <a:rPr lang="it-IT" sz="2200" b="0" i="1" smtClean="0">
                                  <a:latin typeface="Cambria Math" panose="02040503050406030204" pitchFamily="18" charset="0"/>
                                </a:rPr>
                              </m:ctrlPr>
                            </m:sSupPr>
                            <m:e>
                              <m:r>
                                <a:rPr lang="it-IT" sz="2200" b="0" i="1" smtClean="0">
                                  <a:latin typeface="Cambria Math" panose="02040503050406030204" pitchFamily="18" charset="0"/>
                                </a:rPr>
                                <m:t>𝑘</m:t>
                              </m:r>
                            </m:e>
                            <m:sup>
                              <m:r>
                                <a:rPr lang="it-IT" sz="2200" b="0" i="1" smtClean="0">
                                  <a:latin typeface="Cambria Math" panose="02040503050406030204" pitchFamily="18" charset="0"/>
                                </a:rPr>
                                <m:t>′</m:t>
                              </m:r>
                            </m:sup>
                          </m:sSup>
                        </m:sub>
                      </m:sSub>
                      <m:r>
                        <a:rPr lang="it-IT" sz="2200" b="0" i="1" smtClean="0">
                          <a:latin typeface="Cambria Math" panose="02040503050406030204" pitchFamily="18" charset="0"/>
                        </a:rPr>
                        <m:t>+</m:t>
                      </m:r>
                      <m:sSup>
                        <m:sSupPr>
                          <m:ctrlPr>
                            <a:rPr lang="it-IT" sz="2200" b="0" i="1" smtClean="0">
                              <a:latin typeface="Cambria Math" panose="02040503050406030204" pitchFamily="18" charset="0"/>
                            </a:rPr>
                          </m:ctrlPr>
                        </m:sSupPr>
                        <m:e>
                          <m:r>
                            <a:rPr lang="it-IT" sz="2200" b="0" i="1" smtClean="0">
                              <a:latin typeface="Cambria Math" panose="02040503050406030204" pitchFamily="18" charset="0"/>
                            </a:rPr>
                            <m:t>𝑉</m:t>
                          </m:r>
                        </m:e>
                        <m:sup>
                          <m:r>
                            <a:rPr lang="it-IT" sz="2200" b="0" i="1" smtClean="0">
                              <a:latin typeface="Cambria Math" panose="02040503050406030204" pitchFamily="18" charset="0"/>
                            </a:rPr>
                            <m:t>∗</m:t>
                          </m:r>
                        </m:sup>
                      </m:sSup>
                      <m:r>
                        <a:rPr lang="it-IT" sz="2200" b="0" i="1" smtClean="0">
                          <a:latin typeface="Cambria Math" panose="02040503050406030204" pitchFamily="18" charset="0"/>
                        </a:rPr>
                        <m:t>(</m:t>
                      </m:r>
                      <m:sSup>
                        <m:sSupPr>
                          <m:ctrlPr>
                            <a:rPr lang="it-IT" sz="2200" b="0" i="1" smtClean="0">
                              <a:latin typeface="Cambria Math" panose="02040503050406030204" pitchFamily="18" charset="0"/>
                            </a:rPr>
                          </m:ctrlPr>
                        </m:sSupPr>
                        <m:e>
                          <m:r>
                            <a:rPr lang="it-IT" sz="2200" b="0" i="1" smtClean="0">
                              <a:latin typeface="Cambria Math" panose="02040503050406030204" pitchFamily="18" charset="0"/>
                            </a:rPr>
                            <m:t>𝑘</m:t>
                          </m:r>
                        </m:e>
                        <m:sup>
                          <m:r>
                            <a:rPr lang="it-IT" sz="2200" b="0" i="1" smtClean="0">
                              <a:latin typeface="Cambria Math" panose="02040503050406030204" pitchFamily="18" charset="0"/>
                            </a:rPr>
                            <m:t>′</m:t>
                          </m:r>
                        </m:sup>
                      </m:sSup>
                      <m:r>
                        <a:rPr lang="it-IT" sz="2200" b="0" i="1" smtClean="0">
                          <a:latin typeface="Cambria Math" panose="02040503050406030204" pitchFamily="18" charset="0"/>
                        </a:rPr>
                        <m:t>,</m:t>
                      </m:r>
                      <m:r>
                        <a:rPr lang="it-IT" sz="2200" b="0" i="1" smtClean="0">
                          <a:latin typeface="Cambria Math" panose="02040503050406030204" pitchFamily="18" charset="0"/>
                        </a:rPr>
                        <m:t>𝐴</m:t>
                      </m:r>
                      <m:r>
                        <a:rPr lang="it-IT" sz="2200" b="0" i="1" smtClean="0">
                          <a:latin typeface="Cambria Math" panose="02040503050406030204" pitchFamily="18" charset="0"/>
                        </a:rPr>
                        <m:t>\</m:t>
                      </m:r>
                      <m:r>
                        <m:rPr>
                          <m:lit/>
                        </m:rPr>
                        <a:rPr lang="it-IT" sz="2200" b="0" i="1" smtClean="0">
                          <a:latin typeface="Cambria Math" panose="02040503050406030204" pitchFamily="18" charset="0"/>
                        </a:rPr>
                        <m:t>{</m:t>
                      </m:r>
                      <m:r>
                        <a:rPr lang="it-IT" sz="2200" b="0" i="1" smtClean="0">
                          <a:latin typeface="Cambria Math" panose="02040503050406030204" pitchFamily="18" charset="0"/>
                        </a:rPr>
                        <m:t>𝑘</m:t>
                      </m:r>
                      <m:r>
                        <a:rPr lang="it-IT" sz="2200" b="0" i="1" smtClean="0">
                          <a:latin typeface="Cambria Math" panose="02040503050406030204" pitchFamily="18" charset="0"/>
                        </a:rPr>
                        <m:t>′})]</m:t>
                      </m:r>
                    </m:oMath>
                  </m:oMathPara>
                </a14:m>
                <a:endParaRPr lang="it-IT" sz="2200" dirty="0"/>
              </a:p>
              <a:p>
                <a:endParaRPr lang="it-IT" sz="2200" dirty="0"/>
              </a:p>
              <a:p>
                <a:pPr algn="ctr"/>
                <a:r>
                  <a:rPr lang="it-IT" sz="2200" dirty="0"/>
                  <a:t>Or equivalently,</a:t>
                </a:r>
              </a:p>
              <a:p>
                <a:endParaRPr lang="it-IT" sz="2200" dirty="0"/>
              </a:p>
              <a:p>
                <a:pPr/>
                <a14:m>
                  <m:oMathPara xmlns:m="http://schemas.openxmlformats.org/officeDocument/2006/math">
                    <m:oMathParaPr>
                      <m:jc m:val="centerGroup"/>
                    </m:oMathParaPr>
                    <m:oMath xmlns:m="http://schemas.openxmlformats.org/officeDocument/2006/math">
                      <m:sSup>
                        <m:sSupPr>
                          <m:ctrlPr>
                            <a:rPr lang="it-IT" sz="2200" i="1">
                              <a:latin typeface="Cambria Math" panose="02040503050406030204" pitchFamily="18" charset="0"/>
                            </a:rPr>
                          </m:ctrlPr>
                        </m:sSupPr>
                        <m:e>
                          <m:r>
                            <a:rPr lang="it-IT" sz="2200" b="0" i="1" smtClean="0">
                              <a:latin typeface="Cambria Math" panose="02040503050406030204" pitchFamily="18" charset="0"/>
                            </a:rPr>
                            <m:t>𝐶</m:t>
                          </m:r>
                        </m:e>
                        <m:sup>
                          <m:r>
                            <a:rPr lang="it-IT" sz="2200" i="1">
                              <a:latin typeface="Cambria Math" panose="02040503050406030204" pitchFamily="18" charset="0"/>
                            </a:rPr>
                            <m:t>∗</m:t>
                          </m:r>
                        </m:sup>
                      </m:sSup>
                      <m:d>
                        <m:dPr>
                          <m:ctrlPr>
                            <a:rPr lang="it-IT" sz="2200" i="1">
                              <a:latin typeface="Cambria Math" panose="02040503050406030204" pitchFamily="18" charset="0"/>
                            </a:rPr>
                          </m:ctrlPr>
                        </m:dPr>
                        <m:e>
                          <m:r>
                            <a:rPr lang="it-IT" sz="2200" i="1">
                              <a:latin typeface="Cambria Math" panose="02040503050406030204" pitchFamily="18" charset="0"/>
                            </a:rPr>
                            <m:t>𝑘</m:t>
                          </m:r>
                          <m:r>
                            <a:rPr lang="it-IT" sz="2200" i="1">
                              <a:latin typeface="Cambria Math" panose="02040503050406030204" pitchFamily="18" charset="0"/>
                            </a:rPr>
                            <m:t>,</m:t>
                          </m:r>
                          <m:r>
                            <a:rPr lang="it-IT" sz="2200" i="1">
                              <a:latin typeface="Cambria Math" panose="02040503050406030204" pitchFamily="18" charset="0"/>
                            </a:rPr>
                            <m:t>𝐴</m:t>
                          </m:r>
                        </m:e>
                      </m:d>
                      <m:r>
                        <a:rPr lang="it-IT" sz="2200" i="1">
                          <a:latin typeface="Cambria Math" panose="02040503050406030204" pitchFamily="18" charset="0"/>
                        </a:rPr>
                        <m:t>=</m:t>
                      </m:r>
                      <m:sSub>
                        <m:sSubPr>
                          <m:ctrlPr>
                            <a:rPr lang="it-IT" sz="2200" i="1">
                              <a:latin typeface="Cambria Math" panose="02040503050406030204" pitchFamily="18" charset="0"/>
                            </a:rPr>
                          </m:ctrlPr>
                        </m:sSubPr>
                        <m:e>
                          <m:r>
                            <a:rPr lang="it-IT" sz="2200" b="0" i="1" smtClean="0">
                              <a:latin typeface="Cambria Math" panose="02040503050406030204" pitchFamily="18" charset="0"/>
                            </a:rPr>
                            <m:t>𝑚𝑖𝑛</m:t>
                          </m:r>
                        </m:e>
                        <m:sub>
                          <m:r>
                            <a:rPr lang="it-IT" sz="2200" i="1">
                              <a:latin typeface="Cambria Math" panose="02040503050406030204" pitchFamily="18" charset="0"/>
                            </a:rPr>
                            <m:t>𝑘</m:t>
                          </m:r>
                          <m:r>
                            <a:rPr lang="it-IT" sz="2200" i="1">
                              <a:latin typeface="Cambria Math" panose="02040503050406030204" pitchFamily="18" charset="0"/>
                            </a:rPr>
                            <m:t>′</m:t>
                          </m:r>
                        </m:sub>
                      </m:sSub>
                      <m:r>
                        <a:rPr lang="it-IT" sz="2200" i="1">
                          <a:latin typeface="Cambria Math" panose="02040503050406030204" pitchFamily="18" charset="0"/>
                        </a:rPr>
                        <m:t>[</m:t>
                      </m:r>
                      <m:sSub>
                        <m:sSubPr>
                          <m:ctrlPr>
                            <a:rPr lang="it-IT" sz="2200" i="1">
                              <a:latin typeface="Cambria Math" panose="02040503050406030204" pitchFamily="18" charset="0"/>
                            </a:rPr>
                          </m:ctrlPr>
                        </m:sSubPr>
                        <m:e>
                          <m:r>
                            <a:rPr lang="it-IT" sz="2200" i="1">
                              <a:latin typeface="Cambria Math" panose="02040503050406030204" pitchFamily="18" charset="0"/>
                            </a:rPr>
                            <m:t>𝑑</m:t>
                          </m:r>
                        </m:e>
                        <m:sub>
                          <m:r>
                            <a:rPr lang="it-IT" sz="2200" i="1">
                              <a:latin typeface="Cambria Math" panose="02040503050406030204" pitchFamily="18" charset="0"/>
                            </a:rPr>
                            <m:t>𝑘</m:t>
                          </m:r>
                          <m:r>
                            <a:rPr lang="it-IT" sz="2200" i="1">
                              <a:latin typeface="Cambria Math" panose="02040503050406030204" pitchFamily="18" charset="0"/>
                            </a:rPr>
                            <m:t>,</m:t>
                          </m:r>
                          <m:sSup>
                            <m:sSupPr>
                              <m:ctrlPr>
                                <a:rPr lang="it-IT" sz="2200" i="1">
                                  <a:latin typeface="Cambria Math" panose="02040503050406030204" pitchFamily="18" charset="0"/>
                                </a:rPr>
                              </m:ctrlPr>
                            </m:sSupPr>
                            <m:e>
                              <m:r>
                                <a:rPr lang="it-IT" sz="2200" i="1">
                                  <a:latin typeface="Cambria Math" panose="02040503050406030204" pitchFamily="18" charset="0"/>
                                </a:rPr>
                                <m:t>𝑘</m:t>
                              </m:r>
                            </m:e>
                            <m:sup>
                              <m:r>
                                <a:rPr lang="it-IT" sz="2200" i="1">
                                  <a:latin typeface="Cambria Math" panose="02040503050406030204" pitchFamily="18" charset="0"/>
                                </a:rPr>
                                <m:t>′</m:t>
                              </m:r>
                            </m:sup>
                          </m:sSup>
                        </m:sub>
                      </m:sSub>
                      <m:r>
                        <a:rPr lang="it-IT" sz="2200" i="1">
                          <a:latin typeface="Cambria Math" panose="02040503050406030204" pitchFamily="18" charset="0"/>
                        </a:rPr>
                        <m:t>+</m:t>
                      </m:r>
                      <m:sSup>
                        <m:sSupPr>
                          <m:ctrlPr>
                            <a:rPr lang="it-IT" sz="2200" i="1">
                              <a:latin typeface="Cambria Math" panose="02040503050406030204" pitchFamily="18" charset="0"/>
                            </a:rPr>
                          </m:ctrlPr>
                        </m:sSupPr>
                        <m:e>
                          <m:r>
                            <a:rPr lang="it-IT" sz="2200" b="0" i="1" smtClean="0">
                              <a:latin typeface="Cambria Math" panose="02040503050406030204" pitchFamily="18" charset="0"/>
                            </a:rPr>
                            <m:t>𝐶</m:t>
                          </m:r>
                        </m:e>
                        <m:sup>
                          <m:r>
                            <a:rPr lang="it-IT" sz="2200" i="1">
                              <a:latin typeface="Cambria Math" panose="02040503050406030204" pitchFamily="18" charset="0"/>
                            </a:rPr>
                            <m:t>∗</m:t>
                          </m:r>
                        </m:sup>
                      </m:sSup>
                      <m:r>
                        <a:rPr lang="it-IT" sz="2200" i="1">
                          <a:latin typeface="Cambria Math" panose="02040503050406030204" pitchFamily="18" charset="0"/>
                        </a:rPr>
                        <m:t>(</m:t>
                      </m:r>
                      <m:sSup>
                        <m:sSupPr>
                          <m:ctrlPr>
                            <a:rPr lang="it-IT" sz="2200" i="1">
                              <a:latin typeface="Cambria Math" panose="02040503050406030204" pitchFamily="18" charset="0"/>
                            </a:rPr>
                          </m:ctrlPr>
                        </m:sSupPr>
                        <m:e>
                          <m:r>
                            <a:rPr lang="it-IT" sz="2200" i="1">
                              <a:latin typeface="Cambria Math" panose="02040503050406030204" pitchFamily="18" charset="0"/>
                            </a:rPr>
                            <m:t>𝑘</m:t>
                          </m:r>
                        </m:e>
                        <m:sup>
                          <m:r>
                            <a:rPr lang="it-IT" sz="2200" i="1">
                              <a:latin typeface="Cambria Math" panose="02040503050406030204" pitchFamily="18" charset="0"/>
                            </a:rPr>
                            <m:t>′</m:t>
                          </m:r>
                        </m:sup>
                      </m:sSup>
                      <m:r>
                        <a:rPr lang="it-IT" sz="2200" i="1">
                          <a:latin typeface="Cambria Math" panose="02040503050406030204" pitchFamily="18" charset="0"/>
                        </a:rPr>
                        <m:t>,</m:t>
                      </m:r>
                      <m:r>
                        <a:rPr lang="it-IT" sz="2200" i="1">
                          <a:latin typeface="Cambria Math" panose="02040503050406030204" pitchFamily="18" charset="0"/>
                        </a:rPr>
                        <m:t>𝐴</m:t>
                      </m:r>
                      <m:r>
                        <a:rPr lang="it-IT" sz="2200" i="1">
                          <a:latin typeface="Cambria Math" panose="02040503050406030204" pitchFamily="18" charset="0"/>
                        </a:rPr>
                        <m:t>\</m:t>
                      </m:r>
                      <m:r>
                        <m:rPr>
                          <m:lit/>
                        </m:rPr>
                        <a:rPr lang="it-IT" sz="2200" i="1">
                          <a:latin typeface="Cambria Math" panose="02040503050406030204" pitchFamily="18" charset="0"/>
                        </a:rPr>
                        <m:t>{</m:t>
                      </m:r>
                      <m:r>
                        <a:rPr lang="it-IT" sz="2200" i="1">
                          <a:latin typeface="Cambria Math" panose="02040503050406030204" pitchFamily="18" charset="0"/>
                        </a:rPr>
                        <m:t>𝑘</m:t>
                      </m:r>
                      <m:r>
                        <a:rPr lang="it-IT" sz="2200" i="1">
                          <a:latin typeface="Cambria Math" panose="02040503050406030204" pitchFamily="18" charset="0"/>
                        </a:rPr>
                        <m:t>′})]</m:t>
                      </m:r>
                    </m:oMath>
                  </m:oMathPara>
                </a14:m>
                <a:endParaRPr lang="it-IT" sz="2200" dirty="0"/>
              </a:p>
              <a:p>
                <a:endParaRPr lang="it-IT" sz="2200" dirty="0"/>
              </a:p>
            </p:txBody>
          </p:sp>
        </mc:Choice>
        <mc:Fallback xmlns="">
          <p:sp>
            <p:nvSpPr>
              <p:cNvPr id="63" name="TextBox 62">
                <a:extLst>
                  <a:ext uri="{FF2B5EF4-FFF2-40B4-BE49-F238E27FC236}">
                    <a16:creationId xmlns:a16="http://schemas.microsoft.com/office/drawing/2014/main" id="{37C00AFA-BF71-44D3-A658-309C20960494}"/>
                  </a:ext>
                </a:extLst>
              </p:cNvPr>
              <p:cNvSpPr txBox="1">
                <a:spLocks noRot="1" noChangeAspect="1" noMove="1" noResize="1" noEditPoints="1" noAdjustHandles="1" noChangeArrowheads="1" noChangeShapeType="1" noTextEdit="1"/>
              </p:cNvSpPr>
              <p:nvPr/>
            </p:nvSpPr>
            <p:spPr>
              <a:xfrm>
                <a:off x="463624" y="3429000"/>
                <a:ext cx="5555436" cy="2860783"/>
              </a:xfrm>
              <a:prstGeom prst="rect">
                <a:avLst/>
              </a:prstGeom>
              <a:blipFill>
                <a:blip r:embed="rId4"/>
                <a:stretch>
                  <a:fillRect t="-1493"/>
                </a:stretch>
              </a:blipFill>
            </p:spPr>
            <p:txBody>
              <a:bodyPr/>
              <a:lstStyle/>
              <a:p>
                <a:r>
                  <a:rPr lang="it-IT">
                    <a:noFill/>
                  </a:rPr>
                  <a:t> </a:t>
                </a:r>
              </a:p>
            </p:txBody>
          </p:sp>
        </mc:Fallback>
      </mc:AlternateContent>
    </p:spTree>
    <p:extLst>
      <p:ext uri="{BB962C8B-B14F-4D97-AF65-F5344CB8AC3E}">
        <p14:creationId xmlns:p14="http://schemas.microsoft.com/office/powerpoint/2010/main" val="1961200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F37AE-F2CC-47C8-B523-104DB2E102A3}"/>
              </a:ext>
            </a:extLst>
          </p:cNvPr>
          <p:cNvSpPr>
            <a:spLocks noGrp="1"/>
          </p:cNvSpPr>
          <p:nvPr>
            <p:ph type="title"/>
          </p:nvPr>
        </p:nvSpPr>
        <p:spPr/>
        <p:txBody>
          <a:bodyPr/>
          <a:lstStyle/>
          <a:p>
            <a:r>
              <a:rPr lang="it-IT" dirty="0"/>
              <a:t>As a Markov Decision Process</a:t>
            </a:r>
          </a:p>
        </p:txBody>
      </p:sp>
      <p:pic>
        <p:nvPicPr>
          <p:cNvPr id="11" name="Picture 10">
            <a:extLst>
              <a:ext uri="{FF2B5EF4-FFF2-40B4-BE49-F238E27FC236}">
                <a16:creationId xmlns:a16="http://schemas.microsoft.com/office/drawing/2014/main" id="{E9A66F0D-C798-42AE-AEA2-4DF24E324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6433" y="1325996"/>
            <a:ext cx="5431149" cy="5336695"/>
          </a:xfrm>
          <a:prstGeom prst="rect">
            <a:avLst/>
          </a:prstGeom>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3EFFB7B-6C23-4E2D-B063-51290C3BF0A0}"/>
                  </a:ext>
                </a:extLst>
              </p:cNvPr>
              <p:cNvSpPr txBox="1"/>
              <p:nvPr/>
            </p:nvSpPr>
            <p:spPr>
              <a:xfrm>
                <a:off x="589626" y="1919796"/>
                <a:ext cx="3130118" cy="430887"/>
              </a:xfrm>
              <a:prstGeom prst="rect">
                <a:avLst/>
              </a:prstGeom>
              <a:noFill/>
            </p:spPr>
            <p:txBody>
              <a:bodyPr wrap="square" rtlCol="0">
                <a:spAutoFit/>
              </a:bodyPr>
              <a:lstStyle/>
              <a:p>
                <a:r>
                  <a:rPr lang="it-IT" sz="2200" b="1" dirty="0"/>
                  <a:t>States</a:t>
                </a:r>
                <a:r>
                  <a:rPr lang="it-IT" sz="2200" dirty="0"/>
                  <a:t>:	</a:t>
                </a:r>
                <a14:m>
                  <m:oMath xmlns:m="http://schemas.openxmlformats.org/officeDocument/2006/math">
                    <m:r>
                      <m:rPr>
                        <m:sty m:val="p"/>
                      </m:rPr>
                      <a:rPr lang="it-IT" sz="2200" b="0" i="0" smtClean="0">
                        <a:latin typeface="Cambria Math" panose="02040503050406030204" pitchFamily="18" charset="0"/>
                      </a:rPr>
                      <m:t>s</m:t>
                    </m:r>
                    <m:r>
                      <a:rPr lang="it-IT" sz="2200" b="0" i="0" smtClean="0">
                        <a:latin typeface="Cambria Math" panose="02040503050406030204" pitchFamily="18" charset="0"/>
                      </a:rPr>
                      <m:t>=</m:t>
                    </m:r>
                    <m:d>
                      <m:dPr>
                        <m:ctrlPr>
                          <a:rPr lang="it-IT" sz="2200" b="0" i="1" smtClean="0">
                            <a:latin typeface="Cambria Math" panose="02040503050406030204" pitchFamily="18" charset="0"/>
                          </a:rPr>
                        </m:ctrlPr>
                      </m:dPr>
                      <m:e>
                        <m:r>
                          <a:rPr lang="it-IT" sz="2200" b="0" i="1" smtClean="0">
                            <a:latin typeface="Cambria Math" panose="02040503050406030204" pitchFamily="18" charset="0"/>
                          </a:rPr>
                          <m:t>𝑘</m:t>
                        </m:r>
                        <m:r>
                          <a:rPr lang="it-IT" sz="2200" b="0" i="1" smtClean="0">
                            <a:latin typeface="Cambria Math" panose="02040503050406030204" pitchFamily="18" charset="0"/>
                          </a:rPr>
                          <m:t>, </m:t>
                        </m:r>
                        <m:r>
                          <a:rPr lang="it-IT" sz="2200" b="0" i="1" smtClean="0">
                            <a:latin typeface="Cambria Math" panose="02040503050406030204" pitchFamily="18" charset="0"/>
                          </a:rPr>
                          <m:t>𝐴</m:t>
                        </m:r>
                      </m:e>
                    </m:d>
                  </m:oMath>
                </a14:m>
                <a:endParaRPr lang="it-IT" sz="2200" b="0" dirty="0"/>
              </a:p>
            </p:txBody>
          </p:sp>
        </mc:Choice>
        <mc:Fallback xmlns="">
          <p:sp>
            <p:nvSpPr>
              <p:cNvPr id="18" name="TextBox 17">
                <a:extLst>
                  <a:ext uri="{FF2B5EF4-FFF2-40B4-BE49-F238E27FC236}">
                    <a16:creationId xmlns:a16="http://schemas.microsoft.com/office/drawing/2014/main" id="{93EFFB7B-6C23-4E2D-B063-51290C3BF0A0}"/>
                  </a:ext>
                </a:extLst>
              </p:cNvPr>
              <p:cNvSpPr txBox="1">
                <a:spLocks noRot="1" noChangeAspect="1" noMove="1" noResize="1" noEditPoints="1" noAdjustHandles="1" noChangeArrowheads="1" noChangeShapeType="1" noTextEdit="1"/>
              </p:cNvSpPr>
              <p:nvPr/>
            </p:nvSpPr>
            <p:spPr>
              <a:xfrm>
                <a:off x="589626" y="1919796"/>
                <a:ext cx="3130118" cy="430887"/>
              </a:xfrm>
              <a:prstGeom prst="rect">
                <a:avLst/>
              </a:prstGeom>
              <a:blipFill>
                <a:blip r:embed="rId3"/>
                <a:stretch>
                  <a:fillRect l="-2534" t="-9859" b="-26761"/>
                </a:stretch>
              </a:blipFill>
            </p:spPr>
            <p:txBody>
              <a:bodyPr/>
              <a:lstStyle/>
              <a:p>
                <a:r>
                  <a:rPr lang="it-IT">
                    <a:noFill/>
                  </a:rPr>
                  <a:t> </a:t>
                </a:r>
              </a:p>
            </p:txBody>
          </p:sp>
        </mc:Fallback>
      </mc:AlternateContent>
      <p:sp>
        <p:nvSpPr>
          <p:cNvPr id="20" name="TextBox 19">
            <a:extLst>
              <a:ext uri="{FF2B5EF4-FFF2-40B4-BE49-F238E27FC236}">
                <a16:creationId xmlns:a16="http://schemas.microsoft.com/office/drawing/2014/main" id="{C18C21AA-EFD1-430D-B3A2-3914B0E60663}"/>
              </a:ext>
            </a:extLst>
          </p:cNvPr>
          <p:cNvSpPr txBox="1"/>
          <p:nvPr/>
        </p:nvSpPr>
        <p:spPr>
          <a:xfrm>
            <a:off x="2904055" y="1559451"/>
            <a:ext cx="2225546" cy="430887"/>
          </a:xfrm>
          <a:prstGeom prst="rect">
            <a:avLst/>
          </a:prstGeom>
          <a:noFill/>
        </p:spPr>
        <p:txBody>
          <a:bodyPr wrap="none" rtlCol="0">
            <a:spAutoFit/>
          </a:bodyPr>
          <a:lstStyle/>
          <a:p>
            <a:r>
              <a:rPr lang="it-IT" sz="2200" dirty="0"/>
              <a:t>Current city I’m in</a:t>
            </a:r>
          </a:p>
        </p:txBody>
      </p:sp>
      <p:sp>
        <p:nvSpPr>
          <p:cNvPr id="24" name="Arc 23">
            <a:extLst>
              <a:ext uri="{FF2B5EF4-FFF2-40B4-BE49-F238E27FC236}">
                <a16:creationId xmlns:a16="http://schemas.microsoft.com/office/drawing/2014/main" id="{14C331E1-AFB7-4690-85EB-73F63478B121}"/>
              </a:ext>
            </a:extLst>
          </p:cNvPr>
          <p:cNvSpPr/>
          <p:nvPr/>
        </p:nvSpPr>
        <p:spPr>
          <a:xfrm flipH="1">
            <a:off x="2272682" y="1775535"/>
            <a:ext cx="1287263" cy="369332"/>
          </a:xfrm>
          <a:prstGeom prst="arc">
            <a:avLst>
              <a:gd name="adj1" fmla="val 16200000"/>
              <a:gd name="adj2" fmla="val 22543"/>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25" name="Arc 24">
            <a:extLst>
              <a:ext uri="{FF2B5EF4-FFF2-40B4-BE49-F238E27FC236}">
                <a16:creationId xmlns:a16="http://schemas.microsoft.com/office/drawing/2014/main" id="{706A65F2-5F06-45AF-96FF-37D4968C986C}"/>
              </a:ext>
            </a:extLst>
          </p:cNvPr>
          <p:cNvSpPr/>
          <p:nvPr/>
        </p:nvSpPr>
        <p:spPr>
          <a:xfrm flipH="1" flipV="1">
            <a:off x="2521257" y="2135152"/>
            <a:ext cx="790114" cy="338639"/>
          </a:xfrm>
          <a:prstGeom prst="arc">
            <a:avLst>
              <a:gd name="adj1" fmla="val 16200000"/>
              <a:gd name="adj2" fmla="val 22543"/>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21" name="TextBox 20">
            <a:extLst>
              <a:ext uri="{FF2B5EF4-FFF2-40B4-BE49-F238E27FC236}">
                <a16:creationId xmlns:a16="http://schemas.microsoft.com/office/drawing/2014/main" id="{72FC5DF6-3C1A-4D21-BAF9-62BFE7A5DF94}"/>
              </a:ext>
            </a:extLst>
          </p:cNvPr>
          <p:cNvSpPr txBox="1"/>
          <p:nvPr/>
        </p:nvSpPr>
        <p:spPr>
          <a:xfrm>
            <a:off x="2895177" y="2258348"/>
            <a:ext cx="3452355" cy="430887"/>
          </a:xfrm>
          <a:prstGeom prst="rect">
            <a:avLst/>
          </a:prstGeom>
          <a:noFill/>
        </p:spPr>
        <p:txBody>
          <a:bodyPr wrap="none" rtlCol="0">
            <a:spAutoFit/>
          </a:bodyPr>
          <a:lstStyle/>
          <a:p>
            <a:r>
              <a:rPr lang="it-IT" sz="2200" dirty="0"/>
              <a:t>List of cities still to be visited</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37C00AFA-BF71-44D3-A658-309C20960494}"/>
                  </a:ext>
                </a:extLst>
              </p:cNvPr>
              <p:cNvSpPr txBox="1"/>
              <p:nvPr/>
            </p:nvSpPr>
            <p:spPr>
              <a:xfrm>
                <a:off x="463624" y="3429000"/>
                <a:ext cx="5555436" cy="2573974"/>
              </a:xfrm>
              <a:prstGeom prst="rect">
                <a:avLst/>
              </a:prstGeom>
              <a:noFill/>
            </p:spPr>
            <p:txBody>
              <a:bodyPr wrap="square" rtlCol="0">
                <a:spAutoFit/>
              </a:bodyPr>
              <a:lstStyle/>
              <a:p>
                <a:pPr algn="ctr"/>
                <a:r>
                  <a:rPr lang="it-IT" sz="2200" b="1" dirty="0"/>
                  <a:t>Optimality Bellman equation </a:t>
                </a:r>
                <a:r>
                  <a:rPr lang="it-IT" sz="2200" dirty="0"/>
                  <a:t>(</a:t>
                </a:r>
                <a14:m>
                  <m:oMath xmlns:m="http://schemas.openxmlformats.org/officeDocument/2006/math">
                    <m:r>
                      <a:rPr lang="it-IT" sz="2200" b="0" i="1" smtClean="0">
                        <a:latin typeface="Cambria Math" panose="02040503050406030204" pitchFamily="18" charset="0"/>
                        <a:ea typeface="Cambria Math" panose="02040503050406030204" pitchFamily="18" charset="0"/>
                      </a:rPr>
                      <m:t>𝛾</m:t>
                    </m:r>
                    <m:r>
                      <a:rPr lang="it-IT" sz="2200" b="0" i="1" smtClean="0">
                        <a:latin typeface="Cambria Math" panose="02040503050406030204" pitchFamily="18" charset="0"/>
                        <a:ea typeface="Cambria Math" panose="02040503050406030204" pitchFamily="18" charset="0"/>
                      </a:rPr>
                      <m:t>=1</m:t>
                    </m:r>
                  </m:oMath>
                </a14:m>
                <a:r>
                  <a:rPr lang="it-IT" sz="2200" dirty="0"/>
                  <a:t>):</a:t>
                </a:r>
              </a:p>
              <a:p>
                <a:endParaRPr lang="it-IT" sz="2200" dirty="0"/>
              </a:p>
              <a:p>
                <a:pPr/>
                <a14:m>
                  <m:oMathPara xmlns:m="http://schemas.openxmlformats.org/officeDocument/2006/math">
                    <m:oMathParaPr>
                      <m:jc m:val="centerGroup"/>
                    </m:oMathParaPr>
                    <m:oMath xmlns:m="http://schemas.openxmlformats.org/officeDocument/2006/math">
                      <m:sSup>
                        <m:sSupPr>
                          <m:ctrlPr>
                            <a:rPr lang="it-IT" sz="2200" i="1">
                              <a:latin typeface="Cambria Math" panose="02040503050406030204" pitchFamily="18" charset="0"/>
                            </a:rPr>
                          </m:ctrlPr>
                        </m:sSupPr>
                        <m:e>
                          <m:r>
                            <a:rPr lang="it-IT" sz="2200" b="0" i="1" smtClean="0">
                              <a:latin typeface="Cambria Math" panose="02040503050406030204" pitchFamily="18" charset="0"/>
                            </a:rPr>
                            <m:t>𝐶</m:t>
                          </m:r>
                        </m:e>
                        <m:sup>
                          <m:r>
                            <a:rPr lang="it-IT" sz="2200" i="1">
                              <a:latin typeface="Cambria Math" panose="02040503050406030204" pitchFamily="18" charset="0"/>
                            </a:rPr>
                            <m:t>∗</m:t>
                          </m:r>
                        </m:sup>
                      </m:sSup>
                      <m:d>
                        <m:dPr>
                          <m:ctrlPr>
                            <a:rPr lang="it-IT" sz="2200" i="1">
                              <a:latin typeface="Cambria Math" panose="02040503050406030204" pitchFamily="18" charset="0"/>
                            </a:rPr>
                          </m:ctrlPr>
                        </m:dPr>
                        <m:e>
                          <m:r>
                            <a:rPr lang="it-IT" sz="2200" i="1">
                              <a:latin typeface="Cambria Math" panose="02040503050406030204" pitchFamily="18" charset="0"/>
                            </a:rPr>
                            <m:t>𝑘</m:t>
                          </m:r>
                          <m:r>
                            <a:rPr lang="it-IT" sz="2200" i="1">
                              <a:latin typeface="Cambria Math" panose="02040503050406030204" pitchFamily="18" charset="0"/>
                            </a:rPr>
                            <m:t>,</m:t>
                          </m:r>
                          <m:r>
                            <a:rPr lang="it-IT" sz="2200" i="1">
                              <a:latin typeface="Cambria Math" panose="02040503050406030204" pitchFamily="18" charset="0"/>
                            </a:rPr>
                            <m:t>𝐴</m:t>
                          </m:r>
                        </m:e>
                      </m:d>
                      <m:r>
                        <a:rPr lang="it-IT" sz="2200" i="1">
                          <a:latin typeface="Cambria Math" panose="02040503050406030204" pitchFamily="18" charset="0"/>
                        </a:rPr>
                        <m:t>=</m:t>
                      </m:r>
                      <m:sSub>
                        <m:sSubPr>
                          <m:ctrlPr>
                            <a:rPr lang="it-IT" sz="2200" i="1">
                              <a:latin typeface="Cambria Math" panose="02040503050406030204" pitchFamily="18" charset="0"/>
                            </a:rPr>
                          </m:ctrlPr>
                        </m:sSubPr>
                        <m:e>
                          <m:r>
                            <a:rPr lang="it-IT" sz="2200" b="0" i="1" smtClean="0">
                              <a:latin typeface="Cambria Math" panose="02040503050406030204" pitchFamily="18" charset="0"/>
                            </a:rPr>
                            <m:t>𝑚𝑖𝑛</m:t>
                          </m:r>
                        </m:e>
                        <m:sub>
                          <m:r>
                            <a:rPr lang="it-IT" sz="2200" i="1">
                              <a:latin typeface="Cambria Math" panose="02040503050406030204" pitchFamily="18" charset="0"/>
                            </a:rPr>
                            <m:t>𝑘</m:t>
                          </m:r>
                          <m:r>
                            <a:rPr lang="it-IT" sz="2200" i="1">
                              <a:latin typeface="Cambria Math" panose="02040503050406030204" pitchFamily="18" charset="0"/>
                            </a:rPr>
                            <m:t>′</m:t>
                          </m:r>
                        </m:sub>
                      </m:sSub>
                      <m:r>
                        <a:rPr lang="it-IT" sz="2200" i="1">
                          <a:latin typeface="Cambria Math" panose="02040503050406030204" pitchFamily="18" charset="0"/>
                        </a:rPr>
                        <m:t>[</m:t>
                      </m:r>
                      <m:sSub>
                        <m:sSubPr>
                          <m:ctrlPr>
                            <a:rPr lang="it-IT" sz="2200" i="1">
                              <a:latin typeface="Cambria Math" panose="02040503050406030204" pitchFamily="18" charset="0"/>
                            </a:rPr>
                          </m:ctrlPr>
                        </m:sSubPr>
                        <m:e>
                          <m:r>
                            <a:rPr lang="it-IT" sz="2200" i="1">
                              <a:latin typeface="Cambria Math" panose="02040503050406030204" pitchFamily="18" charset="0"/>
                            </a:rPr>
                            <m:t>𝑑</m:t>
                          </m:r>
                        </m:e>
                        <m:sub>
                          <m:r>
                            <a:rPr lang="it-IT" sz="2200" i="1">
                              <a:latin typeface="Cambria Math" panose="02040503050406030204" pitchFamily="18" charset="0"/>
                            </a:rPr>
                            <m:t>𝑘</m:t>
                          </m:r>
                          <m:r>
                            <a:rPr lang="it-IT" sz="2200" i="1">
                              <a:latin typeface="Cambria Math" panose="02040503050406030204" pitchFamily="18" charset="0"/>
                            </a:rPr>
                            <m:t>,</m:t>
                          </m:r>
                          <m:sSup>
                            <m:sSupPr>
                              <m:ctrlPr>
                                <a:rPr lang="it-IT" sz="2200" i="1">
                                  <a:latin typeface="Cambria Math" panose="02040503050406030204" pitchFamily="18" charset="0"/>
                                </a:rPr>
                              </m:ctrlPr>
                            </m:sSupPr>
                            <m:e>
                              <m:r>
                                <a:rPr lang="it-IT" sz="2200" i="1">
                                  <a:latin typeface="Cambria Math" panose="02040503050406030204" pitchFamily="18" charset="0"/>
                                </a:rPr>
                                <m:t>𝑘</m:t>
                              </m:r>
                            </m:e>
                            <m:sup>
                              <m:r>
                                <a:rPr lang="it-IT" sz="2200" i="1">
                                  <a:latin typeface="Cambria Math" panose="02040503050406030204" pitchFamily="18" charset="0"/>
                                </a:rPr>
                                <m:t>′</m:t>
                              </m:r>
                            </m:sup>
                          </m:sSup>
                        </m:sub>
                      </m:sSub>
                      <m:r>
                        <a:rPr lang="it-IT" sz="2200" i="1">
                          <a:latin typeface="Cambria Math" panose="02040503050406030204" pitchFamily="18" charset="0"/>
                        </a:rPr>
                        <m:t>+</m:t>
                      </m:r>
                      <m:sSup>
                        <m:sSupPr>
                          <m:ctrlPr>
                            <a:rPr lang="it-IT" sz="2200" i="1">
                              <a:latin typeface="Cambria Math" panose="02040503050406030204" pitchFamily="18" charset="0"/>
                            </a:rPr>
                          </m:ctrlPr>
                        </m:sSupPr>
                        <m:e>
                          <m:r>
                            <a:rPr lang="it-IT" sz="2200" b="0" i="1" smtClean="0">
                              <a:latin typeface="Cambria Math" panose="02040503050406030204" pitchFamily="18" charset="0"/>
                            </a:rPr>
                            <m:t>𝐶</m:t>
                          </m:r>
                        </m:e>
                        <m:sup>
                          <m:r>
                            <a:rPr lang="it-IT" sz="2200" i="1">
                              <a:latin typeface="Cambria Math" panose="02040503050406030204" pitchFamily="18" charset="0"/>
                            </a:rPr>
                            <m:t>∗</m:t>
                          </m:r>
                        </m:sup>
                      </m:sSup>
                      <m:r>
                        <a:rPr lang="it-IT" sz="2200" i="1">
                          <a:latin typeface="Cambria Math" panose="02040503050406030204" pitchFamily="18" charset="0"/>
                        </a:rPr>
                        <m:t>(</m:t>
                      </m:r>
                      <m:sSup>
                        <m:sSupPr>
                          <m:ctrlPr>
                            <a:rPr lang="it-IT" sz="2200" i="1">
                              <a:latin typeface="Cambria Math" panose="02040503050406030204" pitchFamily="18" charset="0"/>
                            </a:rPr>
                          </m:ctrlPr>
                        </m:sSupPr>
                        <m:e>
                          <m:r>
                            <a:rPr lang="it-IT" sz="2200" i="1">
                              <a:latin typeface="Cambria Math" panose="02040503050406030204" pitchFamily="18" charset="0"/>
                            </a:rPr>
                            <m:t>𝑘</m:t>
                          </m:r>
                        </m:e>
                        <m:sup>
                          <m:r>
                            <a:rPr lang="it-IT" sz="2200" i="1">
                              <a:latin typeface="Cambria Math" panose="02040503050406030204" pitchFamily="18" charset="0"/>
                            </a:rPr>
                            <m:t>′</m:t>
                          </m:r>
                        </m:sup>
                      </m:sSup>
                      <m:r>
                        <a:rPr lang="it-IT" sz="2200" i="1">
                          <a:latin typeface="Cambria Math" panose="02040503050406030204" pitchFamily="18" charset="0"/>
                        </a:rPr>
                        <m:t>,</m:t>
                      </m:r>
                      <m:r>
                        <a:rPr lang="it-IT" sz="2200" i="1">
                          <a:latin typeface="Cambria Math" panose="02040503050406030204" pitchFamily="18" charset="0"/>
                        </a:rPr>
                        <m:t>𝐴</m:t>
                      </m:r>
                      <m:r>
                        <a:rPr lang="it-IT" sz="2200" i="1">
                          <a:latin typeface="Cambria Math" panose="02040503050406030204" pitchFamily="18" charset="0"/>
                        </a:rPr>
                        <m:t>\</m:t>
                      </m:r>
                      <m:r>
                        <m:rPr>
                          <m:lit/>
                        </m:rPr>
                        <a:rPr lang="it-IT" sz="2200" i="1">
                          <a:latin typeface="Cambria Math" panose="02040503050406030204" pitchFamily="18" charset="0"/>
                        </a:rPr>
                        <m:t>{</m:t>
                      </m:r>
                      <m:r>
                        <a:rPr lang="it-IT" sz="2200" i="1">
                          <a:latin typeface="Cambria Math" panose="02040503050406030204" pitchFamily="18" charset="0"/>
                        </a:rPr>
                        <m:t>𝑘</m:t>
                      </m:r>
                      <m:r>
                        <a:rPr lang="it-IT" sz="2200" i="1">
                          <a:latin typeface="Cambria Math" panose="02040503050406030204" pitchFamily="18" charset="0"/>
                        </a:rPr>
                        <m:t>′})]</m:t>
                      </m:r>
                    </m:oMath>
                  </m:oMathPara>
                </a14:m>
                <a:endParaRPr lang="it-IT" sz="2200" dirty="0"/>
              </a:p>
              <a:p>
                <a:endParaRPr lang="it-IT" sz="2200" dirty="0"/>
              </a:p>
              <a:p>
                <a:endParaRPr lang="it-IT" sz="2200" dirty="0"/>
              </a:p>
              <a:p>
                <a:r>
                  <a:rPr lang="it-IT" sz="2200" dirty="0"/>
                  <a:t>What is the meaning of </a:t>
                </a:r>
                <a14:m>
                  <m:oMath xmlns:m="http://schemas.openxmlformats.org/officeDocument/2006/math">
                    <m:sSup>
                      <m:sSupPr>
                        <m:ctrlPr>
                          <a:rPr lang="it-IT" sz="2200" i="1" smtClean="0">
                            <a:latin typeface="Cambria Math" panose="02040503050406030204" pitchFamily="18" charset="0"/>
                          </a:rPr>
                        </m:ctrlPr>
                      </m:sSupPr>
                      <m:e>
                        <m:r>
                          <a:rPr lang="it-IT" sz="2200" b="0" i="1" smtClean="0">
                            <a:latin typeface="Cambria Math" panose="02040503050406030204" pitchFamily="18" charset="0"/>
                          </a:rPr>
                          <m:t>𝐶</m:t>
                        </m:r>
                      </m:e>
                      <m:sup>
                        <m:r>
                          <a:rPr lang="it-IT" sz="2200" b="0" i="1" smtClean="0">
                            <a:latin typeface="Cambria Math" panose="02040503050406030204" pitchFamily="18" charset="0"/>
                          </a:rPr>
                          <m:t>∗</m:t>
                        </m:r>
                      </m:sup>
                    </m:sSup>
                    <m:r>
                      <a:rPr lang="it-IT" sz="2200" b="0" i="0" smtClean="0">
                        <a:latin typeface="Cambria Math" panose="02040503050406030204" pitchFamily="18" charset="0"/>
                      </a:rPr>
                      <m:t>(</m:t>
                    </m:r>
                    <m:r>
                      <m:rPr>
                        <m:sty m:val="p"/>
                      </m:rPr>
                      <a:rPr lang="it-IT" sz="2200" b="0" i="0" smtClean="0">
                        <a:latin typeface="Cambria Math" panose="02040503050406030204" pitchFamily="18" charset="0"/>
                      </a:rPr>
                      <m:t>s</m:t>
                    </m:r>
                    <m:r>
                      <a:rPr lang="it-IT" sz="2200" b="0" i="0" smtClean="0">
                        <a:latin typeface="Cambria Math" panose="02040503050406030204" pitchFamily="18" charset="0"/>
                      </a:rPr>
                      <m:t>)</m:t>
                    </m:r>
                  </m:oMath>
                </a14:m>
                <a:r>
                  <a:rPr lang="it-IT" sz="2200" dirty="0"/>
                  <a:t>?</a:t>
                </a:r>
              </a:p>
              <a:p>
                <a:r>
                  <a:rPr lang="it-IT" sz="2200" dirty="0"/>
                  <a:t>(</a:t>
                </a:r>
                <a14:m>
                  <m:oMath xmlns:m="http://schemas.openxmlformats.org/officeDocument/2006/math">
                    <m:sSup>
                      <m:sSupPr>
                        <m:ctrlPr>
                          <a:rPr lang="it-IT" sz="2200" i="1" smtClean="0">
                            <a:latin typeface="Cambria Math" panose="02040503050406030204" pitchFamily="18" charset="0"/>
                          </a:rPr>
                        </m:ctrlPr>
                      </m:sSupPr>
                      <m:e>
                        <m:r>
                          <a:rPr lang="it-IT" sz="2200" b="0" i="1" smtClean="0">
                            <a:latin typeface="Cambria Math" panose="02040503050406030204" pitchFamily="18" charset="0"/>
                          </a:rPr>
                          <m:t>𝐶</m:t>
                        </m:r>
                      </m:e>
                      <m:sup>
                        <m:r>
                          <a:rPr lang="it-IT" sz="2200" b="0" i="1" smtClean="0">
                            <a:latin typeface="Cambria Math" panose="02040503050406030204" pitchFamily="18" charset="0"/>
                          </a:rPr>
                          <m:t>∗</m:t>
                        </m:r>
                      </m:sup>
                    </m:sSup>
                    <m:d>
                      <m:dPr>
                        <m:ctrlPr>
                          <a:rPr lang="it-IT" sz="2200" b="0" i="1" smtClean="0">
                            <a:latin typeface="Cambria Math" panose="02040503050406030204" pitchFamily="18" charset="0"/>
                          </a:rPr>
                        </m:ctrlPr>
                      </m:dPr>
                      <m:e>
                        <m:r>
                          <a:rPr lang="it-IT" sz="2200" b="0" i="1" smtClean="0">
                            <a:latin typeface="Cambria Math" panose="02040503050406030204" pitchFamily="18" charset="0"/>
                          </a:rPr>
                          <m:t>𝑡𝑒𝑟𝑚</m:t>
                        </m:r>
                        <m:r>
                          <a:rPr lang="it-IT" sz="2200" b="0" i="1" smtClean="0">
                            <a:latin typeface="Cambria Math" panose="02040503050406030204" pitchFamily="18" charset="0"/>
                          </a:rPr>
                          <m:t>. </m:t>
                        </m:r>
                        <m:r>
                          <a:rPr lang="it-IT" sz="2200" b="0" i="1" smtClean="0">
                            <a:latin typeface="Cambria Math" panose="02040503050406030204" pitchFamily="18" charset="0"/>
                          </a:rPr>
                          <m:t>𝑠𝑡𝑎𝑡𝑒</m:t>
                        </m:r>
                      </m:e>
                    </m:d>
                    <m:r>
                      <a:rPr lang="it-IT" sz="2200" b="0" i="1" smtClean="0">
                        <a:latin typeface="Cambria Math" panose="02040503050406030204" pitchFamily="18" charset="0"/>
                      </a:rPr>
                      <m:t>=0</m:t>
                    </m:r>
                  </m:oMath>
                </a14:m>
                <a:r>
                  <a:rPr lang="it-IT" sz="2200" dirty="0"/>
                  <a:t>)</a:t>
                </a:r>
              </a:p>
            </p:txBody>
          </p:sp>
        </mc:Choice>
        <mc:Fallback xmlns="">
          <p:sp>
            <p:nvSpPr>
              <p:cNvPr id="63" name="TextBox 62">
                <a:extLst>
                  <a:ext uri="{FF2B5EF4-FFF2-40B4-BE49-F238E27FC236}">
                    <a16:creationId xmlns:a16="http://schemas.microsoft.com/office/drawing/2014/main" id="{37C00AFA-BF71-44D3-A658-309C20960494}"/>
                  </a:ext>
                </a:extLst>
              </p:cNvPr>
              <p:cNvSpPr txBox="1">
                <a:spLocks noRot="1" noChangeAspect="1" noMove="1" noResize="1" noEditPoints="1" noAdjustHandles="1" noChangeArrowheads="1" noChangeShapeType="1" noTextEdit="1"/>
              </p:cNvSpPr>
              <p:nvPr/>
            </p:nvSpPr>
            <p:spPr>
              <a:xfrm>
                <a:off x="463624" y="3429000"/>
                <a:ext cx="5555436" cy="2573974"/>
              </a:xfrm>
              <a:prstGeom prst="rect">
                <a:avLst/>
              </a:prstGeom>
              <a:blipFill>
                <a:blip r:embed="rId4"/>
                <a:stretch>
                  <a:fillRect l="-1427" t="-1659" b="-711"/>
                </a:stretch>
              </a:blipFill>
            </p:spPr>
            <p:txBody>
              <a:bodyPr/>
              <a:lstStyle/>
              <a:p>
                <a:r>
                  <a:rPr lang="it-IT">
                    <a:noFill/>
                  </a:rPr>
                  <a:t> </a:t>
                </a:r>
              </a:p>
            </p:txBody>
          </p:sp>
        </mc:Fallback>
      </mc:AlternateContent>
    </p:spTree>
    <p:extLst>
      <p:ext uri="{BB962C8B-B14F-4D97-AF65-F5344CB8AC3E}">
        <p14:creationId xmlns:p14="http://schemas.microsoft.com/office/powerpoint/2010/main" val="958033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F37AE-F2CC-47C8-B523-104DB2E102A3}"/>
              </a:ext>
            </a:extLst>
          </p:cNvPr>
          <p:cNvSpPr>
            <a:spLocks noGrp="1"/>
          </p:cNvSpPr>
          <p:nvPr>
            <p:ph type="title"/>
          </p:nvPr>
        </p:nvSpPr>
        <p:spPr/>
        <p:txBody>
          <a:bodyPr/>
          <a:lstStyle/>
          <a:p>
            <a:r>
              <a:rPr lang="it-IT" dirty="0"/>
              <a:t>As a Markov Decision Process</a:t>
            </a:r>
          </a:p>
        </p:txBody>
      </p:sp>
      <p:pic>
        <p:nvPicPr>
          <p:cNvPr id="11" name="Picture 10">
            <a:extLst>
              <a:ext uri="{FF2B5EF4-FFF2-40B4-BE49-F238E27FC236}">
                <a16:creationId xmlns:a16="http://schemas.microsoft.com/office/drawing/2014/main" id="{E9A66F0D-C798-42AE-AEA2-4DF24E324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6433" y="1325996"/>
            <a:ext cx="5431149" cy="5336695"/>
          </a:xfrm>
          <a:prstGeom prst="rect">
            <a:avLst/>
          </a:prstGeom>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3EFFB7B-6C23-4E2D-B063-51290C3BF0A0}"/>
                  </a:ext>
                </a:extLst>
              </p:cNvPr>
              <p:cNvSpPr txBox="1"/>
              <p:nvPr/>
            </p:nvSpPr>
            <p:spPr>
              <a:xfrm>
                <a:off x="589626" y="1919796"/>
                <a:ext cx="3130118" cy="430887"/>
              </a:xfrm>
              <a:prstGeom prst="rect">
                <a:avLst/>
              </a:prstGeom>
              <a:noFill/>
            </p:spPr>
            <p:txBody>
              <a:bodyPr wrap="square" rtlCol="0">
                <a:spAutoFit/>
              </a:bodyPr>
              <a:lstStyle/>
              <a:p>
                <a:r>
                  <a:rPr lang="it-IT" sz="2200" b="1" dirty="0"/>
                  <a:t>States</a:t>
                </a:r>
                <a:r>
                  <a:rPr lang="it-IT" sz="2200" dirty="0"/>
                  <a:t>:	</a:t>
                </a:r>
                <a14:m>
                  <m:oMath xmlns:m="http://schemas.openxmlformats.org/officeDocument/2006/math">
                    <m:r>
                      <m:rPr>
                        <m:sty m:val="p"/>
                      </m:rPr>
                      <a:rPr lang="it-IT" sz="2200" b="0" i="0" smtClean="0">
                        <a:latin typeface="Cambria Math" panose="02040503050406030204" pitchFamily="18" charset="0"/>
                      </a:rPr>
                      <m:t>s</m:t>
                    </m:r>
                    <m:r>
                      <a:rPr lang="it-IT" sz="2200" b="0" i="0" smtClean="0">
                        <a:latin typeface="Cambria Math" panose="02040503050406030204" pitchFamily="18" charset="0"/>
                      </a:rPr>
                      <m:t>=</m:t>
                    </m:r>
                    <m:d>
                      <m:dPr>
                        <m:ctrlPr>
                          <a:rPr lang="it-IT" sz="2200" b="0" i="1" smtClean="0">
                            <a:latin typeface="Cambria Math" panose="02040503050406030204" pitchFamily="18" charset="0"/>
                          </a:rPr>
                        </m:ctrlPr>
                      </m:dPr>
                      <m:e>
                        <m:r>
                          <a:rPr lang="it-IT" sz="2200" b="0" i="1" smtClean="0">
                            <a:latin typeface="Cambria Math" panose="02040503050406030204" pitchFamily="18" charset="0"/>
                          </a:rPr>
                          <m:t>𝑘</m:t>
                        </m:r>
                        <m:r>
                          <a:rPr lang="it-IT" sz="2200" b="0" i="1" smtClean="0">
                            <a:latin typeface="Cambria Math" panose="02040503050406030204" pitchFamily="18" charset="0"/>
                          </a:rPr>
                          <m:t>, </m:t>
                        </m:r>
                        <m:r>
                          <a:rPr lang="it-IT" sz="2200" b="0" i="1" smtClean="0">
                            <a:latin typeface="Cambria Math" panose="02040503050406030204" pitchFamily="18" charset="0"/>
                          </a:rPr>
                          <m:t>𝐴</m:t>
                        </m:r>
                      </m:e>
                    </m:d>
                  </m:oMath>
                </a14:m>
                <a:endParaRPr lang="it-IT" sz="2200" b="0" dirty="0"/>
              </a:p>
            </p:txBody>
          </p:sp>
        </mc:Choice>
        <mc:Fallback xmlns="">
          <p:sp>
            <p:nvSpPr>
              <p:cNvPr id="18" name="TextBox 17">
                <a:extLst>
                  <a:ext uri="{FF2B5EF4-FFF2-40B4-BE49-F238E27FC236}">
                    <a16:creationId xmlns:a16="http://schemas.microsoft.com/office/drawing/2014/main" id="{93EFFB7B-6C23-4E2D-B063-51290C3BF0A0}"/>
                  </a:ext>
                </a:extLst>
              </p:cNvPr>
              <p:cNvSpPr txBox="1">
                <a:spLocks noRot="1" noChangeAspect="1" noMove="1" noResize="1" noEditPoints="1" noAdjustHandles="1" noChangeArrowheads="1" noChangeShapeType="1" noTextEdit="1"/>
              </p:cNvSpPr>
              <p:nvPr/>
            </p:nvSpPr>
            <p:spPr>
              <a:xfrm>
                <a:off x="589626" y="1919796"/>
                <a:ext cx="3130118" cy="430887"/>
              </a:xfrm>
              <a:prstGeom prst="rect">
                <a:avLst/>
              </a:prstGeom>
              <a:blipFill>
                <a:blip r:embed="rId3"/>
                <a:stretch>
                  <a:fillRect l="-2534" t="-9859" b="-26761"/>
                </a:stretch>
              </a:blipFill>
            </p:spPr>
            <p:txBody>
              <a:bodyPr/>
              <a:lstStyle/>
              <a:p>
                <a:r>
                  <a:rPr lang="it-IT">
                    <a:noFill/>
                  </a:rPr>
                  <a:t> </a:t>
                </a:r>
              </a:p>
            </p:txBody>
          </p:sp>
        </mc:Fallback>
      </mc:AlternateContent>
      <p:sp>
        <p:nvSpPr>
          <p:cNvPr id="20" name="TextBox 19">
            <a:extLst>
              <a:ext uri="{FF2B5EF4-FFF2-40B4-BE49-F238E27FC236}">
                <a16:creationId xmlns:a16="http://schemas.microsoft.com/office/drawing/2014/main" id="{C18C21AA-EFD1-430D-B3A2-3914B0E60663}"/>
              </a:ext>
            </a:extLst>
          </p:cNvPr>
          <p:cNvSpPr txBox="1"/>
          <p:nvPr/>
        </p:nvSpPr>
        <p:spPr>
          <a:xfrm>
            <a:off x="2904055" y="1559451"/>
            <a:ext cx="2225546" cy="430887"/>
          </a:xfrm>
          <a:prstGeom prst="rect">
            <a:avLst/>
          </a:prstGeom>
          <a:noFill/>
        </p:spPr>
        <p:txBody>
          <a:bodyPr wrap="none" rtlCol="0">
            <a:spAutoFit/>
          </a:bodyPr>
          <a:lstStyle/>
          <a:p>
            <a:r>
              <a:rPr lang="it-IT" sz="2200" dirty="0"/>
              <a:t>Current city I’m in</a:t>
            </a:r>
          </a:p>
        </p:txBody>
      </p:sp>
      <p:sp>
        <p:nvSpPr>
          <p:cNvPr id="24" name="Arc 23">
            <a:extLst>
              <a:ext uri="{FF2B5EF4-FFF2-40B4-BE49-F238E27FC236}">
                <a16:creationId xmlns:a16="http://schemas.microsoft.com/office/drawing/2014/main" id="{14C331E1-AFB7-4690-85EB-73F63478B121}"/>
              </a:ext>
            </a:extLst>
          </p:cNvPr>
          <p:cNvSpPr/>
          <p:nvPr/>
        </p:nvSpPr>
        <p:spPr>
          <a:xfrm flipH="1">
            <a:off x="2272682" y="1775535"/>
            <a:ext cx="1287263" cy="369332"/>
          </a:xfrm>
          <a:prstGeom prst="arc">
            <a:avLst>
              <a:gd name="adj1" fmla="val 16200000"/>
              <a:gd name="adj2" fmla="val 22543"/>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25" name="Arc 24">
            <a:extLst>
              <a:ext uri="{FF2B5EF4-FFF2-40B4-BE49-F238E27FC236}">
                <a16:creationId xmlns:a16="http://schemas.microsoft.com/office/drawing/2014/main" id="{706A65F2-5F06-45AF-96FF-37D4968C986C}"/>
              </a:ext>
            </a:extLst>
          </p:cNvPr>
          <p:cNvSpPr/>
          <p:nvPr/>
        </p:nvSpPr>
        <p:spPr>
          <a:xfrm flipH="1" flipV="1">
            <a:off x="2521257" y="2135152"/>
            <a:ext cx="790114" cy="338639"/>
          </a:xfrm>
          <a:prstGeom prst="arc">
            <a:avLst>
              <a:gd name="adj1" fmla="val 16200000"/>
              <a:gd name="adj2" fmla="val 22543"/>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21" name="TextBox 20">
            <a:extLst>
              <a:ext uri="{FF2B5EF4-FFF2-40B4-BE49-F238E27FC236}">
                <a16:creationId xmlns:a16="http://schemas.microsoft.com/office/drawing/2014/main" id="{72FC5DF6-3C1A-4D21-BAF9-62BFE7A5DF94}"/>
              </a:ext>
            </a:extLst>
          </p:cNvPr>
          <p:cNvSpPr txBox="1"/>
          <p:nvPr/>
        </p:nvSpPr>
        <p:spPr>
          <a:xfrm>
            <a:off x="2895177" y="2258348"/>
            <a:ext cx="3452355" cy="430887"/>
          </a:xfrm>
          <a:prstGeom prst="rect">
            <a:avLst/>
          </a:prstGeom>
          <a:noFill/>
        </p:spPr>
        <p:txBody>
          <a:bodyPr wrap="none" rtlCol="0">
            <a:spAutoFit/>
          </a:bodyPr>
          <a:lstStyle/>
          <a:p>
            <a:r>
              <a:rPr lang="it-IT" sz="2200" dirty="0"/>
              <a:t>List of cities still to be visited</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37C00AFA-BF71-44D3-A658-309C20960494}"/>
                  </a:ext>
                </a:extLst>
              </p:cNvPr>
              <p:cNvSpPr txBox="1"/>
              <p:nvPr/>
            </p:nvSpPr>
            <p:spPr>
              <a:xfrm>
                <a:off x="463624" y="3429000"/>
                <a:ext cx="5555436" cy="3169329"/>
              </a:xfrm>
              <a:prstGeom prst="rect">
                <a:avLst/>
              </a:prstGeom>
              <a:noFill/>
            </p:spPr>
            <p:txBody>
              <a:bodyPr wrap="square" rtlCol="0">
                <a:spAutoFit/>
              </a:bodyPr>
              <a:lstStyle/>
              <a:p>
                <a:pPr algn="ctr"/>
                <a:r>
                  <a:rPr lang="it-IT" sz="2200" b="1" dirty="0"/>
                  <a:t>Optimality Bellman equation </a:t>
                </a:r>
                <a:r>
                  <a:rPr lang="it-IT" sz="2200" dirty="0"/>
                  <a:t>(</a:t>
                </a:r>
                <a14:m>
                  <m:oMath xmlns:m="http://schemas.openxmlformats.org/officeDocument/2006/math">
                    <m:r>
                      <a:rPr lang="it-IT" sz="2200" b="0" i="1" smtClean="0">
                        <a:latin typeface="Cambria Math" panose="02040503050406030204" pitchFamily="18" charset="0"/>
                        <a:ea typeface="Cambria Math" panose="02040503050406030204" pitchFamily="18" charset="0"/>
                      </a:rPr>
                      <m:t>𝛾</m:t>
                    </m:r>
                    <m:r>
                      <a:rPr lang="it-IT" sz="2200" b="0" i="1" smtClean="0">
                        <a:latin typeface="Cambria Math" panose="02040503050406030204" pitchFamily="18" charset="0"/>
                        <a:ea typeface="Cambria Math" panose="02040503050406030204" pitchFamily="18" charset="0"/>
                      </a:rPr>
                      <m:t>=1</m:t>
                    </m:r>
                  </m:oMath>
                </a14:m>
                <a:r>
                  <a:rPr lang="it-IT" sz="2200" dirty="0"/>
                  <a:t>):</a:t>
                </a:r>
              </a:p>
              <a:p>
                <a:endParaRPr lang="it-IT" sz="2200" dirty="0"/>
              </a:p>
              <a:p>
                <a:pPr/>
                <a14:m>
                  <m:oMathPara xmlns:m="http://schemas.openxmlformats.org/officeDocument/2006/math">
                    <m:oMathParaPr>
                      <m:jc m:val="centerGroup"/>
                    </m:oMathParaPr>
                    <m:oMath xmlns:m="http://schemas.openxmlformats.org/officeDocument/2006/math">
                      <m:sSup>
                        <m:sSupPr>
                          <m:ctrlPr>
                            <a:rPr lang="it-IT" sz="2200" i="1">
                              <a:latin typeface="Cambria Math" panose="02040503050406030204" pitchFamily="18" charset="0"/>
                            </a:rPr>
                          </m:ctrlPr>
                        </m:sSupPr>
                        <m:e>
                          <m:r>
                            <a:rPr lang="it-IT" sz="2200" b="0" i="1" smtClean="0">
                              <a:latin typeface="Cambria Math" panose="02040503050406030204" pitchFamily="18" charset="0"/>
                            </a:rPr>
                            <m:t>𝐶</m:t>
                          </m:r>
                        </m:e>
                        <m:sup>
                          <m:r>
                            <a:rPr lang="it-IT" sz="2200" i="1">
                              <a:latin typeface="Cambria Math" panose="02040503050406030204" pitchFamily="18" charset="0"/>
                            </a:rPr>
                            <m:t>∗</m:t>
                          </m:r>
                        </m:sup>
                      </m:sSup>
                      <m:d>
                        <m:dPr>
                          <m:ctrlPr>
                            <a:rPr lang="it-IT" sz="2200" i="1">
                              <a:latin typeface="Cambria Math" panose="02040503050406030204" pitchFamily="18" charset="0"/>
                            </a:rPr>
                          </m:ctrlPr>
                        </m:dPr>
                        <m:e>
                          <m:r>
                            <a:rPr lang="it-IT" sz="2200" i="1">
                              <a:latin typeface="Cambria Math" panose="02040503050406030204" pitchFamily="18" charset="0"/>
                            </a:rPr>
                            <m:t>𝑘</m:t>
                          </m:r>
                          <m:r>
                            <a:rPr lang="it-IT" sz="2200" i="1">
                              <a:latin typeface="Cambria Math" panose="02040503050406030204" pitchFamily="18" charset="0"/>
                            </a:rPr>
                            <m:t>,</m:t>
                          </m:r>
                          <m:r>
                            <a:rPr lang="it-IT" sz="2200" i="1">
                              <a:latin typeface="Cambria Math" panose="02040503050406030204" pitchFamily="18" charset="0"/>
                            </a:rPr>
                            <m:t>𝐴</m:t>
                          </m:r>
                        </m:e>
                      </m:d>
                      <m:r>
                        <a:rPr lang="it-IT" sz="2200" i="1">
                          <a:latin typeface="Cambria Math" panose="02040503050406030204" pitchFamily="18" charset="0"/>
                        </a:rPr>
                        <m:t>=</m:t>
                      </m:r>
                      <m:sSub>
                        <m:sSubPr>
                          <m:ctrlPr>
                            <a:rPr lang="it-IT" sz="2200" i="1">
                              <a:latin typeface="Cambria Math" panose="02040503050406030204" pitchFamily="18" charset="0"/>
                            </a:rPr>
                          </m:ctrlPr>
                        </m:sSubPr>
                        <m:e>
                          <m:r>
                            <a:rPr lang="it-IT" sz="2200" b="0" i="1" smtClean="0">
                              <a:latin typeface="Cambria Math" panose="02040503050406030204" pitchFamily="18" charset="0"/>
                            </a:rPr>
                            <m:t>𝑚𝑖𝑛</m:t>
                          </m:r>
                        </m:e>
                        <m:sub>
                          <m:r>
                            <a:rPr lang="it-IT" sz="2200" i="1">
                              <a:latin typeface="Cambria Math" panose="02040503050406030204" pitchFamily="18" charset="0"/>
                            </a:rPr>
                            <m:t>𝑘</m:t>
                          </m:r>
                          <m:r>
                            <a:rPr lang="it-IT" sz="2200" i="1">
                              <a:latin typeface="Cambria Math" panose="02040503050406030204" pitchFamily="18" charset="0"/>
                            </a:rPr>
                            <m:t>′</m:t>
                          </m:r>
                        </m:sub>
                      </m:sSub>
                      <m:r>
                        <a:rPr lang="it-IT" sz="2200" i="1">
                          <a:latin typeface="Cambria Math" panose="02040503050406030204" pitchFamily="18" charset="0"/>
                        </a:rPr>
                        <m:t>[</m:t>
                      </m:r>
                      <m:sSub>
                        <m:sSubPr>
                          <m:ctrlPr>
                            <a:rPr lang="it-IT" sz="2200" i="1">
                              <a:latin typeface="Cambria Math" panose="02040503050406030204" pitchFamily="18" charset="0"/>
                            </a:rPr>
                          </m:ctrlPr>
                        </m:sSubPr>
                        <m:e>
                          <m:r>
                            <a:rPr lang="it-IT" sz="2200" i="1">
                              <a:latin typeface="Cambria Math" panose="02040503050406030204" pitchFamily="18" charset="0"/>
                            </a:rPr>
                            <m:t>𝑑</m:t>
                          </m:r>
                        </m:e>
                        <m:sub>
                          <m:r>
                            <a:rPr lang="it-IT" sz="2200" i="1">
                              <a:latin typeface="Cambria Math" panose="02040503050406030204" pitchFamily="18" charset="0"/>
                            </a:rPr>
                            <m:t>𝑘</m:t>
                          </m:r>
                          <m:r>
                            <a:rPr lang="it-IT" sz="2200" i="1">
                              <a:latin typeface="Cambria Math" panose="02040503050406030204" pitchFamily="18" charset="0"/>
                            </a:rPr>
                            <m:t>,</m:t>
                          </m:r>
                          <m:sSup>
                            <m:sSupPr>
                              <m:ctrlPr>
                                <a:rPr lang="it-IT" sz="2200" i="1">
                                  <a:latin typeface="Cambria Math" panose="02040503050406030204" pitchFamily="18" charset="0"/>
                                </a:rPr>
                              </m:ctrlPr>
                            </m:sSupPr>
                            <m:e>
                              <m:r>
                                <a:rPr lang="it-IT" sz="2200" i="1">
                                  <a:latin typeface="Cambria Math" panose="02040503050406030204" pitchFamily="18" charset="0"/>
                                </a:rPr>
                                <m:t>𝑘</m:t>
                              </m:r>
                            </m:e>
                            <m:sup>
                              <m:r>
                                <a:rPr lang="it-IT" sz="2200" i="1">
                                  <a:latin typeface="Cambria Math" panose="02040503050406030204" pitchFamily="18" charset="0"/>
                                </a:rPr>
                                <m:t>′</m:t>
                              </m:r>
                            </m:sup>
                          </m:sSup>
                        </m:sub>
                      </m:sSub>
                      <m:r>
                        <a:rPr lang="it-IT" sz="2200" i="1">
                          <a:latin typeface="Cambria Math" panose="02040503050406030204" pitchFamily="18" charset="0"/>
                        </a:rPr>
                        <m:t>+</m:t>
                      </m:r>
                      <m:sSup>
                        <m:sSupPr>
                          <m:ctrlPr>
                            <a:rPr lang="it-IT" sz="2200" i="1">
                              <a:latin typeface="Cambria Math" panose="02040503050406030204" pitchFamily="18" charset="0"/>
                            </a:rPr>
                          </m:ctrlPr>
                        </m:sSupPr>
                        <m:e>
                          <m:r>
                            <a:rPr lang="it-IT" sz="2200" b="0" i="1" smtClean="0">
                              <a:latin typeface="Cambria Math" panose="02040503050406030204" pitchFamily="18" charset="0"/>
                            </a:rPr>
                            <m:t>𝐶</m:t>
                          </m:r>
                        </m:e>
                        <m:sup>
                          <m:r>
                            <a:rPr lang="it-IT" sz="2200" i="1">
                              <a:latin typeface="Cambria Math" panose="02040503050406030204" pitchFamily="18" charset="0"/>
                            </a:rPr>
                            <m:t>∗</m:t>
                          </m:r>
                        </m:sup>
                      </m:sSup>
                      <m:r>
                        <a:rPr lang="it-IT" sz="2200" i="1">
                          <a:latin typeface="Cambria Math" panose="02040503050406030204" pitchFamily="18" charset="0"/>
                        </a:rPr>
                        <m:t>(</m:t>
                      </m:r>
                      <m:sSup>
                        <m:sSupPr>
                          <m:ctrlPr>
                            <a:rPr lang="it-IT" sz="2200" i="1">
                              <a:latin typeface="Cambria Math" panose="02040503050406030204" pitchFamily="18" charset="0"/>
                            </a:rPr>
                          </m:ctrlPr>
                        </m:sSupPr>
                        <m:e>
                          <m:r>
                            <a:rPr lang="it-IT" sz="2200" i="1">
                              <a:latin typeface="Cambria Math" panose="02040503050406030204" pitchFamily="18" charset="0"/>
                            </a:rPr>
                            <m:t>𝑘</m:t>
                          </m:r>
                        </m:e>
                        <m:sup>
                          <m:r>
                            <a:rPr lang="it-IT" sz="2200" i="1">
                              <a:latin typeface="Cambria Math" panose="02040503050406030204" pitchFamily="18" charset="0"/>
                            </a:rPr>
                            <m:t>′</m:t>
                          </m:r>
                        </m:sup>
                      </m:sSup>
                      <m:r>
                        <a:rPr lang="it-IT" sz="2200" i="1">
                          <a:latin typeface="Cambria Math" panose="02040503050406030204" pitchFamily="18" charset="0"/>
                        </a:rPr>
                        <m:t>,</m:t>
                      </m:r>
                      <m:r>
                        <a:rPr lang="it-IT" sz="2200" i="1">
                          <a:latin typeface="Cambria Math" panose="02040503050406030204" pitchFamily="18" charset="0"/>
                        </a:rPr>
                        <m:t>𝐴</m:t>
                      </m:r>
                      <m:r>
                        <a:rPr lang="it-IT" sz="2200" i="1">
                          <a:latin typeface="Cambria Math" panose="02040503050406030204" pitchFamily="18" charset="0"/>
                        </a:rPr>
                        <m:t>\</m:t>
                      </m:r>
                      <m:r>
                        <m:rPr>
                          <m:lit/>
                        </m:rPr>
                        <a:rPr lang="it-IT" sz="2200" i="1">
                          <a:latin typeface="Cambria Math" panose="02040503050406030204" pitchFamily="18" charset="0"/>
                        </a:rPr>
                        <m:t>{</m:t>
                      </m:r>
                      <m:r>
                        <a:rPr lang="it-IT" sz="2200" i="1">
                          <a:latin typeface="Cambria Math" panose="02040503050406030204" pitchFamily="18" charset="0"/>
                        </a:rPr>
                        <m:t>𝑘</m:t>
                      </m:r>
                      <m:r>
                        <a:rPr lang="it-IT" sz="2200" i="1">
                          <a:latin typeface="Cambria Math" panose="02040503050406030204" pitchFamily="18" charset="0"/>
                        </a:rPr>
                        <m:t>′})]</m:t>
                      </m:r>
                    </m:oMath>
                  </m:oMathPara>
                </a14:m>
                <a:endParaRPr lang="it-IT" sz="2200" dirty="0"/>
              </a:p>
              <a:p>
                <a:endParaRPr lang="it-IT" sz="2200" dirty="0"/>
              </a:p>
              <a:p>
                <a:r>
                  <a:rPr lang="it-IT" sz="2200" dirty="0"/>
                  <a:t>The optimal cost is the minimal distance from k to the first city!</a:t>
                </a:r>
              </a:p>
              <a:p>
                <a:endParaRPr lang="it-IT" sz="2200" dirty="0"/>
              </a:p>
              <a:p>
                <a:r>
                  <a:rPr lang="it-IT" sz="2200" dirty="0"/>
                  <a:t>Solving the equation gives us the best policy, i.e. the best path.</a:t>
                </a:r>
              </a:p>
            </p:txBody>
          </p:sp>
        </mc:Choice>
        <mc:Fallback xmlns="">
          <p:sp>
            <p:nvSpPr>
              <p:cNvPr id="63" name="TextBox 62">
                <a:extLst>
                  <a:ext uri="{FF2B5EF4-FFF2-40B4-BE49-F238E27FC236}">
                    <a16:creationId xmlns:a16="http://schemas.microsoft.com/office/drawing/2014/main" id="{37C00AFA-BF71-44D3-A658-309C20960494}"/>
                  </a:ext>
                </a:extLst>
              </p:cNvPr>
              <p:cNvSpPr txBox="1">
                <a:spLocks noRot="1" noChangeAspect="1" noMove="1" noResize="1" noEditPoints="1" noAdjustHandles="1" noChangeArrowheads="1" noChangeShapeType="1" noTextEdit="1"/>
              </p:cNvSpPr>
              <p:nvPr/>
            </p:nvSpPr>
            <p:spPr>
              <a:xfrm>
                <a:off x="463624" y="3429000"/>
                <a:ext cx="5555436" cy="3169329"/>
              </a:xfrm>
              <a:prstGeom prst="rect">
                <a:avLst/>
              </a:prstGeom>
              <a:blipFill>
                <a:blip r:embed="rId4"/>
                <a:stretch>
                  <a:fillRect l="-1427" t="-1349" r="-2195" b="-3083"/>
                </a:stretch>
              </a:blipFill>
            </p:spPr>
            <p:txBody>
              <a:bodyPr/>
              <a:lstStyle/>
              <a:p>
                <a:r>
                  <a:rPr lang="it-IT">
                    <a:noFill/>
                  </a:rPr>
                  <a:t> </a:t>
                </a:r>
              </a:p>
            </p:txBody>
          </p:sp>
        </mc:Fallback>
      </mc:AlternateContent>
    </p:spTree>
    <p:extLst>
      <p:ext uri="{BB962C8B-B14F-4D97-AF65-F5344CB8AC3E}">
        <p14:creationId xmlns:p14="http://schemas.microsoft.com/office/powerpoint/2010/main" val="321122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63F62-1167-44FC-A79A-98DC47EBE053}"/>
              </a:ext>
            </a:extLst>
          </p:cNvPr>
          <p:cNvSpPr>
            <a:spLocks noGrp="1"/>
          </p:cNvSpPr>
          <p:nvPr>
            <p:ph type="title"/>
          </p:nvPr>
        </p:nvSpPr>
        <p:spPr/>
        <p:txBody>
          <a:bodyPr/>
          <a:lstStyle/>
          <a:p>
            <a:r>
              <a:rPr lang="it-IT" dirty="0"/>
              <a:t>How to solve the Bellman equation</a:t>
            </a:r>
          </a:p>
        </p:txBody>
      </p:sp>
      <p:pic>
        <p:nvPicPr>
          <p:cNvPr id="4" name="Picture 3">
            <a:extLst>
              <a:ext uri="{FF2B5EF4-FFF2-40B4-BE49-F238E27FC236}">
                <a16:creationId xmlns:a16="http://schemas.microsoft.com/office/drawing/2014/main" id="{9BBDCF05-9440-4FA9-AE0B-0BF2B8EFE0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6433" y="1325996"/>
            <a:ext cx="5431149" cy="5336695"/>
          </a:xfrm>
          <a:prstGeom prst="rect">
            <a:avLst/>
          </a:prstGeom>
        </p:spPr>
      </p:pic>
      <p:sp>
        <p:nvSpPr>
          <p:cNvPr id="5" name="TextBox 4">
            <a:extLst>
              <a:ext uri="{FF2B5EF4-FFF2-40B4-BE49-F238E27FC236}">
                <a16:creationId xmlns:a16="http://schemas.microsoft.com/office/drawing/2014/main" id="{41FEC498-B0E7-4F1C-A963-7A6F92F8F6A6}"/>
              </a:ext>
            </a:extLst>
          </p:cNvPr>
          <p:cNvSpPr txBox="1"/>
          <p:nvPr/>
        </p:nvSpPr>
        <p:spPr>
          <a:xfrm>
            <a:off x="656948" y="2050743"/>
            <a:ext cx="5237825" cy="769441"/>
          </a:xfrm>
          <a:prstGeom prst="rect">
            <a:avLst/>
          </a:prstGeom>
          <a:noFill/>
        </p:spPr>
        <p:txBody>
          <a:bodyPr wrap="square" rtlCol="0">
            <a:spAutoFit/>
          </a:bodyPr>
          <a:lstStyle/>
          <a:p>
            <a:r>
              <a:rPr lang="it-IT" sz="2200" dirty="0"/>
              <a:t>Exploit the feedforward structure of the problem! </a:t>
            </a:r>
          </a:p>
        </p:txBody>
      </p:sp>
      <p:sp>
        <p:nvSpPr>
          <p:cNvPr id="6" name="Rectangle 5">
            <a:extLst>
              <a:ext uri="{FF2B5EF4-FFF2-40B4-BE49-F238E27FC236}">
                <a16:creationId xmlns:a16="http://schemas.microsoft.com/office/drawing/2014/main" id="{73A7C6A6-C096-415C-BB9E-4A41EA1B0AAA}"/>
              </a:ext>
            </a:extLst>
          </p:cNvPr>
          <p:cNvSpPr/>
          <p:nvPr/>
        </p:nvSpPr>
        <p:spPr>
          <a:xfrm>
            <a:off x="6374167" y="1251751"/>
            <a:ext cx="5609094" cy="2618913"/>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ctangle 6">
            <a:extLst>
              <a:ext uri="{FF2B5EF4-FFF2-40B4-BE49-F238E27FC236}">
                <a16:creationId xmlns:a16="http://schemas.microsoft.com/office/drawing/2014/main" id="{48BA2F92-9CB6-4F65-9C6D-E7E654DE7DC4}"/>
              </a:ext>
            </a:extLst>
          </p:cNvPr>
          <p:cNvSpPr/>
          <p:nvPr/>
        </p:nvSpPr>
        <p:spPr>
          <a:xfrm>
            <a:off x="6357460" y="5427479"/>
            <a:ext cx="5609094" cy="1235212"/>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TextBox 7">
            <a:extLst>
              <a:ext uri="{FF2B5EF4-FFF2-40B4-BE49-F238E27FC236}">
                <a16:creationId xmlns:a16="http://schemas.microsoft.com/office/drawing/2014/main" id="{E8D414B2-DF58-4F6C-8DE4-D458A022EA32}"/>
              </a:ext>
            </a:extLst>
          </p:cNvPr>
          <p:cNvSpPr txBox="1"/>
          <p:nvPr/>
        </p:nvSpPr>
        <p:spPr>
          <a:xfrm>
            <a:off x="580009" y="3582074"/>
            <a:ext cx="5237825" cy="1107996"/>
          </a:xfrm>
          <a:prstGeom prst="rect">
            <a:avLst/>
          </a:prstGeom>
          <a:noFill/>
        </p:spPr>
        <p:txBody>
          <a:bodyPr wrap="square" rtlCol="0">
            <a:spAutoFit/>
          </a:bodyPr>
          <a:lstStyle/>
          <a:p>
            <a:r>
              <a:rPr lang="it-IT" sz="2200" dirty="0"/>
              <a:t>The cost of the states in this layer depends only on the costs in the next layer (and the distances)</a:t>
            </a:r>
          </a:p>
        </p:txBody>
      </p:sp>
      <p:cxnSp>
        <p:nvCxnSpPr>
          <p:cNvPr id="10" name="Straight Arrow Connector 9">
            <a:extLst>
              <a:ext uri="{FF2B5EF4-FFF2-40B4-BE49-F238E27FC236}">
                <a16:creationId xmlns:a16="http://schemas.microsoft.com/office/drawing/2014/main" id="{8F3FCEDE-58A9-4596-9805-61E1886C8CF8}"/>
              </a:ext>
            </a:extLst>
          </p:cNvPr>
          <p:cNvCxnSpPr/>
          <p:nvPr/>
        </p:nvCxnSpPr>
        <p:spPr>
          <a:xfrm flipH="1">
            <a:off x="5745568" y="4037817"/>
            <a:ext cx="52292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4D239FF5-E963-49F2-9FA4-BE1C72F4F2DD}"/>
                  </a:ext>
                </a:extLst>
              </p:cNvPr>
              <p:cNvSpPr/>
              <p:nvPr/>
            </p:nvSpPr>
            <p:spPr>
              <a:xfrm>
                <a:off x="656948" y="5451960"/>
                <a:ext cx="5042919" cy="4608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it-IT" sz="2200" i="1">
                              <a:latin typeface="Cambria Math" panose="02040503050406030204" pitchFamily="18" charset="0"/>
                            </a:rPr>
                          </m:ctrlPr>
                        </m:sSupPr>
                        <m:e>
                          <m:r>
                            <a:rPr lang="it-IT" sz="2200" i="1">
                              <a:latin typeface="Cambria Math" panose="02040503050406030204" pitchFamily="18" charset="0"/>
                            </a:rPr>
                            <m:t>𝐶</m:t>
                          </m:r>
                        </m:e>
                        <m:sup>
                          <m:r>
                            <a:rPr lang="it-IT" sz="2200" i="1">
                              <a:latin typeface="Cambria Math" panose="02040503050406030204" pitchFamily="18" charset="0"/>
                            </a:rPr>
                            <m:t>∗</m:t>
                          </m:r>
                        </m:sup>
                      </m:sSup>
                      <m:d>
                        <m:dPr>
                          <m:ctrlPr>
                            <a:rPr lang="it-IT" sz="2200" i="1">
                              <a:latin typeface="Cambria Math" panose="02040503050406030204" pitchFamily="18" charset="0"/>
                            </a:rPr>
                          </m:ctrlPr>
                        </m:dPr>
                        <m:e>
                          <m:r>
                            <a:rPr lang="it-IT" sz="2200" i="1">
                              <a:latin typeface="Cambria Math" panose="02040503050406030204" pitchFamily="18" charset="0"/>
                            </a:rPr>
                            <m:t>𝑘</m:t>
                          </m:r>
                          <m:r>
                            <a:rPr lang="it-IT" sz="2200" i="1">
                              <a:latin typeface="Cambria Math" panose="02040503050406030204" pitchFamily="18" charset="0"/>
                            </a:rPr>
                            <m:t>,</m:t>
                          </m:r>
                          <m:r>
                            <a:rPr lang="it-IT" sz="2200" i="1">
                              <a:latin typeface="Cambria Math" panose="02040503050406030204" pitchFamily="18" charset="0"/>
                            </a:rPr>
                            <m:t>𝐴</m:t>
                          </m:r>
                        </m:e>
                      </m:d>
                      <m:r>
                        <a:rPr lang="it-IT" sz="2200" i="1">
                          <a:latin typeface="Cambria Math" panose="02040503050406030204" pitchFamily="18" charset="0"/>
                        </a:rPr>
                        <m:t>=</m:t>
                      </m:r>
                      <m:sSub>
                        <m:sSubPr>
                          <m:ctrlPr>
                            <a:rPr lang="it-IT" sz="2200" i="1">
                              <a:latin typeface="Cambria Math" panose="02040503050406030204" pitchFamily="18" charset="0"/>
                            </a:rPr>
                          </m:ctrlPr>
                        </m:sSubPr>
                        <m:e>
                          <m:r>
                            <a:rPr lang="it-IT" sz="2200" i="1">
                              <a:latin typeface="Cambria Math" panose="02040503050406030204" pitchFamily="18" charset="0"/>
                            </a:rPr>
                            <m:t>𝑚𝑖𝑛</m:t>
                          </m:r>
                        </m:e>
                        <m:sub>
                          <m:r>
                            <a:rPr lang="it-IT" sz="2200" i="1">
                              <a:latin typeface="Cambria Math" panose="02040503050406030204" pitchFamily="18" charset="0"/>
                            </a:rPr>
                            <m:t>𝑘</m:t>
                          </m:r>
                          <m:r>
                            <a:rPr lang="it-IT" sz="2200" i="1">
                              <a:latin typeface="Cambria Math" panose="02040503050406030204" pitchFamily="18" charset="0"/>
                            </a:rPr>
                            <m:t>′</m:t>
                          </m:r>
                        </m:sub>
                      </m:sSub>
                      <m:r>
                        <a:rPr lang="it-IT" sz="2200" i="1">
                          <a:latin typeface="Cambria Math" panose="02040503050406030204" pitchFamily="18" charset="0"/>
                        </a:rPr>
                        <m:t>[</m:t>
                      </m:r>
                      <m:sSub>
                        <m:sSubPr>
                          <m:ctrlPr>
                            <a:rPr lang="it-IT" sz="2200" i="1">
                              <a:latin typeface="Cambria Math" panose="02040503050406030204" pitchFamily="18" charset="0"/>
                            </a:rPr>
                          </m:ctrlPr>
                        </m:sSubPr>
                        <m:e>
                          <m:r>
                            <a:rPr lang="it-IT" sz="2200" i="1">
                              <a:latin typeface="Cambria Math" panose="02040503050406030204" pitchFamily="18" charset="0"/>
                            </a:rPr>
                            <m:t>𝑑</m:t>
                          </m:r>
                        </m:e>
                        <m:sub>
                          <m:r>
                            <a:rPr lang="it-IT" sz="2200" i="1">
                              <a:latin typeface="Cambria Math" panose="02040503050406030204" pitchFamily="18" charset="0"/>
                            </a:rPr>
                            <m:t>𝑘</m:t>
                          </m:r>
                          <m:r>
                            <a:rPr lang="it-IT" sz="2200" i="1">
                              <a:latin typeface="Cambria Math" panose="02040503050406030204" pitchFamily="18" charset="0"/>
                            </a:rPr>
                            <m:t>,</m:t>
                          </m:r>
                          <m:sSup>
                            <m:sSupPr>
                              <m:ctrlPr>
                                <a:rPr lang="it-IT" sz="2200" i="1">
                                  <a:latin typeface="Cambria Math" panose="02040503050406030204" pitchFamily="18" charset="0"/>
                                </a:rPr>
                              </m:ctrlPr>
                            </m:sSupPr>
                            <m:e>
                              <m:r>
                                <a:rPr lang="it-IT" sz="2200" i="1">
                                  <a:latin typeface="Cambria Math" panose="02040503050406030204" pitchFamily="18" charset="0"/>
                                </a:rPr>
                                <m:t>𝑘</m:t>
                              </m:r>
                            </m:e>
                            <m:sup>
                              <m:r>
                                <a:rPr lang="it-IT" sz="2200" i="1">
                                  <a:latin typeface="Cambria Math" panose="02040503050406030204" pitchFamily="18" charset="0"/>
                                </a:rPr>
                                <m:t>′</m:t>
                              </m:r>
                            </m:sup>
                          </m:sSup>
                        </m:sub>
                      </m:sSub>
                      <m:r>
                        <a:rPr lang="it-IT" sz="2200" i="1">
                          <a:latin typeface="Cambria Math" panose="02040503050406030204" pitchFamily="18" charset="0"/>
                        </a:rPr>
                        <m:t>+</m:t>
                      </m:r>
                      <m:sSup>
                        <m:sSupPr>
                          <m:ctrlPr>
                            <a:rPr lang="it-IT" sz="2200" i="1">
                              <a:latin typeface="Cambria Math" panose="02040503050406030204" pitchFamily="18" charset="0"/>
                            </a:rPr>
                          </m:ctrlPr>
                        </m:sSupPr>
                        <m:e>
                          <m:r>
                            <a:rPr lang="it-IT" sz="2200" i="1">
                              <a:latin typeface="Cambria Math" panose="02040503050406030204" pitchFamily="18" charset="0"/>
                            </a:rPr>
                            <m:t>𝐶</m:t>
                          </m:r>
                        </m:e>
                        <m:sup>
                          <m:r>
                            <a:rPr lang="it-IT" sz="2200" i="1">
                              <a:latin typeface="Cambria Math" panose="02040503050406030204" pitchFamily="18" charset="0"/>
                            </a:rPr>
                            <m:t>∗</m:t>
                          </m:r>
                        </m:sup>
                      </m:sSup>
                      <m:r>
                        <a:rPr lang="it-IT" sz="2200" i="1">
                          <a:latin typeface="Cambria Math" panose="02040503050406030204" pitchFamily="18" charset="0"/>
                        </a:rPr>
                        <m:t>(</m:t>
                      </m:r>
                      <m:sSup>
                        <m:sSupPr>
                          <m:ctrlPr>
                            <a:rPr lang="it-IT" sz="2200" i="1">
                              <a:latin typeface="Cambria Math" panose="02040503050406030204" pitchFamily="18" charset="0"/>
                            </a:rPr>
                          </m:ctrlPr>
                        </m:sSupPr>
                        <m:e>
                          <m:r>
                            <a:rPr lang="it-IT" sz="2200" i="1">
                              <a:latin typeface="Cambria Math" panose="02040503050406030204" pitchFamily="18" charset="0"/>
                            </a:rPr>
                            <m:t>𝑘</m:t>
                          </m:r>
                        </m:e>
                        <m:sup>
                          <m:r>
                            <a:rPr lang="it-IT" sz="2200" i="1">
                              <a:latin typeface="Cambria Math" panose="02040503050406030204" pitchFamily="18" charset="0"/>
                            </a:rPr>
                            <m:t>′</m:t>
                          </m:r>
                        </m:sup>
                      </m:sSup>
                      <m:r>
                        <a:rPr lang="it-IT" sz="2200" i="1">
                          <a:latin typeface="Cambria Math" panose="02040503050406030204" pitchFamily="18" charset="0"/>
                        </a:rPr>
                        <m:t>,</m:t>
                      </m:r>
                      <m:r>
                        <a:rPr lang="it-IT" sz="2200" i="1">
                          <a:latin typeface="Cambria Math" panose="02040503050406030204" pitchFamily="18" charset="0"/>
                        </a:rPr>
                        <m:t>𝐴</m:t>
                      </m:r>
                      <m:r>
                        <a:rPr lang="it-IT" sz="2200" i="1">
                          <a:latin typeface="Cambria Math" panose="02040503050406030204" pitchFamily="18" charset="0"/>
                        </a:rPr>
                        <m:t>\</m:t>
                      </m:r>
                      <m:r>
                        <m:rPr>
                          <m:lit/>
                        </m:rPr>
                        <a:rPr lang="it-IT" sz="2200" i="1">
                          <a:latin typeface="Cambria Math" panose="02040503050406030204" pitchFamily="18" charset="0"/>
                        </a:rPr>
                        <m:t>{</m:t>
                      </m:r>
                      <m:r>
                        <a:rPr lang="it-IT" sz="2200" i="1">
                          <a:latin typeface="Cambria Math" panose="02040503050406030204" pitchFamily="18" charset="0"/>
                        </a:rPr>
                        <m:t>𝑘</m:t>
                      </m:r>
                      <m:r>
                        <a:rPr lang="it-IT" sz="2200" i="1">
                          <a:latin typeface="Cambria Math" panose="02040503050406030204" pitchFamily="18" charset="0"/>
                        </a:rPr>
                        <m:t>′})]</m:t>
                      </m:r>
                    </m:oMath>
                  </m:oMathPara>
                </a14:m>
                <a:endParaRPr lang="it-IT" sz="2200" dirty="0"/>
              </a:p>
            </p:txBody>
          </p:sp>
        </mc:Choice>
        <mc:Fallback xmlns="">
          <p:sp>
            <p:nvSpPr>
              <p:cNvPr id="12" name="Rectangle 11">
                <a:extLst>
                  <a:ext uri="{FF2B5EF4-FFF2-40B4-BE49-F238E27FC236}">
                    <a16:creationId xmlns:a16="http://schemas.microsoft.com/office/drawing/2014/main" id="{4D239FF5-E963-49F2-9FA4-BE1C72F4F2DD}"/>
                  </a:ext>
                </a:extLst>
              </p:cNvPr>
              <p:cNvSpPr>
                <a:spLocks noRot="1" noChangeAspect="1" noMove="1" noResize="1" noEditPoints="1" noAdjustHandles="1" noChangeArrowheads="1" noChangeShapeType="1" noTextEdit="1"/>
              </p:cNvSpPr>
              <p:nvPr/>
            </p:nvSpPr>
            <p:spPr>
              <a:xfrm>
                <a:off x="656948" y="5451960"/>
                <a:ext cx="5042919" cy="460895"/>
              </a:xfrm>
              <a:prstGeom prst="rect">
                <a:avLst/>
              </a:prstGeom>
              <a:blipFill>
                <a:blip r:embed="rId3"/>
                <a:stretch>
                  <a:fillRect b="-10526"/>
                </a:stretch>
              </a:blipFill>
            </p:spPr>
            <p:txBody>
              <a:bodyPr/>
              <a:lstStyle/>
              <a:p>
                <a:r>
                  <a:rPr lang="it-IT">
                    <a:noFill/>
                  </a:rPr>
                  <a:t> </a:t>
                </a:r>
              </a:p>
            </p:txBody>
          </p:sp>
        </mc:Fallback>
      </mc:AlternateContent>
    </p:spTree>
    <p:extLst>
      <p:ext uri="{BB962C8B-B14F-4D97-AF65-F5344CB8AC3E}">
        <p14:creationId xmlns:p14="http://schemas.microsoft.com/office/powerpoint/2010/main" val="476369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63F62-1167-44FC-A79A-98DC47EBE053}"/>
              </a:ext>
            </a:extLst>
          </p:cNvPr>
          <p:cNvSpPr>
            <a:spLocks noGrp="1"/>
          </p:cNvSpPr>
          <p:nvPr>
            <p:ph type="title"/>
          </p:nvPr>
        </p:nvSpPr>
        <p:spPr/>
        <p:txBody>
          <a:bodyPr/>
          <a:lstStyle/>
          <a:p>
            <a:r>
              <a:rPr lang="it-IT" dirty="0"/>
              <a:t>How to solve the Bellman equation</a:t>
            </a:r>
          </a:p>
        </p:txBody>
      </p:sp>
      <p:pic>
        <p:nvPicPr>
          <p:cNvPr id="4" name="Picture 3">
            <a:extLst>
              <a:ext uri="{FF2B5EF4-FFF2-40B4-BE49-F238E27FC236}">
                <a16:creationId xmlns:a16="http://schemas.microsoft.com/office/drawing/2014/main" id="{9BBDCF05-9440-4FA9-AE0B-0BF2B8EFE0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6433" y="1325996"/>
            <a:ext cx="5431149" cy="5336695"/>
          </a:xfrm>
          <a:prstGeom prst="rect">
            <a:avLst/>
          </a:prstGeom>
        </p:spPr>
      </p:pic>
      <p:sp>
        <p:nvSpPr>
          <p:cNvPr id="5" name="TextBox 4">
            <a:extLst>
              <a:ext uri="{FF2B5EF4-FFF2-40B4-BE49-F238E27FC236}">
                <a16:creationId xmlns:a16="http://schemas.microsoft.com/office/drawing/2014/main" id="{41FEC498-B0E7-4F1C-A963-7A6F92F8F6A6}"/>
              </a:ext>
            </a:extLst>
          </p:cNvPr>
          <p:cNvSpPr txBox="1"/>
          <p:nvPr/>
        </p:nvSpPr>
        <p:spPr>
          <a:xfrm>
            <a:off x="656948" y="2050743"/>
            <a:ext cx="5237825" cy="769441"/>
          </a:xfrm>
          <a:prstGeom prst="rect">
            <a:avLst/>
          </a:prstGeom>
          <a:noFill/>
        </p:spPr>
        <p:txBody>
          <a:bodyPr wrap="square" rtlCol="0">
            <a:spAutoFit/>
          </a:bodyPr>
          <a:lstStyle/>
          <a:p>
            <a:r>
              <a:rPr lang="it-IT" sz="2200" dirty="0"/>
              <a:t>Exploit the feedforward structure of the problem! </a:t>
            </a:r>
          </a:p>
        </p:txBody>
      </p:sp>
      <p:sp>
        <p:nvSpPr>
          <p:cNvPr id="8" name="TextBox 7">
            <a:extLst>
              <a:ext uri="{FF2B5EF4-FFF2-40B4-BE49-F238E27FC236}">
                <a16:creationId xmlns:a16="http://schemas.microsoft.com/office/drawing/2014/main" id="{E8D414B2-DF58-4F6C-8DE4-D458A022EA32}"/>
              </a:ext>
            </a:extLst>
          </p:cNvPr>
          <p:cNvSpPr txBox="1"/>
          <p:nvPr/>
        </p:nvSpPr>
        <p:spPr>
          <a:xfrm>
            <a:off x="580009" y="3582074"/>
            <a:ext cx="5237825" cy="1107996"/>
          </a:xfrm>
          <a:prstGeom prst="rect">
            <a:avLst/>
          </a:prstGeom>
          <a:noFill/>
        </p:spPr>
        <p:txBody>
          <a:bodyPr wrap="square" rtlCol="0">
            <a:spAutoFit/>
          </a:bodyPr>
          <a:lstStyle/>
          <a:p>
            <a:r>
              <a:rPr lang="it-IT" sz="2200" dirty="0"/>
              <a:t>Knowing the boundary condition at terminal state, the solution can be propagated backward for all the states</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77D2D5F-5BF4-4C59-8A89-5AFF4E2E1BAC}"/>
                  </a:ext>
                </a:extLst>
              </p:cNvPr>
              <p:cNvSpPr/>
              <p:nvPr/>
            </p:nvSpPr>
            <p:spPr>
              <a:xfrm>
                <a:off x="656948" y="5451960"/>
                <a:ext cx="5042919" cy="4608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it-IT" sz="2200" i="1">
                              <a:latin typeface="Cambria Math" panose="02040503050406030204" pitchFamily="18" charset="0"/>
                            </a:rPr>
                          </m:ctrlPr>
                        </m:sSupPr>
                        <m:e>
                          <m:r>
                            <a:rPr lang="it-IT" sz="2200" i="1">
                              <a:latin typeface="Cambria Math" panose="02040503050406030204" pitchFamily="18" charset="0"/>
                            </a:rPr>
                            <m:t>𝐶</m:t>
                          </m:r>
                        </m:e>
                        <m:sup>
                          <m:r>
                            <a:rPr lang="it-IT" sz="2200" i="1">
                              <a:latin typeface="Cambria Math" panose="02040503050406030204" pitchFamily="18" charset="0"/>
                            </a:rPr>
                            <m:t>∗</m:t>
                          </m:r>
                        </m:sup>
                      </m:sSup>
                      <m:d>
                        <m:dPr>
                          <m:ctrlPr>
                            <a:rPr lang="it-IT" sz="2200" i="1">
                              <a:latin typeface="Cambria Math" panose="02040503050406030204" pitchFamily="18" charset="0"/>
                            </a:rPr>
                          </m:ctrlPr>
                        </m:dPr>
                        <m:e>
                          <m:r>
                            <a:rPr lang="it-IT" sz="2200" i="1">
                              <a:latin typeface="Cambria Math" panose="02040503050406030204" pitchFamily="18" charset="0"/>
                            </a:rPr>
                            <m:t>𝑘</m:t>
                          </m:r>
                          <m:r>
                            <a:rPr lang="it-IT" sz="2200" i="1">
                              <a:latin typeface="Cambria Math" panose="02040503050406030204" pitchFamily="18" charset="0"/>
                            </a:rPr>
                            <m:t>,</m:t>
                          </m:r>
                          <m:r>
                            <a:rPr lang="it-IT" sz="2200" i="1">
                              <a:latin typeface="Cambria Math" panose="02040503050406030204" pitchFamily="18" charset="0"/>
                            </a:rPr>
                            <m:t>𝐴</m:t>
                          </m:r>
                        </m:e>
                      </m:d>
                      <m:r>
                        <a:rPr lang="it-IT" sz="2200" i="1">
                          <a:latin typeface="Cambria Math" panose="02040503050406030204" pitchFamily="18" charset="0"/>
                        </a:rPr>
                        <m:t>=</m:t>
                      </m:r>
                      <m:sSub>
                        <m:sSubPr>
                          <m:ctrlPr>
                            <a:rPr lang="it-IT" sz="2200" i="1">
                              <a:latin typeface="Cambria Math" panose="02040503050406030204" pitchFamily="18" charset="0"/>
                            </a:rPr>
                          </m:ctrlPr>
                        </m:sSubPr>
                        <m:e>
                          <m:r>
                            <a:rPr lang="it-IT" sz="2200" i="1">
                              <a:latin typeface="Cambria Math" panose="02040503050406030204" pitchFamily="18" charset="0"/>
                            </a:rPr>
                            <m:t>𝑚𝑖𝑛</m:t>
                          </m:r>
                        </m:e>
                        <m:sub>
                          <m:r>
                            <a:rPr lang="it-IT" sz="2200" i="1">
                              <a:latin typeface="Cambria Math" panose="02040503050406030204" pitchFamily="18" charset="0"/>
                            </a:rPr>
                            <m:t>𝑘</m:t>
                          </m:r>
                          <m:r>
                            <a:rPr lang="it-IT" sz="2200" i="1">
                              <a:latin typeface="Cambria Math" panose="02040503050406030204" pitchFamily="18" charset="0"/>
                            </a:rPr>
                            <m:t>′</m:t>
                          </m:r>
                        </m:sub>
                      </m:sSub>
                      <m:r>
                        <a:rPr lang="it-IT" sz="2200" i="1">
                          <a:latin typeface="Cambria Math" panose="02040503050406030204" pitchFamily="18" charset="0"/>
                        </a:rPr>
                        <m:t>[</m:t>
                      </m:r>
                      <m:sSub>
                        <m:sSubPr>
                          <m:ctrlPr>
                            <a:rPr lang="it-IT" sz="2200" i="1">
                              <a:latin typeface="Cambria Math" panose="02040503050406030204" pitchFamily="18" charset="0"/>
                            </a:rPr>
                          </m:ctrlPr>
                        </m:sSubPr>
                        <m:e>
                          <m:r>
                            <a:rPr lang="it-IT" sz="2200" i="1">
                              <a:latin typeface="Cambria Math" panose="02040503050406030204" pitchFamily="18" charset="0"/>
                            </a:rPr>
                            <m:t>𝑑</m:t>
                          </m:r>
                        </m:e>
                        <m:sub>
                          <m:r>
                            <a:rPr lang="it-IT" sz="2200" i="1">
                              <a:latin typeface="Cambria Math" panose="02040503050406030204" pitchFamily="18" charset="0"/>
                            </a:rPr>
                            <m:t>𝑘</m:t>
                          </m:r>
                          <m:r>
                            <a:rPr lang="it-IT" sz="2200" i="1">
                              <a:latin typeface="Cambria Math" panose="02040503050406030204" pitchFamily="18" charset="0"/>
                            </a:rPr>
                            <m:t>,</m:t>
                          </m:r>
                          <m:sSup>
                            <m:sSupPr>
                              <m:ctrlPr>
                                <a:rPr lang="it-IT" sz="2200" i="1">
                                  <a:latin typeface="Cambria Math" panose="02040503050406030204" pitchFamily="18" charset="0"/>
                                </a:rPr>
                              </m:ctrlPr>
                            </m:sSupPr>
                            <m:e>
                              <m:r>
                                <a:rPr lang="it-IT" sz="2200" i="1">
                                  <a:latin typeface="Cambria Math" panose="02040503050406030204" pitchFamily="18" charset="0"/>
                                </a:rPr>
                                <m:t>𝑘</m:t>
                              </m:r>
                            </m:e>
                            <m:sup>
                              <m:r>
                                <a:rPr lang="it-IT" sz="2200" i="1">
                                  <a:latin typeface="Cambria Math" panose="02040503050406030204" pitchFamily="18" charset="0"/>
                                </a:rPr>
                                <m:t>′</m:t>
                              </m:r>
                            </m:sup>
                          </m:sSup>
                        </m:sub>
                      </m:sSub>
                      <m:r>
                        <a:rPr lang="it-IT" sz="2200" i="1">
                          <a:latin typeface="Cambria Math" panose="02040503050406030204" pitchFamily="18" charset="0"/>
                        </a:rPr>
                        <m:t>+</m:t>
                      </m:r>
                      <m:sSup>
                        <m:sSupPr>
                          <m:ctrlPr>
                            <a:rPr lang="it-IT" sz="2200" i="1">
                              <a:latin typeface="Cambria Math" panose="02040503050406030204" pitchFamily="18" charset="0"/>
                            </a:rPr>
                          </m:ctrlPr>
                        </m:sSupPr>
                        <m:e>
                          <m:r>
                            <a:rPr lang="it-IT" sz="2200" i="1">
                              <a:latin typeface="Cambria Math" panose="02040503050406030204" pitchFamily="18" charset="0"/>
                            </a:rPr>
                            <m:t>𝐶</m:t>
                          </m:r>
                        </m:e>
                        <m:sup>
                          <m:r>
                            <a:rPr lang="it-IT" sz="2200" i="1">
                              <a:latin typeface="Cambria Math" panose="02040503050406030204" pitchFamily="18" charset="0"/>
                            </a:rPr>
                            <m:t>∗</m:t>
                          </m:r>
                        </m:sup>
                      </m:sSup>
                      <m:r>
                        <a:rPr lang="it-IT" sz="2200" i="1">
                          <a:latin typeface="Cambria Math" panose="02040503050406030204" pitchFamily="18" charset="0"/>
                        </a:rPr>
                        <m:t>(</m:t>
                      </m:r>
                      <m:sSup>
                        <m:sSupPr>
                          <m:ctrlPr>
                            <a:rPr lang="it-IT" sz="2200" i="1">
                              <a:latin typeface="Cambria Math" panose="02040503050406030204" pitchFamily="18" charset="0"/>
                            </a:rPr>
                          </m:ctrlPr>
                        </m:sSupPr>
                        <m:e>
                          <m:r>
                            <a:rPr lang="it-IT" sz="2200" i="1">
                              <a:latin typeface="Cambria Math" panose="02040503050406030204" pitchFamily="18" charset="0"/>
                            </a:rPr>
                            <m:t>𝑘</m:t>
                          </m:r>
                        </m:e>
                        <m:sup>
                          <m:r>
                            <a:rPr lang="it-IT" sz="2200" i="1">
                              <a:latin typeface="Cambria Math" panose="02040503050406030204" pitchFamily="18" charset="0"/>
                            </a:rPr>
                            <m:t>′</m:t>
                          </m:r>
                        </m:sup>
                      </m:sSup>
                      <m:r>
                        <a:rPr lang="it-IT" sz="2200" i="1">
                          <a:latin typeface="Cambria Math" panose="02040503050406030204" pitchFamily="18" charset="0"/>
                        </a:rPr>
                        <m:t>,</m:t>
                      </m:r>
                      <m:r>
                        <a:rPr lang="it-IT" sz="2200" i="1">
                          <a:latin typeface="Cambria Math" panose="02040503050406030204" pitchFamily="18" charset="0"/>
                        </a:rPr>
                        <m:t>𝐴</m:t>
                      </m:r>
                      <m:r>
                        <a:rPr lang="it-IT" sz="2200" i="1">
                          <a:latin typeface="Cambria Math" panose="02040503050406030204" pitchFamily="18" charset="0"/>
                        </a:rPr>
                        <m:t>\</m:t>
                      </m:r>
                      <m:r>
                        <m:rPr>
                          <m:lit/>
                        </m:rPr>
                        <a:rPr lang="it-IT" sz="2200" i="1">
                          <a:latin typeface="Cambria Math" panose="02040503050406030204" pitchFamily="18" charset="0"/>
                        </a:rPr>
                        <m:t>{</m:t>
                      </m:r>
                      <m:r>
                        <a:rPr lang="it-IT" sz="2200" i="1">
                          <a:latin typeface="Cambria Math" panose="02040503050406030204" pitchFamily="18" charset="0"/>
                        </a:rPr>
                        <m:t>𝑘</m:t>
                      </m:r>
                      <m:r>
                        <a:rPr lang="it-IT" sz="2200" i="1">
                          <a:latin typeface="Cambria Math" panose="02040503050406030204" pitchFamily="18" charset="0"/>
                        </a:rPr>
                        <m:t>′})]</m:t>
                      </m:r>
                    </m:oMath>
                  </m:oMathPara>
                </a14:m>
                <a:endParaRPr lang="it-IT" sz="2200" dirty="0"/>
              </a:p>
            </p:txBody>
          </p:sp>
        </mc:Choice>
        <mc:Fallback xmlns="">
          <p:sp>
            <p:nvSpPr>
              <p:cNvPr id="11" name="Rectangle 10">
                <a:extLst>
                  <a:ext uri="{FF2B5EF4-FFF2-40B4-BE49-F238E27FC236}">
                    <a16:creationId xmlns:a16="http://schemas.microsoft.com/office/drawing/2014/main" id="{277D2D5F-5BF4-4C59-8A89-5AFF4E2E1BAC}"/>
                  </a:ext>
                </a:extLst>
              </p:cNvPr>
              <p:cNvSpPr>
                <a:spLocks noRot="1" noChangeAspect="1" noMove="1" noResize="1" noEditPoints="1" noAdjustHandles="1" noChangeArrowheads="1" noChangeShapeType="1" noTextEdit="1"/>
              </p:cNvSpPr>
              <p:nvPr/>
            </p:nvSpPr>
            <p:spPr>
              <a:xfrm>
                <a:off x="656948" y="5451960"/>
                <a:ext cx="5042919" cy="460895"/>
              </a:xfrm>
              <a:prstGeom prst="rect">
                <a:avLst/>
              </a:prstGeom>
              <a:blipFill>
                <a:blip r:embed="rId3"/>
                <a:stretch>
                  <a:fillRect b="-1052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CCEDA7C-47B1-4B13-A9E5-5D9148960148}"/>
                  </a:ext>
                </a:extLst>
              </p:cNvPr>
              <p:cNvSpPr/>
              <p:nvPr/>
            </p:nvSpPr>
            <p:spPr>
              <a:xfrm>
                <a:off x="6268488" y="6384947"/>
                <a:ext cx="22374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it-IT" i="1">
                              <a:latin typeface="Cambria Math" panose="02040503050406030204" pitchFamily="18" charset="0"/>
                            </a:rPr>
                          </m:ctrlPr>
                        </m:sSupPr>
                        <m:e>
                          <m:r>
                            <a:rPr lang="it-IT" i="1">
                              <a:latin typeface="Cambria Math" panose="02040503050406030204" pitchFamily="18" charset="0"/>
                            </a:rPr>
                            <m:t>𝐶</m:t>
                          </m:r>
                        </m:e>
                        <m:sup>
                          <m:r>
                            <a:rPr lang="it-IT" i="1">
                              <a:latin typeface="Cambria Math" panose="02040503050406030204" pitchFamily="18" charset="0"/>
                            </a:rPr>
                            <m:t>∗</m:t>
                          </m:r>
                        </m:sup>
                      </m:sSup>
                      <m:d>
                        <m:dPr>
                          <m:ctrlPr>
                            <a:rPr lang="it-IT" i="1">
                              <a:latin typeface="Cambria Math" panose="02040503050406030204" pitchFamily="18" charset="0"/>
                            </a:rPr>
                          </m:ctrlPr>
                        </m:dPr>
                        <m:e>
                          <m:r>
                            <a:rPr lang="it-IT" i="1">
                              <a:latin typeface="Cambria Math" panose="02040503050406030204" pitchFamily="18" charset="0"/>
                            </a:rPr>
                            <m:t>𝑡𝑒𝑟𝑚</m:t>
                          </m:r>
                          <m:r>
                            <a:rPr lang="it-IT" i="1">
                              <a:latin typeface="Cambria Math" panose="02040503050406030204" pitchFamily="18" charset="0"/>
                            </a:rPr>
                            <m:t>. </m:t>
                          </m:r>
                          <m:r>
                            <a:rPr lang="it-IT" i="1">
                              <a:latin typeface="Cambria Math" panose="02040503050406030204" pitchFamily="18" charset="0"/>
                            </a:rPr>
                            <m:t>𝑠𝑡𝑎𝑡𝑒</m:t>
                          </m:r>
                        </m:e>
                      </m:d>
                      <m:r>
                        <a:rPr lang="it-IT" i="1">
                          <a:latin typeface="Cambria Math" panose="02040503050406030204" pitchFamily="18" charset="0"/>
                        </a:rPr>
                        <m:t>=0</m:t>
                      </m:r>
                    </m:oMath>
                  </m:oMathPara>
                </a14:m>
                <a:endParaRPr lang="it-IT" dirty="0"/>
              </a:p>
            </p:txBody>
          </p:sp>
        </mc:Choice>
        <mc:Fallback xmlns="">
          <p:sp>
            <p:nvSpPr>
              <p:cNvPr id="3" name="Rectangle 2">
                <a:extLst>
                  <a:ext uri="{FF2B5EF4-FFF2-40B4-BE49-F238E27FC236}">
                    <a16:creationId xmlns:a16="http://schemas.microsoft.com/office/drawing/2014/main" id="{DCCEDA7C-47B1-4B13-A9E5-5D9148960148}"/>
                  </a:ext>
                </a:extLst>
              </p:cNvPr>
              <p:cNvSpPr>
                <a:spLocks noRot="1" noChangeAspect="1" noMove="1" noResize="1" noEditPoints="1" noAdjustHandles="1" noChangeArrowheads="1" noChangeShapeType="1" noTextEdit="1"/>
              </p:cNvSpPr>
              <p:nvPr/>
            </p:nvSpPr>
            <p:spPr>
              <a:xfrm>
                <a:off x="6268488" y="6384947"/>
                <a:ext cx="2237407" cy="369332"/>
              </a:xfrm>
              <a:prstGeom prst="rect">
                <a:avLst/>
              </a:prstGeom>
              <a:blipFill>
                <a:blip r:embed="rId4"/>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2136360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7A024-6763-4745-8D40-C1AC00287152}"/>
              </a:ext>
            </a:extLst>
          </p:cNvPr>
          <p:cNvSpPr>
            <a:spLocks noGrp="1"/>
          </p:cNvSpPr>
          <p:nvPr>
            <p:ph type="title"/>
          </p:nvPr>
        </p:nvSpPr>
        <p:spPr/>
        <p:txBody>
          <a:bodyPr/>
          <a:lstStyle/>
          <a:p>
            <a:r>
              <a:rPr lang="it-IT" dirty="0"/>
              <a:t>How to find the best path</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F6D56EA-2C3C-455F-8EB5-B6F1FB2F6A9B}"/>
                  </a:ext>
                </a:extLst>
              </p:cNvPr>
              <p:cNvSpPr txBox="1"/>
              <p:nvPr/>
            </p:nvSpPr>
            <p:spPr>
              <a:xfrm>
                <a:off x="838201" y="2099503"/>
                <a:ext cx="10515600" cy="769441"/>
              </a:xfrm>
              <a:prstGeom prst="rect">
                <a:avLst/>
              </a:prstGeom>
              <a:noFill/>
            </p:spPr>
            <p:txBody>
              <a:bodyPr wrap="square" rtlCol="0">
                <a:spAutoFit/>
              </a:bodyPr>
              <a:lstStyle/>
              <a:p>
                <a:r>
                  <a:rPr lang="it-IT" sz="2200" dirty="0"/>
                  <a:t>Once the costs are known, the best path</a:t>
                </a:r>
                <a14:m>
                  <m:oMath xmlns:m="http://schemas.openxmlformats.org/officeDocument/2006/math">
                    <m:r>
                      <a:rPr lang="it-IT" sz="2200" b="0" i="1" smtClean="0">
                        <a:latin typeface="Cambria Math" panose="02040503050406030204" pitchFamily="18" charset="0"/>
                      </a:rPr>
                      <m:t>,</m:t>
                    </m:r>
                  </m:oMath>
                </a14:m>
                <a:r>
                  <a:rPr lang="it-IT" sz="2200" dirty="0"/>
                  <a:t> </a:t>
                </a:r>
                <a14:m>
                  <m:oMath xmlns:m="http://schemas.openxmlformats.org/officeDocument/2006/math">
                    <m:sSubSup>
                      <m:sSubSupPr>
                        <m:ctrlPr>
                          <a:rPr lang="it-IT" sz="2200" i="1" dirty="0" smtClean="0">
                            <a:latin typeface="Cambria Math" panose="02040503050406030204" pitchFamily="18" charset="0"/>
                          </a:rPr>
                        </m:ctrlPr>
                      </m:sSubSupPr>
                      <m:e>
                        <m:r>
                          <a:rPr lang="it-IT" sz="2200" b="0" i="1" dirty="0" smtClean="0">
                            <a:latin typeface="Cambria Math" panose="02040503050406030204" pitchFamily="18" charset="0"/>
                          </a:rPr>
                          <m:t>𝑘</m:t>
                        </m:r>
                      </m:e>
                      <m:sub>
                        <m:r>
                          <a:rPr lang="it-IT" sz="2200" b="0" i="1" dirty="0" smtClean="0">
                            <a:latin typeface="Cambria Math" panose="02040503050406030204" pitchFamily="18" charset="0"/>
                          </a:rPr>
                          <m:t>1</m:t>
                        </m:r>
                      </m:sub>
                      <m:sup>
                        <m:r>
                          <a:rPr lang="it-IT" sz="2200" b="0" i="1" dirty="0" smtClean="0">
                            <a:latin typeface="Cambria Math" panose="02040503050406030204" pitchFamily="18" charset="0"/>
                          </a:rPr>
                          <m:t>∗</m:t>
                        </m:r>
                      </m:sup>
                    </m:sSubSup>
                    <m:r>
                      <a:rPr lang="it-IT" sz="2200" b="0" i="1" dirty="0" smtClean="0">
                        <a:latin typeface="Cambria Math" panose="02040503050406030204" pitchFamily="18" charset="0"/>
                      </a:rPr>
                      <m:t>, </m:t>
                    </m:r>
                    <m:sSubSup>
                      <m:sSubSupPr>
                        <m:ctrlPr>
                          <a:rPr lang="it-IT" sz="2200" b="0" i="1" dirty="0" smtClean="0">
                            <a:latin typeface="Cambria Math" panose="02040503050406030204" pitchFamily="18" charset="0"/>
                          </a:rPr>
                        </m:ctrlPr>
                      </m:sSubSupPr>
                      <m:e>
                        <m:r>
                          <a:rPr lang="it-IT" sz="2200" b="0" i="1" dirty="0" smtClean="0">
                            <a:latin typeface="Cambria Math" panose="02040503050406030204" pitchFamily="18" charset="0"/>
                          </a:rPr>
                          <m:t>𝑘</m:t>
                        </m:r>
                      </m:e>
                      <m:sub>
                        <m:r>
                          <a:rPr lang="it-IT" sz="2200" b="0" i="1" dirty="0" smtClean="0">
                            <a:latin typeface="Cambria Math" panose="02040503050406030204" pitchFamily="18" charset="0"/>
                          </a:rPr>
                          <m:t>2</m:t>
                        </m:r>
                      </m:sub>
                      <m:sup>
                        <m:r>
                          <a:rPr lang="it-IT" sz="2200" b="0" i="1" dirty="0" smtClean="0">
                            <a:latin typeface="Cambria Math" panose="02040503050406030204" pitchFamily="18" charset="0"/>
                          </a:rPr>
                          <m:t>∗</m:t>
                        </m:r>
                      </m:sup>
                    </m:sSubSup>
                    <m:r>
                      <a:rPr lang="it-IT" sz="2200" b="0" i="1" dirty="0" smtClean="0">
                        <a:latin typeface="Cambria Math" panose="02040503050406030204" pitchFamily="18" charset="0"/>
                      </a:rPr>
                      <m:t>, …,</m:t>
                    </m:r>
                    <m:sSubSup>
                      <m:sSubSupPr>
                        <m:ctrlPr>
                          <a:rPr lang="it-IT" sz="2200" b="0" i="1" dirty="0" smtClean="0">
                            <a:latin typeface="Cambria Math" panose="02040503050406030204" pitchFamily="18" charset="0"/>
                          </a:rPr>
                        </m:ctrlPr>
                      </m:sSubSupPr>
                      <m:e>
                        <m:r>
                          <a:rPr lang="it-IT" sz="2200" b="0" i="1" dirty="0" smtClean="0">
                            <a:latin typeface="Cambria Math" panose="02040503050406030204" pitchFamily="18" charset="0"/>
                          </a:rPr>
                          <m:t>𝑘</m:t>
                        </m:r>
                      </m:e>
                      <m:sub>
                        <m:r>
                          <a:rPr lang="it-IT" sz="2200" b="0" i="1" dirty="0" smtClean="0">
                            <a:latin typeface="Cambria Math" panose="02040503050406030204" pitchFamily="18" charset="0"/>
                          </a:rPr>
                          <m:t>𝑁</m:t>
                        </m:r>
                      </m:sub>
                      <m:sup>
                        <m:r>
                          <a:rPr lang="it-IT" sz="2200" b="0" i="1" dirty="0" smtClean="0">
                            <a:latin typeface="Cambria Math" panose="02040503050406030204" pitchFamily="18" charset="0"/>
                          </a:rPr>
                          <m:t>∗</m:t>
                        </m:r>
                      </m:sup>
                    </m:sSubSup>
                  </m:oMath>
                </a14:m>
                <a:r>
                  <a:rPr lang="it-IT" sz="2200" dirty="0"/>
                  <a:t>, can be computed iteratively (now going forward) by knowing:</a:t>
                </a:r>
              </a:p>
            </p:txBody>
          </p:sp>
        </mc:Choice>
        <mc:Fallback xmlns="">
          <p:sp>
            <p:nvSpPr>
              <p:cNvPr id="4" name="TextBox 3">
                <a:extLst>
                  <a:ext uri="{FF2B5EF4-FFF2-40B4-BE49-F238E27FC236}">
                    <a16:creationId xmlns:a16="http://schemas.microsoft.com/office/drawing/2014/main" id="{AF6D56EA-2C3C-455F-8EB5-B6F1FB2F6A9B}"/>
                  </a:ext>
                </a:extLst>
              </p:cNvPr>
              <p:cNvSpPr txBox="1">
                <a:spLocks noRot="1" noChangeAspect="1" noMove="1" noResize="1" noEditPoints="1" noAdjustHandles="1" noChangeArrowheads="1" noChangeShapeType="1" noTextEdit="1"/>
              </p:cNvSpPr>
              <p:nvPr/>
            </p:nvSpPr>
            <p:spPr>
              <a:xfrm>
                <a:off x="838201" y="2099503"/>
                <a:ext cx="10515600" cy="769441"/>
              </a:xfrm>
              <a:prstGeom prst="rect">
                <a:avLst/>
              </a:prstGeom>
              <a:blipFill>
                <a:blip r:embed="rId2"/>
                <a:stretch>
                  <a:fillRect l="-754" t="-4724" b="-1496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167E151-3C17-4C42-9E5E-2DB590AA5337}"/>
                  </a:ext>
                </a:extLst>
              </p:cNvPr>
              <p:cNvSpPr txBox="1"/>
              <p:nvPr/>
            </p:nvSpPr>
            <p:spPr>
              <a:xfrm>
                <a:off x="3560017" y="3619725"/>
                <a:ext cx="50719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sz="2200" i="1" smtClean="0">
                              <a:latin typeface="Cambria Math" panose="02040503050406030204" pitchFamily="18" charset="0"/>
                            </a:rPr>
                          </m:ctrlPr>
                        </m:sSubSupPr>
                        <m:e>
                          <m:r>
                            <a:rPr lang="it-IT" sz="2200" b="0" i="1" smtClean="0">
                              <a:latin typeface="Cambria Math" panose="02040503050406030204" pitchFamily="18" charset="0"/>
                            </a:rPr>
                            <m:t>𝑘</m:t>
                          </m:r>
                        </m:e>
                        <m:sub>
                          <m:r>
                            <a:rPr lang="it-IT" sz="2200" b="0" i="1" smtClean="0">
                              <a:latin typeface="Cambria Math" panose="02040503050406030204" pitchFamily="18" charset="0"/>
                            </a:rPr>
                            <m:t>𝑡</m:t>
                          </m:r>
                          <m:r>
                            <a:rPr lang="it-IT" sz="2200" b="0" i="1" smtClean="0">
                              <a:latin typeface="Cambria Math" panose="02040503050406030204" pitchFamily="18" charset="0"/>
                            </a:rPr>
                            <m:t>+1</m:t>
                          </m:r>
                        </m:sub>
                        <m:sup>
                          <m:r>
                            <a:rPr lang="it-IT" sz="2200" b="0" i="1" smtClean="0">
                              <a:latin typeface="Cambria Math" panose="02040503050406030204" pitchFamily="18" charset="0"/>
                            </a:rPr>
                            <m:t>∗</m:t>
                          </m:r>
                        </m:sup>
                      </m:sSubSup>
                      <m:r>
                        <a:rPr lang="it-IT" sz="2200" b="0" i="1" smtClean="0">
                          <a:latin typeface="Cambria Math" panose="02040503050406030204" pitchFamily="18" charset="0"/>
                        </a:rPr>
                        <m:t>=</m:t>
                      </m:r>
                      <m:sSub>
                        <m:sSubPr>
                          <m:ctrlPr>
                            <a:rPr lang="it-IT" sz="2200" b="0" i="1" smtClean="0">
                              <a:latin typeface="Cambria Math" panose="02040503050406030204" pitchFamily="18" charset="0"/>
                            </a:rPr>
                          </m:ctrlPr>
                        </m:sSubPr>
                        <m:e>
                          <m:r>
                            <a:rPr lang="it-IT" sz="2200" b="0" i="1" smtClean="0">
                              <a:latin typeface="Cambria Math" panose="02040503050406030204" pitchFamily="18" charset="0"/>
                            </a:rPr>
                            <m:t>𝑎𝑟𝑔𝑚𝑖𝑛</m:t>
                          </m:r>
                        </m:e>
                        <m:sub>
                          <m:r>
                            <a:rPr lang="it-IT" sz="2200" b="0" i="1" smtClean="0">
                              <a:latin typeface="Cambria Math" panose="02040503050406030204" pitchFamily="18" charset="0"/>
                            </a:rPr>
                            <m:t>𝑘</m:t>
                          </m:r>
                          <m:r>
                            <a:rPr lang="it-IT" sz="2200" b="0" i="1" smtClean="0">
                              <a:latin typeface="Cambria Math" panose="02040503050406030204" pitchFamily="18" charset="0"/>
                            </a:rPr>
                            <m:t>′∈</m:t>
                          </m:r>
                          <m:sSub>
                            <m:sSubPr>
                              <m:ctrlPr>
                                <a:rPr lang="it-IT" sz="2200" b="0" i="1" smtClean="0">
                                  <a:latin typeface="Cambria Math" panose="02040503050406030204" pitchFamily="18" charset="0"/>
                                  <a:ea typeface="Cambria Math" panose="02040503050406030204" pitchFamily="18" charset="0"/>
                                </a:rPr>
                              </m:ctrlPr>
                            </m:sSubPr>
                            <m:e>
                              <m:r>
                                <a:rPr lang="it-IT" sz="2200" b="0" i="1" smtClean="0">
                                  <a:latin typeface="Cambria Math" panose="02040503050406030204" pitchFamily="18" charset="0"/>
                                  <a:ea typeface="Cambria Math" panose="02040503050406030204" pitchFamily="18" charset="0"/>
                                </a:rPr>
                                <m:t>𝐴</m:t>
                              </m:r>
                            </m:e>
                            <m:sub>
                              <m:r>
                                <a:rPr lang="it-IT" sz="2200" b="0" i="1" smtClean="0">
                                  <a:latin typeface="Cambria Math" panose="02040503050406030204" pitchFamily="18" charset="0"/>
                                  <a:ea typeface="Cambria Math" panose="02040503050406030204" pitchFamily="18" charset="0"/>
                                </a:rPr>
                                <m:t>𝑡</m:t>
                              </m:r>
                            </m:sub>
                          </m:sSub>
                        </m:sub>
                      </m:sSub>
                      <m:r>
                        <a:rPr lang="it-IT" sz="2200" b="0" i="1" smtClean="0">
                          <a:latin typeface="Cambria Math" panose="02040503050406030204" pitchFamily="18" charset="0"/>
                        </a:rPr>
                        <m:t>[</m:t>
                      </m:r>
                      <m:sSub>
                        <m:sSubPr>
                          <m:ctrlPr>
                            <a:rPr lang="it-IT" sz="2200" b="0" i="1" smtClean="0">
                              <a:latin typeface="Cambria Math" panose="02040503050406030204" pitchFamily="18" charset="0"/>
                            </a:rPr>
                          </m:ctrlPr>
                        </m:sSubPr>
                        <m:e>
                          <m:r>
                            <a:rPr lang="it-IT" sz="2200" b="0" i="1" smtClean="0">
                              <a:latin typeface="Cambria Math" panose="02040503050406030204" pitchFamily="18" charset="0"/>
                            </a:rPr>
                            <m:t>𝑑</m:t>
                          </m:r>
                        </m:e>
                        <m:sub>
                          <m:sSub>
                            <m:sSubPr>
                              <m:ctrlPr>
                                <a:rPr lang="it-IT" sz="2200" b="0" i="1" smtClean="0">
                                  <a:latin typeface="Cambria Math" panose="02040503050406030204" pitchFamily="18" charset="0"/>
                                </a:rPr>
                              </m:ctrlPr>
                            </m:sSubPr>
                            <m:e>
                              <m:r>
                                <a:rPr lang="it-IT" sz="2200" b="0" i="1" smtClean="0">
                                  <a:latin typeface="Cambria Math" panose="02040503050406030204" pitchFamily="18" charset="0"/>
                                </a:rPr>
                                <m:t>𝑘</m:t>
                              </m:r>
                            </m:e>
                            <m:sub>
                              <m:r>
                                <a:rPr lang="it-IT" sz="2200" b="0" i="1" smtClean="0">
                                  <a:latin typeface="Cambria Math" panose="02040503050406030204" pitchFamily="18" charset="0"/>
                                </a:rPr>
                                <m:t>𝑡</m:t>
                              </m:r>
                            </m:sub>
                          </m:sSub>
                          <m:r>
                            <a:rPr lang="it-IT" sz="2200" b="0" i="1" smtClean="0">
                              <a:latin typeface="Cambria Math" panose="02040503050406030204" pitchFamily="18" charset="0"/>
                            </a:rPr>
                            <m:t>,</m:t>
                          </m:r>
                          <m:r>
                            <a:rPr lang="it-IT" sz="2200" b="0" i="1" smtClean="0">
                              <a:latin typeface="Cambria Math" panose="02040503050406030204" pitchFamily="18" charset="0"/>
                            </a:rPr>
                            <m:t>𝑘</m:t>
                          </m:r>
                        </m:sub>
                      </m:sSub>
                      <m:r>
                        <a:rPr lang="it-IT" sz="2200" b="0" i="1" smtClean="0">
                          <a:latin typeface="Cambria Math" panose="02040503050406030204" pitchFamily="18" charset="0"/>
                        </a:rPr>
                        <m:t>+</m:t>
                      </m:r>
                      <m:sSup>
                        <m:sSupPr>
                          <m:ctrlPr>
                            <a:rPr lang="it-IT" sz="2200" b="0" i="1" smtClean="0">
                              <a:latin typeface="Cambria Math" panose="02040503050406030204" pitchFamily="18" charset="0"/>
                            </a:rPr>
                          </m:ctrlPr>
                        </m:sSupPr>
                        <m:e>
                          <m:r>
                            <a:rPr lang="it-IT" sz="2200" b="0" i="1" smtClean="0">
                              <a:latin typeface="Cambria Math" panose="02040503050406030204" pitchFamily="18" charset="0"/>
                            </a:rPr>
                            <m:t>𝐶</m:t>
                          </m:r>
                        </m:e>
                        <m:sup>
                          <m:r>
                            <a:rPr lang="it-IT" sz="2200" b="0" i="1" smtClean="0">
                              <a:latin typeface="Cambria Math" panose="02040503050406030204" pitchFamily="18" charset="0"/>
                            </a:rPr>
                            <m:t>∗</m:t>
                          </m:r>
                        </m:sup>
                      </m:sSup>
                      <m:r>
                        <a:rPr lang="it-IT" sz="2200" b="0" i="1" smtClean="0">
                          <a:latin typeface="Cambria Math" panose="02040503050406030204" pitchFamily="18" charset="0"/>
                        </a:rPr>
                        <m:t>(</m:t>
                      </m:r>
                      <m:r>
                        <a:rPr lang="it-IT" sz="2200" b="0" i="1" smtClean="0">
                          <a:latin typeface="Cambria Math" panose="02040503050406030204" pitchFamily="18" charset="0"/>
                        </a:rPr>
                        <m:t>𝑘</m:t>
                      </m:r>
                      <m:r>
                        <a:rPr lang="it-IT" sz="2200" b="0" i="1" smtClean="0">
                          <a:latin typeface="Cambria Math" panose="02040503050406030204" pitchFamily="18" charset="0"/>
                        </a:rPr>
                        <m:t>,</m:t>
                      </m:r>
                      <m:r>
                        <a:rPr lang="it-IT" sz="2200" b="0" i="1" smtClean="0">
                          <a:latin typeface="Cambria Math" panose="02040503050406030204" pitchFamily="18" charset="0"/>
                        </a:rPr>
                        <m:t>𝐴</m:t>
                      </m:r>
                      <m:r>
                        <a:rPr lang="it-IT" sz="2200" b="0" i="1" smtClean="0">
                          <a:latin typeface="Cambria Math" panose="02040503050406030204" pitchFamily="18" charset="0"/>
                        </a:rPr>
                        <m:t>\</m:t>
                      </m:r>
                      <m:r>
                        <m:rPr>
                          <m:lit/>
                        </m:rPr>
                        <a:rPr lang="it-IT" sz="2200" b="0" i="1" smtClean="0">
                          <a:latin typeface="Cambria Math" panose="02040503050406030204" pitchFamily="18" charset="0"/>
                        </a:rPr>
                        <m:t>{</m:t>
                      </m:r>
                      <m:r>
                        <a:rPr lang="it-IT" sz="2200" b="0" i="1" smtClean="0">
                          <a:latin typeface="Cambria Math" panose="02040503050406030204" pitchFamily="18" charset="0"/>
                        </a:rPr>
                        <m:t>𝑘</m:t>
                      </m:r>
                      <m:r>
                        <a:rPr lang="it-IT" sz="2200" b="0" i="1" smtClean="0">
                          <a:latin typeface="Cambria Math" panose="02040503050406030204" pitchFamily="18" charset="0"/>
                        </a:rPr>
                        <m:t>})]</m:t>
                      </m:r>
                    </m:oMath>
                  </m:oMathPara>
                </a14:m>
                <a:endParaRPr lang="it-IT" sz="2200" dirty="0"/>
              </a:p>
            </p:txBody>
          </p:sp>
        </mc:Choice>
        <mc:Fallback xmlns="">
          <p:sp>
            <p:nvSpPr>
              <p:cNvPr id="5" name="TextBox 4">
                <a:extLst>
                  <a:ext uri="{FF2B5EF4-FFF2-40B4-BE49-F238E27FC236}">
                    <a16:creationId xmlns:a16="http://schemas.microsoft.com/office/drawing/2014/main" id="{9167E151-3C17-4C42-9E5E-2DB590AA5337}"/>
                  </a:ext>
                </a:extLst>
              </p:cNvPr>
              <p:cNvSpPr txBox="1">
                <a:spLocks noRot="1" noChangeAspect="1" noMove="1" noResize="1" noEditPoints="1" noAdjustHandles="1" noChangeArrowheads="1" noChangeShapeType="1" noTextEdit="1"/>
              </p:cNvSpPr>
              <p:nvPr/>
            </p:nvSpPr>
            <p:spPr>
              <a:xfrm>
                <a:off x="3560017" y="3619725"/>
                <a:ext cx="5071966" cy="369332"/>
              </a:xfrm>
              <a:prstGeom prst="rect">
                <a:avLst/>
              </a:prstGeom>
              <a:blipFill>
                <a:blip r:embed="rId3"/>
                <a:stretch>
                  <a:fillRect l="-962" r="-1563" b="-26667"/>
                </a:stretch>
              </a:blipFill>
            </p:spPr>
            <p:txBody>
              <a:bodyPr/>
              <a:lstStyle/>
              <a:p>
                <a:r>
                  <a:rPr lang="it-IT">
                    <a:noFill/>
                  </a:rPr>
                  <a:t> </a:t>
                </a:r>
              </a:p>
            </p:txBody>
          </p:sp>
        </mc:Fallback>
      </mc:AlternateContent>
    </p:spTree>
    <p:extLst>
      <p:ext uri="{BB962C8B-B14F-4D97-AF65-F5344CB8AC3E}">
        <p14:creationId xmlns:p14="http://schemas.microsoft.com/office/powerpoint/2010/main" val="3115009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E5FF-8786-4879-8BF6-D430A0B5C5AC}"/>
              </a:ext>
            </a:extLst>
          </p:cNvPr>
          <p:cNvSpPr>
            <a:spLocks noGrp="1"/>
          </p:cNvSpPr>
          <p:nvPr>
            <p:ph type="title"/>
          </p:nvPr>
        </p:nvSpPr>
        <p:spPr/>
        <p:txBody>
          <a:bodyPr/>
          <a:lstStyle/>
          <a:p>
            <a:r>
              <a:rPr lang="it-IT" dirty="0"/>
              <a:t>Statement of the problem</a:t>
            </a:r>
          </a:p>
        </p:txBody>
      </p:sp>
      <p:sp>
        <p:nvSpPr>
          <p:cNvPr id="5" name="Rectangle 1">
            <a:extLst>
              <a:ext uri="{FF2B5EF4-FFF2-40B4-BE49-F238E27FC236}">
                <a16:creationId xmlns:a16="http://schemas.microsoft.com/office/drawing/2014/main" id="{A805A0A1-B854-4A9D-ADDE-EC8FCD8CECBC}"/>
              </a:ext>
            </a:extLst>
          </p:cNvPr>
          <p:cNvSpPr>
            <a:spLocks noChangeArrowheads="1"/>
          </p:cNvSpPr>
          <p:nvPr/>
        </p:nvSpPr>
        <p:spPr bwMode="auto">
          <a:xfrm>
            <a:off x="1061577" y="2193727"/>
            <a:ext cx="100688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b="0" i="1" u="none" strike="noStrike" cap="none" normalizeH="0" baseline="0" dirty="0">
                <a:ln>
                  <a:noFill/>
                </a:ln>
                <a:solidFill>
                  <a:schemeClr val="tx1"/>
                </a:solidFill>
                <a:effectLst/>
                <a:latin typeface="+mj-lt"/>
              </a:rPr>
              <a:t>Given </a:t>
            </a:r>
            <a:r>
              <a:rPr kumimoji="0" lang="it-IT" altLang="it-IT" sz="2400" b="0" i="1" u="none" strike="noStrike" cap="none" normalizeH="0" baseline="0" dirty="0">
                <a:ln>
                  <a:noFill/>
                </a:ln>
                <a:solidFill>
                  <a:schemeClr val="tx1"/>
                </a:solidFill>
                <a:effectLst/>
                <a:latin typeface="+mj-lt"/>
                <a:ea typeface="STIXMathJax_Normal"/>
              </a:rPr>
              <a:t>𝑁</a:t>
            </a:r>
            <a:r>
              <a:rPr kumimoji="0" lang="it-IT" altLang="it-IT" sz="2400" b="0" i="1" u="none" strike="noStrike" cap="none" normalizeH="0" baseline="0" dirty="0">
                <a:ln>
                  <a:noFill/>
                </a:ln>
                <a:solidFill>
                  <a:schemeClr val="tx1"/>
                </a:solidFill>
                <a:effectLst/>
                <a:latin typeface="+mj-lt"/>
              </a:rPr>
              <a:t> cities and all the distances between them, what is the shortest path that passes by all the cities only once, and then go back to the original city? What is the distance travelled on the shortest path?</a:t>
            </a:r>
            <a:r>
              <a:rPr kumimoji="0" lang="it-IT" altLang="it-IT" sz="2400" b="0" i="0" u="none" strike="noStrike" cap="none" normalizeH="0" baseline="0" dirty="0">
                <a:ln>
                  <a:noFill/>
                </a:ln>
                <a:solidFill>
                  <a:schemeClr val="tx1"/>
                </a:solidFill>
                <a:effectLst/>
                <a:latin typeface="+mj-lt"/>
              </a:rPr>
              <a:t> </a:t>
            </a:r>
          </a:p>
        </p:txBody>
      </p:sp>
      <p:grpSp>
        <p:nvGrpSpPr>
          <p:cNvPr id="33" name="Group 32">
            <a:extLst>
              <a:ext uri="{FF2B5EF4-FFF2-40B4-BE49-F238E27FC236}">
                <a16:creationId xmlns:a16="http://schemas.microsoft.com/office/drawing/2014/main" id="{2BD5A7D8-15B4-465A-A229-C8EAF139A602}"/>
              </a:ext>
            </a:extLst>
          </p:cNvPr>
          <p:cNvGrpSpPr/>
          <p:nvPr/>
        </p:nvGrpSpPr>
        <p:grpSpPr>
          <a:xfrm>
            <a:off x="2339190" y="4287914"/>
            <a:ext cx="2666084" cy="1986696"/>
            <a:chOff x="4526306" y="4230971"/>
            <a:chExt cx="2666084" cy="1986696"/>
          </a:xfrm>
        </p:grpSpPr>
        <p:sp>
          <p:nvSpPr>
            <p:cNvPr id="6" name="Oval 5">
              <a:extLst>
                <a:ext uri="{FF2B5EF4-FFF2-40B4-BE49-F238E27FC236}">
                  <a16:creationId xmlns:a16="http://schemas.microsoft.com/office/drawing/2014/main" id="{F887C63B-1830-4D41-A9B3-1D57C9745309}"/>
                </a:ext>
              </a:extLst>
            </p:cNvPr>
            <p:cNvSpPr/>
            <p:nvPr/>
          </p:nvSpPr>
          <p:spPr>
            <a:xfrm>
              <a:off x="4616389" y="4252404"/>
              <a:ext cx="594803" cy="5948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1</a:t>
              </a:r>
            </a:p>
          </p:txBody>
        </p:sp>
        <p:sp>
          <p:nvSpPr>
            <p:cNvPr id="7" name="Oval 6">
              <a:extLst>
                <a:ext uri="{FF2B5EF4-FFF2-40B4-BE49-F238E27FC236}">
                  <a16:creationId xmlns:a16="http://schemas.microsoft.com/office/drawing/2014/main" id="{F6CF0F63-29EB-4D97-B77F-7EDBDCF667ED}"/>
                </a:ext>
              </a:extLst>
            </p:cNvPr>
            <p:cNvSpPr/>
            <p:nvPr/>
          </p:nvSpPr>
          <p:spPr>
            <a:xfrm>
              <a:off x="6597587" y="4252404"/>
              <a:ext cx="594803" cy="5948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2</a:t>
              </a:r>
            </a:p>
          </p:txBody>
        </p:sp>
        <p:sp>
          <p:nvSpPr>
            <p:cNvPr id="8" name="Oval 7">
              <a:extLst>
                <a:ext uri="{FF2B5EF4-FFF2-40B4-BE49-F238E27FC236}">
                  <a16:creationId xmlns:a16="http://schemas.microsoft.com/office/drawing/2014/main" id="{CA3801C9-D018-4632-8B2A-77E60E4B0B43}"/>
                </a:ext>
              </a:extLst>
            </p:cNvPr>
            <p:cNvSpPr/>
            <p:nvPr/>
          </p:nvSpPr>
          <p:spPr>
            <a:xfrm>
              <a:off x="6597587" y="5622864"/>
              <a:ext cx="594803" cy="5948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4</a:t>
              </a:r>
            </a:p>
          </p:txBody>
        </p:sp>
        <p:sp>
          <p:nvSpPr>
            <p:cNvPr id="9" name="Oval 8">
              <a:extLst>
                <a:ext uri="{FF2B5EF4-FFF2-40B4-BE49-F238E27FC236}">
                  <a16:creationId xmlns:a16="http://schemas.microsoft.com/office/drawing/2014/main" id="{E3C094CF-8ABB-4D32-8D77-3F4A98A5962C}"/>
                </a:ext>
              </a:extLst>
            </p:cNvPr>
            <p:cNvSpPr/>
            <p:nvPr/>
          </p:nvSpPr>
          <p:spPr>
            <a:xfrm>
              <a:off x="4616388" y="5622864"/>
              <a:ext cx="594803" cy="5948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3</a:t>
              </a:r>
            </a:p>
          </p:txBody>
        </p:sp>
        <p:cxnSp>
          <p:nvCxnSpPr>
            <p:cNvPr id="11" name="Straight Connector 10">
              <a:extLst>
                <a:ext uri="{FF2B5EF4-FFF2-40B4-BE49-F238E27FC236}">
                  <a16:creationId xmlns:a16="http://schemas.microsoft.com/office/drawing/2014/main" id="{EF53DFD1-98CF-4BF5-9FF6-171708747417}"/>
                </a:ext>
              </a:extLst>
            </p:cNvPr>
            <p:cNvCxnSpPr>
              <a:stCxn id="6" idx="6"/>
              <a:endCxn id="7" idx="2"/>
            </p:cNvCxnSpPr>
            <p:nvPr/>
          </p:nvCxnSpPr>
          <p:spPr>
            <a:xfrm>
              <a:off x="5211192" y="4549806"/>
              <a:ext cx="138639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D48DBC2-30E1-4276-B4E6-4DEB9BE52E7B}"/>
                </a:ext>
              </a:extLst>
            </p:cNvPr>
            <p:cNvCxnSpPr>
              <a:cxnSpLocks/>
              <a:stCxn id="9" idx="6"/>
              <a:endCxn id="8" idx="2"/>
            </p:cNvCxnSpPr>
            <p:nvPr/>
          </p:nvCxnSpPr>
          <p:spPr>
            <a:xfrm>
              <a:off x="5211191" y="5920266"/>
              <a:ext cx="138639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BD4B60-707D-4E01-AB7D-286C381B6D83}"/>
                </a:ext>
              </a:extLst>
            </p:cNvPr>
            <p:cNvCxnSpPr>
              <a:cxnSpLocks/>
              <a:stCxn id="6" idx="4"/>
              <a:endCxn id="9" idx="0"/>
            </p:cNvCxnSpPr>
            <p:nvPr/>
          </p:nvCxnSpPr>
          <p:spPr>
            <a:xfrm flipH="1">
              <a:off x="4913790" y="4847207"/>
              <a:ext cx="1" cy="7756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D75EA1-CC42-4CFF-A5A4-1854AB37B314}"/>
                </a:ext>
              </a:extLst>
            </p:cNvPr>
            <p:cNvCxnSpPr>
              <a:cxnSpLocks/>
              <a:stCxn id="7" idx="4"/>
              <a:endCxn id="8" idx="0"/>
            </p:cNvCxnSpPr>
            <p:nvPr/>
          </p:nvCxnSpPr>
          <p:spPr>
            <a:xfrm>
              <a:off x="6894989" y="4847207"/>
              <a:ext cx="0" cy="7756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89051E5-3F7A-4C37-A832-BAE8579BF612}"/>
                </a:ext>
              </a:extLst>
            </p:cNvPr>
            <p:cNvCxnSpPr>
              <a:cxnSpLocks/>
              <a:stCxn id="6" idx="5"/>
              <a:endCxn id="8" idx="1"/>
            </p:cNvCxnSpPr>
            <p:nvPr/>
          </p:nvCxnSpPr>
          <p:spPr>
            <a:xfrm>
              <a:off x="5124085" y="4760100"/>
              <a:ext cx="1560609" cy="9498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603EBFC-B941-4C91-8599-39FA929AB0C4}"/>
                </a:ext>
              </a:extLst>
            </p:cNvPr>
            <p:cNvCxnSpPr>
              <a:cxnSpLocks/>
              <a:stCxn id="7" idx="3"/>
              <a:endCxn id="9" idx="7"/>
            </p:cNvCxnSpPr>
            <p:nvPr/>
          </p:nvCxnSpPr>
          <p:spPr>
            <a:xfrm flipH="1">
              <a:off x="5124084" y="4760100"/>
              <a:ext cx="1560610" cy="9498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BED31C6-ECCA-4163-9858-03F57E572D96}"/>
                </a:ext>
              </a:extLst>
            </p:cNvPr>
            <p:cNvSpPr txBox="1"/>
            <p:nvPr/>
          </p:nvSpPr>
          <p:spPr>
            <a:xfrm>
              <a:off x="5753546" y="4230971"/>
              <a:ext cx="301686" cy="369332"/>
            </a:xfrm>
            <a:prstGeom prst="rect">
              <a:avLst/>
            </a:prstGeom>
            <a:noFill/>
          </p:spPr>
          <p:txBody>
            <a:bodyPr wrap="none" rtlCol="0">
              <a:spAutoFit/>
            </a:bodyPr>
            <a:lstStyle/>
            <a:p>
              <a:r>
                <a:rPr lang="it-IT" dirty="0"/>
                <a:t>5</a:t>
              </a:r>
            </a:p>
          </p:txBody>
        </p:sp>
        <p:sp>
          <p:nvSpPr>
            <p:cNvPr id="28" name="TextBox 27">
              <a:extLst>
                <a:ext uri="{FF2B5EF4-FFF2-40B4-BE49-F238E27FC236}">
                  <a16:creationId xmlns:a16="http://schemas.microsoft.com/office/drawing/2014/main" id="{2889A14F-F93A-438E-BA83-6573B665746E}"/>
                </a:ext>
              </a:extLst>
            </p:cNvPr>
            <p:cNvSpPr txBox="1"/>
            <p:nvPr/>
          </p:nvSpPr>
          <p:spPr>
            <a:xfrm>
              <a:off x="4526306" y="5050369"/>
              <a:ext cx="418704" cy="369332"/>
            </a:xfrm>
            <a:prstGeom prst="rect">
              <a:avLst/>
            </a:prstGeom>
            <a:noFill/>
          </p:spPr>
          <p:txBody>
            <a:bodyPr wrap="none" rtlCol="0">
              <a:spAutoFit/>
            </a:bodyPr>
            <a:lstStyle/>
            <a:p>
              <a:r>
                <a:rPr lang="it-IT" dirty="0"/>
                <a:t>20</a:t>
              </a:r>
            </a:p>
          </p:txBody>
        </p:sp>
        <p:sp>
          <p:nvSpPr>
            <p:cNvPr id="29" name="TextBox 28">
              <a:extLst>
                <a:ext uri="{FF2B5EF4-FFF2-40B4-BE49-F238E27FC236}">
                  <a16:creationId xmlns:a16="http://schemas.microsoft.com/office/drawing/2014/main" id="{5AB926D4-2713-47D4-82E1-CB29E86A9F4F}"/>
                </a:ext>
              </a:extLst>
            </p:cNvPr>
            <p:cNvSpPr txBox="1"/>
            <p:nvPr/>
          </p:nvSpPr>
          <p:spPr>
            <a:xfrm>
              <a:off x="5454002" y="4694277"/>
              <a:ext cx="301686" cy="369332"/>
            </a:xfrm>
            <a:prstGeom prst="rect">
              <a:avLst/>
            </a:prstGeom>
            <a:noFill/>
          </p:spPr>
          <p:txBody>
            <a:bodyPr wrap="none" rtlCol="0">
              <a:spAutoFit/>
            </a:bodyPr>
            <a:lstStyle/>
            <a:p>
              <a:r>
                <a:rPr lang="it-IT" dirty="0"/>
                <a:t>3</a:t>
              </a:r>
            </a:p>
          </p:txBody>
        </p:sp>
        <p:sp>
          <p:nvSpPr>
            <p:cNvPr id="30" name="TextBox 29">
              <a:extLst>
                <a:ext uri="{FF2B5EF4-FFF2-40B4-BE49-F238E27FC236}">
                  <a16:creationId xmlns:a16="http://schemas.microsoft.com/office/drawing/2014/main" id="{F063E1FF-ACE5-404B-B8EB-034693C657B8}"/>
                </a:ext>
              </a:extLst>
            </p:cNvPr>
            <p:cNvSpPr txBox="1"/>
            <p:nvPr/>
          </p:nvSpPr>
          <p:spPr>
            <a:xfrm>
              <a:off x="6039911" y="4694277"/>
              <a:ext cx="301686" cy="369332"/>
            </a:xfrm>
            <a:prstGeom prst="rect">
              <a:avLst/>
            </a:prstGeom>
            <a:noFill/>
          </p:spPr>
          <p:txBody>
            <a:bodyPr wrap="none" rtlCol="0">
              <a:spAutoFit/>
            </a:bodyPr>
            <a:lstStyle/>
            <a:p>
              <a:r>
                <a:rPr lang="it-IT" dirty="0"/>
                <a:t>2</a:t>
              </a:r>
            </a:p>
          </p:txBody>
        </p:sp>
        <p:sp>
          <p:nvSpPr>
            <p:cNvPr id="31" name="TextBox 30">
              <a:extLst>
                <a:ext uri="{FF2B5EF4-FFF2-40B4-BE49-F238E27FC236}">
                  <a16:creationId xmlns:a16="http://schemas.microsoft.com/office/drawing/2014/main" id="{756C3F18-6B2C-46DE-A526-E67536B15CE9}"/>
                </a:ext>
              </a:extLst>
            </p:cNvPr>
            <p:cNvSpPr txBox="1"/>
            <p:nvPr/>
          </p:nvSpPr>
          <p:spPr>
            <a:xfrm>
              <a:off x="6863768" y="5050369"/>
              <a:ext cx="301686" cy="369332"/>
            </a:xfrm>
            <a:prstGeom prst="rect">
              <a:avLst/>
            </a:prstGeom>
            <a:noFill/>
          </p:spPr>
          <p:txBody>
            <a:bodyPr wrap="none" rtlCol="0">
              <a:spAutoFit/>
            </a:bodyPr>
            <a:lstStyle/>
            <a:p>
              <a:r>
                <a:rPr lang="it-IT" dirty="0"/>
                <a:t>1</a:t>
              </a:r>
            </a:p>
          </p:txBody>
        </p:sp>
        <p:sp>
          <p:nvSpPr>
            <p:cNvPr id="32" name="TextBox 31">
              <a:extLst>
                <a:ext uri="{FF2B5EF4-FFF2-40B4-BE49-F238E27FC236}">
                  <a16:creationId xmlns:a16="http://schemas.microsoft.com/office/drawing/2014/main" id="{05524DEF-CD26-470D-92AF-087F69F0A543}"/>
                </a:ext>
              </a:extLst>
            </p:cNvPr>
            <p:cNvSpPr txBox="1"/>
            <p:nvPr/>
          </p:nvSpPr>
          <p:spPr>
            <a:xfrm>
              <a:off x="5753546" y="5558899"/>
              <a:ext cx="301686" cy="369332"/>
            </a:xfrm>
            <a:prstGeom prst="rect">
              <a:avLst/>
            </a:prstGeom>
            <a:noFill/>
          </p:spPr>
          <p:txBody>
            <a:bodyPr wrap="none" rtlCol="0">
              <a:spAutoFit/>
            </a:bodyPr>
            <a:lstStyle/>
            <a:p>
              <a:r>
                <a:rPr lang="it-IT" dirty="0"/>
                <a:t>6</a:t>
              </a:r>
            </a:p>
          </p:txBody>
        </p:sp>
      </p:grpSp>
      <p:grpSp>
        <p:nvGrpSpPr>
          <p:cNvPr id="34" name="Group 33">
            <a:extLst>
              <a:ext uri="{FF2B5EF4-FFF2-40B4-BE49-F238E27FC236}">
                <a16:creationId xmlns:a16="http://schemas.microsoft.com/office/drawing/2014/main" id="{35FC806F-9CF9-4920-B120-64BBA4EA98DB}"/>
              </a:ext>
            </a:extLst>
          </p:cNvPr>
          <p:cNvGrpSpPr/>
          <p:nvPr/>
        </p:nvGrpSpPr>
        <p:grpSpPr>
          <a:xfrm>
            <a:off x="6602202" y="4287914"/>
            <a:ext cx="2666084" cy="1986696"/>
            <a:chOff x="4526306" y="4230971"/>
            <a:chExt cx="2666084" cy="1986696"/>
          </a:xfrm>
        </p:grpSpPr>
        <p:sp>
          <p:nvSpPr>
            <p:cNvPr id="35" name="Oval 34">
              <a:extLst>
                <a:ext uri="{FF2B5EF4-FFF2-40B4-BE49-F238E27FC236}">
                  <a16:creationId xmlns:a16="http://schemas.microsoft.com/office/drawing/2014/main" id="{C486E55B-A705-4920-9018-91B0657F9933}"/>
                </a:ext>
              </a:extLst>
            </p:cNvPr>
            <p:cNvSpPr/>
            <p:nvPr/>
          </p:nvSpPr>
          <p:spPr>
            <a:xfrm>
              <a:off x="4616389" y="4252404"/>
              <a:ext cx="594803" cy="5948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1</a:t>
              </a:r>
            </a:p>
          </p:txBody>
        </p:sp>
        <p:sp>
          <p:nvSpPr>
            <p:cNvPr id="36" name="Oval 35">
              <a:extLst>
                <a:ext uri="{FF2B5EF4-FFF2-40B4-BE49-F238E27FC236}">
                  <a16:creationId xmlns:a16="http://schemas.microsoft.com/office/drawing/2014/main" id="{8C0F92F4-4C96-4E88-819D-4B25D50F43D7}"/>
                </a:ext>
              </a:extLst>
            </p:cNvPr>
            <p:cNvSpPr/>
            <p:nvPr/>
          </p:nvSpPr>
          <p:spPr>
            <a:xfrm>
              <a:off x="6597587" y="4252404"/>
              <a:ext cx="594803" cy="5948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2</a:t>
              </a:r>
            </a:p>
          </p:txBody>
        </p:sp>
        <p:sp>
          <p:nvSpPr>
            <p:cNvPr id="37" name="Oval 36">
              <a:extLst>
                <a:ext uri="{FF2B5EF4-FFF2-40B4-BE49-F238E27FC236}">
                  <a16:creationId xmlns:a16="http://schemas.microsoft.com/office/drawing/2014/main" id="{87E96124-A00F-4B39-B3C5-A11BD863394B}"/>
                </a:ext>
              </a:extLst>
            </p:cNvPr>
            <p:cNvSpPr/>
            <p:nvPr/>
          </p:nvSpPr>
          <p:spPr>
            <a:xfrm>
              <a:off x="6597587" y="5622864"/>
              <a:ext cx="594803" cy="5948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4</a:t>
              </a:r>
            </a:p>
          </p:txBody>
        </p:sp>
        <p:sp>
          <p:nvSpPr>
            <p:cNvPr id="38" name="Oval 37">
              <a:extLst>
                <a:ext uri="{FF2B5EF4-FFF2-40B4-BE49-F238E27FC236}">
                  <a16:creationId xmlns:a16="http://schemas.microsoft.com/office/drawing/2014/main" id="{46A36EBC-9697-440B-BA78-E4E3FE68B93A}"/>
                </a:ext>
              </a:extLst>
            </p:cNvPr>
            <p:cNvSpPr/>
            <p:nvPr/>
          </p:nvSpPr>
          <p:spPr>
            <a:xfrm>
              <a:off x="4616388" y="5622864"/>
              <a:ext cx="594803" cy="5948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3</a:t>
              </a:r>
            </a:p>
          </p:txBody>
        </p:sp>
        <p:cxnSp>
          <p:nvCxnSpPr>
            <p:cNvPr id="39" name="Straight Connector 38">
              <a:extLst>
                <a:ext uri="{FF2B5EF4-FFF2-40B4-BE49-F238E27FC236}">
                  <a16:creationId xmlns:a16="http://schemas.microsoft.com/office/drawing/2014/main" id="{AB6BBA1F-DDAC-4AEB-BCE7-919546536E66}"/>
                </a:ext>
              </a:extLst>
            </p:cNvPr>
            <p:cNvCxnSpPr>
              <a:stCxn id="35" idx="6"/>
              <a:endCxn id="36" idx="2"/>
            </p:cNvCxnSpPr>
            <p:nvPr/>
          </p:nvCxnSpPr>
          <p:spPr>
            <a:xfrm>
              <a:off x="5211192" y="4549806"/>
              <a:ext cx="1386395"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FE360B-078D-42A6-99C3-80F1A33FD13D}"/>
                </a:ext>
              </a:extLst>
            </p:cNvPr>
            <p:cNvCxnSpPr>
              <a:cxnSpLocks/>
              <a:stCxn id="38" idx="6"/>
              <a:endCxn id="37" idx="2"/>
            </p:cNvCxnSpPr>
            <p:nvPr/>
          </p:nvCxnSpPr>
          <p:spPr>
            <a:xfrm>
              <a:off x="5211191" y="5920266"/>
              <a:ext cx="1386396"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D3F799E-EDFE-4284-A8CF-48CECC038A26}"/>
                </a:ext>
              </a:extLst>
            </p:cNvPr>
            <p:cNvCxnSpPr>
              <a:cxnSpLocks/>
              <a:stCxn id="35" idx="4"/>
              <a:endCxn id="38" idx="0"/>
            </p:cNvCxnSpPr>
            <p:nvPr/>
          </p:nvCxnSpPr>
          <p:spPr>
            <a:xfrm flipH="1">
              <a:off x="4913790" y="4847207"/>
              <a:ext cx="1" cy="775657"/>
            </a:xfrm>
            <a:prstGeom prst="line">
              <a:avLst/>
            </a:prstGeom>
            <a:ln w="28575">
              <a:solidFill>
                <a:schemeClr val="bg2">
                  <a:lumMod val="9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49EF63-0A20-4627-84D8-9DB8114D1D8D}"/>
                </a:ext>
              </a:extLst>
            </p:cNvPr>
            <p:cNvCxnSpPr>
              <a:cxnSpLocks/>
              <a:stCxn id="36" idx="4"/>
              <a:endCxn id="37" idx="0"/>
            </p:cNvCxnSpPr>
            <p:nvPr/>
          </p:nvCxnSpPr>
          <p:spPr>
            <a:xfrm>
              <a:off x="6894989" y="4847207"/>
              <a:ext cx="0" cy="775657"/>
            </a:xfrm>
            <a:prstGeom prst="line">
              <a:avLst/>
            </a:prstGeom>
            <a:ln w="28575">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BAC5568-F814-4316-9D52-4FEE1BE9BBB9}"/>
                </a:ext>
              </a:extLst>
            </p:cNvPr>
            <p:cNvCxnSpPr>
              <a:cxnSpLocks/>
              <a:stCxn id="35" idx="5"/>
              <a:endCxn id="37" idx="1"/>
            </p:cNvCxnSpPr>
            <p:nvPr/>
          </p:nvCxnSpPr>
          <p:spPr>
            <a:xfrm>
              <a:off x="5124085" y="4760100"/>
              <a:ext cx="1560609" cy="949871"/>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8CA4BF9-5A3C-4530-B49C-CA763F4EC78A}"/>
                </a:ext>
              </a:extLst>
            </p:cNvPr>
            <p:cNvCxnSpPr>
              <a:cxnSpLocks/>
              <a:stCxn id="36" idx="3"/>
              <a:endCxn id="38" idx="7"/>
            </p:cNvCxnSpPr>
            <p:nvPr/>
          </p:nvCxnSpPr>
          <p:spPr>
            <a:xfrm flipH="1">
              <a:off x="5124084" y="4760100"/>
              <a:ext cx="1560610" cy="949871"/>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AF36A40-D77C-49B7-944B-4544992CCB07}"/>
                </a:ext>
              </a:extLst>
            </p:cNvPr>
            <p:cNvSpPr txBox="1"/>
            <p:nvPr/>
          </p:nvSpPr>
          <p:spPr>
            <a:xfrm>
              <a:off x="5753546" y="4230971"/>
              <a:ext cx="301686" cy="369332"/>
            </a:xfrm>
            <a:prstGeom prst="rect">
              <a:avLst/>
            </a:prstGeom>
            <a:noFill/>
          </p:spPr>
          <p:txBody>
            <a:bodyPr wrap="none" rtlCol="0">
              <a:spAutoFit/>
            </a:bodyPr>
            <a:lstStyle/>
            <a:p>
              <a:r>
                <a:rPr lang="it-IT" dirty="0"/>
                <a:t>5</a:t>
              </a:r>
            </a:p>
          </p:txBody>
        </p:sp>
        <p:sp>
          <p:nvSpPr>
            <p:cNvPr id="46" name="TextBox 45">
              <a:extLst>
                <a:ext uri="{FF2B5EF4-FFF2-40B4-BE49-F238E27FC236}">
                  <a16:creationId xmlns:a16="http://schemas.microsoft.com/office/drawing/2014/main" id="{A71DA397-7CBF-4160-8454-723F2172D290}"/>
                </a:ext>
              </a:extLst>
            </p:cNvPr>
            <p:cNvSpPr txBox="1"/>
            <p:nvPr/>
          </p:nvSpPr>
          <p:spPr>
            <a:xfrm>
              <a:off x="4526306" y="5050369"/>
              <a:ext cx="418704" cy="369332"/>
            </a:xfrm>
            <a:prstGeom prst="rect">
              <a:avLst/>
            </a:prstGeom>
            <a:noFill/>
          </p:spPr>
          <p:txBody>
            <a:bodyPr wrap="none" rtlCol="0">
              <a:spAutoFit/>
            </a:bodyPr>
            <a:lstStyle/>
            <a:p>
              <a:r>
                <a:rPr lang="it-IT" dirty="0">
                  <a:solidFill>
                    <a:schemeClr val="bg2">
                      <a:lumMod val="90000"/>
                    </a:schemeClr>
                  </a:solidFill>
                </a:rPr>
                <a:t>20</a:t>
              </a:r>
            </a:p>
          </p:txBody>
        </p:sp>
        <p:sp>
          <p:nvSpPr>
            <p:cNvPr id="47" name="TextBox 46">
              <a:extLst>
                <a:ext uri="{FF2B5EF4-FFF2-40B4-BE49-F238E27FC236}">
                  <a16:creationId xmlns:a16="http://schemas.microsoft.com/office/drawing/2014/main" id="{4B0AC6D9-F4CB-4748-A34E-36C15C514F39}"/>
                </a:ext>
              </a:extLst>
            </p:cNvPr>
            <p:cNvSpPr txBox="1"/>
            <p:nvPr/>
          </p:nvSpPr>
          <p:spPr>
            <a:xfrm>
              <a:off x="5454002" y="4694277"/>
              <a:ext cx="301686" cy="369332"/>
            </a:xfrm>
            <a:prstGeom prst="rect">
              <a:avLst/>
            </a:prstGeom>
            <a:noFill/>
          </p:spPr>
          <p:txBody>
            <a:bodyPr wrap="none" rtlCol="0">
              <a:spAutoFit/>
            </a:bodyPr>
            <a:lstStyle/>
            <a:p>
              <a:r>
                <a:rPr lang="it-IT" dirty="0"/>
                <a:t>3</a:t>
              </a:r>
            </a:p>
          </p:txBody>
        </p:sp>
        <p:sp>
          <p:nvSpPr>
            <p:cNvPr id="48" name="TextBox 47">
              <a:extLst>
                <a:ext uri="{FF2B5EF4-FFF2-40B4-BE49-F238E27FC236}">
                  <a16:creationId xmlns:a16="http://schemas.microsoft.com/office/drawing/2014/main" id="{FA27321D-615B-4F72-8852-BFB40D14C267}"/>
                </a:ext>
              </a:extLst>
            </p:cNvPr>
            <p:cNvSpPr txBox="1"/>
            <p:nvPr/>
          </p:nvSpPr>
          <p:spPr>
            <a:xfrm>
              <a:off x="6039911" y="4694277"/>
              <a:ext cx="301686" cy="369332"/>
            </a:xfrm>
            <a:prstGeom prst="rect">
              <a:avLst/>
            </a:prstGeom>
            <a:noFill/>
          </p:spPr>
          <p:txBody>
            <a:bodyPr wrap="none" rtlCol="0">
              <a:spAutoFit/>
            </a:bodyPr>
            <a:lstStyle/>
            <a:p>
              <a:r>
                <a:rPr lang="it-IT" dirty="0"/>
                <a:t>2</a:t>
              </a:r>
            </a:p>
          </p:txBody>
        </p:sp>
        <p:sp>
          <p:nvSpPr>
            <p:cNvPr id="49" name="TextBox 48">
              <a:extLst>
                <a:ext uri="{FF2B5EF4-FFF2-40B4-BE49-F238E27FC236}">
                  <a16:creationId xmlns:a16="http://schemas.microsoft.com/office/drawing/2014/main" id="{F549A611-43FC-4FD6-9E52-4DFE9D80EB2E}"/>
                </a:ext>
              </a:extLst>
            </p:cNvPr>
            <p:cNvSpPr txBox="1"/>
            <p:nvPr/>
          </p:nvSpPr>
          <p:spPr>
            <a:xfrm>
              <a:off x="6863768" y="5050369"/>
              <a:ext cx="301686" cy="369332"/>
            </a:xfrm>
            <a:prstGeom prst="rect">
              <a:avLst/>
            </a:prstGeom>
            <a:noFill/>
          </p:spPr>
          <p:txBody>
            <a:bodyPr wrap="none" rtlCol="0">
              <a:spAutoFit/>
            </a:bodyPr>
            <a:lstStyle/>
            <a:p>
              <a:r>
                <a:rPr lang="it-IT" dirty="0">
                  <a:solidFill>
                    <a:schemeClr val="bg2">
                      <a:lumMod val="90000"/>
                    </a:schemeClr>
                  </a:solidFill>
                </a:rPr>
                <a:t>1</a:t>
              </a:r>
            </a:p>
          </p:txBody>
        </p:sp>
        <p:sp>
          <p:nvSpPr>
            <p:cNvPr id="50" name="TextBox 49">
              <a:extLst>
                <a:ext uri="{FF2B5EF4-FFF2-40B4-BE49-F238E27FC236}">
                  <a16:creationId xmlns:a16="http://schemas.microsoft.com/office/drawing/2014/main" id="{698E84C7-2634-466A-B1BC-8C83C7F1E6C3}"/>
                </a:ext>
              </a:extLst>
            </p:cNvPr>
            <p:cNvSpPr txBox="1"/>
            <p:nvPr/>
          </p:nvSpPr>
          <p:spPr>
            <a:xfrm>
              <a:off x="5753546" y="5558899"/>
              <a:ext cx="301686" cy="369332"/>
            </a:xfrm>
            <a:prstGeom prst="rect">
              <a:avLst/>
            </a:prstGeom>
            <a:noFill/>
          </p:spPr>
          <p:txBody>
            <a:bodyPr wrap="none" rtlCol="0">
              <a:spAutoFit/>
            </a:bodyPr>
            <a:lstStyle/>
            <a:p>
              <a:r>
                <a:rPr lang="it-IT" dirty="0"/>
                <a:t>6</a:t>
              </a:r>
            </a:p>
          </p:txBody>
        </p:sp>
      </p:grpSp>
      <p:sp>
        <p:nvSpPr>
          <p:cNvPr id="51" name="TextBox 50">
            <a:extLst>
              <a:ext uri="{FF2B5EF4-FFF2-40B4-BE49-F238E27FC236}">
                <a16:creationId xmlns:a16="http://schemas.microsoft.com/office/drawing/2014/main" id="{44B9F3C6-A140-49BB-9DCC-579EE3246356}"/>
              </a:ext>
            </a:extLst>
          </p:cNvPr>
          <p:cNvSpPr txBox="1"/>
          <p:nvPr/>
        </p:nvSpPr>
        <p:spPr>
          <a:xfrm>
            <a:off x="7389963" y="3781885"/>
            <a:ext cx="1071255" cy="369332"/>
          </a:xfrm>
          <a:prstGeom prst="rect">
            <a:avLst/>
          </a:prstGeom>
          <a:noFill/>
        </p:spPr>
        <p:txBody>
          <a:bodyPr wrap="none" rtlCol="0">
            <a:spAutoFit/>
          </a:bodyPr>
          <a:lstStyle/>
          <a:p>
            <a:r>
              <a:rPr lang="it-IT" dirty="0"/>
              <a:t>Best path</a:t>
            </a:r>
          </a:p>
        </p:txBody>
      </p:sp>
    </p:spTree>
    <p:extLst>
      <p:ext uri="{BB962C8B-B14F-4D97-AF65-F5344CB8AC3E}">
        <p14:creationId xmlns:p14="http://schemas.microsoft.com/office/powerpoint/2010/main" val="394914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E5FF-8786-4879-8BF6-D430A0B5C5AC}"/>
              </a:ext>
            </a:extLst>
          </p:cNvPr>
          <p:cNvSpPr>
            <a:spLocks noGrp="1"/>
          </p:cNvSpPr>
          <p:nvPr>
            <p:ph type="title"/>
          </p:nvPr>
        </p:nvSpPr>
        <p:spPr/>
        <p:txBody>
          <a:bodyPr/>
          <a:lstStyle/>
          <a:p>
            <a:r>
              <a:rPr lang="it-IT" dirty="0"/>
              <a:t>Brute force solution</a:t>
            </a:r>
          </a:p>
        </p:txBody>
      </p:sp>
      <p:pic>
        <p:nvPicPr>
          <p:cNvPr id="4" name="Picture 3">
            <a:extLst>
              <a:ext uri="{FF2B5EF4-FFF2-40B4-BE49-F238E27FC236}">
                <a16:creationId xmlns:a16="http://schemas.microsoft.com/office/drawing/2014/main" id="{DCBA741A-2BF9-4B75-B764-0F8EB9AA9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6395" y="1134057"/>
            <a:ext cx="5049264" cy="4872407"/>
          </a:xfrm>
          <a:prstGeom prst="rect">
            <a:avLst/>
          </a:prstGeom>
        </p:spPr>
      </p:pic>
      <p:sp>
        <p:nvSpPr>
          <p:cNvPr id="10" name="TextBox 9">
            <a:extLst>
              <a:ext uri="{FF2B5EF4-FFF2-40B4-BE49-F238E27FC236}">
                <a16:creationId xmlns:a16="http://schemas.microsoft.com/office/drawing/2014/main" id="{BAC75327-C4A0-48A2-830D-56F80727E05E}"/>
              </a:ext>
            </a:extLst>
          </p:cNvPr>
          <p:cNvSpPr txBox="1"/>
          <p:nvPr/>
        </p:nvSpPr>
        <p:spPr>
          <a:xfrm>
            <a:off x="5656395" y="6006464"/>
            <a:ext cx="418704" cy="369332"/>
          </a:xfrm>
          <a:prstGeom prst="rect">
            <a:avLst/>
          </a:prstGeom>
          <a:noFill/>
        </p:spPr>
        <p:txBody>
          <a:bodyPr wrap="none" rtlCol="0">
            <a:spAutoFit/>
          </a:bodyPr>
          <a:lstStyle/>
          <a:p>
            <a:r>
              <a:rPr lang="it-IT" dirty="0"/>
              <a:t>16</a:t>
            </a:r>
          </a:p>
        </p:txBody>
      </p:sp>
      <p:sp>
        <p:nvSpPr>
          <p:cNvPr id="69" name="TextBox 68">
            <a:extLst>
              <a:ext uri="{FF2B5EF4-FFF2-40B4-BE49-F238E27FC236}">
                <a16:creationId xmlns:a16="http://schemas.microsoft.com/office/drawing/2014/main" id="{D6F73624-36FF-4B52-AC1B-8FCA7A4EAA6E}"/>
              </a:ext>
            </a:extLst>
          </p:cNvPr>
          <p:cNvSpPr txBox="1"/>
          <p:nvPr/>
        </p:nvSpPr>
        <p:spPr>
          <a:xfrm>
            <a:off x="6545641" y="6006464"/>
            <a:ext cx="418704" cy="369332"/>
          </a:xfrm>
          <a:prstGeom prst="rect">
            <a:avLst/>
          </a:prstGeom>
          <a:noFill/>
        </p:spPr>
        <p:txBody>
          <a:bodyPr wrap="square" rtlCol="0">
            <a:spAutoFit/>
          </a:bodyPr>
          <a:lstStyle/>
          <a:p>
            <a:r>
              <a:rPr lang="it-IT" dirty="0"/>
              <a:t>32</a:t>
            </a:r>
          </a:p>
        </p:txBody>
      </p:sp>
      <p:sp>
        <p:nvSpPr>
          <p:cNvPr id="70" name="TextBox 69">
            <a:extLst>
              <a:ext uri="{FF2B5EF4-FFF2-40B4-BE49-F238E27FC236}">
                <a16:creationId xmlns:a16="http://schemas.microsoft.com/office/drawing/2014/main" id="{EAAF403A-D094-4091-97C5-9CC72EB52A49}"/>
              </a:ext>
            </a:extLst>
          </p:cNvPr>
          <p:cNvSpPr txBox="1"/>
          <p:nvPr/>
        </p:nvSpPr>
        <p:spPr>
          <a:xfrm>
            <a:off x="7451515" y="6006464"/>
            <a:ext cx="418704" cy="369332"/>
          </a:xfrm>
          <a:prstGeom prst="rect">
            <a:avLst/>
          </a:prstGeom>
          <a:noFill/>
        </p:spPr>
        <p:txBody>
          <a:bodyPr wrap="square" rtlCol="0">
            <a:spAutoFit/>
          </a:bodyPr>
          <a:lstStyle/>
          <a:p>
            <a:r>
              <a:rPr lang="it-IT" dirty="0"/>
              <a:t>26</a:t>
            </a:r>
          </a:p>
        </p:txBody>
      </p:sp>
      <p:sp>
        <p:nvSpPr>
          <p:cNvPr id="71" name="TextBox 70">
            <a:extLst>
              <a:ext uri="{FF2B5EF4-FFF2-40B4-BE49-F238E27FC236}">
                <a16:creationId xmlns:a16="http://schemas.microsoft.com/office/drawing/2014/main" id="{A9FC10AE-45C2-4F9C-BCD9-28D7FB89868D}"/>
              </a:ext>
            </a:extLst>
          </p:cNvPr>
          <p:cNvSpPr txBox="1"/>
          <p:nvPr/>
        </p:nvSpPr>
        <p:spPr>
          <a:xfrm>
            <a:off x="8362267" y="6006464"/>
            <a:ext cx="418704" cy="369332"/>
          </a:xfrm>
          <a:prstGeom prst="rect">
            <a:avLst/>
          </a:prstGeom>
          <a:noFill/>
        </p:spPr>
        <p:txBody>
          <a:bodyPr wrap="square" rtlCol="0">
            <a:spAutoFit/>
          </a:bodyPr>
          <a:lstStyle/>
          <a:p>
            <a:r>
              <a:rPr lang="it-IT" dirty="0"/>
              <a:t>32</a:t>
            </a:r>
          </a:p>
        </p:txBody>
      </p:sp>
      <p:sp>
        <p:nvSpPr>
          <p:cNvPr id="72" name="TextBox 71">
            <a:extLst>
              <a:ext uri="{FF2B5EF4-FFF2-40B4-BE49-F238E27FC236}">
                <a16:creationId xmlns:a16="http://schemas.microsoft.com/office/drawing/2014/main" id="{63D5AE13-CDD0-4AF3-B745-802D56985A83}"/>
              </a:ext>
            </a:extLst>
          </p:cNvPr>
          <p:cNvSpPr txBox="1"/>
          <p:nvPr/>
        </p:nvSpPr>
        <p:spPr>
          <a:xfrm>
            <a:off x="9273019" y="6006464"/>
            <a:ext cx="418704" cy="369332"/>
          </a:xfrm>
          <a:prstGeom prst="rect">
            <a:avLst/>
          </a:prstGeom>
          <a:noFill/>
        </p:spPr>
        <p:txBody>
          <a:bodyPr wrap="square" rtlCol="0">
            <a:spAutoFit/>
          </a:bodyPr>
          <a:lstStyle/>
          <a:p>
            <a:r>
              <a:rPr lang="it-IT" dirty="0"/>
              <a:t>26</a:t>
            </a:r>
          </a:p>
        </p:txBody>
      </p:sp>
      <p:sp>
        <p:nvSpPr>
          <p:cNvPr id="73" name="TextBox 72">
            <a:extLst>
              <a:ext uri="{FF2B5EF4-FFF2-40B4-BE49-F238E27FC236}">
                <a16:creationId xmlns:a16="http://schemas.microsoft.com/office/drawing/2014/main" id="{41F255B7-EC23-46C1-A062-45F17AC76EF5}"/>
              </a:ext>
            </a:extLst>
          </p:cNvPr>
          <p:cNvSpPr txBox="1"/>
          <p:nvPr/>
        </p:nvSpPr>
        <p:spPr>
          <a:xfrm>
            <a:off x="10183771" y="6006464"/>
            <a:ext cx="480537" cy="369332"/>
          </a:xfrm>
          <a:prstGeom prst="rect">
            <a:avLst/>
          </a:prstGeom>
          <a:noFill/>
        </p:spPr>
        <p:txBody>
          <a:bodyPr wrap="square" rtlCol="0">
            <a:spAutoFit/>
          </a:bodyPr>
          <a:lstStyle/>
          <a:p>
            <a:r>
              <a:rPr lang="it-IT" dirty="0"/>
              <a:t>16</a:t>
            </a:r>
          </a:p>
        </p:txBody>
      </p:sp>
      <p:sp>
        <p:nvSpPr>
          <p:cNvPr id="13" name="TextBox 12">
            <a:extLst>
              <a:ext uri="{FF2B5EF4-FFF2-40B4-BE49-F238E27FC236}">
                <a16:creationId xmlns:a16="http://schemas.microsoft.com/office/drawing/2014/main" id="{4B07EAE8-9643-4CD5-ACCD-D0FAE4344EA6}"/>
              </a:ext>
            </a:extLst>
          </p:cNvPr>
          <p:cNvSpPr txBox="1"/>
          <p:nvPr/>
        </p:nvSpPr>
        <p:spPr>
          <a:xfrm>
            <a:off x="626727" y="5691901"/>
            <a:ext cx="4192494" cy="461665"/>
          </a:xfrm>
          <a:prstGeom prst="rect">
            <a:avLst/>
          </a:prstGeom>
          <a:noFill/>
        </p:spPr>
        <p:txBody>
          <a:bodyPr wrap="none" rtlCol="0">
            <a:spAutoFit/>
          </a:bodyPr>
          <a:lstStyle/>
          <a:p>
            <a:r>
              <a:rPr lang="it-IT" sz="2400" dirty="0"/>
              <a:t>How many paths to enumerate?</a:t>
            </a:r>
          </a:p>
        </p:txBody>
      </p:sp>
      <p:grpSp>
        <p:nvGrpSpPr>
          <p:cNvPr id="28" name="Group 27">
            <a:extLst>
              <a:ext uri="{FF2B5EF4-FFF2-40B4-BE49-F238E27FC236}">
                <a16:creationId xmlns:a16="http://schemas.microsoft.com/office/drawing/2014/main" id="{D3FB2D7B-0936-401E-8F72-A54A73919320}"/>
              </a:ext>
            </a:extLst>
          </p:cNvPr>
          <p:cNvGrpSpPr/>
          <p:nvPr/>
        </p:nvGrpSpPr>
        <p:grpSpPr>
          <a:xfrm>
            <a:off x="1486341" y="2370337"/>
            <a:ext cx="2666084" cy="1986696"/>
            <a:chOff x="4526306" y="4230971"/>
            <a:chExt cx="2666084" cy="1986696"/>
          </a:xfrm>
        </p:grpSpPr>
        <p:sp>
          <p:nvSpPr>
            <p:cNvPr id="29" name="Oval 28">
              <a:extLst>
                <a:ext uri="{FF2B5EF4-FFF2-40B4-BE49-F238E27FC236}">
                  <a16:creationId xmlns:a16="http://schemas.microsoft.com/office/drawing/2014/main" id="{0706DFA2-13F5-4424-ADA4-340908FB65A6}"/>
                </a:ext>
              </a:extLst>
            </p:cNvPr>
            <p:cNvSpPr/>
            <p:nvPr/>
          </p:nvSpPr>
          <p:spPr>
            <a:xfrm>
              <a:off x="4616389" y="4252404"/>
              <a:ext cx="594803" cy="5948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1</a:t>
              </a:r>
            </a:p>
          </p:txBody>
        </p:sp>
        <p:sp>
          <p:nvSpPr>
            <p:cNvPr id="30" name="Oval 29">
              <a:extLst>
                <a:ext uri="{FF2B5EF4-FFF2-40B4-BE49-F238E27FC236}">
                  <a16:creationId xmlns:a16="http://schemas.microsoft.com/office/drawing/2014/main" id="{71B590E2-8C0A-42B1-B416-8FC1E1A005A5}"/>
                </a:ext>
              </a:extLst>
            </p:cNvPr>
            <p:cNvSpPr/>
            <p:nvPr/>
          </p:nvSpPr>
          <p:spPr>
            <a:xfrm>
              <a:off x="6597587" y="4252404"/>
              <a:ext cx="594803" cy="5948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2</a:t>
              </a:r>
            </a:p>
          </p:txBody>
        </p:sp>
        <p:sp>
          <p:nvSpPr>
            <p:cNvPr id="31" name="Oval 30">
              <a:extLst>
                <a:ext uri="{FF2B5EF4-FFF2-40B4-BE49-F238E27FC236}">
                  <a16:creationId xmlns:a16="http://schemas.microsoft.com/office/drawing/2014/main" id="{44859DFE-7DEB-46E1-84C9-53813D61D96D}"/>
                </a:ext>
              </a:extLst>
            </p:cNvPr>
            <p:cNvSpPr/>
            <p:nvPr/>
          </p:nvSpPr>
          <p:spPr>
            <a:xfrm>
              <a:off x="6597587" y="5622864"/>
              <a:ext cx="594803" cy="5948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4</a:t>
              </a:r>
            </a:p>
          </p:txBody>
        </p:sp>
        <p:sp>
          <p:nvSpPr>
            <p:cNvPr id="32" name="Oval 31">
              <a:extLst>
                <a:ext uri="{FF2B5EF4-FFF2-40B4-BE49-F238E27FC236}">
                  <a16:creationId xmlns:a16="http://schemas.microsoft.com/office/drawing/2014/main" id="{F77C305A-C483-4629-A9A5-11D2692492BD}"/>
                </a:ext>
              </a:extLst>
            </p:cNvPr>
            <p:cNvSpPr/>
            <p:nvPr/>
          </p:nvSpPr>
          <p:spPr>
            <a:xfrm>
              <a:off x="4616388" y="5622864"/>
              <a:ext cx="594803" cy="5948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3</a:t>
              </a:r>
            </a:p>
          </p:txBody>
        </p:sp>
        <p:cxnSp>
          <p:nvCxnSpPr>
            <p:cNvPr id="33" name="Straight Connector 32">
              <a:extLst>
                <a:ext uri="{FF2B5EF4-FFF2-40B4-BE49-F238E27FC236}">
                  <a16:creationId xmlns:a16="http://schemas.microsoft.com/office/drawing/2014/main" id="{D6228A20-07A0-42AC-BB68-C52DA3D9AD2B}"/>
                </a:ext>
              </a:extLst>
            </p:cNvPr>
            <p:cNvCxnSpPr>
              <a:stCxn id="29" idx="6"/>
              <a:endCxn id="30" idx="2"/>
            </p:cNvCxnSpPr>
            <p:nvPr/>
          </p:nvCxnSpPr>
          <p:spPr>
            <a:xfrm>
              <a:off x="5211192" y="4549806"/>
              <a:ext cx="138639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225033D-E653-4775-A4C7-FDB1A917AEA0}"/>
                </a:ext>
              </a:extLst>
            </p:cNvPr>
            <p:cNvCxnSpPr>
              <a:cxnSpLocks/>
              <a:stCxn id="32" idx="6"/>
              <a:endCxn id="31" idx="2"/>
            </p:cNvCxnSpPr>
            <p:nvPr/>
          </p:nvCxnSpPr>
          <p:spPr>
            <a:xfrm>
              <a:off x="5211191" y="5920266"/>
              <a:ext cx="138639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6FE05A-E825-4139-AA8F-90DC788B1DA4}"/>
                </a:ext>
              </a:extLst>
            </p:cNvPr>
            <p:cNvCxnSpPr>
              <a:cxnSpLocks/>
              <a:stCxn id="29" idx="4"/>
              <a:endCxn id="32" idx="0"/>
            </p:cNvCxnSpPr>
            <p:nvPr/>
          </p:nvCxnSpPr>
          <p:spPr>
            <a:xfrm flipH="1">
              <a:off x="4913790" y="4847207"/>
              <a:ext cx="1" cy="7756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80506D3-0946-48F9-B508-2AA28AC7BF2D}"/>
                </a:ext>
              </a:extLst>
            </p:cNvPr>
            <p:cNvCxnSpPr>
              <a:cxnSpLocks/>
              <a:stCxn id="30" idx="4"/>
              <a:endCxn id="31" idx="0"/>
            </p:cNvCxnSpPr>
            <p:nvPr/>
          </p:nvCxnSpPr>
          <p:spPr>
            <a:xfrm>
              <a:off x="6894989" y="4847207"/>
              <a:ext cx="0" cy="7756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05A93B7-8C1D-47BC-90A0-584F88977453}"/>
                </a:ext>
              </a:extLst>
            </p:cNvPr>
            <p:cNvCxnSpPr>
              <a:cxnSpLocks/>
              <a:stCxn id="29" idx="5"/>
              <a:endCxn id="31" idx="1"/>
            </p:cNvCxnSpPr>
            <p:nvPr/>
          </p:nvCxnSpPr>
          <p:spPr>
            <a:xfrm>
              <a:off x="5124085" y="4760100"/>
              <a:ext cx="1560609" cy="9498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B51CFD1-AEAC-438E-9EB4-71CCBD495487}"/>
                </a:ext>
              </a:extLst>
            </p:cNvPr>
            <p:cNvCxnSpPr>
              <a:cxnSpLocks/>
              <a:stCxn id="30" idx="3"/>
              <a:endCxn id="32" idx="7"/>
            </p:cNvCxnSpPr>
            <p:nvPr/>
          </p:nvCxnSpPr>
          <p:spPr>
            <a:xfrm flipH="1">
              <a:off x="5124084" y="4760100"/>
              <a:ext cx="1560610" cy="9498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8FDC73E2-E50D-4890-B899-12F230E4BFEF}"/>
                </a:ext>
              </a:extLst>
            </p:cNvPr>
            <p:cNvSpPr txBox="1"/>
            <p:nvPr/>
          </p:nvSpPr>
          <p:spPr>
            <a:xfrm>
              <a:off x="5753546" y="4230971"/>
              <a:ext cx="301686" cy="369332"/>
            </a:xfrm>
            <a:prstGeom prst="rect">
              <a:avLst/>
            </a:prstGeom>
            <a:noFill/>
          </p:spPr>
          <p:txBody>
            <a:bodyPr wrap="none" rtlCol="0">
              <a:spAutoFit/>
            </a:bodyPr>
            <a:lstStyle/>
            <a:p>
              <a:r>
                <a:rPr lang="it-IT" dirty="0"/>
                <a:t>5</a:t>
              </a:r>
            </a:p>
          </p:txBody>
        </p:sp>
        <p:sp>
          <p:nvSpPr>
            <p:cNvPr id="40" name="TextBox 39">
              <a:extLst>
                <a:ext uri="{FF2B5EF4-FFF2-40B4-BE49-F238E27FC236}">
                  <a16:creationId xmlns:a16="http://schemas.microsoft.com/office/drawing/2014/main" id="{94128CAE-6CAE-4809-A5E2-3661053994AA}"/>
                </a:ext>
              </a:extLst>
            </p:cNvPr>
            <p:cNvSpPr txBox="1"/>
            <p:nvPr/>
          </p:nvSpPr>
          <p:spPr>
            <a:xfrm>
              <a:off x="4526306" y="5050369"/>
              <a:ext cx="418704" cy="369332"/>
            </a:xfrm>
            <a:prstGeom prst="rect">
              <a:avLst/>
            </a:prstGeom>
            <a:noFill/>
          </p:spPr>
          <p:txBody>
            <a:bodyPr wrap="none" rtlCol="0">
              <a:spAutoFit/>
            </a:bodyPr>
            <a:lstStyle/>
            <a:p>
              <a:r>
                <a:rPr lang="it-IT" dirty="0"/>
                <a:t>20</a:t>
              </a:r>
            </a:p>
          </p:txBody>
        </p:sp>
        <p:sp>
          <p:nvSpPr>
            <p:cNvPr id="41" name="TextBox 40">
              <a:extLst>
                <a:ext uri="{FF2B5EF4-FFF2-40B4-BE49-F238E27FC236}">
                  <a16:creationId xmlns:a16="http://schemas.microsoft.com/office/drawing/2014/main" id="{0C1785DC-DAC5-47A8-B8AB-B5ED614EB63A}"/>
                </a:ext>
              </a:extLst>
            </p:cNvPr>
            <p:cNvSpPr txBox="1"/>
            <p:nvPr/>
          </p:nvSpPr>
          <p:spPr>
            <a:xfrm>
              <a:off x="5454002" y="4694277"/>
              <a:ext cx="301686" cy="369332"/>
            </a:xfrm>
            <a:prstGeom prst="rect">
              <a:avLst/>
            </a:prstGeom>
            <a:noFill/>
          </p:spPr>
          <p:txBody>
            <a:bodyPr wrap="none" rtlCol="0">
              <a:spAutoFit/>
            </a:bodyPr>
            <a:lstStyle/>
            <a:p>
              <a:r>
                <a:rPr lang="it-IT" dirty="0"/>
                <a:t>3</a:t>
              </a:r>
            </a:p>
          </p:txBody>
        </p:sp>
        <p:sp>
          <p:nvSpPr>
            <p:cNvPr id="42" name="TextBox 41">
              <a:extLst>
                <a:ext uri="{FF2B5EF4-FFF2-40B4-BE49-F238E27FC236}">
                  <a16:creationId xmlns:a16="http://schemas.microsoft.com/office/drawing/2014/main" id="{C92EC813-4828-4797-9D1D-3F5675F01522}"/>
                </a:ext>
              </a:extLst>
            </p:cNvPr>
            <p:cNvSpPr txBox="1"/>
            <p:nvPr/>
          </p:nvSpPr>
          <p:spPr>
            <a:xfrm>
              <a:off x="6039911" y="4694277"/>
              <a:ext cx="301686" cy="369332"/>
            </a:xfrm>
            <a:prstGeom prst="rect">
              <a:avLst/>
            </a:prstGeom>
            <a:noFill/>
          </p:spPr>
          <p:txBody>
            <a:bodyPr wrap="none" rtlCol="0">
              <a:spAutoFit/>
            </a:bodyPr>
            <a:lstStyle/>
            <a:p>
              <a:r>
                <a:rPr lang="it-IT" dirty="0"/>
                <a:t>2</a:t>
              </a:r>
            </a:p>
          </p:txBody>
        </p:sp>
        <p:sp>
          <p:nvSpPr>
            <p:cNvPr id="43" name="TextBox 42">
              <a:extLst>
                <a:ext uri="{FF2B5EF4-FFF2-40B4-BE49-F238E27FC236}">
                  <a16:creationId xmlns:a16="http://schemas.microsoft.com/office/drawing/2014/main" id="{2C1F5AB6-CA20-4323-BE82-92426678C33B}"/>
                </a:ext>
              </a:extLst>
            </p:cNvPr>
            <p:cNvSpPr txBox="1"/>
            <p:nvPr/>
          </p:nvSpPr>
          <p:spPr>
            <a:xfrm>
              <a:off x="6863768" y="5050369"/>
              <a:ext cx="301686" cy="369332"/>
            </a:xfrm>
            <a:prstGeom prst="rect">
              <a:avLst/>
            </a:prstGeom>
            <a:noFill/>
          </p:spPr>
          <p:txBody>
            <a:bodyPr wrap="none" rtlCol="0">
              <a:spAutoFit/>
            </a:bodyPr>
            <a:lstStyle/>
            <a:p>
              <a:r>
                <a:rPr lang="it-IT" dirty="0"/>
                <a:t>1</a:t>
              </a:r>
            </a:p>
          </p:txBody>
        </p:sp>
        <p:sp>
          <p:nvSpPr>
            <p:cNvPr id="44" name="TextBox 43">
              <a:extLst>
                <a:ext uri="{FF2B5EF4-FFF2-40B4-BE49-F238E27FC236}">
                  <a16:creationId xmlns:a16="http://schemas.microsoft.com/office/drawing/2014/main" id="{2684DBB1-D5F0-4411-B873-5AD5F85047B6}"/>
                </a:ext>
              </a:extLst>
            </p:cNvPr>
            <p:cNvSpPr txBox="1"/>
            <p:nvPr/>
          </p:nvSpPr>
          <p:spPr>
            <a:xfrm>
              <a:off x="5753546" y="5558899"/>
              <a:ext cx="301686" cy="369332"/>
            </a:xfrm>
            <a:prstGeom prst="rect">
              <a:avLst/>
            </a:prstGeom>
            <a:noFill/>
          </p:spPr>
          <p:txBody>
            <a:bodyPr wrap="none" rtlCol="0">
              <a:spAutoFit/>
            </a:bodyPr>
            <a:lstStyle/>
            <a:p>
              <a:r>
                <a:rPr lang="it-IT" dirty="0"/>
                <a:t>6</a:t>
              </a:r>
            </a:p>
          </p:txBody>
        </p:sp>
      </p:grpSp>
      <p:sp>
        <p:nvSpPr>
          <p:cNvPr id="3" name="Oval 2">
            <a:extLst>
              <a:ext uri="{FF2B5EF4-FFF2-40B4-BE49-F238E27FC236}">
                <a16:creationId xmlns:a16="http://schemas.microsoft.com/office/drawing/2014/main" id="{3CC8C929-3641-4B5C-9098-2C8C10A997C3}"/>
              </a:ext>
            </a:extLst>
          </p:cNvPr>
          <p:cNvSpPr/>
          <p:nvPr/>
        </p:nvSpPr>
        <p:spPr>
          <a:xfrm>
            <a:off x="5582321" y="5922733"/>
            <a:ext cx="566852" cy="570142"/>
          </a:xfrm>
          <a:prstGeom prst="ellipse">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Oval 45">
            <a:extLst>
              <a:ext uri="{FF2B5EF4-FFF2-40B4-BE49-F238E27FC236}">
                <a16:creationId xmlns:a16="http://schemas.microsoft.com/office/drawing/2014/main" id="{4FAF4306-F403-431A-8E95-046AA3120AEB}"/>
              </a:ext>
            </a:extLst>
          </p:cNvPr>
          <p:cNvSpPr/>
          <p:nvPr/>
        </p:nvSpPr>
        <p:spPr>
          <a:xfrm>
            <a:off x="10112332" y="5906059"/>
            <a:ext cx="566852" cy="570142"/>
          </a:xfrm>
          <a:prstGeom prst="ellipse">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76027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C6CB1-1A8F-4C29-B102-BB5FB7BD5279}"/>
              </a:ext>
            </a:extLst>
          </p:cNvPr>
          <p:cNvSpPr>
            <a:spLocks noGrp="1"/>
          </p:cNvSpPr>
          <p:nvPr>
            <p:ph type="title"/>
          </p:nvPr>
        </p:nvSpPr>
        <p:spPr/>
        <p:txBody>
          <a:bodyPr/>
          <a:lstStyle/>
          <a:p>
            <a:r>
              <a:rPr lang="it-IT" dirty="0"/>
              <a:t>Nearest neighbour</a:t>
            </a:r>
          </a:p>
        </p:txBody>
      </p:sp>
      <p:sp>
        <p:nvSpPr>
          <p:cNvPr id="3" name="Content Placeholder 2">
            <a:extLst>
              <a:ext uri="{FF2B5EF4-FFF2-40B4-BE49-F238E27FC236}">
                <a16:creationId xmlns:a16="http://schemas.microsoft.com/office/drawing/2014/main" id="{AA7381F1-B717-4DE8-8B12-765AF8A439CD}"/>
              </a:ext>
            </a:extLst>
          </p:cNvPr>
          <p:cNvSpPr>
            <a:spLocks noGrp="1"/>
          </p:cNvSpPr>
          <p:nvPr>
            <p:ph idx="1"/>
          </p:nvPr>
        </p:nvSpPr>
        <p:spPr>
          <a:xfrm>
            <a:off x="838200" y="1825625"/>
            <a:ext cx="10515600" cy="2142693"/>
          </a:xfrm>
        </p:spPr>
        <p:txBody>
          <a:bodyPr/>
          <a:lstStyle/>
          <a:p>
            <a:r>
              <a:rPr lang="it-IT" sz="2400" dirty="0"/>
              <a:t>Start from the first city</a:t>
            </a:r>
          </a:p>
          <a:p>
            <a:r>
              <a:rPr lang="it-IT" sz="2400" dirty="0"/>
              <a:t>Init a set of unvisited cities</a:t>
            </a:r>
          </a:p>
          <a:p>
            <a:r>
              <a:rPr lang="it-IT" sz="2400" dirty="0"/>
              <a:t>Iterate until unvisited cities is empty:</a:t>
            </a:r>
          </a:p>
          <a:p>
            <a:pPr lvl="1"/>
            <a:r>
              <a:rPr lang="it-IT" dirty="0"/>
              <a:t>Choose the next city as the nearest one in the unvisited cities </a:t>
            </a:r>
          </a:p>
          <a:p>
            <a:pPr lvl="1"/>
            <a:r>
              <a:rPr lang="it-IT" dirty="0"/>
              <a:t>Remove the city from the unvisited ones</a:t>
            </a:r>
          </a:p>
          <a:p>
            <a:pPr lvl="1"/>
            <a:endParaRPr lang="it-IT" dirty="0"/>
          </a:p>
        </p:txBody>
      </p:sp>
      <p:grpSp>
        <p:nvGrpSpPr>
          <p:cNvPr id="23" name="Group 22">
            <a:extLst>
              <a:ext uri="{FF2B5EF4-FFF2-40B4-BE49-F238E27FC236}">
                <a16:creationId xmlns:a16="http://schemas.microsoft.com/office/drawing/2014/main" id="{D3D5A61C-17BC-4042-B4B9-376062E99823}"/>
              </a:ext>
            </a:extLst>
          </p:cNvPr>
          <p:cNvGrpSpPr/>
          <p:nvPr/>
        </p:nvGrpSpPr>
        <p:grpSpPr>
          <a:xfrm>
            <a:off x="7628790" y="4441623"/>
            <a:ext cx="2651968" cy="1986696"/>
            <a:chOff x="4540422" y="4230971"/>
            <a:chExt cx="2651968" cy="1986696"/>
          </a:xfrm>
        </p:grpSpPr>
        <p:sp>
          <p:nvSpPr>
            <p:cNvPr id="24" name="Oval 23">
              <a:extLst>
                <a:ext uri="{FF2B5EF4-FFF2-40B4-BE49-F238E27FC236}">
                  <a16:creationId xmlns:a16="http://schemas.microsoft.com/office/drawing/2014/main" id="{DDA23124-48DC-4921-97A0-402309F247DE}"/>
                </a:ext>
              </a:extLst>
            </p:cNvPr>
            <p:cNvSpPr/>
            <p:nvPr/>
          </p:nvSpPr>
          <p:spPr>
            <a:xfrm>
              <a:off x="4616389" y="4252404"/>
              <a:ext cx="594803" cy="5948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1</a:t>
              </a:r>
            </a:p>
          </p:txBody>
        </p:sp>
        <p:sp>
          <p:nvSpPr>
            <p:cNvPr id="25" name="Oval 24">
              <a:extLst>
                <a:ext uri="{FF2B5EF4-FFF2-40B4-BE49-F238E27FC236}">
                  <a16:creationId xmlns:a16="http://schemas.microsoft.com/office/drawing/2014/main" id="{E1AF25C6-1E04-402C-B380-F64BDB505A68}"/>
                </a:ext>
              </a:extLst>
            </p:cNvPr>
            <p:cNvSpPr/>
            <p:nvPr/>
          </p:nvSpPr>
          <p:spPr>
            <a:xfrm>
              <a:off x="6597587" y="4252404"/>
              <a:ext cx="594803" cy="5948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2</a:t>
              </a:r>
            </a:p>
          </p:txBody>
        </p:sp>
        <p:sp>
          <p:nvSpPr>
            <p:cNvPr id="26" name="Oval 25">
              <a:extLst>
                <a:ext uri="{FF2B5EF4-FFF2-40B4-BE49-F238E27FC236}">
                  <a16:creationId xmlns:a16="http://schemas.microsoft.com/office/drawing/2014/main" id="{DED0627E-980D-4375-9850-D716CCA61135}"/>
                </a:ext>
              </a:extLst>
            </p:cNvPr>
            <p:cNvSpPr/>
            <p:nvPr/>
          </p:nvSpPr>
          <p:spPr>
            <a:xfrm>
              <a:off x="6597587" y="5622864"/>
              <a:ext cx="594803" cy="5948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4</a:t>
              </a:r>
            </a:p>
          </p:txBody>
        </p:sp>
        <p:sp>
          <p:nvSpPr>
            <p:cNvPr id="27" name="Oval 26">
              <a:extLst>
                <a:ext uri="{FF2B5EF4-FFF2-40B4-BE49-F238E27FC236}">
                  <a16:creationId xmlns:a16="http://schemas.microsoft.com/office/drawing/2014/main" id="{13093F25-B8B0-41E7-BB85-600E547642C9}"/>
                </a:ext>
              </a:extLst>
            </p:cNvPr>
            <p:cNvSpPr/>
            <p:nvPr/>
          </p:nvSpPr>
          <p:spPr>
            <a:xfrm>
              <a:off x="4616388" y="5622864"/>
              <a:ext cx="594803" cy="5948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3</a:t>
              </a:r>
            </a:p>
          </p:txBody>
        </p:sp>
        <p:cxnSp>
          <p:nvCxnSpPr>
            <p:cNvPr id="28" name="Straight Connector 27">
              <a:extLst>
                <a:ext uri="{FF2B5EF4-FFF2-40B4-BE49-F238E27FC236}">
                  <a16:creationId xmlns:a16="http://schemas.microsoft.com/office/drawing/2014/main" id="{CE55E888-9DED-4E8A-8307-AD846CB1270C}"/>
                </a:ext>
              </a:extLst>
            </p:cNvPr>
            <p:cNvCxnSpPr>
              <a:stCxn id="24" idx="6"/>
              <a:endCxn id="25" idx="2"/>
            </p:cNvCxnSpPr>
            <p:nvPr/>
          </p:nvCxnSpPr>
          <p:spPr>
            <a:xfrm>
              <a:off x="5211192" y="4549806"/>
              <a:ext cx="1386395"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D6C4546-9290-48AA-8F35-DAFAEF1CCF34}"/>
                </a:ext>
              </a:extLst>
            </p:cNvPr>
            <p:cNvCxnSpPr>
              <a:cxnSpLocks/>
              <a:stCxn id="27" idx="6"/>
              <a:endCxn id="26" idx="2"/>
            </p:cNvCxnSpPr>
            <p:nvPr/>
          </p:nvCxnSpPr>
          <p:spPr>
            <a:xfrm>
              <a:off x="5211191" y="5920266"/>
              <a:ext cx="1386396"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863026-BEC8-4E22-96A2-0337B1B70786}"/>
                </a:ext>
              </a:extLst>
            </p:cNvPr>
            <p:cNvCxnSpPr>
              <a:cxnSpLocks/>
              <a:stCxn id="24" idx="4"/>
              <a:endCxn id="27" idx="0"/>
            </p:cNvCxnSpPr>
            <p:nvPr/>
          </p:nvCxnSpPr>
          <p:spPr>
            <a:xfrm flipH="1">
              <a:off x="4913790" y="4847207"/>
              <a:ext cx="1" cy="775657"/>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5F4A112-1275-435B-8C7C-7ADE439908F5}"/>
                </a:ext>
              </a:extLst>
            </p:cNvPr>
            <p:cNvCxnSpPr>
              <a:cxnSpLocks/>
              <a:stCxn id="25" idx="4"/>
              <a:endCxn id="26" idx="0"/>
            </p:cNvCxnSpPr>
            <p:nvPr/>
          </p:nvCxnSpPr>
          <p:spPr>
            <a:xfrm>
              <a:off x="6894989" y="4847207"/>
              <a:ext cx="0" cy="775657"/>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6F0FB6B-FAAF-4D0C-909D-BCFF33824458}"/>
                </a:ext>
              </a:extLst>
            </p:cNvPr>
            <p:cNvCxnSpPr>
              <a:cxnSpLocks/>
              <a:stCxn id="24" idx="5"/>
              <a:endCxn id="26" idx="1"/>
            </p:cNvCxnSpPr>
            <p:nvPr/>
          </p:nvCxnSpPr>
          <p:spPr>
            <a:xfrm>
              <a:off x="5124085" y="4760100"/>
              <a:ext cx="1560609" cy="949871"/>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DD1030E-D75B-436E-91EF-AD42061C9059}"/>
                </a:ext>
              </a:extLst>
            </p:cNvPr>
            <p:cNvCxnSpPr>
              <a:cxnSpLocks/>
              <a:stCxn id="25" idx="3"/>
              <a:endCxn id="27" idx="7"/>
            </p:cNvCxnSpPr>
            <p:nvPr/>
          </p:nvCxnSpPr>
          <p:spPr>
            <a:xfrm flipH="1">
              <a:off x="5124084" y="4760100"/>
              <a:ext cx="1560610" cy="949871"/>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9CD9D99-A6B8-462E-A72E-19E8A502C593}"/>
                </a:ext>
              </a:extLst>
            </p:cNvPr>
            <p:cNvSpPr txBox="1"/>
            <p:nvPr/>
          </p:nvSpPr>
          <p:spPr>
            <a:xfrm>
              <a:off x="5753546" y="4230971"/>
              <a:ext cx="301686" cy="369332"/>
            </a:xfrm>
            <a:prstGeom prst="rect">
              <a:avLst/>
            </a:prstGeom>
            <a:noFill/>
            <a:ln>
              <a:noFill/>
            </a:ln>
          </p:spPr>
          <p:txBody>
            <a:bodyPr wrap="none" rtlCol="0">
              <a:spAutoFit/>
            </a:bodyPr>
            <a:lstStyle/>
            <a:p>
              <a:r>
                <a:rPr lang="it-IT" dirty="0">
                  <a:solidFill>
                    <a:schemeClr val="bg2">
                      <a:lumMod val="75000"/>
                    </a:schemeClr>
                  </a:solidFill>
                </a:rPr>
                <a:t>5</a:t>
              </a:r>
            </a:p>
          </p:txBody>
        </p:sp>
        <p:sp>
          <p:nvSpPr>
            <p:cNvPr id="35" name="TextBox 34">
              <a:extLst>
                <a:ext uri="{FF2B5EF4-FFF2-40B4-BE49-F238E27FC236}">
                  <a16:creationId xmlns:a16="http://schemas.microsoft.com/office/drawing/2014/main" id="{0BF9C1F7-234E-4100-B377-8168D3D94701}"/>
                </a:ext>
              </a:extLst>
            </p:cNvPr>
            <p:cNvSpPr txBox="1"/>
            <p:nvPr/>
          </p:nvSpPr>
          <p:spPr>
            <a:xfrm>
              <a:off x="4540422" y="5050369"/>
              <a:ext cx="418704" cy="369332"/>
            </a:xfrm>
            <a:prstGeom prst="rect">
              <a:avLst/>
            </a:prstGeom>
            <a:noFill/>
          </p:spPr>
          <p:txBody>
            <a:bodyPr wrap="none" rtlCol="0">
              <a:spAutoFit/>
            </a:bodyPr>
            <a:lstStyle/>
            <a:p>
              <a:r>
                <a:rPr lang="it-IT" dirty="0"/>
                <a:t>20</a:t>
              </a:r>
            </a:p>
          </p:txBody>
        </p:sp>
        <p:sp>
          <p:nvSpPr>
            <p:cNvPr id="36" name="TextBox 35">
              <a:extLst>
                <a:ext uri="{FF2B5EF4-FFF2-40B4-BE49-F238E27FC236}">
                  <a16:creationId xmlns:a16="http://schemas.microsoft.com/office/drawing/2014/main" id="{DF5DF951-4F2A-4D79-8232-55A62E40AE2F}"/>
                </a:ext>
              </a:extLst>
            </p:cNvPr>
            <p:cNvSpPr txBox="1"/>
            <p:nvPr/>
          </p:nvSpPr>
          <p:spPr>
            <a:xfrm>
              <a:off x="5454002" y="4694277"/>
              <a:ext cx="301686" cy="369332"/>
            </a:xfrm>
            <a:prstGeom prst="rect">
              <a:avLst/>
            </a:prstGeom>
            <a:noFill/>
          </p:spPr>
          <p:txBody>
            <a:bodyPr wrap="none" rtlCol="0">
              <a:spAutoFit/>
            </a:bodyPr>
            <a:lstStyle/>
            <a:p>
              <a:r>
                <a:rPr lang="it-IT" dirty="0"/>
                <a:t>3</a:t>
              </a:r>
            </a:p>
          </p:txBody>
        </p:sp>
        <p:sp>
          <p:nvSpPr>
            <p:cNvPr id="37" name="TextBox 36">
              <a:extLst>
                <a:ext uri="{FF2B5EF4-FFF2-40B4-BE49-F238E27FC236}">
                  <a16:creationId xmlns:a16="http://schemas.microsoft.com/office/drawing/2014/main" id="{C0A63B75-A534-4767-8AAC-CB6EBF87F634}"/>
                </a:ext>
              </a:extLst>
            </p:cNvPr>
            <p:cNvSpPr txBox="1"/>
            <p:nvPr/>
          </p:nvSpPr>
          <p:spPr>
            <a:xfrm>
              <a:off x="6039911" y="4694277"/>
              <a:ext cx="301686" cy="369332"/>
            </a:xfrm>
            <a:prstGeom prst="rect">
              <a:avLst/>
            </a:prstGeom>
            <a:noFill/>
          </p:spPr>
          <p:txBody>
            <a:bodyPr wrap="none" rtlCol="0">
              <a:spAutoFit/>
            </a:bodyPr>
            <a:lstStyle/>
            <a:p>
              <a:r>
                <a:rPr lang="it-IT" dirty="0"/>
                <a:t>2</a:t>
              </a:r>
            </a:p>
          </p:txBody>
        </p:sp>
        <p:sp>
          <p:nvSpPr>
            <p:cNvPr id="38" name="TextBox 37">
              <a:extLst>
                <a:ext uri="{FF2B5EF4-FFF2-40B4-BE49-F238E27FC236}">
                  <a16:creationId xmlns:a16="http://schemas.microsoft.com/office/drawing/2014/main" id="{23158E89-D711-43A9-BE02-95639F96C1C1}"/>
                </a:ext>
              </a:extLst>
            </p:cNvPr>
            <p:cNvSpPr txBox="1"/>
            <p:nvPr/>
          </p:nvSpPr>
          <p:spPr>
            <a:xfrm>
              <a:off x="6863768" y="5050369"/>
              <a:ext cx="301686" cy="369332"/>
            </a:xfrm>
            <a:prstGeom prst="rect">
              <a:avLst/>
            </a:prstGeom>
            <a:noFill/>
          </p:spPr>
          <p:txBody>
            <a:bodyPr wrap="none" rtlCol="0">
              <a:spAutoFit/>
            </a:bodyPr>
            <a:lstStyle/>
            <a:p>
              <a:r>
                <a:rPr lang="it-IT" dirty="0"/>
                <a:t>1</a:t>
              </a:r>
            </a:p>
          </p:txBody>
        </p:sp>
        <p:sp>
          <p:nvSpPr>
            <p:cNvPr id="39" name="TextBox 38">
              <a:extLst>
                <a:ext uri="{FF2B5EF4-FFF2-40B4-BE49-F238E27FC236}">
                  <a16:creationId xmlns:a16="http://schemas.microsoft.com/office/drawing/2014/main" id="{56292A1D-2E91-4343-9F18-04A2E7C3D5F8}"/>
                </a:ext>
              </a:extLst>
            </p:cNvPr>
            <p:cNvSpPr txBox="1"/>
            <p:nvPr/>
          </p:nvSpPr>
          <p:spPr>
            <a:xfrm>
              <a:off x="5753546" y="5558899"/>
              <a:ext cx="301686" cy="369332"/>
            </a:xfrm>
            <a:prstGeom prst="rect">
              <a:avLst/>
            </a:prstGeom>
            <a:noFill/>
            <a:ln>
              <a:noFill/>
            </a:ln>
          </p:spPr>
          <p:txBody>
            <a:bodyPr wrap="none" rtlCol="0">
              <a:spAutoFit/>
            </a:bodyPr>
            <a:lstStyle/>
            <a:p>
              <a:r>
                <a:rPr lang="it-IT" dirty="0">
                  <a:solidFill>
                    <a:schemeClr val="bg2">
                      <a:lumMod val="75000"/>
                    </a:schemeClr>
                  </a:solidFill>
                </a:rPr>
                <a:t>6</a:t>
              </a:r>
            </a:p>
          </p:txBody>
        </p:sp>
      </p:grpSp>
      <p:sp>
        <p:nvSpPr>
          <p:cNvPr id="40" name="TextBox 39">
            <a:extLst>
              <a:ext uri="{FF2B5EF4-FFF2-40B4-BE49-F238E27FC236}">
                <a16:creationId xmlns:a16="http://schemas.microsoft.com/office/drawing/2014/main" id="{1018DF1D-210F-47D4-81FC-3284201A8C79}"/>
              </a:ext>
            </a:extLst>
          </p:cNvPr>
          <p:cNvSpPr txBox="1"/>
          <p:nvPr/>
        </p:nvSpPr>
        <p:spPr>
          <a:xfrm>
            <a:off x="2019904" y="5204139"/>
            <a:ext cx="4537974" cy="461665"/>
          </a:xfrm>
          <a:prstGeom prst="rect">
            <a:avLst/>
          </a:prstGeom>
          <a:noFill/>
        </p:spPr>
        <p:txBody>
          <a:bodyPr wrap="none" rtlCol="0">
            <a:spAutoFit/>
          </a:bodyPr>
          <a:lstStyle/>
          <a:p>
            <a:r>
              <a:rPr lang="it-IT" sz="2400" b="1" dirty="0"/>
              <a:t>Not optimal </a:t>
            </a:r>
            <a:r>
              <a:rPr lang="it-IT" sz="2400" dirty="0"/>
              <a:t>but much faster, O(n</a:t>
            </a:r>
            <a:r>
              <a:rPr lang="it-IT" sz="2400" baseline="30000" dirty="0"/>
              <a:t>2</a:t>
            </a:r>
            <a:r>
              <a:rPr lang="it-IT" sz="2400" dirty="0"/>
              <a:t>)</a:t>
            </a:r>
          </a:p>
        </p:txBody>
      </p:sp>
    </p:spTree>
    <p:extLst>
      <p:ext uri="{BB962C8B-B14F-4D97-AF65-F5344CB8AC3E}">
        <p14:creationId xmlns:p14="http://schemas.microsoft.com/office/powerpoint/2010/main" val="2976532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F37AE-F2CC-47C8-B523-104DB2E102A3}"/>
              </a:ext>
            </a:extLst>
          </p:cNvPr>
          <p:cNvSpPr>
            <a:spLocks noGrp="1"/>
          </p:cNvSpPr>
          <p:nvPr>
            <p:ph type="title"/>
          </p:nvPr>
        </p:nvSpPr>
        <p:spPr/>
        <p:txBody>
          <a:bodyPr/>
          <a:lstStyle/>
          <a:p>
            <a:r>
              <a:rPr lang="it-IT" dirty="0"/>
              <a:t>As a Markov Decision Process</a:t>
            </a:r>
          </a:p>
        </p:txBody>
      </p:sp>
      <p:sp>
        <p:nvSpPr>
          <p:cNvPr id="4" name="TextBox 3">
            <a:extLst>
              <a:ext uri="{FF2B5EF4-FFF2-40B4-BE49-F238E27FC236}">
                <a16:creationId xmlns:a16="http://schemas.microsoft.com/office/drawing/2014/main" id="{25ECDE3E-65CB-4AB3-9B65-99209822AE13}"/>
              </a:ext>
            </a:extLst>
          </p:cNvPr>
          <p:cNvSpPr txBox="1"/>
          <p:nvPr/>
        </p:nvSpPr>
        <p:spPr>
          <a:xfrm>
            <a:off x="838200" y="2008177"/>
            <a:ext cx="10515600" cy="430887"/>
          </a:xfrm>
          <a:prstGeom prst="rect">
            <a:avLst/>
          </a:prstGeom>
          <a:noFill/>
        </p:spPr>
        <p:txBody>
          <a:bodyPr wrap="square" rtlCol="0">
            <a:spAutoFit/>
          </a:bodyPr>
          <a:lstStyle/>
          <a:p>
            <a:r>
              <a:rPr lang="it-IT" sz="2200" dirty="0"/>
              <a:t>Optimal solution found in exponential time (better than brute force)</a:t>
            </a:r>
          </a:p>
        </p:txBody>
      </p:sp>
    </p:spTree>
    <p:extLst>
      <p:ext uri="{BB962C8B-B14F-4D97-AF65-F5344CB8AC3E}">
        <p14:creationId xmlns:p14="http://schemas.microsoft.com/office/powerpoint/2010/main" val="3647021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F37AE-F2CC-47C8-B523-104DB2E102A3}"/>
              </a:ext>
            </a:extLst>
          </p:cNvPr>
          <p:cNvSpPr>
            <a:spLocks noGrp="1"/>
          </p:cNvSpPr>
          <p:nvPr>
            <p:ph type="title"/>
          </p:nvPr>
        </p:nvSpPr>
        <p:spPr/>
        <p:txBody>
          <a:bodyPr/>
          <a:lstStyle/>
          <a:p>
            <a:r>
              <a:rPr lang="it-IT" dirty="0"/>
              <a:t>As a Markov Decision Process</a:t>
            </a:r>
          </a:p>
        </p:txBody>
      </p:sp>
      <p:sp>
        <p:nvSpPr>
          <p:cNvPr id="4" name="TextBox 3">
            <a:extLst>
              <a:ext uri="{FF2B5EF4-FFF2-40B4-BE49-F238E27FC236}">
                <a16:creationId xmlns:a16="http://schemas.microsoft.com/office/drawing/2014/main" id="{25ECDE3E-65CB-4AB3-9B65-99209822AE13}"/>
              </a:ext>
            </a:extLst>
          </p:cNvPr>
          <p:cNvSpPr txBox="1"/>
          <p:nvPr/>
        </p:nvSpPr>
        <p:spPr>
          <a:xfrm>
            <a:off x="838200" y="2008177"/>
            <a:ext cx="10515600" cy="430887"/>
          </a:xfrm>
          <a:prstGeom prst="rect">
            <a:avLst/>
          </a:prstGeom>
          <a:noFill/>
        </p:spPr>
        <p:txBody>
          <a:bodyPr wrap="square" rtlCol="0">
            <a:spAutoFit/>
          </a:bodyPr>
          <a:lstStyle/>
          <a:p>
            <a:r>
              <a:rPr lang="it-IT" sz="2200" dirty="0"/>
              <a:t>Optimal solution found in exponential time (better than brute force)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B75691F-00D8-4091-A2AB-563A40BFF5AB}"/>
                  </a:ext>
                </a:extLst>
              </p:cNvPr>
              <p:cNvSpPr txBox="1"/>
              <p:nvPr/>
            </p:nvSpPr>
            <p:spPr>
              <a:xfrm>
                <a:off x="838201" y="3020627"/>
                <a:ext cx="3130118" cy="430887"/>
              </a:xfrm>
              <a:prstGeom prst="rect">
                <a:avLst/>
              </a:prstGeom>
              <a:noFill/>
            </p:spPr>
            <p:txBody>
              <a:bodyPr wrap="square" rtlCol="0">
                <a:spAutoFit/>
              </a:bodyPr>
              <a:lstStyle/>
              <a:p>
                <a:r>
                  <a:rPr lang="it-IT" sz="2200" b="1" dirty="0"/>
                  <a:t>States</a:t>
                </a:r>
                <a:r>
                  <a:rPr lang="it-IT" sz="2200" dirty="0"/>
                  <a:t>:	</a:t>
                </a:r>
                <a14:m>
                  <m:oMath xmlns:m="http://schemas.openxmlformats.org/officeDocument/2006/math">
                    <m:r>
                      <m:rPr>
                        <m:sty m:val="p"/>
                      </m:rPr>
                      <a:rPr lang="it-IT" sz="2200" b="0" i="0" smtClean="0">
                        <a:latin typeface="Cambria Math" panose="02040503050406030204" pitchFamily="18" charset="0"/>
                      </a:rPr>
                      <m:t>s</m:t>
                    </m:r>
                    <m:r>
                      <a:rPr lang="it-IT" sz="2200" b="0" i="0" smtClean="0">
                        <a:latin typeface="Cambria Math" panose="02040503050406030204" pitchFamily="18" charset="0"/>
                      </a:rPr>
                      <m:t>=</m:t>
                    </m:r>
                    <m:d>
                      <m:dPr>
                        <m:ctrlPr>
                          <a:rPr lang="it-IT" sz="2200" b="0" i="1" smtClean="0">
                            <a:latin typeface="Cambria Math" panose="02040503050406030204" pitchFamily="18" charset="0"/>
                          </a:rPr>
                        </m:ctrlPr>
                      </m:dPr>
                      <m:e>
                        <m:r>
                          <a:rPr lang="it-IT" sz="2200" b="0" i="1" smtClean="0">
                            <a:latin typeface="Cambria Math" panose="02040503050406030204" pitchFamily="18" charset="0"/>
                          </a:rPr>
                          <m:t>𝑘</m:t>
                        </m:r>
                        <m:r>
                          <a:rPr lang="it-IT" sz="2200" b="0" i="1" smtClean="0">
                            <a:latin typeface="Cambria Math" panose="02040503050406030204" pitchFamily="18" charset="0"/>
                          </a:rPr>
                          <m:t>, </m:t>
                        </m:r>
                        <m:r>
                          <a:rPr lang="it-IT" sz="2200" b="0" i="1" smtClean="0">
                            <a:latin typeface="Cambria Math" panose="02040503050406030204" pitchFamily="18" charset="0"/>
                          </a:rPr>
                          <m:t>𝐴</m:t>
                        </m:r>
                      </m:e>
                    </m:d>
                  </m:oMath>
                </a14:m>
                <a:endParaRPr lang="it-IT" sz="2200" b="0" dirty="0"/>
              </a:p>
            </p:txBody>
          </p:sp>
        </mc:Choice>
        <mc:Fallback xmlns="">
          <p:sp>
            <p:nvSpPr>
              <p:cNvPr id="5" name="TextBox 4">
                <a:extLst>
                  <a:ext uri="{FF2B5EF4-FFF2-40B4-BE49-F238E27FC236}">
                    <a16:creationId xmlns:a16="http://schemas.microsoft.com/office/drawing/2014/main" id="{6B75691F-00D8-4091-A2AB-563A40BFF5AB}"/>
                  </a:ext>
                </a:extLst>
              </p:cNvPr>
              <p:cNvSpPr txBox="1">
                <a:spLocks noRot="1" noChangeAspect="1" noMove="1" noResize="1" noEditPoints="1" noAdjustHandles="1" noChangeArrowheads="1" noChangeShapeType="1" noTextEdit="1"/>
              </p:cNvSpPr>
              <p:nvPr/>
            </p:nvSpPr>
            <p:spPr>
              <a:xfrm>
                <a:off x="838201" y="3020627"/>
                <a:ext cx="3130118" cy="430887"/>
              </a:xfrm>
              <a:prstGeom prst="rect">
                <a:avLst/>
              </a:prstGeom>
              <a:blipFill>
                <a:blip r:embed="rId2"/>
                <a:stretch>
                  <a:fillRect l="-2534" t="-10000" b="-28571"/>
                </a:stretch>
              </a:blipFill>
            </p:spPr>
            <p:txBody>
              <a:bodyPr/>
              <a:lstStyle/>
              <a:p>
                <a:r>
                  <a:rPr lang="it-IT">
                    <a:noFill/>
                  </a:rPr>
                  <a:t> </a:t>
                </a:r>
              </a:p>
            </p:txBody>
          </p:sp>
        </mc:Fallback>
      </mc:AlternateContent>
      <p:sp>
        <p:nvSpPr>
          <p:cNvPr id="6" name="TextBox 5">
            <a:extLst>
              <a:ext uri="{FF2B5EF4-FFF2-40B4-BE49-F238E27FC236}">
                <a16:creationId xmlns:a16="http://schemas.microsoft.com/office/drawing/2014/main" id="{6C472311-075A-493D-9181-5A7A82DF07E4}"/>
              </a:ext>
            </a:extLst>
          </p:cNvPr>
          <p:cNvSpPr txBox="1"/>
          <p:nvPr/>
        </p:nvSpPr>
        <p:spPr>
          <a:xfrm>
            <a:off x="4611950" y="2660198"/>
            <a:ext cx="2225546" cy="430887"/>
          </a:xfrm>
          <a:prstGeom prst="rect">
            <a:avLst/>
          </a:prstGeom>
          <a:noFill/>
        </p:spPr>
        <p:txBody>
          <a:bodyPr wrap="none" rtlCol="0">
            <a:spAutoFit/>
          </a:bodyPr>
          <a:lstStyle/>
          <a:p>
            <a:r>
              <a:rPr lang="it-IT" sz="2200" dirty="0"/>
              <a:t>Current city I’m in</a:t>
            </a:r>
          </a:p>
        </p:txBody>
      </p:sp>
      <p:sp>
        <p:nvSpPr>
          <p:cNvPr id="7" name="TextBox 6">
            <a:extLst>
              <a:ext uri="{FF2B5EF4-FFF2-40B4-BE49-F238E27FC236}">
                <a16:creationId xmlns:a16="http://schemas.microsoft.com/office/drawing/2014/main" id="{329CAC83-B81D-497E-B911-085B774CADE5}"/>
              </a:ext>
            </a:extLst>
          </p:cNvPr>
          <p:cNvSpPr txBox="1"/>
          <p:nvPr/>
        </p:nvSpPr>
        <p:spPr>
          <a:xfrm>
            <a:off x="4603072" y="3359095"/>
            <a:ext cx="3452355" cy="430887"/>
          </a:xfrm>
          <a:prstGeom prst="rect">
            <a:avLst/>
          </a:prstGeom>
          <a:noFill/>
        </p:spPr>
        <p:txBody>
          <a:bodyPr wrap="none" rtlCol="0">
            <a:spAutoFit/>
          </a:bodyPr>
          <a:lstStyle/>
          <a:p>
            <a:r>
              <a:rPr lang="it-IT" sz="2200" dirty="0"/>
              <a:t>List of cities still to be visited</a:t>
            </a:r>
          </a:p>
        </p:txBody>
      </p:sp>
      <p:sp>
        <p:nvSpPr>
          <p:cNvPr id="8" name="Arc 7">
            <a:extLst>
              <a:ext uri="{FF2B5EF4-FFF2-40B4-BE49-F238E27FC236}">
                <a16:creationId xmlns:a16="http://schemas.microsoft.com/office/drawing/2014/main" id="{E4173FD1-1685-4004-8435-423DA0B9E28A}"/>
              </a:ext>
            </a:extLst>
          </p:cNvPr>
          <p:cNvSpPr/>
          <p:nvPr/>
        </p:nvSpPr>
        <p:spPr>
          <a:xfrm flipH="1">
            <a:off x="2521258" y="2876366"/>
            <a:ext cx="4083727" cy="369332"/>
          </a:xfrm>
          <a:prstGeom prst="arc">
            <a:avLst>
              <a:gd name="adj1" fmla="val 16200000"/>
              <a:gd name="adj2" fmla="val 22543"/>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9" name="Arc 8">
            <a:extLst>
              <a:ext uri="{FF2B5EF4-FFF2-40B4-BE49-F238E27FC236}">
                <a16:creationId xmlns:a16="http://schemas.microsoft.com/office/drawing/2014/main" id="{96D9185F-9EA0-4449-AE27-95403661FEA3}"/>
              </a:ext>
            </a:extLst>
          </p:cNvPr>
          <p:cNvSpPr/>
          <p:nvPr/>
        </p:nvSpPr>
        <p:spPr>
          <a:xfrm flipH="1" flipV="1">
            <a:off x="2769832" y="3235984"/>
            <a:ext cx="3577701" cy="338639"/>
          </a:xfrm>
          <a:prstGeom prst="arc">
            <a:avLst>
              <a:gd name="adj1" fmla="val 16200000"/>
              <a:gd name="adj2" fmla="val 22543"/>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Tree>
    <p:extLst>
      <p:ext uri="{BB962C8B-B14F-4D97-AF65-F5344CB8AC3E}">
        <p14:creationId xmlns:p14="http://schemas.microsoft.com/office/powerpoint/2010/main" val="681000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F37AE-F2CC-47C8-B523-104DB2E102A3}"/>
              </a:ext>
            </a:extLst>
          </p:cNvPr>
          <p:cNvSpPr>
            <a:spLocks noGrp="1"/>
          </p:cNvSpPr>
          <p:nvPr>
            <p:ph type="title"/>
          </p:nvPr>
        </p:nvSpPr>
        <p:spPr/>
        <p:txBody>
          <a:bodyPr/>
          <a:lstStyle/>
          <a:p>
            <a:r>
              <a:rPr lang="it-IT" dirty="0"/>
              <a:t>As a Markov Decision Process</a:t>
            </a:r>
          </a:p>
        </p:txBody>
      </p:sp>
      <p:sp>
        <p:nvSpPr>
          <p:cNvPr id="4" name="TextBox 3">
            <a:extLst>
              <a:ext uri="{FF2B5EF4-FFF2-40B4-BE49-F238E27FC236}">
                <a16:creationId xmlns:a16="http://schemas.microsoft.com/office/drawing/2014/main" id="{25ECDE3E-65CB-4AB3-9B65-99209822AE13}"/>
              </a:ext>
            </a:extLst>
          </p:cNvPr>
          <p:cNvSpPr txBox="1"/>
          <p:nvPr/>
        </p:nvSpPr>
        <p:spPr>
          <a:xfrm>
            <a:off x="838200" y="2008177"/>
            <a:ext cx="10515600" cy="430887"/>
          </a:xfrm>
          <a:prstGeom prst="rect">
            <a:avLst/>
          </a:prstGeom>
          <a:noFill/>
        </p:spPr>
        <p:txBody>
          <a:bodyPr wrap="square" rtlCol="0">
            <a:spAutoFit/>
          </a:bodyPr>
          <a:lstStyle/>
          <a:p>
            <a:r>
              <a:rPr lang="it-IT" sz="2200" dirty="0"/>
              <a:t>Optimal solution found in exponential time (better than brute force)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B75691F-00D8-4091-A2AB-563A40BFF5AB}"/>
                  </a:ext>
                </a:extLst>
              </p:cNvPr>
              <p:cNvSpPr txBox="1"/>
              <p:nvPr/>
            </p:nvSpPr>
            <p:spPr>
              <a:xfrm>
                <a:off x="838200" y="3020627"/>
                <a:ext cx="9513163" cy="1446550"/>
              </a:xfrm>
              <a:prstGeom prst="rect">
                <a:avLst/>
              </a:prstGeom>
              <a:noFill/>
            </p:spPr>
            <p:txBody>
              <a:bodyPr wrap="square" rtlCol="0">
                <a:spAutoFit/>
              </a:bodyPr>
              <a:lstStyle/>
              <a:p>
                <a:r>
                  <a:rPr lang="it-IT" sz="2200" b="1" dirty="0"/>
                  <a:t>States</a:t>
                </a:r>
                <a:r>
                  <a:rPr lang="it-IT" sz="2200" dirty="0"/>
                  <a:t>:	</a:t>
                </a:r>
                <a14:m>
                  <m:oMath xmlns:m="http://schemas.openxmlformats.org/officeDocument/2006/math">
                    <m:r>
                      <m:rPr>
                        <m:sty m:val="p"/>
                      </m:rPr>
                      <a:rPr lang="it-IT" sz="2200" b="0" i="0" smtClean="0">
                        <a:latin typeface="Cambria Math" panose="02040503050406030204" pitchFamily="18" charset="0"/>
                      </a:rPr>
                      <m:t>s</m:t>
                    </m:r>
                    <m:r>
                      <a:rPr lang="it-IT" sz="2200" b="0" i="0" smtClean="0">
                        <a:latin typeface="Cambria Math" panose="02040503050406030204" pitchFamily="18" charset="0"/>
                      </a:rPr>
                      <m:t>=</m:t>
                    </m:r>
                    <m:d>
                      <m:dPr>
                        <m:ctrlPr>
                          <a:rPr lang="it-IT" sz="2200" b="0" i="1" smtClean="0">
                            <a:latin typeface="Cambria Math" panose="02040503050406030204" pitchFamily="18" charset="0"/>
                          </a:rPr>
                        </m:ctrlPr>
                      </m:dPr>
                      <m:e>
                        <m:r>
                          <a:rPr lang="it-IT" sz="2200" b="0" i="1" smtClean="0">
                            <a:latin typeface="Cambria Math" panose="02040503050406030204" pitchFamily="18" charset="0"/>
                          </a:rPr>
                          <m:t>𝑘</m:t>
                        </m:r>
                        <m:r>
                          <a:rPr lang="it-IT" sz="2200" b="0" i="1" smtClean="0">
                            <a:latin typeface="Cambria Math" panose="02040503050406030204" pitchFamily="18" charset="0"/>
                          </a:rPr>
                          <m:t>, </m:t>
                        </m:r>
                        <m:r>
                          <a:rPr lang="it-IT" sz="2200" b="0" i="1" smtClean="0">
                            <a:latin typeface="Cambria Math" panose="02040503050406030204" pitchFamily="18" charset="0"/>
                          </a:rPr>
                          <m:t>𝐴</m:t>
                        </m:r>
                      </m:e>
                    </m:d>
                  </m:oMath>
                </a14:m>
                <a:endParaRPr lang="it-IT" sz="2200" b="0" dirty="0"/>
              </a:p>
              <a:p>
                <a:endParaRPr lang="it-IT" sz="2200" dirty="0"/>
              </a:p>
              <a:p>
                <a:endParaRPr lang="it-IT" sz="2200" dirty="0"/>
              </a:p>
              <a:p>
                <a:r>
                  <a:rPr lang="it-IT" sz="2200" b="1" dirty="0"/>
                  <a:t>Actions</a:t>
                </a:r>
                <a:r>
                  <a:rPr lang="it-IT" sz="2200" dirty="0"/>
                  <a:t>: </a:t>
                </a:r>
                <a14:m>
                  <m:oMath xmlns:m="http://schemas.openxmlformats.org/officeDocument/2006/math">
                    <m:r>
                      <a:rPr lang="it-IT" sz="2200" b="0" i="0" smtClean="0">
                        <a:latin typeface="Cambria Math" panose="02040503050406030204" pitchFamily="18" charset="0"/>
                      </a:rPr>
                      <m:t> </m:t>
                    </m:r>
                    <m:sSub>
                      <m:sSubPr>
                        <m:ctrlPr>
                          <a:rPr lang="it-IT" sz="2200" i="1" smtClean="0">
                            <a:latin typeface="Cambria Math" panose="02040503050406030204" pitchFamily="18" charset="0"/>
                          </a:rPr>
                        </m:ctrlPr>
                      </m:sSubPr>
                      <m:e>
                        <m:r>
                          <a:rPr lang="it-IT" sz="2200" b="0" i="1" smtClean="0">
                            <a:latin typeface="Cambria Math" panose="02040503050406030204" pitchFamily="18" charset="0"/>
                          </a:rPr>
                          <m:t>𝐴</m:t>
                        </m:r>
                      </m:e>
                      <m:sub>
                        <m:r>
                          <a:rPr lang="it-IT" sz="2200" b="0" i="1" smtClean="0">
                            <a:latin typeface="Cambria Math" panose="02040503050406030204" pitchFamily="18" charset="0"/>
                          </a:rPr>
                          <m:t>𝑠</m:t>
                        </m:r>
                      </m:sub>
                    </m:sSub>
                    <m:r>
                      <a:rPr lang="it-IT" sz="2200" b="0" i="1" smtClean="0">
                        <a:latin typeface="Cambria Math" panose="02040503050406030204" pitchFamily="18" charset="0"/>
                      </a:rPr>
                      <m:t>=</m:t>
                    </m:r>
                    <m:r>
                      <a:rPr lang="it-IT" sz="2200" b="0" i="1" smtClean="0">
                        <a:latin typeface="Cambria Math" panose="02040503050406030204" pitchFamily="18" charset="0"/>
                      </a:rPr>
                      <m:t>𝐴</m:t>
                    </m:r>
                  </m:oMath>
                </a14:m>
                <a:endParaRPr lang="it-IT" sz="2200" b="0" dirty="0"/>
              </a:p>
            </p:txBody>
          </p:sp>
        </mc:Choice>
        <mc:Fallback xmlns="">
          <p:sp>
            <p:nvSpPr>
              <p:cNvPr id="5" name="TextBox 4">
                <a:extLst>
                  <a:ext uri="{FF2B5EF4-FFF2-40B4-BE49-F238E27FC236}">
                    <a16:creationId xmlns:a16="http://schemas.microsoft.com/office/drawing/2014/main" id="{6B75691F-00D8-4091-A2AB-563A40BFF5AB}"/>
                  </a:ext>
                </a:extLst>
              </p:cNvPr>
              <p:cNvSpPr txBox="1">
                <a:spLocks noRot="1" noChangeAspect="1" noMove="1" noResize="1" noEditPoints="1" noAdjustHandles="1" noChangeArrowheads="1" noChangeShapeType="1" noTextEdit="1"/>
              </p:cNvSpPr>
              <p:nvPr/>
            </p:nvSpPr>
            <p:spPr>
              <a:xfrm>
                <a:off x="838200" y="3020627"/>
                <a:ext cx="9513163" cy="1446550"/>
              </a:xfrm>
              <a:prstGeom prst="rect">
                <a:avLst/>
              </a:prstGeom>
              <a:blipFill>
                <a:blip r:embed="rId2"/>
                <a:stretch>
                  <a:fillRect l="-833" t="-2954" b="-7595"/>
                </a:stretch>
              </a:blipFill>
            </p:spPr>
            <p:txBody>
              <a:bodyPr/>
              <a:lstStyle/>
              <a:p>
                <a:r>
                  <a:rPr lang="it-IT">
                    <a:noFill/>
                  </a:rPr>
                  <a:t> </a:t>
                </a:r>
              </a:p>
            </p:txBody>
          </p:sp>
        </mc:Fallback>
      </mc:AlternateContent>
      <p:sp>
        <p:nvSpPr>
          <p:cNvPr id="6" name="TextBox 5">
            <a:extLst>
              <a:ext uri="{FF2B5EF4-FFF2-40B4-BE49-F238E27FC236}">
                <a16:creationId xmlns:a16="http://schemas.microsoft.com/office/drawing/2014/main" id="{6C472311-075A-493D-9181-5A7A82DF07E4}"/>
              </a:ext>
            </a:extLst>
          </p:cNvPr>
          <p:cNvSpPr txBox="1"/>
          <p:nvPr/>
        </p:nvSpPr>
        <p:spPr>
          <a:xfrm>
            <a:off x="4611950" y="2660198"/>
            <a:ext cx="2225546" cy="430887"/>
          </a:xfrm>
          <a:prstGeom prst="rect">
            <a:avLst/>
          </a:prstGeom>
          <a:noFill/>
        </p:spPr>
        <p:txBody>
          <a:bodyPr wrap="none" rtlCol="0">
            <a:spAutoFit/>
          </a:bodyPr>
          <a:lstStyle/>
          <a:p>
            <a:r>
              <a:rPr lang="it-IT" sz="2200" dirty="0"/>
              <a:t>Current city I’m in</a:t>
            </a:r>
          </a:p>
        </p:txBody>
      </p:sp>
      <p:sp>
        <p:nvSpPr>
          <p:cNvPr id="7" name="TextBox 6">
            <a:extLst>
              <a:ext uri="{FF2B5EF4-FFF2-40B4-BE49-F238E27FC236}">
                <a16:creationId xmlns:a16="http://schemas.microsoft.com/office/drawing/2014/main" id="{329CAC83-B81D-497E-B911-085B774CADE5}"/>
              </a:ext>
            </a:extLst>
          </p:cNvPr>
          <p:cNvSpPr txBox="1"/>
          <p:nvPr/>
        </p:nvSpPr>
        <p:spPr>
          <a:xfrm>
            <a:off x="4603072" y="3359095"/>
            <a:ext cx="3452355" cy="430887"/>
          </a:xfrm>
          <a:prstGeom prst="rect">
            <a:avLst/>
          </a:prstGeom>
          <a:noFill/>
        </p:spPr>
        <p:txBody>
          <a:bodyPr wrap="none" rtlCol="0">
            <a:spAutoFit/>
          </a:bodyPr>
          <a:lstStyle/>
          <a:p>
            <a:r>
              <a:rPr lang="it-IT" sz="2200" dirty="0"/>
              <a:t>List of cities still to be visited</a:t>
            </a:r>
          </a:p>
        </p:txBody>
      </p:sp>
      <p:sp>
        <p:nvSpPr>
          <p:cNvPr id="8" name="Arc 7">
            <a:extLst>
              <a:ext uri="{FF2B5EF4-FFF2-40B4-BE49-F238E27FC236}">
                <a16:creationId xmlns:a16="http://schemas.microsoft.com/office/drawing/2014/main" id="{E4173FD1-1685-4004-8435-423DA0B9E28A}"/>
              </a:ext>
            </a:extLst>
          </p:cNvPr>
          <p:cNvSpPr/>
          <p:nvPr/>
        </p:nvSpPr>
        <p:spPr>
          <a:xfrm flipH="1">
            <a:off x="2521258" y="2876366"/>
            <a:ext cx="4083727" cy="369332"/>
          </a:xfrm>
          <a:prstGeom prst="arc">
            <a:avLst>
              <a:gd name="adj1" fmla="val 16200000"/>
              <a:gd name="adj2" fmla="val 22543"/>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9" name="Arc 8">
            <a:extLst>
              <a:ext uri="{FF2B5EF4-FFF2-40B4-BE49-F238E27FC236}">
                <a16:creationId xmlns:a16="http://schemas.microsoft.com/office/drawing/2014/main" id="{96D9185F-9EA0-4449-AE27-95403661FEA3}"/>
              </a:ext>
            </a:extLst>
          </p:cNvPr>
          <p:cNvSpPr/>
          <p:nvPr/>
        </p:nvSpPr>
        <p:spPr>
          <a:xfrm flipH="1" flipV="1">
            <a:off x="2769832" y="3235984"/>
            <a:ext cx="3577701" cy="338639"/>
          </a:xfrm>
          <a:prstGeom prst="arc">
            <a:avLst>
              <a:gd name="adj1" fmla="val 16200000"/>
              <a:gd name="adj2" fmla="val 22543"/>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0" name="TextBox 9">
            <a:extLst>
              <a:ext uri="{FF2B5EF4-FFF2-40B4-BE49-F238E27FC236}">
                <a16:creationId xmlns:a16="http://schemas.microsoft.com/office/drawing/2014/main" id="{CDD1B459-DF19-4381-9BBF-5CC4A6055A1C}"/>
              </a:ext>
            </a:extLst>
          </p:cNvPr>
          <p:cNvSpPr txBox="1"/>
          <p:nvPr/>
        </p:nvSpPr>
        <p:spPr>
          <a:xfrm>
            <a:off x="4593517" y="4041946"/>
            <a:ext cx="3471463" cy="430887"/>
          </a:xfrm>
          <a:prstGeom prst="rect">
            <a:avLst/>
          </a:prstGeom>
          <a:noFill/>
        </p:spPr>
        <p:txBody>
          <a:bodyPr wrap="none" rtlCol="0">
            <a:spAutoFit/>
          </a:bodyPr>
          <a:lstStyle/>
          <a:p>
            <a:r>
              <a:rPr lang="it-IT" sz="2200" dirty="0"/>
              <a:t>Choose one city to be visited</a:t>
            </a:r>
          </a:p>
        </p:txBody>
      </p:sp>
      <p:cxnSp>
        <p:nvCxnSpPr>
          <p:cNvPr id="12" name="Straight Arrow Connector 11">
            <a:extLst>
              <a:ext uri="{FF2B5EF4-FFF2-40B4-BE49-F238E27FC236}">
                <a16:creationId xmlns:a16="http://schemas.microsoft.com/office/drawing/2014/main" id="{2CC9B73B-E35F-4EED-BDC3-52B68C7C5616}"/>
              </a:ext>
            </a:extLst>
          </p:cNvPr>
          <p:cNvCxnSpPr>
            <a:cxnSpLocks/>
            <a:endCxn id="10" idx="1"/>
          </p:cNvCxnSpPr>
          <p:nvPr/>
        </p:nvCxnSpPr>
        <p:spPr>
          <a:xfrm>
            <a:off x="2849732" y="4257304"/>
            <a:ext cx="1743785" cy="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164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F37AE-F2CC-47C8-B523-104DB2E102A3}"/>
              </a:ext>
            </a:extLst>
          </p:cNvPr>
          <p:cNvSpPr>
            <a:spLocks noGrp="1"/>
          </p:cNvSpPr>
          <p:nvPr>
            <p:ph type="title"/>
          </p:nvPr>
        </p:nvSpPr>
        <p:spPr/>
        <p:txBody>
          <a:bodyPr/>
          <a:lstStyle/>
          <a:p>
            <a:r>
              <a:rPr lang="it-IT" dirty="0"/>
              <a:t>As a Markov Decision Process</a:t>
            </a:r>
          </a:p>
        </p:txBody>
      </p:sp>
      <p:sp>
        <p:nvSpPr>
          <p:cNvPr id="4" name="TextBox 3">
            <a:extLst>
              <a:ext uri="{FF2B5EF4-FFF2-40B4-BE49-F238E27FC236}">
                <a16:creationId xmlns:a16="http://schemas.microsoft.com/office/drawing/2014/main" id="{25ECDE3E-65CB-4AB3-9B65-99209822AE13}"/>
              </a:ext>
            </a:extLst>
          </p:cNvPr>
          <p:cNvSpPr txBox="1"/>
          <p:nvPr/>
        </p:nvSpPr>
        <p:spPr>
          <a:xfrm>
            <a:off x="838200" y="2008177"/>
            <a:ext cx="10515600" cy="430887"/>
          </a:xfrm>
          <a:prstGeom prst="rect">
            <a:avLst/>
          </a:prstGeom>
          <a:noFill/>
        </p:spPr>
        <p:txBody>
          <a:bodyPr wrap="square" rtlCol="0">
            <a:spAutoFit/>
          </a:bodyPr>
          <a:lstStyle/>
          <a:p>
            <a:r>
              <a:rPr lang="it-IT" sz="2200" dirty="0"/>
              <a:t>Optimal solution found in exponential time (better than brute force)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B75691F-00D8-4091-A2AB-563A40BFF5AB}"/>
                  </a:ext>
                </a:extLst>
              </p:cNvPr>
              <p:cNvSpPr txBox="1"/>
              <p:nvPr/>
            </p:nvSpPr>
            <p:spPr>
              <a:xfrm>
                <a:off x="838200" y="3020627"/>
                <a:ext cx="9513163" cy="2462213"/>
              </a:xfrm>
              <a:prstGeom prst="rect">
                <a:avLst/>
              </a:prstGeom>
              <a:noFill/>
            </p:spPr>
            <p:txBody>
              <a:bodyPr wrap="square" rtlCol="0">
                <a:spAutoFit/>
              </a:bodyPr>
              <a:lstStyle/>
              <a:p>
                <a:r>
                  <a:rPr lang="it-IT" sz="2200" b="1" dirty="0"/>
                  <a:t>States</a:t>
                </a:r>
                <a:r>
                  <a:rPr lang="it-IT" sz="2200" dirty="0"/>
                  <a:t>:	</a:t>
                </a:r>
                <a14:m>
                  <m:oMath xmlns:m="http://schemas.openxmlformats.org/officeDocument/2006/math">
                    <m:r>
                      <m:rPr>
                        <m:sty m:val="p"/>
                      </m:rPr>
                      <a:rPr lang="it-IT" sz="2200" b="0" i="0" smtClean="0">
                        <a:latin typeface="Cambria Math" panose="02040503050406030204" pitchFamily="18" charset="0"/>
                      </a:rPr>
                      <m:t>s</m:t>
                    </m:r>
                    <m:r>
                      <a:rPr lang="it-IT" sz="2200" b="0" i="0" smtClean="0">
                        <a:latin typeface="Cambria Math" panose="02040503050406030204" pitchFamily="18" charset="0"/>
                      </a:rPr>
                      <m:t>=</m:t>
                    </m:r>
                    <m:d>
                      <m:dPr>
                        <m:ctrlPr>
                          <a:rPr lang="it-IT" sz="2200" b="0" i="1" smtClean="0">
                            <a:latin typeface="Cambria Math" panose="02040503050406030204" pitchFamily="18" charset="0"/>
                          </a:rPr>
                        </m:ctrlPr>
                      </m:dPr>
                      <m:e>
                        <m:r>
                          <a:rPr lang="it-IT" sz="2200" b="0" i="1" smtClean="0">
                            <a:latin typeface="Cambria Math" panose="02040503050406030204" pitchFamily="18" charset="0"/>
                          </a:rPr>
                          <m:t>𝑘</m:t>
                        </m:r>
                        <m:r>
                          <a:rPr lang="it-IT" sz="2200" b="0" i="1" smtClean="0">
                            <a:latin typeface="Cambria Math" panose="02040503050406030204" pitchFamily="18" charset="0"/>
                          </a:rPr>
                          <m:t>, </m:t>
                        </m:r>
                        <m:r>
                          <a:rPr lang="it-IT" sz="2200" b="0" i="1" smtClean="0">
                            <a:latin typeface="Cambria Math" panose="02040503050406030204" pitchFamily="18" charset="0"/>
                          </a:rPr>
                          <m:t>𝐴</m:t>
                        </m:r>
                      </m:e>
                    </m:d>
                  </m:oMath>
                </a14:m>
                <a:endParaRPr lang="it-IT" sz="2200" b="0" dirty="0"/>
              </a:p>
              <a:p>
                <a:endParaRPr lang="it-IT" sz="2200" dirty="0"/>
              </a:p>
              <a:p>
                <a:endParaRPr lang="it-IT" sz="2200" dirty="0"/>
              </a:p>
              <a:p>
                <a:r>
                  <a:rPr lang="it-IT" sz="2200" b="1" dirty="0"/>
                  <a:t>Actions</a:t>
                </a:r>
                <a:r>
                  <a:rPr lang="it-IT" sz="2200" dirty="0"/>
                  <a:t>: </a:t>
                </a:r>
                <a14:m>
                  <m:oMath xmlns:m="http://schemas.openxmlformats.org/officeDocument/2006/math">
                    <m:r>
                      <a:rPr lang="it-IT" sz="2200" b="0" i="0" smtClean="0">
                        <a:latin typeface="Cambria Math" panose="02040503050406030204" pitchFamily="18" charset="0"/>
                      </a:rPr>
                      <m:t> </m:t>
                    </m:r>
                    <m:sSub>
                      <m:sSubPr>
                        <m:ctrlPr>
                          <a:rPr lang="it-IT" sz="2200" i="1" smtClean="0">
                            <a:latin typeface="Cambria Math" panose="02040503050406030204" pitchFamily="18" charset="0"/>
                          </a:rPr>
                        </m:ctrlPr>
                      </m:sSubPr>
                      <m:e>
                        <m:r>
                          <a:rPr lang="it-IT" sz="2200" b="0" i="1" smtClean="0">
                            <a:latin typeface="Cambria Math" panose="02040503050406030204" pitchFamily="18" charset="0"/>
                          </a:rPr>
                          <m:t>𝐴</m:t>
                        </m:r>
                      </m:e>
                      <m:sub>
                        <m:r>
                          <a:rPr lang="it-IT" sz="2200" b="0" i="1" smtClean="0">
                            <a:latin typeface="Cambria Math" panose="02040503050406030204" pitchFamily="18" charset="0"/>
                          </a:rPr>
                          <m:t>𝑠</m:t>
                        </m:r>
                      </m:sub>
                    </m:sSub>
                    <m:r>
                      <a:rPr lang="it-IT" sz="2200" b="0" i="1" smtClean="0">
                        <a:latin typeface="Cambria Math" panose="02040503050406030204" pitchFamily="18" charset="0"/>
                      </a:rPr>
                      <m:t>=</m:t>
                    </m:r>
                    <m:r>
                      <a:rPr lang="it-IT" sz="2200" b="0" i="1" smtClean="0">
                        <a:latin typeface="Cambria Math" panose="02040503050406030204" pitchFamily="18" charset="0"/>
                      </a:rPr>
                      <m:t>𝐴</m:t>
                    </m:r>
                  </m:oMath>
                </a14:m>
                <a:endParaRPr lang="it-IT" sz="2200" b="0" dirty="0"/>
              </a:p>
              <a:p>
                <a:endParaRPr lang="it-IT" sz="2200" dirty="0"/>
              </a:p>
              <a:p>
                <a:endParaRPr lang="it-IT" sz="2200" dirty="0"/>
              </a:p>
              <a:p>
                <a:r>
                  <a:rPr lang="it-IT" sz="2200" b="1" dirty="0"/>
                  <a:t>Transition probability</a:t>
                </a:r>
                <a:r>
                  <a:rPr lang="it-IT" sz="2200" dirty="0"/>
                  <a:t>:  </a:t>
                </a:r>
                <a14:m>
                  <m:oMath xmlns:m="http://schemas.openxmlformats.org/officeDocument/2006/math">
                    <m:r>
                      <a:rPr lang="it-IT" sz="2200" b="0" i="1" smtClean="0">
                        <a:latin typeface="Cambria Math" panose="02040503050406030204" pitchFamily="18" charset="0"/>
                      </a:rPr>
                      <m:t>𝑝</m:t>
                    </m:r>
                    <m:d>
                      <m:dPr>
                        <m:ctrlPr>
                          <a:rPr lang="it-IT" sz="2200" b="0" i="1" smtClean="0">
                            <a:latin typeface="Cambria Math" panose="02040503050406030204" pitchFamily="18" charset="0"/>
                          </a:rPr>
                        </m:ctrlPr>
                      </m:dPr>
                      <m:e>
                        <m:sSup>
                          <m:sSupPr>
                            <m:ctrlPr>
                              <a:rPr lang="it-IT" sz="2200" b="0" i="1" smtClean="0">
                                <a:latin typeface="Cambria Math" panose="02040503050406030204" pitchFamily="18" charset="0"/>
                              </a:rPr>
                            </m:ctrlPr>
                          </m:sSupPr>
                          <m:e>
                            <m:r>
                              <a:rPr lang="it-IT" sz="2200" b="0" i="1" smtClean="0">
                                <a:latin typeface="Cambria Math" panose="02040503050406030204" pitchFamily="18" charset="0"/>
                              </a:rPr>
                              <m:t>𝑠</m:t>
                            </m:r>
                          </m:e>
                          <m:sup>
                            <m:r>
                              <a:rPr lang="it-IT" sz="2200" b="0" i="1" smtClean="0">
                                <a:latin typeface="Cambria Math" panose="02040503050406030204" pitchFamily="18" charset="0"/>
                              </a:rPr>
                              <m:t>′</m:t>
                            </m:r>
                          </m:sup>
                        </m:sSup>
                      </m:e>
                      <m:e>
                        <m:r>
                          <a:rPr lang="it-IT" sz="2200" b="0" i="1" smtClean="0">
                            <a:latin typeface="Cambria Math" panose="02040503050406030204" pitchFamily="18" charset="0"/>
                          </a:rPr>
                          <m:t>𝑎</m:t>
                        </m:r>
                        <m:r>
                          <a:rPr lang="it-IT" sz="2200" b="0" i="1" smtClean="0">
                            <a:latin typeface="Cambria Math" panose="02040503050406030204" pitchFamily="18" charset="0"/>
                          </a:rPr>
                          <m:t>,(</m:t>
                        </m:r>
                        <m:r>
                          <a:rPr lang="it-IT" sz="2200" b="0" i="1" smtClean="0">
                            <a:latin typeface="Cambria Math" panose="02040503050406030204" pitchFamily="18" charset="0"/>
                          </a:rPr>
                          <m:t>𝑘</m:t>
                        </m:r>
                        <m:r>
                          <a:rPr lang="it-IT" sz="2200" b="0" i="1" smtClean="0">
                            <a:latin typeface="Cambria Math" panose="02040503050406030204" pitchFamily="18" charset="0"/>
                          </a:rPr>
                          <m:t>,</m:t>
                        </m:r>
                        <m:r>
                          <a:rPr lang="it-IT" sz="2200" b="0" i="1" smtClean="0">
                            <a:latin typeface="Cambria Math" panose="02040503050406030204" pitchFamily="18" charset="0"/>
                          </a:rPr>
                          <m:t>𝐴</m:t>
                        </m:r>
                        <m:r>
                          <a:rPr lang="it-IT" sz="2200" b="0" i="1" smtClean="0">
                            <a:latin typeface="Cambria Math" panose="02040503050406030204" pitchFamily="18" charset="0"/>
                          </a:rPr>
                          <m:t>)</m:t>
                        </m:r>
                      </m:e>
                    </m:d>
                    <m:r>
                      <a:rPr lang="it-IT" sz="2200" b="0" i="1" smtClean="0">
                        <a:latin typeface="Cambria Math" panose="02040503050406030204" pitchFamily="18" charset="0"/>
                      </a:rPr>
                      <m:t>=</m:t>
                    </m:r>
                    <m:r>
                      <a:rPr lang="it-IT" sz="2200" b="0" i="1" smtClean="0">
                        <a:latin typeface="Cambria Math" panose="02040503050406030204" pitchFamily="18" charset="0"/>
                        <a:ea typeface="Cambria Math" panose="02040503050406030204" pitchFamily="18" charset="0"/>
                      </a:rPr>
                      <m:t>𝛿</m:t>
                    </m:r>
                    <m:r>
                      <a:rPr lang="it-IT" sz="2200" b="0" i="1" smtClean="0">
                        <a:latin typeface="Cambria Math" panose="02040503050406030204" pitchFamily="18" charset="0"/>
                        <a:ea typeface="Cambria Math" panose="02040503050406030204" pitchFamily="18" charset="0"/>
                      </a:rPr>
                      <m:t>(</m:t>
                    </m:r>
                    <m:sSup>
                      <m:sSupPr>
                        <m:ctrlPr>
                          <a:rPr lang="it-IT" sz="2200" b="0" i="1" smtClean="0">
                            <a:latin typeface="Cambria Math" panose="02040503050406030204" pitchFamily="18" charset="0"/>
                            <a:ea typeface="Cambria Math" panose="02040503050406030204" pitchFamily="18" charset="0"/>
                          </a:rPr>
                        </m:ctrlPr>
                      </m:sSupPr>
                      <m:e>
                        <m:r>
                          <a:rPr lang="it-IT" sz="2200" b="0" i="1" smtClean="0">
                            <a:latin typeface="Cambria Math" panose="02040503050406030204" pitchFamily="18" charset="0"/>
                            <a:ea typeface="Cambria Math" panose="02040503050406030204" pitchFamily="18" charset="0"/>
                          </a:rPr>
                          <m:t>𝑠</m:t>
                        </m:r>
                      </m:e>
                      <m:sup>
                        <m:r>
                          <a:rPr lang="it-IT" sz="2200" b="0" i="1" smtClean="0">
                            <a:latin typeface="Cambria Math" panose="02040503050406030204" pitchFamily="18" charset="0"/>
                            <a:ea typeface="Cambria Math" panose="02040503050406030204" pitchFamily="18" charset="0"/>
                          </a:rPr>
                          <m:t>′</m:t>
                        </m:r>
                      </m:sup>
                    </m:sSup>
                    <m:r>
                      <a:rPr lang="it-IT" sz="2200" b="0" i="1" smtClean="0">
                        <a:latin typeface="Cambria Math" panose="02040503050406030204" pitchFamily="18" charset="0"/>
                        <a:ea typeface="Cambria Math" panose="02040503050406030204" pitchFamily="18" charset="0"/>
                      </a:rPr>
                      <m:t>−(</m:t>
                    </m:r>
                    <m:r>
                      <a:rPr lang="it-IT" sz="2200" b="0" i="1" smtClean="0">
                        <a:latin typeface="Cambria Math" panose="02040503050406030204" pitchFamily="18" charset="0"/>
                        <a:ea typeface="Cambria Math" panose="02040503050406030204" pitchFamily="18" charset="0"/>
                      </a:rPr>
                      <m:t>𝑎</m:t>
                    </m:r>
                    <m:r>
                      <a:rPr lang="it-IT" sz="2200" b="0" i="1" smtClean="0">
                        <a:latin typeface="Cambria Math" panose="02040503050406030204" pitchFamily="18" charset="0"/>
                        <a:ea typeface="Cambria Math" panose="02040503050406030204" pitchFamily="18" charset="0"/>
                      </a:rPr>
                      <m:t>,</m:t>
                    </m:r>
                    <m:r>
                      <a:rPr lang="it-IT" sz="2200" b="0" i="1" smtClean="0">
                        <a:latin typeface="Cambria Math" panose="02040503050406030204" pitchFamily="18" charset="0"/>
                        <a:ea typeface="Cambria Math" panose="02040503050406030204" pitchFamily="18" charset="0"/>
                      </a:rPr>
                      <m:t>𝐴</m:t>
                    </m:r>
                    <m:r>
                      <a:rPr lang="it-IT" sz="2200" b="0" i="1" smtClean="0">
                        <a:latin typeface="Cambria Math" panose="02040503050406030204" pitchFamily="18" charset="0"/>
                        <a:ea typeface="Cambria Math" panose="02040503050406030204" pitchFamily="18" charset="0"/>
                      </a:rPr>
                      <m:t>\{</m:t>
                    </m:r>
                    <m:r>
                      <a:rPr lang="it-IT" sz="2200" b="0" i="1" smtClean="0">
                        <a:latin typeface="Cambria Math" panose="02040503050406030204" pitchFamily="18" charset="0"/>
                        <a:ea typeface="Cambria Math" panose="02040503050406030204" pitchFamily="18" charset="0"/>
                      </a:rPr>
                      <m:t>𝑎</m:t>
                    </m:r>
                    <m:r>
                      <a:rPr lang="it-IT" sz="2200" b="0" i="1" smtClean="0">
                        <a:latin typeface="Cambria Math" panose="02040503050406030204" pitchFamily="18" charset="0"/>
                        <a:ea typeface="Cambria Math" panose="02040503050406030204" pitchFamily="18" charset="0"/>
                      </a:rPr>
                      <m:t>}))</m:t>
                    </m:r>
                  </m:oMath>
                </a14:m>
                <a:endParaRPr lang="it-IT" sz="2200" dirty="0"/>
              </a:p>
            </p:txBody>
          </p:sp>
        </mc:Choice>
        <mc:Fallback xmlns="">
          <p:sp>
            <p:nvSpPr>
              <p:cNvPr id="5" name="TextBox 4">
                <a:extLst>
                  <a:ext uri="{FF2B5EF4-FFF2-40B4-BE49-F238E27FC236}">
                    <a16:creationId xmlns:a16="http://schemas.microsoft.com/office/drawing/2014/main" id="{6B75691F-00D8-4091-A2AB-563A40BFF5AB}"/>
                  </a:ext>
                </a:extLst>
              </p:cNvPr>
              <p:cNvSpPr txBox="1">
                <a:spLocks noRot="1" noChangeAspect="1" noMove="1" noResize="1" noEditPoints="1" noAdjustHandles="1" noChangeArrowheads="1" noChangeShapeType="1" noTextEdit="1"/>
              </p:cNvSpPr>
              <p:nvPr/>
            </p:nvSpPr>
            <p:spPr>
              <a:xfrm>
                <a:off x="838200" y="3020627"/>
                <a:ext cx="9513163" cy="2462213"/>
              </a:xfrm>
              <a:prstGeom prst="rect">
                <a:avLst/>
              </a:prstGeom>
              <a:blipFill>
                <a:blip r:embed="rId2"/>
                <a:stretch>
                  <a:fillRect l="-833" t="-1737" b="-4218"/>
                </a:stretch>
              </a:blipFill>
            </p:spPr>
            <p:txBody>
              <a:bodyPr/>
              <a:lstStyle/>
              <a:p>
                <a:r>
                  <a:rPr lang="it-IT">
                    <a:noFill/>
                  </a:rPr>
                  <a:t> </a:t>
                </a:r>
              </a:p>
            </p:txBody>
          </p:sp>
        </mc:Fallback>
      </mc:AlternateContent>
      <p:sp>
        <p:nvSpPr>
          <p:cNvPr id="6" name="TextBox 5">
            <a:extLst>
              <a:ext uri="{FF2B5EF4-FFF2-40B4-BE49-F238E27FC236}">
                <a16:creationId xmlns:a16="http://schemas.microsoft.com/office/drawing/2014/main" id="{6C472311-075A-493D-9181-5A7A82DF07E4}"/>
              </a:ext>
            </a:extLst>
          </p:cNvPr>
          <p:cNvSpPr txBox="1"/>
          <p:nvPr/>
        </p:nvSpPr>
        <p:spPr>
          <a:xfrm>
            <a:off x="4611950" y="2660198"/>
            <a:ext cx="2225546" cy="430887"/>
          </a:xfrm>
          <a:prstGeom prst="rect">
            <a:avLst/>
          </a:prstGeom>
          <a:noFill/>
        </p:spPr>
        <p:txBody>
          <a:bodyPr wrap="none" rtlCol="0">
            <a:spAutoFit/>
          </a:bodyPr>
          <a:lstStyle/>
          <a:p>
            <a:r>
              <a:rPr lang="it-IT" sz="2200" dirty="0"/>
              <a:t>Current city I’m in</a:t>
            </a:r>
          </a:p>
        </p:txBody>
      </p:sp>
      <p:sp>
        <p:nvSpPr>
          <p:cNvPr id="7" name="TextBox 6">
            <a:extLst>
              <a:ext uri="{FF2B5EF4-FFF2-40B4-BE49-F238E27FC236}">
                <a16:creationId xmlns:a16="http://schemas.microsoft.com/office/drawing/2014/main" id="{329CAC83-B81D-497E-B911-085B774CADE5}"/>
              </a:ext>
            </a:extLst>
          </p:cNvPr>
          <p:cNvSpPr txBox="1"/>
          <p:nvPr/>
        </p:nvSpPr>
        <p:spPr>
          <a:xfrm>
            <a:off x="4603072" y="3359095"/>
            <a:ext cx="3452355" cy="430887"/>
          </a:xfrm>
          <a:prstGeom prst="rect">
            <a:avLst/>
          </a:prstGeom>
          <a:noFill/>
        </p:spPr>
        <p:txBody>
          <a:bodyPr wrap="none" rtlCol="0">
            <a:spAutoFit/>
          </a:bodyPr>
          <a:lstStyle/>
          <a:p>
            <a:r>
              <a:rPr lang="it-IT" sz="2200" dirty="0"/>
              <a:t>List of cities still to be visited</a:t>
            </a:r>
          </a:p>
        </p:txBody>
      </p:sp>
      <p:sp>
        <p:nvSpPr>
          <p:cNvPr id="8" name="Arc 7">
            <a:extLst>
              <a:ext uri="{FF2B5EF4-FFF2-40B4-BE49-F238E27FC236}">
                <a16:creationId xmlns:a16="http://schemas.microsoft.com/office/drawing/2014/main" id="{E4173FD1-1685-4004-8435-423DA0B9E28A}"/>
              </a:ext>
            </a:extLst>
          </p:cNvPr>
          <p:cNvSpPr/>
          <p:nvPr/>
        </p:nvSpPr>
        <p:spPr>
          <a:xfrm flipH="1">
            <a:off x="2521258" y="2876366"/>
            <a:ext cx="4083727" cy="369332"/>
          </a:xfrm>
          <a:prstGeom prst="arc">
            <a:avLst>
              <a:gd name="adj1" fmla="val 16200000"/>
              <a:gd name="adj2" fmla="val 22543"/>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9" name="Arc 8">
            <a:extLst>
              <a:ext uri="{FF2B5EF4-FFF2-40B4-BE49-F238E27FC236}">
                <a16:creationId xmlns:a16="http://schemas.microsoft.com/office/drawing/2014/main" id="{96D9185F-9EA0-4449-AE27-95403661FEA3}"/>
              </a:ext>
            </a:extLst>
          </p:cNvPr>
          <p:cNvSpPr/>
          <p:nvPr/>
        </p:nvSpPr>
        <p:spPr>
          <a:xfrm flipH="1" flipV="1">
            <a:off x="2769832" y="3235984"/>
            <a:ext cx="3577701" cy="338639"/>
          </a:xfrm>
          <a:prstGeom prst="arc">
            <a:avLst>
              <a:gd name="adj1" fmla="val 16200000"/>
              <a:gd name="adj2" fmla="val 22543"/>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0" name="TextBox 9">
            <a:extLst>
              <a:ext uri="{FF2B5EF4-FFF2-40B4-BE49-F238E27FC236}">
                <a16:creationId xmlns:a16="http://schemas.microsoft.com/office/drawing/2014/main" id="{CDD1B459-DF19-4381-9BBF-5CC4A6055A1C}"/>
              </a:ext>
            </a:extLst>
          </p:cNvPr>
          <p:cNvSpPr txBox="1"/>
          <p:nvPr/>
        </p:nvSpPr>
        <p:spPr>
          <a:xfrm>
            <a:off x="4593517" y="4041946"/>
            <a:ext cx="3471463" cy="430887"/>
          </a:xfrm>
          <a:prstGeom prst="rect">
            <a:avLst/>
          </a:prstGeom>
          <a:noFill/>
        </p:spPr>
        <p:txBody>
          <a:bodyPr wrap="none" rtlCol="0">
            <a:spAutoFit/>
          </a:bodyPr>
          <a:lstStyle/>
          <a:p>
            <a:r>
              <a:rPr lang="it-IT" sz="2200" dirty="0"/>
              <a:t>Choose one city to be visited</a:t>
            </a:r>
          </a:p>
        </p:txBody>
      </p:sp>
      <p:cxnSp>
        <p:nvCxnSpPr>
          <p:cNvPr id="12" name="Straight Arrow Connector 11">
            <a:extLst>
              <a:ext uri="{FF2B5EF4-FFF2-40B4-BE49-F238E27FC236}">
                <a16:creationId xmlns:a16="http://schemas.microsoft.com/office/drawing/2014/main" id="{2CC9B73B-E35F-4EED-BDC3-52B68C7C5616}"/>
              </a:ext>
            </a:extLst>
          </p:cNvPr>
          <p:cNvCxnSpPr>
            <a:cxnSpLocks/>
            <a:endCxn id="10" idx="1"/>
          </p:cNvCxnSpPr>
          <p:nvPr/>
        </p:nvCxnSpPr>
        <p:spPr>
          <a:xfrm>
            <a:off x="2849732" y="4257304"/>
            <a:ext cx="1743785" cy="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C912BE1-06D7-413E-9A22-B2B4C9346CC2}"/>
                  </a:ext>
                </a:extLst>
              </p:cNvPr>
              <p:cNvSpPr txBox="1"/>
              <p:nvPr/>
            </p:nvSpPr>
            <p:spPr>
              <a:xfrm>
                <a:off x="8731889" y="4697883"/>
                <a:ext cx="2630789" cy="1107996"/>
              </a:xfrm>
              <a:prstGeom prst="rect">
                <a:avLst/>
              </a:prstGeom>
              <a:noFill/>
            </p:spPr>
            <p:txBody>
              <a:bodyPr wrap="square" rtlCol="0">
                <a:spAutoFit/>
              </a:bodyPr>
              <a:lstStyle/>
              <a:p>
                <a:r>
                  <a:rPr lang="it-IT" sz="2200" dirty="0"/>
                  <a:t>Deterministic transition to the city that I chose </a:t>
                </a:r>
                <a14:m>
                  <m:oMath xmlns:m="http://schemas.openxmlformats.org/officeDocument/2006/math">
                    <m:r>
                      <a:rPr lang="it-IT" sz="2200" b="0" i="1" smtClean="0">
                        <a:latin typeface="Cambria Math" panose="02040503050406030204" pitchFamily="18" charset="0"/>
                      </a:rPr>
                      <m:t>𝑎</m:t>
                    </m:r>
                    <m:r>
                      <a:rPr lang="it-IT" sz="2200" b="0" i="1" smtClean="0">
                        <a:latin typeface="Cambria Math" panose="02040503050406030204" pitchFamily="18" charset="0"/>
                        <a:ea typeface="Cambria Math" panose="02040503050406030204" pitchFamily="18" charset="0"/>
                      </a:rPr>
                      <m:t>∈</m:t>
                    </m:r>
                    <m:sSub>
                      <m:sSubPr>
                        <m:ctrlPr>
                          <a:rPr lang="it-IT" sz="2200" b="0" i="1" smtClean="0">
                            <a:latin typeface="Cambria Math" panose="02040503050406030204" pitchFamily="18" charset="0"/>
                            <a:ea typeface="Cambria Math" panose="02040503050406030204" pitchFamily="18" charset="0"/>
                          </a:rPr>
                        </m:ctrlPr>
                      </m:sSubPr>
                      <m:e>
                        <m:r>
                          <a:rPr lang="it-IT" sz="2200" b="0" i="1" smtClean="0">
                            <a:latin typeface="Cambria Math" panose="02040503050406030204" pitchFamily="18" charset="0"/>
                            <a:ea typeface="Cambria Math" panose="02040503050406030204" pitchFamily="18" charset="0"/>
                          </a:rPr>
                          <m:t>𝐴</m:t>
                        </m:r>
                      </m:e>
                      <m:sub>
                        <m:r>
                          <a:rPr lang="it-IT" sz="2200" b="0" i="1" smtClean="0">
                            <a:latin typeface="Cambria Math" panose="02040503050406030204" pitchFamily="18" charset="0"/>
                            <a:ea typeface="Cambria Math" panose="02040503050406030204" pitchFamily="18" charset="0"/>
                          </a:rPr>
                          <m:t>𝑠</m:t>
                        </m:r>
                      </m:sub>
                    </m:sSub>
                  </m:oMath>
                </a14:m>
                <a:endParaRPr lang="it-IT" sz="2200" dirty="0"/>
              </a:p>
            </p:txBody>
          </p:sp>
        </mc:Choice>
        <mc:Fallback xmlns="">
          <p:sp>
            <p:nvSpPr>
              <p:cNvPr id="17" name="TextBox 16">
                <a:extLst>
                  <a:ext uri="{FF2B5EF4-FFF2-40B4-BE49-F238E27FC236}">
                    <a16:creationId xmlns:a16="http://schemas.microsoft.com/office/drawing/2014/main" id="{0C912BE1-06D7-413E-9A22-B2B4C9346CC2}"/>
                  </a:ext>
                </a:extLst>
              </p:cNvPr>
              <p:cNvSpPr txBox="1">
                <a:spLocks noRot="1" noChangeAspect="1" noMove="1" noResize="1" noEditPoints="1" noAdjustHandles="1" noChangeArrowheads="1" noChangeShapeType="1" noTextEdit="1"/>
              </p:cNvSpPr>
              <p:nvPr/>
            </p:nvSpPr>
            <p:spPr>
              <a:xfrm>
                <a:off x="8731889" y="4697883"/>
                <a:ext cx="2630789" cy="1107996"/>
              </a:xfrm>
              <a:prstGeom prst="rect">
                <a:avLst/>
              </a:prstGeom>
              <a:blipFill>
                <a:blip r:embed="rId3"/>
                <a:stretch>
                  <a:fillRect l="-3009" t="-3867" b="-10497"/>
                </a:stretch>
              </a:blipFill>
            </p:spPr>
            <p:txBody>
              <a:bodyPr/>
              <a:lstStyle/>
              <a:p>
                <a:r>
                  <a:rPr lang="it-IT">
                    <a:noFill/>
                  </a:rPr>
                  <a:t> </a:t>
                </a:r>
              </a:p>
            </p:txBody>
          </p:sp>
        </mc:Fallback>
      </mc:AlternateContent>
      <p:cxnSp>
        <p:nvCxnSpPr>
          <p:cNvPr id="19" name="Straight Arrow Connector 18">
            <a:extLst>
              <a:ext uri="{FF2B5EF4-FFF2-40B4-BE49-F238E27FC236}">
                <a16:creationId xmlns:a16="http://schemas.microsoft.com/office/drawing/2014/main" id="{9DF0A307-B20F-4EAC-ABEE-3FBA5062619A}"/>
              </a:ext>
            </a:extLst>
          </p:cNvPr>
          <p:cNvCxnSpPr>
            <a:cxnSpLocks/>
            <a:endCxn id="17" idx="1"/>
          </p:cNvCxnSpPr>
          <p:nvPr/>
        </p:nvCxnSpPr>
        <p:spPr>
          <a:xfrm>
            <a:off x="7874493" y="5251881"/>
            <a:ext cx="8573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468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F37AE-F2CC-47C8-B523-104DB2E102A3}"/>
              </a:ext>
            </a:extLst>
          </p:cNvPr>
          <p:cNvSpPr>
            <a:spLocks noGrp="1"/>
          </p:cNvSpPr>
          <p:nvPr>
            <p:ph type="title"/>
          </p:nvPr>
        </p:nvSpPr>
        <p:spPr/>
        <p:txBody>
          <a:bodyPr/>
          <a:lstStyle/>
          <a:p>
            <a:r>
              <a:rPr lang="it-IT" dirty="0"/>
              <a:t>As a Markov Decision Process</a:t>
            </a:r>
          </a:p>
        </p:txBody>
      </p:sp>
      <p:sp>
        <p:nvSpPr>
          <p:cNvPr id="4" name="TextBox 3">
            <a:extLst>
              <a:ext uri="{FF2B5EF4-FFF2-40B4-BE49-F238E27FC236}">
                <a16:creationId xmlns:a16="http://schemas.microsoft.com/office/drawing/2014/main" id="{25ECDE3E-65CB-4AB3-9B65-99209822AE13}"/>
              </a:ext>
            </a:extLst>
          </p:cNvPr>
          <p:cNvSpPr txBox="1"/>
          <p:nvPr/>
        </p:nvSpPr>
        <p:spPr>
          <a:xfrm>
            <a:off x="838200" y="2008177"/>
            <a:ext cx="10515600" cy="430887"/>
          </a:xfrm>
          <a:prstGeom prst="rect">
            <a:avLst/>
          </a:prstGeom>
          <a:noFill/>
        </p:spPr>
        <p:txBody>
          <a:bodyPr wrap="square" rtlCol="0">
            <a:spAutoFit/>
          </a:bodyPr>
          <a:lstStyle/>
          <a:p>
            <a:r>
              <a:rPr lang="it-IT" sz="2200" dirty="0"/>
              <a:t>Optimal solution found in exponential time (better than brute force)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B75691F-00D8-4091-A2AB-563A40BFF5AB}"/>
                  </a:ext>
                </a:extLst>
              </p:cNvPr>
              <p:cNvSpPr txBox="1"/>
              <p:nvPr/>
            </p:nvSpPr>
            <p:spPr>
              <a:xfrm>
                <a:off x="838200" y="3020627"/>
                <a:ext cx="9513163" cy="3521477"/>
              </a:xfrm>
              <a:prstGeom prst="rect">
                <a:avLst/>
              </a:prstGeom>
              <a:noFill/>
            </p:spPr>
            <p:txBody>
              <a:bodyPr wrap="square" rtlCol="0">
                <a:spAutoFit/>
              </a:bodyPr>
              <a:lstStyle/>
              <a:p>
                <a:r>
                  <a:rPr lang="it-IT" sz="2200" b="1" dirty="0"/>
                  <a:t>States</a:t>
                </a:r>
                <a:r>
                  <a:rPr lang="it-IT" sz="2200" dirty="0"/>
                  <a:t>:	</a:t>
                </a:r>
                <a14:m>
                  <m:oMath xmlns:m="http://schemas.openxmlformats.org/officeDocument/2006/math">
                    <m:r>
                      <m:rPr>
                        <m:sty m:val="p"/>
                      </m:rPr>
                      <a:rPr lang="it-IT" sz="2200" b="0" i="0" smtClean="0">
                        <a:latin typeface="Cambria Math" panose="02040503050406030204" pitchFamily="18" charset="0"/>
                      </a:rPr>
                      <m:t>s</m:t>
                    </m:r>
                    <m:r>
                      <a:rPr lang="it-IT" sz="2200" b="0" i="0" smtClean="0">
                        <a:latin typeface="Cambria Math" panose="02040503050406030204" pitchFamily="18" charset="0"/>
                      </a:rPr>
                      <m:t>=</m:t>
                    </m:r>
                    <m:d>
                      <m:dPr>
                        <m:ctrlPr>
                          <a:rPr lang="it-IT" sz="2200" b="0" i="1" smtClean="0">
                            <a:latin typeface="Cambria Math" panose="02040503050406030204" pitchFamily="18" charset="0"/>
                          </a:rPr>
                        </m:ctrlPr>
                      </m:dPr>
                      <m:e>
                        <m:r>
                          <a:rPr lang="it-IT" sz="2200" b="0" i="1" smtClean="0">
                            <a:latin typeface="Cambria Math" panose="02040503050406030204" pitchFamily="18" charset="0"/>
                          </a:rPr>
                          <m:t>𝑘</m:t>
                        </m:r>
                        <m:r>
                          <a:rPr lang="it-IT" sz="2200" b="0" i="1" smtClean="0">
                            <a:latin typeface="Cambria Math" panose="02040503050406030204" pitchFamily="18" charset="0"/>
                          </a:rPr>
                          <m:t>, </m:t>
                        </m:r>
                        <m:r>
                          <a:rPr lang="it-IT" sz="2200" b="0" i="1" smtClean="0">
                            <a:latin typeface="Cambria Math" panose="02040503050406030204" pitchFamily="18" charset="0"/>
                          </a:rPr>
                          <m:t>𝐴</m:t>
                        </m:r>
                      </m:e>
                    </m:d>
                  </m:oMath>
                </a14:m>
                <a:endParaRPr lang="it-IT" sz="2200" b="0" dirty="0"/>
              </a:p>
              <a:p>
                <a:endParaRPr lang="it-IT" sz="2200" dirty="0"/>
              </a:p>
              <a:p>
                <a:endParaRPr lang="it-IT" sz="2200" dirty="0"/>
              </a:p>
              <a:p>
                <a:r>
                  <a:rPr lang="it-IT" sz="2200" b="1" dirty="0"/>
                  <a:t>Actions</a:t>
                </a:r>
                <a:r>
                  <a:rPr lang="it-IT" sz="2200" dirty="0"/>
                  <a:t>: </a:t>
                </a:r>
                <a14:m>
                  <m:oMath xmlns:m="http://schemas.openxmlformats.org/officeDocument/2006/math">
                    <m:r>
                      <a:rPr lang="it-IT" sz="2200" b="0" i="0" smtClean="0">
                        <a:latin typeface="Cambria Math" panose="02040503050406030204" pitchFamily="18" charset="0"/>
                      </a:rPr>
                      <m:t> </m:t>
                    </m:r>
                    <m:sSub>
                      <m:sSubPr>
                        <m:ctrlPr>
                          <a:rPr lang="it-IT" sz="2200" i="1" smtClean="0">
                            <a:latin typeface="Cambria Math" panose="02040503050406030204" pitchFamily="18" charset="0"/>
                          </a:rPr>
                        </m:ctrlPr>
                      </m:sSubPr>
                      <m:e>
                        <m:r>
                          <a:rPr lang="it-IT" sz="2200" b="0" i="1" smtClean="0">
                            <a:latin typeface="Cambria Math" panose="02040503050406030204" pitchFamily="18" charset="0"/>
                          </a:rPr>
                          <m:t>𝐴</m:t>
                        </m:r>
                      </m:e>
                      <m:sub>
                        <m:r>
                          <a:rPr lang="it-IT" sz="2200" b="0" i="1" smtClean="0">
                            <a:latin typeface="Cambria Math" panose="02040503050406030204" pitchFamily="18" charset="0"/>
                          </a:rPr>
                          <m:t>𝑠</m:t>
                        </m:r>
                      </m:sub>
                    </m:sSub>
                    <m:r>
                      <a:rPr lang="it-IT" sz="2200" b="0" i="1" smtClean="0">
                        <a:latin typeface="Cambria Math" panose="02040503050406030204" pitchFamily="18" charset="0"/>
                      </a:rPr>
                      <m:t>=</m:t>
                    </m:r>
                    <m:r>
                      <a:rPr lang="it-IT" sz="2200" b="0" i="1" smtClean="0">
                        <a:latin typeface="Cambria Math" panose="02040503050406030204" pitchFamily="18" charset="0"/>
                      </a:rPr>
                      <m:t>𝐴</m:t>
                    </m:r>
                  </m:oMath>
                </a14:m>
                <a:endParaRPr lang="it-IT" sz="2200" b="0" dirty="0"/>
              </a:p>
              <a:p>
                <a:endParaRPr lang="it-IT" sz="2200" dirty="0"/>
              </a:p>
              <a:p>
                <a:endParaRPr lang="it-IT" sz="2200" dirty="0"/>
              </a:p>
              <a:p>
                <a:r>
                  <a:rPr lang="it-IT" sz="2200" b="1" dirty="0"/>
                  <a:t>Transition probability</a:t>
                </a:r>
                <a:r>
                  <a:rPr lang="it-IT" sz="2200" dirty="0"/>
                  <a:t>:  </a:t>
                </a:r>
                <a14:m>
                  <m:oMath xmlns:m="http://schemas.openxmlformats.org/officeDocument/2006/math">
                    <m:r>
                      <a:rPr lang="it-IT" sz="2200" b="0" i="1" smtClean="0">
                        <a:latin typeface="Cambria Math" panose="02040503050406030204" pitchFamily="18" charset="0"/>
                      </a:rPr>
                      <m:t>𝑝</m:t>
                    </m:r>
                    <m:d>
                      <m:dPr>
                        <m:ctrlPr>
                          <a:rPr lang="it-IT" sz="2200" b="0" i="1" smtClean="0">
                            <a:latin typeface="Cambria Math" panose="02040503050406030204" pitchFamily="18" charset="0"/>
                          </a:rPr>
                        </m:ctrlPr>
                      </m:dPr>
                      <m:e>
                        <m:sSup>
                          <m:sSupPr>
                            <m:ctrlPr>
                              <a:rPr lang="it-IT" sz="2200" b="0" i="1" smtClean="0">
                                <a:latin typeface="Cambria Math" panose="02040503050406030204" pitchFamily="18" charset="0"/>
                              </a:rPr>
                            </m:ctrlPr>
                          </m:sSupPr>
                          <m:e>
                            <m:r>
                              <a:rPr lang="it-IT" sz="2200" b="0" i="1" smtClean="0">
                                <a:latin typeface="Cambria Math" panose="02040503050406030204" pitchFamily="18" charset="0"/>
                              </a:rPr>
                              <m:t>𝑠</m:t>
                            </m:r>
                          </m:e>
                          <m:sup>
                            <m:r>
                              <a:rPr lang="it-IT" sz="2200" b="0" i="1" smtClean="0">
                                <a:latin typeface="Cambria Math" panose="02040503050406030204" pitchFamily="18" charset="0"/>
                              </a:rPr>
                              <m:t>′</m:t>
                            </m:r>
                          </m:sup>
                        </m:sSup>
                      </m:e>
                      <m:e>
                        <m:r>
                          <a:rPr lang="it-IT" sz="2200" b="0" i="1" smtClean="0">
                            <a:latin typeface="Cambria Math" panose="02040503050406030204" pitchFamily="18" charset="0"/>
                          </a:rPr>
                          <m:t>𝑎</m:t>
                        </m:r>
                        <m:r>
                          <a:rPr lang="it-IT" sz="2200" b="0" i="1" smtClean="0">
                            <a:latin typeface="Cambria Math" panose="02040503050406030204" pitchFamily="18" charset="0"/>
                          </a:rPr>
                          <m:t>,(</m:t>
                        </m:r>
                        <m:r>
                          <a:rPr lang="it-IT" sz="2200" b="0" i="1" smtClean="0">
                            <a:latin typeface="Cambria Math" panose="02040503050406030204" pitchFamily="18" charset="0"/>
                          </a:rPr>
                          <m:t>𝑘</m:t>
                        </m:r>
                        <m:r>
                          <a:rPr lang="it-IT" sz="2200" b="0" i="1" smtClean="0">
                            <a:latin typeface="Cambria Math" panose="02040503050406030204" pitchFamily="18" charset="0"/>
                          </a:rPr>
                          <m:t>,</m:t>
                        </m:r>
                        <m:r>
                          <a:rPr lang="it-IT" sz="2200" b="0" i="1" smtClean="0">
                            <a:latin typeface="Cambria Math" panose="02040503050406030204" pitchFamily="18" charset="0"/>
                          </a:rPr>
                          <m:t>𝐴</m:t>
                        </m:r>
                        <m:r>
                          <a:rPr lang="it-IT" sz="2200" b="0" i="1" smtClean="0">
                            <a:latin typeface="Cambria Math" panose="02040503050406030204" pitchFamily="18" charset="0"/>
                          </a:rPr>
                          <m:t>)</m:t>
                        </m:r>
                      </m:e>
                    </m:d>
                    <m:r>
                      <a:rPr lang="it-IT" sz="2200" b="0" i="1" smtClean="0">
                        <a:latin typeface="Cambria Math" panose="02040503050406030204" pitchFamily="18" charset="0"/>
                      </a:rPr>
                      <m:t>=</m:t>
                    </m:r>
                    <m:r>
                      <a:rPr lang="it-IT" sz="2200" b="0" i="1" smtClean="0">
                        <a:latin typeface="Cambria Math" panose="02040503050406030204" pitchFamily="18" charset="0"/>
                        <a:ea typeface="Cambria Math" panose="02040503050406030204" pitchFamily="18" charset="0"/>
                      </a:rPr>
                      <m:t>𝛿</m:t>
                    </m:r>
                    <m:r>
                      <a:rPr lang="it-IT" sz="2200" b="0" i="1" smtClean="0">
                        <a:latin typeface="Cambria Math" panose="02040503050406030204" pitchFamily="18" charset="0"/>
                        <a:ea typeface="Cambria Math" panose="02040503050406030204" pitchFamily="18" charset="0"/>
                      </a:rPr>
                      <m:t>(</m:t>
                    </m:r>
                    <m:sSup>
                      <m:sSupPr>
                        <m:ctrlPr>
                          <a:rPr lang="it-IT" sz="2200" b="0" i="1" smtClean="0">
                            <a:latin typeface="Cambria Math" panose="02040503050406030204" pitchFamily="18" charset="0"/>
                            <a:ea typeface="Cambria Math" panose="02040503050406030204" pitchFamily="18" charset="0"/>
                          </a:rPr>
                        </m:ctrlPr>
                      </m:sSupPr>
                      <m:e>
                        <m:r>
                          <a:rPr lang="it-IT" sz="2200" b="0" i="1" smtClean="0">
                            <a:latin typeface="Cambria Math" panose="02040503050406030204" pitchFamily="18" charset="0"/>
                            <a:ea typeface="Cambria Math" panose="02040503050406030204" pitchFamily="18" charset="0"/>
                          </a:rPr>
                          <m:t>𝑠</m:t>
                        </m:r>
                      </m:e>
                      <m:sup>
                        <m:r>
                          <a:rPr lang="it-IT" sz="2200" b="0" i="1" smtClean="0">
                            <a:latin typeface="Cambria Math" panose="02040503050406030204" pitchFamily="18" charset="0"/>
                            <a:ea typeface="Cambria Math" panose="02040503050406030204" pitchFamily="18" charset="0"/>
                          </a:rPr>
                          <m:t>′</m:t>
                        </m:r>
                      </m:sup>
                    </m:sSup>
                    <m:r>
                      <a:rPr lang="it-IT" sz="2200" b="0" i="1" smtClean="0">
                        <a:latin typeface="Cambria Math" panose="02040503050406030204" pitchFamily="18" charset="0"/>
                        <a:ea typeface="Cambria Math" panose="02040503050406030204" pitchFamily="18" charset="0"/>
                      </a:rPr>
                      <m:t>−(</m:t>
                    </m:r>
                    <m:r>
                      <a:rPr lang="it-IT" sz="2200" b="0" i="1" smtClean="0">
                        <a:latin typeface="Cambria Math" panose="02040503050406030204" pitchFamily="18" charset="0"/>
                        <a:ea typeface="Cambria Math" panose="02040503050406030204" pitchFamily="18" charset="0"/>
                      </a:rPr>
                      <m:t>𝑎</m:t>
                    </m:r>
                    <m:r>
                      <a:rPr lang="it-IT" sz="2200" b="0" i="1" smtClean="0">
                        <a:latin typeface="Cambria Math" panose="02040503050406030204" pitchFamily="18" charset="0"/>
                        <a:ea typeface="Cambria Math" panose="02040503050406030204" pitchFamily="18" charset="0"/>
                      </a:rPr>
                      <m:t>,</m:t>
                    </m:r>
                    <m:r>
                      <a:rPr lang="it-IT" sz="2200" b="0" i="1" smtClean="0">
                        <a:latin typeface="Cambria Math" panose="02040503050406030204" pitchFamily="18" charset="0"/>
                        <a:ea typeface="Cambria Math" panose="02040503050406030204" pitchFamily="18" charset="0"/>
                      </a:rPr>
                      <m:t>𝐴</m:t>
                    </m:r>
                    <m:r>
                      <a:rPr lang="it-IT" sz="2200" b="0" i="1" smtClean="0">
                        <a:latin typeface="Cambria Math" panose="02040503050406030204" pitchFamily="18" charset="0"/>
                        <a:ea typeface="Cambria Math" panose="02040503050406030204" pitchFamily="18" charset="0"/>
                      </a:rPr>
                      <m:t>\{</m:t>
                    </m:r>
                    <m:r>
                      <a:rPr lang="it-IT" sz="2200" b="0" i="1" smtClean="0">
                        <a:latin typeface="Cambria Math" panose="02040503050406030204" pitchFamily="18" charset="0"/>
                        <a:ea typeface="Cambria Math" panose="02040503050406030204" pitchFamily="18" charset="0"/>
                      </a:rPr>
                      <m:t>𝑎</m:t>
                    </m:r>
                    <m:r>
                      <a:rPr lang="it-IT" sz="2200" b="0" i="1" smtClean="0">
                        <a:latin typeface="Cambria Math" panose="02040503050406030204" pitchFamily="18" charset="0"/>
                        <a:ea typeface="Cambria Math" panose="02040503050406030204" pitchFamily="18" charset="0"/>
                      </a:rPr>
                      <m:t>}))</m:t>
                    </m:r>
                  </m:oMath>
                </a14:m>
                <a:r>
                  <a:rPr lang="it-IT" sz="2200" dirty="0"/>
                  <a:t> </a:t>
                </a:r>
              </a:p>
              <a:p>
                <a:endParaRPr lang="it-IT" sz="2200" dirty="0"/>
              </a:p>
              <a:p>
                <a:endParaRPr lang="it-IT" sz="2200" dirty="0"/>
              </a:p>
              <a:p>
                <a:r>
                  <a:rPr lang="it-IT" sz="2200" b="1" dirty="0"/>
                  <a:t>Reward</a:t>
                </a:r>
                <a:r>
                  <a:rPr lang="it-IT" sz="2200" dirty="0"/>
                  <a:t>:  </a:t>
                </a:r>
                <a14:m>
                  <m:oMath xmlns:m="http://schemas.openxmlformats.org/officeDocument/2006/math">
                    <m:r>
                      <a:rPr lang="it-IT" sz="2200" b="0" i="1" smtClean="0">
                        <a:latin typeface="Cambria Math" panose="02040503050406030204" pitchFamily="18" charset="0"/>
                      </a:rPr>
                      <m:t>𝑟</m:t>
                    </m:r>
                    <m:d>
                      <m:dPr>
                        <m:ctrlPr>
                          <a:rPr lang="it-IT" sz="2200" b="0" i="1" smtClean="0">
                            <a:latin typeface="Cambria Math" panose="02040503050406030204" pitchFamily="18" charset="0"/>
                          </a:rPr>
                        </m:ctrlPr>
                      </m:dPr>
                      <m:e>
                        <m:d>
                          <m:dPr>
                            <m:ctrlPr>
                              <a:rPr lang="it-IT" sz="2200" b="0" i="1" smtClean="0">
                                <a:latin typeface="Cambria Math" panose="02040503050406030204" pitchFamily="18" charset="0"/>
                                <a:ea typeface="Cambria Math" panose="02040503050406030204" pitchFamily="18" charset="0"/>
                              </a:rPr>
                            </m:ctrlPr>
                          </m:dPr>
                          <m:e>
                            <m:r>
                              <a:rPr lang="it-IT" sz="2200" i="1">
                                <a:latin typeface="Cambria Math" panose="02040503050406030204" pitchFamily="18" charset="0"/>
                                <a:ea typeface="Cambria Math" panose="02040503050406030204" pitchFamily="18" charset="0"/>
                              </a:rPr>
                              <m:t>𝑎</m:t>
                            </m:r>
                            <m:r>
                              <a:rPr lang="it-IT" sz="2200" i="1">
                                <a:latin typeface="Cambria Math" panose="02040503050406030204" pitchFamily="18" charset="0"/>
                                <a:ea typeface="Cambria Math" panose="02040503050406030204" pitchFamily="18" charset="0"/>
                              </a:rPr>
                              <m:t>,</m:t>
                            </m:r>
                            <m:r>
                              <a:rPr lang="it-IT" sz="2200" b="0" i="1" smtClean="0">
                                <a:latin typeface="Cambria Math" panose="02040503050406030204" pitchFamily="18" charset="0"/>
                                <a:ea typeface="Cambria Math" panose="02040503050406030204" pitchFamily="18" charset="0"/>
                              </a:rPr>
                              <m:t>𝐴</m:t>
                            </m:r>
                            <m:r>
                              <a:rPr lang="it-IT" sz="2200" b="0" i="1" smtClean="0">
                                <a:latin typeface="Cambria Math" panose="02040503050406030204" pitchFamily="18" charset="0"/>
                                <a:ea typeface="Cambria Math" panose="02040503050406030204" pitchFamily="18" charset="0"/>
                              </a:rPr>
                              <m:t>\</m:t>
                            </m:r>
                            <m:r>
                              <m:rPr>
                                <m:lit/>
                              </m:rPr>
                              <a:rPr lang="it-IT" sz="2200" b="0" i="1" smtClean="0">
                                <a:latin typeface="Cambria Math" panose="02040503050406030204" pitchFamily="18" charset="0"/>
                                <a:ea typeface="Cambria Math" panose="02040503050406030204" pitchFamily="18" charset="0"/>
                              </a:rPr>
                              <m:t>{</m:t>
                            </m:r>
                            <m:r>
                              <a:rPr lang="it-IT" sz="2200" b="0" i="1" smtClean="0">
                                <a:latin typeface="Cambria Math" panose="02040503050406030204" pitchFamily="18" charset="0"/>
                                <a:ea typeface="Cambria Math" panose="02040503050406030204" pitchFamily="18" charset="0"/>
                              </a:rPr>
                              <m:t>𝑎</m:t>
                            </m:r>
                            <m:r>
                              <a:rPr lang="it-IT" sz="2200" b="0" i="1" smtClean="0">
                                <a:latin typeface="Cambria Math" panose="02040503050406030204" pitchFamily="18" charset="0"/>
                                <a:ea typeface="Cambria Math" panose="02040503050406030204" pitchFamily="18" charset="0"/>
                              </a:rPr>
                              <m:t>} </m:t>
                            </m:r>
                          </m:e>
                        </m:d>
                        <m:r>
                          <a:rPr lang="it-IT" sz="2200" b="0" i="1" smtClean="0">
                            <a:latin typeface="Cambria Math" panose="02040503050406030204" pitchFamily="18" charset="0"/>
                          </a:rPr>
                          <m:t>,</m:t>
                        </m:r>
                        <m:d>
                          <m:dPr>
                            <m:ctrlPr>
                              <a:rPr lang="it-IT" sz="2200" i="1">
                                <a:latin typeface="Cambria Math" panose="02040503050406030204" pitchFamily="18" charset="0"/>
                                <a:ea typeface="Cambria Math" panose="02040503050406030204" pitchFamily="18" charset="0"/>
                              </a:rPr>
                            </m:ctrlPr>
                          </m:dPr>
                          <m:e>
                            <m:r>
                              <a:rPr lang="it-IT" sz="2200" b="0" i="1" smtClean="0">
                                <a:latin typeface="Cambria Math" panose="02040503050406030204" pitchFamily="18" charset="0"/>
                                <a:ea typeface="Cambria Math" panose="02040503050406030204" pitchFamily="18" charset="0"/>
                              </a:rPr>
                              <m:t>𝑘</m:t>
                            </m:r>
                            <m:r>
                              <a:rPr lang="it-IT" sz="2200" i="1">
                                <a:latin typeface="Cambria Math" panose="02040503050406030204" pitchFamily="18" charset="0"/>
                                <a:ea typeface="Cambria Math" panose="02040503050406030204" pitchFamily="18" charset="0"/>
                              </a:rPr>
                              <m:t>,</m:t>
                            </m:r>
                            <m:r>
                              <a:rPr lang="it-IT" sz="2200" i="1">
                                <a:latin typeface="Cambria Math" panose="02040503050406030204" pitchFamily="18" charset="0"/>
                                <a:ea typeface="Cambria Math" panose="02040503050406030204" pitchFamily="18" charset="0"/>
                              </a:rPr>
                              <m:t>𝐴</m:t>
                            </m:r>
                          </m:e>
                        </m:d>
                      </m:e>
                    </m:d>
                    <m:r>
                      <a:rPr lang="it-IT" sz="2200" b="0" i="1" smtClean="0">
                        <a:latin typeface="Cambria Math" panose="02040503050406030204" pitchFamily="18" charset="0"/>
                      </a:rPr>
                      <m:t>=</m:t>
                    </m:r>
                    <m:sSub>
                      <m:sSubPr>
                        <m:ctrlPr>
                          <a:rPr lang="it-IT" sz="2200" b="0" i="1" smtClean="0">
                            <a:latin typeface="Cambria Math" panose="02040503050406030204" pitchFamily="18" charset="0"/>
                          </a:rPr>
                        </m:ctrlPr>
                      </m:sSubPr>
                      <m:e>
                        <m:r>
                          <a:rPr lang="it-IT" sz="2200" b="0" i="1" smtClean="0">
                            <a:latin typeface="Cambria Math" panose="02040503050406030204" pitchFamily="18" charset="0"/>
                          </a:rPr>
                          <m:t>−</m:t>
                        </m:r>
                        <m:r>
                          <a:rPr lang="it-IT" sz="2200" b="0" i="1" smtClean="0">
                            <a:latin typeface="Cambria Math" panose="02040503050406030204" pitchFamily="18" charset="0"/>
                          </a:rPr>
                          <m:t>𝑑</m:t>
                        </m:r>
                      </m:e>
                      <m:sub>
                        <m:r>
                          <a:rPr lang="it-IT" sz="2200" b="0" i="1" smtClean="0">
                            <a:latin typeface="Cambria Math" panose="02040503050406030204" pitchFamily="18" charset="0"/>
                          </a:rPr>
                          <m:t>𝑘</m:t>
                        </m:r>
                        <m:r>
                          <a:rPr lang="it-IT" sz="2200" b="0" i="1" smtClean="0">
                            <a:latin typeface="Cambria Math" panose="02040503050406030204" pitchFamily="18" charset="0"/>
                          </a:rPr>
                          <m:t>,</m:t>
                        </m:r>
                        <m:r>
                          <a:rPr lang="it-IT" sz="2200" b="0" i="1" smtClean="0">
                            <a:latin typeface="Cambria Math" panose="02040503050406030204" pitchFamily="18" charset="0"/>
                          </a:rPr>
                          <m:t>𝑎</m:t>
                        </m:r>
                      </m:sub>
                    </m:sSub>
                  </m:oMath>
                </a14:m>
                <a:r>
                  <a:rPr lang="it-IT" sz="2200" dirty="0"/>
                  <a:t>  </a:t>
                </a:r>
              </a:p>
            </p:txBody>
          </p:sp>
        </mc:Choice>
        <mc:Fallback xmlns="">
          <p:sp>
            <p:nvSpPr>
              <p:cNvPr id="5" name="TextBox 4">
                <a:extLst>
                  <a:ext uri="{FF2B5EF4-FFF2-40B4-BE49-F238E27FC236}">
                    <a16:creationId xmlns:a16="http://schemas.microsoft.com/office/drawing/2014/main" id="{6B75691F-00D8-4091-A2AB-563A40BFF5AB}"/>
                  </a:ext>
                </a:extLst>
              </p:cNvPr>
              <p:cNvSpPr txBox="1">
                <a:spLocks noRot="1" noChangeAspect="1" noMove="1" noResize="1" noEditPoints="1" noAdjustHandles="1" noChangeArrowheads="1" noChangeShapeType="1" noTextEdit="1"/>
              </p:cNvSpPr>
              <p:nvPr/>
            </p:nvSpPr>
            <p:spPr>
              <a:xfrm>
                <a:off x="838200" y="3020627"/>
                <a:ext cx="9513163" cy="3521477"/>
              </a:xfrm>
              <a:prstGeom prst="rect">
                <a:avLst/>
              </a:prstGeom>
              <a:blipFill>
                <a:blip r:embed="rId2"/>
                <a:stretch>
                  <a:fillRect l="-833" t="-1213" b="-2080"/>
                </a:stretch>
              </a:blipFill>
            </p:spPr>
            <p:txBody>
              <a:bodyPr/>
              <a:lstStyle/>
              <a:p>
                <a:r>
                  <a:rPr lang="it-IT">
                    <a:noFill/>
                  </a:rPr>
                  <a:t> </a:t>
                </a:r>
              </a:p>
            </p:txBody>
          </p:sp>
        </mc:Fallback>
      </mc:AlternateContent>
      <p:sp>
        <p:nvSpPr>
          <p:cNvPr id="6" name="TextBox 5">
            <a:extLst>
              <a:ext uri="{FF2B5EF4-FFF2-40B4-BE49-F238E27FC236}">
                <a16:creationId xmlns:a16="http://schemas.microsoft.com/office/drawing/2014/main" id="{6C472311-075A-493D-9181-5A7A82DF07E4}"/>
              </a:ext>
            </a:extLst>
          </p:cNvPr>
          <p:cNvSpPr txBox="1"/>
          <p:nvPr/>
        </p:nvSpPr>
        <p:spPr>
          <a:xfrm>
            <a:off x="4611950" y="2660198"/>
            <a:ext cx="2225546" cy="430887"/>
          </a:xfrm>
          <a:prstGeom prst="rect">
            <a:avLst/>
          </a:prstGeom>
          <a:noFill/>
        </p:spPr>
        <p:txBody>
          <a:bodyPr wrap="none" rtlCol="0">
            <a:spAutoFit/>
          </a:bodyPr>
          <a:lstStyle/>
          <a:p>
            <a:r>
              <a:rPr lang="it-IT" sz="2200" dirty="0"/>
              <a:t>Current city I’m in</a:t>
            </a:r>
          </a:p>
        </p:txBody>
      </p:sp>
      <p:sp>
        <p:nvSpPr>
          <p:cNvPr id="7" name="TextBox 6">
            <a:extLst>
              <a:ext uri="{FF2B5EF4-FFF2-40B4-BE49-F238E27FC236}">
                <a16:creationId xmlns:a16="http://schemas.microsoft.com/office/drawing/2014/main" id="{329CAC83-B81D-497E-B911-085B774CADE5}"/>
              </a:ext>
            </a:extLst>
          </p:cNvPr>
          <p:cNvSpPr txBox="1"/>
          <p:nvPr/>
        </p:nvSpPr>
        <p:spPr>
          <a:xfrm>
            <a:off x="4603072" y="3359095"/>
            <a:ext cx="3452355" cy="430887"/>
          </a:xfrm>
          <a:prstGeom prst="rect">
            <a:avLst/>
          </a:prstGeom>
          <a:noFill/>
        </p:spPr>
        <p:txBody>
          <a:bodyPr wrap="none" rtlCol="0">
            <a:spAutoFit/>
          </a:bodyPr>
          <a:lstStyle/>
          <a:p>
            <a:r>
              <a:rPr lang="it-IT" sz="2200" dirty="0"/>
              <a:t>List of cities still to be visited</a:t>
            </a:r>
          </a:p>
        </p:txBody>
      </p:sp>
      <p:sp>
        <p:nvSpPr>
          <p:cNvPr id="8" name="Arc 7">
            <a:extLst>
              <a:ext uri="{FF2B5EF4-FFF2-40B4-BE49-F238E27FC236}">
                <a16:creationId xmlns:a16="http://schemas.microsoft.com/office/drawing/2014/main" id="{E4173FD1-1685-4004-8435-423DA0B9E28A}"/>
              </a:ext>
            </a:extLst>
          </p:cNvPr>
          <p:cNvSpPr/>
          <p:nvPr/>
        </p:nvSpPr>
        <p:spPr>
          <a:xfrm flipH="1">
            <a:off x="2521258" y="2876366"/>
            <a:ext cx="4083727" cy="369332"/>
          </a:xfrm>
          <a:prstGeom prst="arc">
            <a:avLst>
              <a:gd name="adj1" fmla="val 16200000"/>
              <a:gd name="adj2" fmla="val 22543"/>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9" name="Arc 8">
            <a:extLst>
              <a:ext uri="{FF2B5EF4-FFF2-40B4-BE49-F238E27FC236}">
                <a16:creationId xmlns:a16="http://schemas.microsoft.com/office/drawing/2014/main" id="{96D9185F-9EA0-4449-AE27-95403661FEA3}"/>
              </a:ext>
            </a:extLst>
          </p:cNvPr>
          <p:cNvSpPr/>
          <p:nvPr/>
        </p:nvSpPr>
        <p:spPr>
          <a:xfrm flipH="1" flipV="1">
            <a:off x="2769832" y="3235984"/>
            <a:ext cx="3577701" cy="338639"/>
          </a:xfrm>
          <a:prstGeom prst="arc">
            <a:avLst>
              <a:gd name="adj1" fmla="val 16200000"/>
              <a:gd name="adj2" fmla="val 22543"/>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0" name="TextBox 9">
            <a:extLst>
              <a:ext uri="{FF2B5EF4-FFF2-40B4-BE49-F238E27FC236}">
                <a16:creationId xmlns:a16="http://schemas.microsoft.com/office/drawing/2014/main" id="{CDD1B459-DF19-4381-9BBF-5CC4A6055A1C}"/>
              </a:ext>
            </a:extLst>
          </p:cNvPr>
          <p:cNvSpPr txBox="1"/>
          <p:nvPr/>
        </p:nvSpPr>
        <p:spPr>
          <a:xfrm>
            <a:off x="4593517" y="4041946"/>
            <a:ext cx="3471463" cy="430887"/>
          </a:xfrm>
          <a:prstGeom prst="rect">
            <a:avLst/>
          </a:prstGeom>
          <a:noFill/>
        </p:spPr>
        <p:txBody>
          <a:bodyPr wrap="none" rtlCol="0">
            <a:spAutoFit/>
          </a:bodyPr>
          <a:lstStyle/>
          <a:p>
            <a:r>
              <a:rPr lang="it-IT" sz="2200" dirty="0"/>
              <a:t>Choose one city to be visited</a:t>
            </a:r>
          </a:p>
        </p:txBody>
      </p:sp>
      <p:cxnSp>
        <p:nvCxnSpPr>
          <p:cNvPr id="12" name="Straight Arrow Connector 11">
            <a:extLst>
              <a:ext uri="{FF2B5EF4-FFF2-40B4-BE49-F238E27FC236}">
                <a16:creationId xmlns:a16="http://schemas.microsoft.com/office/drawing/2014/main" id="{2CC9B73B-E35F-4EED-BDC3-52B68C7C5616}"/>
              </a:ext>
            </a:extLst>
          </p:cNvPr>
          <p:cNvCxnSpPr>
            <a:cxnSpLocks/>
            <a:endCxn id="10" idx="1"/>
          </p:cNvCxnSpPr>
          <p:nvPr/>
        </p:nvCxnSpPr>
        <p:spPr>
          <a:xfrm>
            <a:off x="2849732" y="4257304"/>
            <a:ext cx="1743785" cy="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C912BE1-06D7-413E-9A22-B2B4C9346CC2}"/>
                  </a:ext>
                </a:extLst>
              </p:cNvPr>
              <p:cNvSpPr txBox="1"/>
              <p:nvPr/>
            </p:nvSpPr>
            <p:spPr>
              <a:xfrm>
                <a:off x="8731889" y="4697883"/>
                <a:ext cx="2630789" cy="1107996"/>
              </a:xfrm>
              <a:prstGeom prst="rect">
                <a:avLst/>
              </a:prstGeom>
              <a:noFill/>
            </p:spPr>
            <p:txBody>
              <a:bodyPr wrap="square" rtlCol="0">
                <a:spAutoFit/>
              </a:bodyPr>
              <a:lstStyle/>
              <a:p>
                <a:r>
                  <a:rPr lang="it-IT" sz="2200" dirty="0"/>
                  <a:t>Deterministic transition to the city that I chose </a:t>
                </a:r>
                <a14:m>
                  <m:oMath xmlns:m="http://schemas.openxmlformats.org/officeDocument/2006/math">
                    <m:r>
                      <a:rPr lang="it-IT" sz="2200" b="0" i="1" smtClean="0">
                        <a:latin typeface="Cambria Math" panose="02040503050406030204" pitchFamily="18" charset="0"/>
                      </a:rPr>
                      <m:t>𝑎</m:t>
                    </m:r>
                    <m:r>
                      <a:rPr lang="it-IT" sz="2200" b="0" i="1" smtClean="0">
                        <a:latin typeface="Cambria Math" panose="02040503050406030204" pitchFamily="18" charset="0"/>
                        <a:ea typeface="Cambria Math" panose="02040503050406030204" pitchFamily="18" charset="0"/>
                      </a:rPr>
                      <m:t>∈</m:t>
                    </m:r>
                    <m:sSub>
                      <m:sSubPr>
                        <m:ctrlPr>
                          <a:rPr lang="it-IT" sz="2200" b="0" i="1" smtClean="0">
                            <a:latin typeface="Cambria Math" panose="02040503050406030204" pitchFamily="18" charset="0"/>
                            <a:ea typeface="Cambria Math" panose="02040503050406030204" pitchFamily="18" charset="0"/>
                          </a:rPr>
                        </m:ctrlPr>
                      </m:sSubPr>
                      <m:e>
                        <m:r>
                          <a:rPr lang="it-IT" sz="2200" b="0" i="1" smtClean="0">
                            <a:latin typeface="Cambria Math" panose="02040503050406030204" pitchFamily="18" charset="0"/>
                            <a:ea typeface="Cambria Math" panose="02040503050406030204" pitchFamily="18" charset="0"/>
                          </a:rPr>
                          <m:t>𝐴</m:t>
                        </m:r>
                      </m:e>
                      <m:sub>
                        <m:r>
                          <a:rPr lang="it-IT" sz="2200" b="0" i="1" smtClean="0">
                            <a:latin typeface="Cambria Math" panose="02040503050406030204" pitchFamily="18" charset="0"/>
                            <a:ea typeface="Cambria Math" panose="02040503050406030204" pitchFamily="18" charset="0"/>
                          </a:rPr>
                          <m:t>𝑠</m:t>
                        </m:r>
                      </m:sub>
                    </m:sSub>
                  </m:oMath>
                </a14:m>
                <a:endParaRPr lang="it-IT" sz="2200" dirty="0"/>
              </a:p>
            </p:txBody>
          </p:sp>
        </mc:Choice>
        <mc:Fallback xmlns="">
          <p:sp>
            <p:nvSpPr>
              <p:cNvPr id="17" name="TextBox 16">
                <a:extLst>
                  <a:ext uri="{FF2B5EF4-FFF2-40B4-BE49-F238E27FC236}">
                    <a16:creationId xmlns:a16="http://schemas.microsoft.com/office/drawing/2014/main" id="{0C912BE1-06D7-413E-9A22-B2B4C9346CC2}"/>
                  </a:ext>
                </a:extLst>
              </p:cNvPr>
              <p:cNvSpPr txBox="1">
                <a:spLocks noRot="1" noChangeAspect="1" noMove="1" noResize="1" noEditPoints="1" noAdjustHandles="1" noChangeArrowheads="1" noChangeShapeType="1" noTextEdit="1"/>
              </p:cNvSpPr>
              <p:nvPr/>
            </p:nvSpPr>
            <p:spPr>
              <a:xfrm>
                <a:off x="8731889" y="4697883"/>
                <a:ext cx="2630789" cy="1107996"/>
              </a:xfrm>
              <a:prstGeom prst="rect">
                <a:avLst/>
              </a:prstGeom>
              <a:blipFill>
                <a:blip r:embed="rId3"/>
                <a:stretch>
                  <a:fillRect l="-3009" t="-3867" b="-10497"/>
                </a:stretch>
              </a:blipFill>
            </p:spPr>
            <p:txBody>
              <a:bodyPr/>
              <a:lstStyle/>
              <a:p>
                <a:r>
                  <a:rPr lang="it-IT">
                    <a:noFill/>
                  </a:rPr>
                  <a:t> </a:t>
                </a:r>
              </a:p>
            </p:txBody>
          </p:sp>
        </mc:Fallback>
      </mc:AlternateContent>
      <p:cxnSp>
        <p:nvCxnSpPr>
          <p:cNvPr id="19" name="Straight Arrow Connector 18">
            <a:extLst>
              <a:ext uri="{FF2B5EF4-FFF2-40B4-BE49-F238E27FC236}">
                <a16:creationId xmlns:a16="http://schemas.microsoft.com/office/drawing/2014/main" id="{9DF0A307-B20F-4EAC-ABEE-3FBA5062619A}"/>
              </a:ext>
            </a:extLst>
          </p:cNvPr>
          <p:cNvCxnSpPr>
            <a:cxnSpLocks/>
            <a:endCxn id="17" idx="1"/>
          </p:cNvCxnSpPr>
          <p:nvPr/>
        </p:nvCxnSpPr>
        <p:spPr>
          <a:xfrm>
            <a:off x="7874493" y="5251881"/>
            <a:ext cx="8573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9A69C1D-B914-4DCE-9E62-3188510022E6}"/>
                  </a:ext>
                </a:extLst>
              </p:cNvPr>
              <p:cNvSpPr txBox="1"/>
              <p:nvPr/>
            </p:nvSpPr>
            <p:spPr>
              <a:xfrm>
                <a:off x="6452177" y="6061988"/>
                <a:ext cx="3355021" cy="430887"/>
              </a:xfrm>
              <a:prstGeom prst="rect">
                <a:avLst/>
              </a:prstGeom>
              <a:noFill/>
            </p:spPr>
            <p:txBody>
              <a:bodyPr wrap="none" rtlCol="0">
                <a:spAutoFit/>
              </a:bodyPr>
              <a:lstStyle/>
              <a:p>
                <a:r>
                  <a:rPr lang="it-IT" sz="2200" dirty="0"/>
                  <a:t>Minus distance from </a:t>
                </a:r>
                <a14:m>
                  <m:oMath xmlns:m="http://schemas.openxmlformats.org/officeDocument/2006/math">
                    <m:r>
                      <a:rPr lang="it-IT" sz="2200" b="0" i="1" smtClean="0">
                        <a:latin typeface="Cambria Math" panose="02040503050406030204" pitchFamily="18" charset="0"/>
                      </a:rPr>
                      <m:t>𝑘</m:t>
                    </m:r>
                  </m:oMath>
                </a14:m>
                <a:r>
                  <a:rPr lang="it-IT" sz="2200" dirty="0"/>
                  <a:t> to </a:t>
                </a:r>
                <a14:m>
                  <m:oMath xmlns:m="http://schemas.openxmlformats.org/officeDocument/2006/math">
                    <m:r>
                      <a:rPr lang="it-IT" sz="2200" i="1" dirty="0" smtClean="0">
                        <a:latin typeface="Cambria Math" panose="02040503050406030204" pitchFamily="18" charset="0"/>
                      </a:rPr>
                      <m:t>𝑎</m:t>
                    </m:r>
                  </m:oMath>
                </a14:m>
                <a:r>
                  <a:rPr lang="it-IT" sz="2200" dirty="0"/>
                  <a:t> </a:t>
                </a:r>
              </a:p>
            </p:txBody>
          </p:sp>
        </mc:Choice>
        <mc:Fallback xmlns="">
          <p:sp>
            <p:nvSpPr>
              <p:cNvPr id="22" name="TextBox 21">
                <a:extLst>
                  <a:ext uri="{FF2B5EF4-FFF2-40B4-BE49-F238E27FC236}">
                    <a16:creationId xmlns:a16="http://schemas.microsoft.com/office/drawing/2014/main" id="{79A69C1D-B914-4DCE-9E62-3188510022E6}"/>
                  </a:ext>
                </a:extLst>
              </p:cNvPr>
              <p:cNvSpPr txBox="1">
                <a:spLocks noRot="1" noChangeAspect="1" noMove="1" noResize="1" noEditPoints="1" noAdjustHandles="1" noChangeArrowheads="1" noChangeShapeType="1" noTextEdit="1"/>
              </p:cNvSpPr>
              <p:nvPr/>
            </p:nvSpPr>
            <p:spPr>
              <a:xfrm>
                <a:off x="6452177" y="6061988"/>
                <a:ext cx="3355021" cy="430887"/>
              </a:xfrm>
              <a:prstGeom prst="rect">
                <a:avLst/>
              </a:prstGeom>
              <a:blipFill>
                <a:blip r:embed="rId4"/>
                <a:stretch>
                  <a:fillRect l="-2359" t="-8451" b="-28169"/>
                </a:stretch>
              </a:blipFill>
            </p:spPr>
            <p:txBody>
              <a:bodyPr/>
              <a:lstStyle/>
              <a:p>
                <a:r>
                  <a:rPr lang="it-IT">
                    <a:noFill/>
                  </a:rPr>
                  <a:t> </a:t>
                </a:r>
              </a:p>
            </p:txBody>
          </p:sp>
        </mc:Fallback>
      </mc:AlternateContent>
      <p:cxnSp>
        <p:nvCxnSpPr>
          <p:cNvPr id="23" name="Straight Arrow Connector 22">
            <a:extLst>
              <a:ext uri="{FF2B5EF4-FFF2-40B4-BE49-F238E27FC236}">
                <a16:creationId xmlns:a16="http://schemas.microsoft.com/office/drawing/2014/main" id="{CA2E7D68-F531-4945-96F4-DF6BEE5DCCD7}"/>
              </a:ext>
            </a:extLst>
          </p:cNvPr>
          <p:cNvCxnSpPr>
            <a:cxnSpLocks/>
          </p:cNvCxnSpPr>
          <p:nvPr/>
        </p:nvCxnSpPr>
        <p:spPr>
          <a:xfrm>
            <a:off x="5594781" y="6277431"/>
            <a:ext cx="8573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10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1124</TotalTime>
  <Words>874</Words>
  <Application>Microsoft Office PowerPoint</Application>
  <PresentationFormat>Widescreen</PresentationFormat>
  <Paragraphs>184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Travelling salesman problem</vt:lpstr>
      <vt:lpstr>Statement of the problem</vt:lpstr>
      <vt:lpstr>Brute force solution</vt:lpstr>
      <vt:lpstr>Nearest neighbour</vt:lpstr>
      <vt:lpstr>As a Markov Decision Process</vt:lpstr>
      <vt:lpstr>As a Markov Decision Process</vt:lpstr>
      <vt:lpstr>As a Markov Decision Process</vt:lpstr>
      <vt:lpstr>As a Markov Decision Process</vt:lpstr>
      <vt:lpstr>As a Markov Decision Process</vt:lpstr>
      <vt:lpstr>As a Markov Decision Process</vt:lpstr>
      <vt:lpstr>As a Markov Decision Process</vt:lpstr>
      <vt:lpstr>As a Markov Decision Process</vt:lpstr>
      <vt:lpstr>As a Markov Decision Process</vt:lpstr>
      <vt:lpstr>As a Markov Decision Process</vt:lpstr>
      <vt:lpstr>As a Markov Decision Process</vt:lpstr>
      <vt:lpstr>How to solve the Bellman equation</vt:lpstr>
      <vt:lpstr>How to solve the Bellman equation</vt:lpstr>
      <vt:lpstr>How to find the best path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Travelling salesman problem</dc:title>
  <dc:creator>Andrea Mazzolini</dc:creator>
  <cp:lastModifiedBy>Andrea Mazzolini</cp:lastModifiedBy>
  <cp:revision>19</cp:revision>
  <dcterms:created xsi:type="dcterms:W3CDTF">2020-05-16T15:36:53Z</dcterms:created>
  <dcterms:modified xsi:type="dcterms:W3CDTF">2020-05-19T08:45:27Z</dcterms:modified>
</cp:coreProperties>
</file>