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61" r:id="rId6"/>
    <p:sldId id="285" r:id="rId7"/>
    <p:sldId id="262" r:id="rId8"/>
    <p:sldId id="259" r:id="rId9"/>
    <p:sldId id="286" r:id="rId10"/>
    <p:sldId id="263" r:id="rId11"/>
    <p:sldId id="288" r:id="rId12"/>
    <p:sldId id="270" r:id="rId13"/>
    <p:sldId id="274" r:id="rId14"/>
    <p:sldId id="273" r:id="rId15"/>
    <p:sldId id="271" r:id="rId16"/>
    <p:sldId id="272" r:id="rId17"/>
    <p:sldId id="287" r:id="rId18"/>
    <p:sldId id="275" r:id="rId19"/>
    <p:sldId id="281" r:id="rId20"/>
    <p:sldId id="289" r:id="rId21"/>
    <p:sldId id="290" r:id="rId22"/>
    <p:sldId id="279" r:id="rId23"/>
    <p:sldId id="280" r:id="rId24"/>
    <p:sldId id="291" r:id="rId25"/>
    <p:sldId id="29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F2FB-1767-4A40-96FD-D1A83109B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3D2F-BE9D-40B5-A9D3-9755EE2D7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0E93-00D7-4D9F-B031-CFCB09DE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15FD-B3EC-45A3-8EA4-41E8EBAC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822E-C0DC-4A00-B080-16C54DE0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088B-6EE9-4C27-A439-5BFDBFE1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67196-DC02-4FAE-88D8-8A21A56A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8BF37-B733-4B72-A59F-2E2D5DD6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5CCD-D36E-4A18-B47E-F73B2F1B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EE15-AFBA-4CB9-ABEB-D4A3725C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2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F44FF-3804-4513-94C5-C3693D7D6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CCBE3-7065-467E-866B-17FBCC94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7D8E-99E7-4DCE-B712-2533B766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51E8-89C2-4D28-BEDB-75674EFD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798A-FD7D-446E-9B16-B04C2DD9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2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FDF-0EA0-4C8E-984F-3DB3F786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06AA-1F90-4235-9881-9BAD221C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81D0-ED16-49F4-A25E-CD45D01B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240B-067C-47FD-8BF5-4B231480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D330-1098-4801-86F0-767E9E12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8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2421-063F-4F5E-95BE-AEC7AEAA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0DA9B-47B6-476E-A4A5-8CEFD4A3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D705-B244-495B-8B8A-5B8F9B50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920-229F-4AC2-AC97-A82D637D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13FF-EF68-4FBE-8CB6-6C7A725E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59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C759-9961-4FB1-A3E8-98718507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5BD1-BBE7-49FC-8E90-0B0E1CED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0922-5BCA-4ECC-B84E-A63B5610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34A6-E8E5-42F8-B402-DAF088DA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7177-A09B-44E1-9BC0-C31639D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0B31-44B6-4264-A463-21AC1D53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3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E1CB-3B09-47D8-9E8B-52AD0C88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1EE0-8CB8-420A-B04A-834A3303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A654-3D6E-450D-A047-CFCCA958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7ACF0-7061-4EFD-A4BF-222CA199C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CF45F-8040-486D-8319-85AA0ECC1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9BEBC-8CA3-44CF-866D-3D738AA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3F7CC-4A78-4044-A106-0960768E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49D33-BB3D-4642-9028-439758B4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13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16C4-2471-404A-AEA2-6F4C062C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0059F-87B2-4C53-8B50-2C1D3E10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27271-C9CF-4A0E-84DE-7986EE9E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741B-E17E-4908-AEDA-84CEDFC7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AE45A-8403-48FC-BEEA-B3EEF72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557FE-FEC1-42B5-8F82-24E84701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F2BE2-D346-417E-A616-D8CE47C6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5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608D-6F53-4245-AC71-539632BA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4DC8-F5C7-4C60-8332-90CF72DB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01A17-42E0-41A2-B076-C788B0C7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973E8-DDC4-482F-9F2F-71D0AE8E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3AC7C-2472-411E-B600-B75C3978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55547-3929-4EFF-830A-AE23A8C1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3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303-E091-4519-9342-EBDFD602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9534D-2BE2-47A9-B0AC-3012E7E72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60901-5094-452D-AC53-64C7DDDF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4A54-8000-45EB-B09F-77BC7283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59AA-5159-421A-B03D-E7BC4BE7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DC2D-9377-4B13-9D64-9C9E261B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8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C648A-B281-490A-9830-8ADF8D66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D8DA-3840-4733-AD5D-E32DE7C0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D883-C840-4313-9B38-5DC745FAA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EDC7-E38E-4D03-BC10-77B2DF51EDEB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5F0F-6AD6-4936-81A4-11EBBE94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A5B3-9553-4AD7-B5E9-996AFB90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AAA9-F063-4DF4-AE9A-F37D1B3928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3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04E5-4BD4-4393-9CF5-0D07078CB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Two-armed Bernoulli bandits in the belief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A0A1-4E0D-4ACA-BC9F-EAB37F3A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Andrea Mazzolini, Como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67AC1-F286-445D-99D6-432D2B0FC5C4}"/>
              </a:ext>
            </a:extLst>
          </p:cNvPr>
          <p:cNvSpPr txBox="1"/>
          <p:nvPr/>
        </p:nvSpPr>
        <p:spPr>
          <a:xfrm flipH="1">
            <a:off x="614678" y="6035040"/>
            <a:ext cx="32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https://tinyurl.com/y54fvebl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25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7BA366-9964-4339-A6E2-AF5EA46F8669}"/>
              </a:ext>
            </a:extLst>
          </p:cNvPr>
          <p:cNvSpPr/>
          <p:nvPr/>
        </p:nvSpPr>
        <p:spPr>
          <a:xfrm>
            <a:off x="6056636" y="2759272"/>
            <a:ext cx="2172961" cy="54685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44275-CCAF-4FD7-AA2C-D3325D0B34F3}"/>
              </a:ext>
            </a:extLst>
          </p:cNvPr>
          <p:cNvSpPr/>
          <p:nvPr/>
        </p:nvSpPr>
        <p:spPr>
          <a:xfrm>
            <a:off x="3536956" y="2753505"/>
            <a:ext cx="2061200" cy="5526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3A81F-FAC5-4A52-88D9-A8A05937B01B}"/>
                  </a:ext>
                </a:extLst>
              </p:cNvPr>
              <p:cNvSpPr txBox="1"/>
              <p:nvPr/>
            </p:nvSpPr>
            <p:spPr>
              <a:xfrm>
                <a:off x="838200" y="1325563"/>
                <a:ext cx="10515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It can be proven that if I start from a flat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𝐵𝑒𝑡𝑎</m:t>
                        </m:r>
                      </m:e>
                      <m: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𝐵𝑒𝑡𝑎</m:t>
                        </m:r>
                      </m:e>
                      <m: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|1,1 </m:t>
                        </m:r>
                      </m:e>
                    </m:d>
                    <m:r>
                      <a:rPr lang="it-IT" sz="22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3A81F-FAC5-4A52-88D9-A8A05937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0515600" cy="769441"/>
              </a:xfrm>
              <a:prstGeom prst="rect">
                <a:avLst/>
              </a:prstGeom>
              <a:blipFill>
                <a:blip r:embed="rId2"/>
                <a:stretch>
                  <a:fillRect l="-754" t="-4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DAD6BA0-3710-4127-90ED-854DEF86DD75}"/>
              </a:ext>
            </a:extLst>
          </p:cNvPr>
          <p:cNvSpPr txBox="1"/>
          <p:nvPr/>
        </p:nvSpPr>
        <p:spPr>
          <a:xfrm>
            <a:off x="838199" y="2100403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get the following hyperparameters after </a:t>
            </a:r>
            <a:r>
              <a:rPr lang="it-IT" sz="2200" i="1" dirty="0"/>
              <a:t>t</a:t>
            </a:r>
            <a:r>
              <a:rPr lang="it-IT" sz="2200" dirty="0"/>
              <a:t> Bayes updates: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AF9F0E-97C8-435E-8E36-90D45CBC22B5}"/>
                  </a:ext>
                </a:extLst>
              </p:cNvPr>
              <p:cNvSpPr txBox="1"/>
              <p:nvPr/>
            </p:nvSpPr>
            <p:spPr>
              <a:xfrm>
                <a:off x="3667956" y="2794623"/>
                <a:ext cx="1784411" cy="4310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AF9F0E-97C8-435E-8E36-90D45CBC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956" y="2794623"/>
                <a:ext cx="1784411" cy="431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1D5B32-C0F4-4245-86A9-002D988829FF}"/>
                  </a:ext>
                </a:extLst>
              </p:cNvPr>
              <p:cNvSpPr txBox="1"/>
              <p:nvPr/>
            </p:nvSpPr>
            <p:spPr>
              <a:xfrm>
                <a:off x="6132890" y="2814289"/>
                <a:ext cx="1984949" cy="431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1D5B32-C0F4-4245-86A9-002D9888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890" y="2814289"/>
                <a:ext cx="1984949" cy="431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BE9AF0-2985-4FF2-83AC-5EE18AF2542F}"/>
              </a:ext>
            </a:extLst>
          </p:cNvPr>
          <p:cNvSpPr txBox="1"/>
          <p:nvPr/>
        </p:nvSpPr>
        <p:spPr>
          <a:xfrm>
            <a:off x="2620390" y="3550498"/>
            <a:ext cx="3320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Number of wins with arm 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7DB35-07EE-4BAA-8CFA-868E090795B5}"/>
              </a:ext>
            </a:extLst>
          </p:cNvPr>
          <p:cNvSpPr txBox="1"/>
          <p:nvPr/>
        </p:nvSpPr>
        <p:spPr>
          <a:xfrm>
            <a:off x="5940639" y="3550498"/>
            <a:ext cx="3437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Number of losses with arm 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953B9-4DC5-41A7-A43D-002FCEF5752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60162" y="3225638"/>
            <a:ext cx="0" cy="324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6AD1B-364E-4509-858F-8CBD63634BF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125365" y="3245304"/>
            <a:ext cx="0" cy="36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4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7BA366-9964-4339-A6E2-AF5EA46F8669}"/>
              </a:ext>
            </a:extLst>
          </p:cNvPr>
          <p:cNvSpPr/>
          <p:nvPr/>
        </p:nvSpPr>
        <p:spPr>
          <a:xfrm>
            <a:off x="6056636" y="2759272"/>
            <a:ext cx="2172961" cy="54685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44275-CCAF-4FD7-AA2C-D3325D0B34F3}"/>
              </a:ext>
            </a:extLst>
          </p:cNvPr>
          <p:cNvSpPr/>
          <p:nvPr/>
        </p:nvSpPr>
        <p:spPr>
          <a:xfrm>
            <a:off x="3536956" y="2753505"/>
            <a:ext cx="2061200" cy="5526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3A81F-FAC5-4A52-88D9-A8A05937B01B}"/>
                  </a:ext>
                </a:extLst>
              </p:cNvPr>
              <p:cNvSpPr txBox="1"/>
              <p:nvPr/>
            </p:nvSpPr>
            <p:spPr>
              <a:xfrm>
                <a:off x="838200" y="1325563"/>
                <a:ext cx="10515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It can be proven that if I start from a flat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𝐵𝑒𝑡𝑎</m:t>
                        </m:r>
                      </m:e>
                      <m: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𝐵𝑒𝑡𝑎</m:t>
                        </m:r>
                      </m:e>
                      <m: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|1,1 </m:t>
                        </m:r>
                      </m:e>
                    </m:d>
                    <m:r>
                      <a:rPr lang="it-IT" sz="22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3A81F-FAC5-4A52-88D9-A8A05937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0515600" cy="769441"/>
              </a:xfrm>
              <a:prstGeom prst="rect">
                <a:avLst/>
              </a:prstGeom>
              <a:blipFill>
                <a:blip r:embed="rId2"/>
                <a:stretch>
                  <a:fillRect l="-754" t="-4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DAD6BA0-3710-4127-90ED-854DEF86DD75}"/>
              </a:ext>
            </a:extLst>
          </p:cNvPr>
          <p:cNvSpPr txBox="1"/>
          <p:nvPr/>
        </p:nvSpPr>
        <p:spPr>
          <a:xfrm>
            <a:off x="838199" y="2100403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get the following hyperparameters after </a:t>
            </a:r>
            <a:r>
              <a:rPr lang="it-IT" sz="2200" i="1" dirty="0"/>
              <a:t>t</a:t>
            </a:r>
            <a:r>
              <a:rPr lang="it-IT" sz="2200" dirty="0"/>
              <a:t> Bayes updates: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AF9F0E-97C8-435E-8E36-90D45CBC22B5}"/>
                  </a:ext>
                </a:extLst>
              </p:cNvPr>
              <p:cNvSpPr txBox="1"/>
              <p:nvPr/>
            </p:nvSpPr>
            <p:spPr>
              <a:xfrm>
                <a:off x="3667956" y="2794623"/>
                <a:ext cx="1784411" cy="4310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AF9F0E-97C8-435E-8E36-90D45CBC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956" y="2794623"/>
                <a:ext cx="1784411" cy="431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1D5B32-C0F4-4245-86A9-002D988829FF}"/>
                  </a:ext>
                </a:extLst>
              </p:cNvPr>
              <p:cNvSpPr txBox="1"/>
              <p:nvPr/>
            </p:nvSpPr>
            <p:spPr>
              <a:xfrm>
                <a:off x="6132890" y="2814289"/>
                <a:ext cx="1984949" cy="431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1D5B32-C0F4-4245-86A9-002D9888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890" y="2814289"/>
                <a:ext cx="1984949" cy="431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BE9AF0-2985-4FF2-83AC-5EE18AF2542F}"/>
              </a:ext>
            </a:extLst>
          </p:cNvPr>
          <p:cNvSpPr txBox="1"/>
          <p:nvPr/>
        </p:nvSpPr>
        <p:spPr>
          <a:xfrm>
            <a:off x="2620390" y="3550498"/>
            <a:ext cx="3320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Number of wins with arm 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7DB35-07EE-4BAA-8CFA-868E090795B5}"/>
              </a:ext>
            </a:extLst>
          </p:cNvPr>
          <p:cNvSpPr txBox="1"/>
          <p:nvPr/>
        </p:nvSpPr>
        <p:spPr>
          <a:xfrm>
            <a:off x="5940639" y="3550498"/>
            <a:ext cx="3437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Number of losses with arm 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953B9-4DC5-41A7-A43D-002FCEF5752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60162" y="3225638"/>
            <a:ext cx="0" cy="324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6AD1B-364E-4509-858F-8CBD63634BF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125365" y="3245304"/>
            <a:ext cx="0" cy="36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E42B53-18E6-4D8C-99D1-86AC39EB16E0}"/>
              </a:ext>
            </a:extLst>
          </p:cNvPr>
          <p:cNvSpPr txBox="1"/>
          <p:nvPr/>
        </p:nvSpPr>
        <p:spPr>
          <a:xfrm>
            <a:off x="838199" y="4809464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/>
              <a:t>I build a new MDP game in the belief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83F61-E1FD-4B28-85F5-B6850956542E}"/>
              </a:ext>
            </a:extLst>
          </p:cNvPr>
          <p:cNvSpPr txBox="1"/>
          <p:nvPr/>
        </p:nvSpPr>
        <p:spPr>
          <a:xfrm>
            <a:off x="2755042" y="5664461"/>
            <a:ext cx="236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Space of the two Betas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B2C78-99B2-4E19-B21C-109CC0E9594F}"/>
              </a:ext>
            </a:extLst>
          </p:cNvPr>
          <p:cNvGrpSpPr/>
          <p:nvPr/>
        </p:nvGrpSpPr>
        <p:grpSpPr>
          <a:xfrm>
            <a:off x="5604767" y="5479795"/>
            <a:ext cx="2820141" cy="660593"/>
            <a:chOff x="5604767" y="5479795"/>
            <a:chExt cx="2820141" cy="6605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D36EF2-FB80-4CE7-B3C4-161577CAC9EE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The four hyperparamenters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B55CC0-5701-425A-A426-E5AC9D1821AF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4412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1873289-1539-4F27-ACCB-3F6F2F0067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44122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FBFA5A-19E2-4503-B3B7-07EFBA83F932}"/>
              </a:ext>
            </a:extLst>
          </p:cNvPr>
          <p:cNvGrpSpPr/>
          <p:nvPr/>
        </p:nvGrpSpPr>
        <p:grpSpPr>
          <a:xfrm>
            <a:off x="8661605" y="5479795"/>
            <a:ext cx="2820141" cy="660593"/>
            <a:chOff x="5604767" y="5479795"/>
            <a:chExt cx="2820141" cy="6605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044210-99EA-449B-BFDD-A4F591038AAA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The four counters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751BACC-14DC-4B79-A17C-6FA2FBA924E2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5699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569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CEA75A-3032-41DB-9EF4-DD91D42C8EC8}"/>
              </a:ext>
            </a:extLst>
          </p:cNvPr>
          <p:cNvCxnSpPr>
            <a:cxnSpLocks/>
          </p:cNvCxnSpPr>
          <p:nvPr/>
        </p:nvCxnSpPr>
        <p:spPr>
          <a:xfrm>
            <a:off x="2166192" y="5849127"/>
            <a:ext cx="470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82055-53D3-4A47-AF36-BA5EDCD88982}"/>
              </a:ext>
            </a:extLst>
          </p:cNvPr>
          <p:cNvCxnSpPr/>
          <p:nvPr/>
        </p:nvCxnSpPr>
        <p:spPr>
          <a:xfrm>
            <a:off x="5134249" y="5849127"/>
            <a:ext cx="470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75CB66-D235-4C0B-B1EA-F4B14FC9D74E}"/>
              </a:ext>
            </a:extLst>
          </p:cNvPr>
          <p:cNvCxnSpPr/>
          <p:nvPr/>
        </p:nvCxnSpPr>
        <p:spPr>
          <a:xfrm>
            <a:off x="8543273" y="5821902"/>
            <a:ext cx="470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A8E1A1-2619-4FA7-8EA0-ABA01FA644F6}"/>
              </a:ext>
            </a:extLst>
          </p:cNvPr>
          <p:cNvSpPr txBox="1"/>
          <p:nvPr/>
        </p:nvSpPr>
        <p:spPr>
          <a:xfrm>
            <a:off x="269328" y="5664461"/>
            <a:ext cx="236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Beleif space </a:t>
            </a:r>
          </a:p>
        </p:txBody>
      </p:sp>
    </p:spTree>
    <p:extLst>
      <p:ext uri="{BB962C8B-B14F-4D97-AF65-F5344CB8AC3E}">
        <p14:creationId xmlns:p14="http://schemas.microsoft.com/office/powerpoint/2010/main" val="270063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Belief-space bandit as an MDP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705D47-A355-4A60-8EA5-9CA890B77A82}"/>
              </a:ext>
            </a:extLst>
          </p:cNvPr>
          <p:cNvGrpSpPr/>
          <p:nvPr/>
        </p:nvGrpSpPr>
        <p:grpSpPr>
          <a:xfrm>
            <a:off x="1017975" y="1656906"/>
            <a:ext cx="4903393" cy="660593"/>
            <a:chOff x="5604767" y="5479795"/>
            <a:chExt cx="2820141" cy="660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B0035-52E7-4B42-AB17-A4BE7671BB6C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 state is defined by number of wins and losses: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2346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47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Belief-space bandit as an MDP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705D47-A355-4A60-8EA5-9CA890B77A82}"/>
              </a:ext>
            </a:extLst>
          </p:cNvPr>
          <p:cNvGrpSpPr/>
          <p:nvPr/>
        </p:nvGrpSpPr>
        <p:grpSpPr>
          <a:xfrm>
            <a:off x="1017975" y="1656906"/>
            <a:ext cx="4903393" cy="660593"/>
            <a:chOff x="5604767" y="5479795"/>
            <a:chExt cx="2820141" cy="660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B0035-52E7-4B42-AB17-A4BE7671BB6C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 state is defined by number of wins and losses: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2346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BD7AC1-A8D3-46E0-A9CE-25F57ABAEFA7}"/>
              </a:ext>
            </a:extLst>
          </p:cNvPr>
          <p:cNvGrpSpPr/>
          <p:nvPr/>
        </p:nvGrpSpPr>
        <p:grpSpPr>
          <a:xfrm>
            <a:off x="7519752" y="1656906"/>
            <a:ext cx="2952567" cy="646331"/>
            <a:chOff x="6087261" y="5486927"/>
            <a:chExt cx="1855149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6DD951-9442-4E24-9E5C-A0566DC6FED0}"/>
                </a:ext>
              </a:extLst>
            </p:cNvPr>
            <p:cNvSpPr txBox="1"/>
            <p:nvPr/>
          </p:nvSpPr>
          <p:spPr>
            <a:xfrm>
              <a:off x="6087261" y="5486927"/>
              <a:ext cx="185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Two actions, the two arms: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/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∈{1,2}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495"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241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Belief-space bandit as an MDP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705D47-A355-4A60-8EA5-9CA890B77A82}"/>
              </a:ext>
            </a:extLst>
          </p:cNvPr>
          <p:cNvGrpSpPr/>
          <p:nvPr/>
        </p:nvGrpSpPr>
        <p:grpSpPr>
          <a:xfrm>
            <a:off x="1017975" y="1656906"/>
            <a:ext cx="4903393" cy="660593"/>
            <a:chOff x="5604767" y="5479795"/>
            <a:chExt cx="2820141" cy="660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B0035-52E7-4B42-AB17-A4BE7671BB6C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 state is defined by number of wins and losses: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2346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BD7AC1-A8D3-46E0-A9CE-25F57ABAEFA7}"/>
              </a:ext>
            </a:extLst>
          </p:cNvPr>
          <p:cNvGrpSpPr/>
          <p:nvPr/>
        </p:nvGrpSpPr>
        <p:grpSpPr>
          <a:xfrm>
            <a:off x="7519752" y="1656906"/>
            <a:ext cx="2952567" cy="646331"/>
            <a:chOff x="6087261" y="5486927"/>
            <a:chExt cx="1855149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6DD951-9442-4E24-9E5C-A0566DC6FED0}"/>
                </a:ext>
              </a:extLst>
            </p:cNvPr>
            <p:cNvSpPr txBox="1"/>
            <p:nvPr/>
          </p:nvSpPr>
          <p:spPr>
            <a:xfrm>
              <a:off x="6087261" y="5486927"/>
              <a:ext cx="185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Two actions, the two arms: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/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∈{1,2}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495"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1140A-5754-4D57-93D6-42DFF78AA870}"/>
              </a:ext>
            </a:extLst>
          </p:cNvPr>
          <p:cNvGrpSpPr/>
          <p:nvPr/>
        </p:nvGrpSpPr>
        <p:grpSpPr>
          <a:xfrm>
            <a:off x="514888" y="3074598"/>
            <a:ext cx="6051613" cy="1661993"/>
            <a:chOff x="1242018" y="3215533"/>
            <a:chExt cx="6051613" cy="1661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37688-2AF1-48AC-91D9-E30A75BBCE42}"/>
                    </a:ext>
                  </a:extLst>
                </p:cNvPr>
                <p:cNvSpPr/>
                <p:nvPr/>
              </p:nvSpPr>
              <p:spPr>
                <a:xfrm>
                  <a:off x="2287249" y="4508194"/>
                  <a:ext cx="388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     with prob.  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37688-2AF1-48AC-91D9-E30A75BBCE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249" y="4508194"/>
                  <a:ext cx="38864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1475" b="-213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63DABF-A633-4AEC-AB19-16E57BD69BB6}"/>
                </a:ext>
              </a:extLst>
            </p:cNvPr>
            <p:cNvSpPr txBox="1"/>
            <p:nvPr/>
          </p:nvSpPr>
          <p:spPr>
            <a:xfrm>
              <a:off x="1242018" y="3215533"/>
              <a:ext cx="605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Transition probabilities are given by estimates of winning or loosing. If I choose action i: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AF6454-5D28-4351-BA52-C262FE9790A9}"/>
                    </a:ext>
                  </a:extLst>
                </p:cNvPr>
                <p:cNvSpPr/>
                <p:nvPr/>
              </p:nvSpPr>
              <p:spPr>
                <a:xfrm>
                  <a:off x="2348422" y="3926144"/>
                  <a:ext cx="4386137" cy="5211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     with prob.      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AF6454-5D28-4351-BA52-C262FE979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422" y="3926144"/>
                  <a:ext cx="4386137" cy="521168"/>
                </a:xfrm>
                <a:prstGeom prst="rect">
                  <a:avLst/>
                </a:prstGeom>
                <a:blipFill>
                  <a:blip r:embed="rId5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876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Belief-space bandit as an MDP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705D47-A355-4A60-8EA5-9CA890B77A82}"/>
              </a:ext>
            </a:extLst>
          </p:cNvPr>
          <p:cNvGrpSpPr/>
          <p:nvPr/>
        </p:nvGrpSpPr>
        <p:grpSpPr>
          <a:xfrm>
            <a:off x="1017975" y="1656906"/>
            <a:ext cx="4903393" cy="660593"/>
            <a:chOff x="5604767" y="5479795"/>
            <a:chExt cx="2820141" cy="660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B0035-52E7-4B42-AB17-A4BE7671BB6C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 state is defined by number of wins and losses: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2346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BD7AC1-A8D3-46E0-A9CE-25F57ABAEFA7}"/>
              </a:ext>
            </a:extLst>
          </p:cNvPr>
          <p:cNvGrpSpPr/>
          <p:nvPr/>
        </p:nvGrpSpPr>
        <p:grpSpPr>
          <a:xfrm>
            <a:off x="7519752" y="1656906"/>
            <a:ext cx="2952567" cy="646331"/>
            <a:chOff x="6087261" y="5486927"/>
            <a:chExt cx="1855149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6DD951-9442-4E24-9E5C-A0566DC6FED0}"/>
                </a:ext>
              </a:extLst>
            </p:cNvPr>
            <p:cNvSpPr txBox="1"/>
            <p:nvPr/>
          </p:nvSpPr>
          <p:spPr>
            <a:xfrm>
              <a:off x="6087261" y="5486927"/>
              <a:ext cx="185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Two actions, the two arms: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/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∈{1,2}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495"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00614F-BF3B-415D-A469-21F3B6FD6DE9}"/>
              </a:ext>
            </a:extLst>
          </p:cNvPr>
          <p:cNvGrpSpPr/>
          <p:nvPr/>
        </p:nvGrpSpPr>
        <p:grpSpPr>
          <a:xfrm>
            <a:off x="6761444" y="3074598"/>
            <a:ext cx="4469181" cy="1287625"/>
            <a:chOff x="5470461" y="5060445"/>
            <a:chExt cx="3736617" cy="12876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349B18-FCC7-4FF9-B6BD-49B0BB478F3E}"/>
                </a:ext>
              </a:extLst>
            </p:cNvPr>
            <p:cNvSpPr txBox="1"/>
            <p:nvPr/>
          </p:nvSpPr>
          <p:spPr>
            <a:xfrm>
              <a:off x="5657885" y="5060445"/>
              <a:ext cx="3480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The reward is the average win, computed with my estimates: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38859ED-9E31-4DF4-AB1E-BC9493545882}"/>
                    </a:ext>
                  </a:extLst>
                </p:cNvPr>
                <p:cNvSpPr/>
                <p:nvPr/>
              </p:nvSpPr>
              <p:spPr>
                <a:xfrm>
                  <a:off x="5470461" y="5688466"/>
                  <a:ext cx="3736617" cy="6596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38859ED-9E31-4DF4-AB1E-BC9493545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461" y="5688466"/>
                  <a:ext cx="3736617" cy="659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1140A-5754-4D57-93D6-42DFF78AA870}"/>
              </a:ext>
            </a:extLst>
          </p:cNvPr>
          <p:cNvGrpSpPr/>
          <p:nvPr/>
        </p:nvGrpSpPr>
        <p:grpSpPr>
          <a:xfrm>
            <a:off x="565688" y="3074598"/>
            <a:ext cx="6051613" cy="1661993"/>
            <a:chOff x="1242018" y="3215533"/>
            <a:chExt cx="6051613" cy="1661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37688-2AF1-48AC-91D9-E30A75BBCE42}"/>
                    </a:ext>
                  </a:extLst>
                </p:cNvPr>
                <p:cNvSpPr/>
                <p:nvPr/>
              </p:nvSpPr>
              <p:spPr>
                <a:xfrm>
                  <a:off x="2287249" y="4508194"/>
                  <a:ext cx="388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     with prob.  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37688-2AF1-48AC-91D9-E30A75BBCE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249" y="4508194"/>
                  <a:ext cx="388644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1475" b="-213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63DABF-A633-4AEC-AB19-16E57BD69BB6}"/>
                </a:ext>
              </a:extLst>
            </p:cNvPr>
            <p:cNvSpPr txBox="1"/>
            <p:nvPr/>
          </p:nvSpPr>
          <p:spPr>
            <a:xfrm>
              <a:off x="1242018" y="3215533"/>
              <a:ext cx="605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Transition probabilities are given by estimates of winning or loosing. If I choose action i: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AF6454-5D28-4351-BA52-C262FE9790A9}"/>
                    </a:ext>
                  </a:extLst>
                </p:cNvPr>
                <p:cNvSpPr/>
                <p:nvPr/>
              </p:nvSpPr>
              <p:spPr>
                <a:xfrm>
                  <a:off x="2348422" y="3926144"/>
                  <a:ext cx="4386137" cy="5211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     with prob.      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AF6454-5D28-4351-BA52-C262FE979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422" y="3926144"/>
                  <a:ext cx="4386137" cy="521168"/>
                </a:xfrm>
                <a:prstGeom prst="rect">
                  <a:avLst/>
                </a:prstGeom>
                <a:blipFill>
                  <a:blip r:embed="rId6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08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Belief-space bandit as an MDP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705D47-A355-4A60-8EA5-9CA890B77A82}"/>
              </a:ext>
            </a:extLst>
          </p:cNvPr>
          <p:cNvGrpSpPr/>
          <p:nvPr/>
        </p:nvGrpSpPr>
        <p:grpSpPr>
          <a:xfrm>
            <a:off x="1017975" y="1656906"/>
            <a:ext cx="4903393" cy="660593"/>
            <a:chOff x="5604767" y="5479795"/>
            <a:chExt cx="2820141" cy="660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B0035-52E7-4B42-AB17-A4BE7671BB6C}"/>
                </a:ext>
              </a:extLst>
            </p:cNvPr>
            <p:cNvSpPr txBox="1"/>
            <p:nvPr/>
          </p:nvSpPr>
          <p:spPr>
            <a:xfrm>
              <a:off x="5604767" y="5479795"/>
              <a:ext cx="2820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 state is defined by number of wins and losses: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/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5DAC6B-F536-4AAE-960D-1C90C83B9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23" y="5771056"/>
                  <a:ext cx="119610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2346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BD7AC1-A8D3-46E0-A9CE-25F57ABAEFA7}"/>
              </a:ext>
            </a:extLst>
          </p:cNvPr>
          <p:cNvGrpSpPr/>
          <p:nvPr/>
        </p:nvGrpSpPr>
        <p:grpSpPr>
          <a:xfrm>
            <a:off x="7519752" y="1656906"/>
            <a:ext cx="2952567" cy="646331"/>
            <a:chOff x="6087261" y="5486927"/>
            <a:chExt cx="1855149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6DD951-9442-4E24-9E5C-A0566DC6FED0}"/>
                </a:ext>
              </a:extLst>
            </p:cNvPr>
            <p:cNvSpPr txBox="1"/>
            <p:nvPr/>
          </p:nvSpPr>
          <p:spPr>
            <a:xfrm>
              <a:off x="6087261" y="5486927"/>
              <a:ext cx="185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Two actions, the two arms: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/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∈{1,2}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EBF7348-779B-453C-AB2E-6D16AB64B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18" y="5763926"/>
                  <a:ext cx="69603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495"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00614F-BF3B-415D-A469-21F3B6FD6DE9}"/>
              </a:ext>
            </a:extLst>
          </p:cNvPr>
          <p:cNvGrpSpPr/>
          <p:nvPr/>
        </p:nvGrpSpPr>
        <p:grpSpPr>
          <a:xfrm>
            <a:off x="6761444" y="3074598"/>
            <a:ext cx="4469181" cy="1287625"/>
            <a:chOff x="5470461" y="5060445"/>
            <a:chExt cx="3736617" cy="12876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349B18-FCC7-4FF9-B6BD-49B0BB478F3E}"/>
                </a:ext>
              </a:extLst>
            </p:cNvPr>
            <p:cNvSpPr txBox="1"/>
            <p:nvPr/>
          </p:nvSpPr>
          <p:spPr>
            <a:xfrm>
              <a:off x="5657885" y="5060445"/>
              <a:ext cx="3480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The reward is the average win, computed with my estimates: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38859ED-9E31-4DF4-AB1E-BC9493545882}"/>
                    </a:ext>
                  </a:extLst>
                </p:cNvPr>
                <p:cNvSpPr/>
                <p:nvPr/>
              </p:nvSpPr>
              <p:spPr>
                <a:xfrm>
                  <a:off x="5470461" y="5688466"/>
                  <a:ext cx="3736617" cy="6596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oMath>
                    </m:oMathPara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38859ED-9E31-4DF4-AB1E-BC9493545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461" y="5688466"/>
                  <a:ext cx="3736617" cy="659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1140A-5754-4D57-93D6-42DFF78AA870}"/>
              </a:ext>
            </a:extLst>
          </p:cNvPr>
          <p:cNvGrpSpPr/>
          <p:nvPr/>
        </p:nvGrpSpPr>
        <p:grpSpPr>
          <a:xfrm>
            <a:off x="514888" y="3074598"/>
            <a:ext cx="6051613" cy="1661993"/>
            <a:chOff x="1242018" y="3215533"/>
            <a:chExt cx="6051613" cy="1661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37688-2AF1-48AC-91D9-E30A75BBCE42}"/>
                    </a:ext>
                  </a:extLst>
                </p:cNvPr>
                <p:cNvSpPr/>
                <p:nvPr/>
              </p:nvSpPr>
              <p:spPr>
                <a:xfrm>
                  <a:off x="2287249" y="4508194"/>
                  <a:ext cx="388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     with prob.  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E37688-2AF1-48AC-91D9-E30A75BBCE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249" y="4508194"/>
                  <a:ext cx="388644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1475" b="-213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63DABF-A633-4AEC-AB19-16E57BD69BB6}"/>
                </a:ext>
              </a:extLst>
            </p:cNvPr>
            <p:cNvSpPr txBox="1"/>
            <p:nvPr/>
          </p:nvSpPr>
          <p:spPr>
            <a:xfrm>
              <a:off x="1242018" y="3215533"/>
              <a:ext cx="605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Transition probabilities are given by estimates of winning or loosing. If I choose action i: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AF6454-5D28-4351-BA52-C262FE9790A9}"/>
                    </a:ext>
                  </a:extLst>
                </p:cNvPr>
                <p:cNvSpPr/>
                <p:nvPr/>
              </p:nvSpPr>
              <p:spPr>
                <a:xfrm>
                  <a:off x="2348422" y="3926144"/>
                  <a:ext cx="4386137" cy="5211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     with prob.      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a14:m>
                  <a:endParaRPr lang="it-IT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AF6454-5D28-4351-BA52-C262FE979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422" y="3926144"/>
                  <a:ext cx="4386137" cy="521168"/>
                </a:xfrm>
                <a:prstGeom prst="rect">
                  <a:avLst/>
                </a:prstGeom>
                <a:blipFill>
                  <a:blip r:embed="rId6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BC5D625-5774-4856-8BB9-F9C441995466}"/>
              </a:ext>
            </a:extLst>
          </p:cNvPr>
          <p:cNvSpPr txBox="1"/>
          <p:nvPr/>
        </p:nvSpPr>
        <p:spPr>
          <a:xfrm>
            <a:off x="838200" y="5479169"/>
            <a:ext cx="104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 have all the ingredients to write down the Bellman equation, solve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66CCF-361B-4059-BE7F-5AC3D69EB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8" y="5909383"/>
            <a:ext cx="5128704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Belief-space bandit as an MDP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B0035-52E7-4B42-AB17-A4BE7671BB6C}"/>
              </a:ext>
            </a:extLst>
          </p:cNvPr>
          <p:cNvSpPr txBox="1"/>
          <p:nvPr/>
        </p:nvSpPr>
        <p:spPr>
          <a:xfrm>
            <a:off x="1017975" y="1656906"/>
            <a:ext cx="6571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Two-armed bandit (not knowing the winning probabilities)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0754DB-2FFE-4894-B0F3-B10F52AD434E}"/>
              </a:ext>
            </a:extLst>
          </p:cNvPr>
          <p:cNvSpPr txBox="1"/>
          <p:nvPr/>
        </p:nvSpPr>
        <p:spPr>
          <a:xfrm>
            <a:off x="1017975" y="2855786"/>
            <a:ext cx="6571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Fully observable problem in the belief space.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426C96-2819-4FCB-B258-80504CACF4E5}"/>
                  </a:ext>
                </a:extLst>
              </p:cNvPr>
              <p:cNvSpPr txBox="1"/>
              <p:nvPr/>
            </p:nvSpPr>
            <p:spPr>
              <a:xfrm>
                <a:off x="9509760" y="1856960"/>
                <a:ext cx="1024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426C96-2819-4FCB-B258-80504CAC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0" y="1856960"/>
                <a:ext cx="1024832" cy="369332"/>
              </a:xfrm>
              <a:prstGeom prst="rect">
                <a:avLst/>
              </a:prstGeom>
              <a:blipFill>
                <a:blip r:embed="rId2"/>
                <a:stretch>
                  <a:fillRect l="-6548" r="-9524"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7F149C-1FDD-4B76-9C54-45E288E8004E}"/>
                  </a:ext>
                </a:extLst>
              </p:cNvPr>
              <p:cNvSpPr txBox="1"/>
              <p:nvPr/>
            </p:nvSpPr>
            <p:spPr>
              <a:xfrm>
                <a:off x="9538582" y="2881781"/>
                <a:ext cx="967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7F149C-1FDD-4B76-9C54-45E288E8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582" y="2881781"/>
                <a:ext cx="967188" cy="369332"/>
              </a:xfrm>
              <a:prstGeom prst="rect">
                <a:avLst/>
              </a:prstGeom>
              <a:blipFill>
                <a:blip r:embed="rId3"/>
                <a:stretch>
                  <a:fillRect l="-7595" t="-1667" r="-2532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133FD-2322-497B-A8BF-27DB19FD9239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303748" y="2426347"/>
            <a:ext cx="0" cy="429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D6A744-4058-428E-8DA9-9900EFCFB1E9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10022176" y="2226292"/>
            <a:ext cx="0" cy="655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27D1DC-2F33-458E-8059-3A8B1013DF20}"/>
              </a:ext>
            </a:extLst>
          </p:cNvPr>
          <p:cNvSpPr txBox="1"/>
          <p:nvPr/>
        </p:nvSpPr>
        <p:spPr>
          <a:xfrm>
            <a:off x="838201" y="468458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The solution gives me the best action to take given each possible «state of ignorance», i.e. configuration of wins and losses.</a:t>
            </a:r>
          </a:p>
        </p:txBody>
      </p:sp>
    </p:spTree>
    <p:extLst>
      <p:ext uri="{BB962C8B-B14F-4D97-AF65-F5344CB8AC3E}">
        <p14:creationId xmlns:p14="http://schemas.microsoft.com/office/powerpoint/2010/main" val="373265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13C19-336E-4902-A1AE-2BD6047D74E3}"/>
              </a:ext>
            </a:extLst>
          </p:cNvPr>
          <p:cNvSpPr txBox="1"/>
          <p:nvPr/>
        </p:nvSpPr>
        <p:spPr>
          <a:xfrm>
            <a:off x="838200" y="1209295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Each win/loss counter can take infinite values -&gt; </a:t>
            </a:r>
            <a:r>
              <a:rPr lang="it-IT" sz="2200" b="1" dirty="0">
                <a:solidFill>
                  <a:srgbClr val="FF0000"/>
                </a:solidFill>
              </a:rPr>
              <a:t>Infinite number of equations</a:t>
            </a:r>
            <a:r>
              <a:rPr lang="it-IT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425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5D625-5774-4856-8BB9-F9C441995466}"/>
              </a:ext>
            </a:extLst>
          </p:cNvPr>
          <p:cNvSpPr txBox="1"/>
          <p:nvPr/>
        </p:nvSpPr>
        <p:spPr>
          <a:xfrm>
            <a:off x="838200" y="1209295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Each win/loss counter can take infinite values -&gt; </a:t>
            </a:r>
            <a:r>
              <a:rPr lang="it-IT" sz="2200" b="1" dirty="0">
                <a:solidFill>
                  <a:srgbClr val="FF0000"/>
                </a:solidFill>
              </a:rPr>
              <a:t>Infinite number of equations</a:t>
            </a:r>
            <a:r>
              <a:rPr lang="it-IT" sz="2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3DA5EB-2CBE-4037-AF8E-A168FAD2D86A}"/>
                  </a:ext>
                </a:extLst>
              </p:cNvPr>
              <p:cNvSpPr txBox="1"/>
              <p:nvPr/>
            </p:nvSpPr>
            <p:spPr>
              <a:xfrm>
                <a:off x="838200" y="2259939"/>
                <a:ext cx="10515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discount factor introduces a time scale: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3DA5EB-2CBE-4037-AF8E-A168FAD2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9939"/>
                <a:ext cx="10515600" cy="430887"/>
              </a:xfrm>
              <a:prstGeom prst="rect">
                <a:avLst/>
              </a:prstGeom>
              <a:blipFill>
                <a:blip r:embed="rId2"/>
                <a:stretch>
                  <a:fillRect l="-696" t="-10000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D524F4E-B6A4-4B0D-93DB-C70D066C8FE9}"/>
              </a:ext>
            </a:extLst>
          </p:cNvPr>
          <p:cNvGrpSpPr/>
          <p:nvPr/>
        </p:nvGrpSpPr>
        <p:grpSpPr>
          <a:xfrm>
            <a:off x="2275840" y="3429000"/>
            <a:ext cx="2976880" cy="1762760"/>
            <a:chOff x="2275840" y="3429000"/>
            <a:chExt cx="2976880" cy="1762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048B6A-A0DC-44F4-B781-9E91AF0950CE}"/>
                    </a:ext>
                  </a:extLst>
                </p:cNvPr>
                <p:cNvSpPr txBox="1"/>
                <p:nvPr/>
              </p:nvSpPr>
              <p:spPr>
                <a:xfrm>
                  <a:off x="2531696" y="4065984"/>
                  <a:ext cx="2521203" cy="9233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l-G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oMath>
                    </m:oMathPara>
                  </a14:m>
                  <a:endParaRPr lang="it-IT" sz="2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048B6A-A0DC-44F4-B781-9E91AF09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96" y="4065984"/>
                  <a:ext cx="2521203" cy="9233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A6549D-E5DA-423A-93C2-DEF4737A6940}"/>
                </a:ext>
              </a:extLst>
            </p:cNvPr>
            <p:cNvSpPr txBox="1"/>
            <p:nvPr/>
          </p:nvSpPr>
          <p:spPr>
            <a:xfrm>
              <a:off x="2531696" y="3600212"/>
              <a:ext cx="2521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/>
                <a:t>Infinite time steps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7CCCE0-D653-4E98-B133-73A8FCD63B56}"/>
                </a:ext>
              </a:extLst>
            </p:cNvPr>
            <p:cNvSpPr/>
            <p:nvPr/>
          </p:nvSpPr>
          <p:spPr>
            <a:xfrm>
              <a:off x="2275840" y="3429000"/>
              <a:ext cx="2976880" cy="1762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383F6F-AEEF-4D61-ADE2-791CCA22B6E9}"/>
              </a:ext>
            </a:extLst>
          </p:cNvPr>
          <p:cNvGrpSpPr/>
          <p:nvPr/>
        </p:nvGrpSpPr>
        <p:grpSpPr>
          <a:xfrm>
            <a:off x="6939282" y="3429000"/>
            <a:ext cx="3120643" cy="1762760"/>
            <a:chOff x="6539661" y="3429000"/>
            <a:chExt cx="3120643" cy="1762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241684-337C-46EE-AF08-3E59A37DEFA5}"/>
                    </a:ext>
                  </a:extLst>
                </p:cNvPr>
                <p:cNvSpPr txBox="1"/>
                <p:nvPr/>
              </p:nvSpPr>
              <p:spPr>
                <a:xfrm>
                  <a:off x="6975700" y="4065984"/>
                  <a:ext cx="2248564" cy="9233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l-G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it-IT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it-IT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oMath>
                    </m:oMathPara>
                  </a14:m>
                  <a:endParaRPr lang="it-IT" sz="2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241684-337C-46EE-AF08-3E59A37DE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00" y="4065984"/>
                  <a:ext cx="2248564" cy="9233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5DC969-A951-4B08-917F-115CB09E462D}"/>
                    </a:ext>
                  </a:extLst>
                </p:cNvPr>
                <p:cNvSpPr txBox="1"/>
                <p:nvPr/>
              </p:nvSpPr>
              <p:spPr>
                <a:xfrm>
                  <a:off x="6539661" y="3597791"/>
                  <a:ext cx="312064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200" dirty="0"/>
                    <a:t>(1-</a:t>
                  </a:r>
                  <a14:m>
                    <m:oMath xmlns:m="http://schemas.openxmlformats.org/officeDocument/2006/math">
                      <m:r>
                        <a:rPr lang="it-IT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it-IT" sz="2200" dirty="0"/>
                    <a:t>) = prob. game stops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5DC969-A951-4B08-917F-115CB09E4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61" y="3597791"/>
                  <a:ext cx="3120643" cy="430887"/>
                </a:xfrm>
                <a:prstGeom prst="rect">
                  <a:avLst/>
                </a:prstGeom>
                <a:blipFill>
                  <a:blip r:embed="rId5"/>
                  <a:stretch>
                    <a:fillRect t="-9859" b="-2816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C058-45AB-4F4F-B371-68C3FE0BE7F4}"/>
                </a:ext>
              </a:extLst>
            </p:cNvPr>
            <p:cNvSpPr/>
            <p:nvPr/>
          </p:nvSpPr>
          <p:spPr>
            <a:xfrm>
              <a:off x="6539661" y="3429000"/>
              <a:ext cx="3120643" cy="1762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A9D069-E82B-4393-A5F7-AC0A1827CECA}"/>
              </a:ext>
            </a:extLst>
          </p:cNvPr>
          <p:cNvSpPr txBox="1"/>
          <p:nvPr/>
        </p:nvSpPr>
        <p:spPr>
          <a:xfrm>
            <a:off x="5308755" y="4125714"/>
            <a:ext cx="1564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Equivalence</a:t>
            </a:r>
          </a:p>
        </p:txBody>
      </p:sp>
    </p:spTree>
    <p:extLst>
      <p:ext uri="{BB962C8B-B14F-4D97-AF65-F5344CB8AC3E}">
        <p14:creationId xmlns:p14="http://schemas.microsoft.com/office/powerpoint/2010/main" val="39976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Bandit, hydrogen atom of RL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B5B7-1270-4ECC-91F5-F60CC9A54DFC}"/>
              </a:ext>
            </a:extLst>
          </p:cNvPr>
          <p:cNvGrpSpPr/>
          <p:nvPr/>
        </p:nvGrpSpPr>
        <p:grpSpPr>
          <a:xfrm>
            <a:off x="1136190" y="1325563"/>
            <a:ext cx="4282148" cy="4367413"/>
            <a:chOff x="1344641" y="1752886"/>
            <a:chExt cx="4282148" cy="4367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E4C9FB-9E85-45AF-A557-17CCBBD8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641" y="1917577"/>
              <a:ext cx="2542624" cy="40704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6A573F-AF10-4C83-9CE2-C96F56EFABAB}"/>
                </a:ext>
              </a:extLst>
            </p:cNvPr>
            <p:cNvSpPr txBox="1"/>
            <p:nvPr/>
          </p:nvSpPr>
          <p:spPr>
            <a:xfrm>
              <a:off x="3318913" y="3411245"/>
              <a:ext cx="212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q</a:t>
              </a:r>
              <a:r>
                <a:rPr lang="it-IT" baseline="-25000" dirty="0"/>
                <a:t>1, </a:t>
              </a:r>
              <a:r>
                <a:rPr lang="it-IT" dirty="0"/>
                <a:t>reward =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F9C99-A51B-4D28-925B-B78DB85F5436}"/>
                </a:ext>
              </a:extLst>
            </p:cNvPr>
            <p:cNvSpPr txBox="1"/>
            <p:nvPr/>
          </p:nvSpPr>
          <p:spPr>
            <a:xfrm>
              <a:off x="3318913" y="4045196"/>
              <a:ext cx="212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q</a:t>
              </a:r>
              <a:r>
                <a:rPr lang="it-IT" baseline="-25000" dirty="0"/>
                <a:t>2, </a:t>
              </a:r>
              <a:r>
                <a:rPr lang="it-IT" dirty="0"/>
                <a:t>reward =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2DCACB-D07B-4722-AB8D-B75DCE0047F9}"/>
                </a:ext>
              </a:extLst>
            </p:cNvPr>
            <p:cNvSpPr txBox="1"/>
            <p:nvPr/>
          </p:nvSpPr>
          <p:spPr>
            <a:xfrm>
              <a:off x="3318913" y="1752886"/>
              <a:ext cx="23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1-q</a:t>
              </a:r>
              <a:r>
                <a:rPr lang="it-IT" baseline="-25000" dirty="0"/>
                <a:t>1, </a:t>
              </a:r>
              <a:r>
                <a:rPr lang="it-IT" dirty="0"/>
                <a:t>reward =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1951F-AE49-4C77-9FA8-563D2ABA81BB}"/>
                </a:ext>
              </a:extLst>
            </p:cNvPr>
            <p:cNvSpPr txBox="1"/>
            <p:nvPr/>
          </p:nvSpPr>
          <p:spPr>
            <a:xfrm>
              <a:off x="3318913" y="5750967"/>
              <a:ext cx="23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1-q</a:t>
              </a:r>
              <a:r>
                <a:rPr lang="it-IT" baseline="-25000" dirty="0"/>
                <a:t>2, </a:t>
              </a:r>
              <a:r>
                <a:rPr lang="it-IT" dirty="0"/>
                <a:t>reward = 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187982-C548-48A9-9EDC-E5333008A734}"/>
                  </a:ext>
                </a:extLst>
              </p:cNvPr>
              <p:cNvSpPr txBox="1"/>
              <p:nvPr/>
            </p:nvSpPr>
            <p:spPr>
              <a:xfrm>
                <a:off x="6143407" y="1325563"/>
                <a:ext cx="5210393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One state (orange circle).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Two actions: pull arm 1 or 2.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Trivial transition probability: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2200" b="0" dirty="0"/>
              </a:p>
              <a:p>
                <a:endParaRPr lang="it-IT" sz="2200" dirty="0"/>
              </a:p>
              <a:p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Bernoulli reward: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187982-C548-48A9-9EDC-E5333008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07" y="1325563"/>
                <a:ext cx="5210393" cy="3816429"/>
              </a:xfrm>
              <a:prstGeom prst="rect">
                <a:avLst/>
              </a:prstGeom>
              <a:blipFill>
                <a:blip r:embed="rId3"/>
                <a:stretch>
                  <a:fillRect l="-1404" t="-957" b="-2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902DF-9CA9-43D6-96AC-2488797EFB99}"/>
                  </a:ext>
                </a:extLst>
              </p:cNvPr>
              <p:cNvSpPr txBox="1"/>
              <p:nvPr/>
            </p:nvSpPr>
            <p:spPr>
              <a:xfrm>
                <a:off x="7336998" y="5141992"/>
                <a:ext cx="282320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   1−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902DF-9CA9-43D6-96AC-2488797E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98" y="5141992"/>
                <a:ext cx="2823209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65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5D625-5774-4856-8BB9-F9C441995466}"/>
              </a:ext>
            </a:extLst>
          </p:cNvPr>
          <p:cNvSpPr txBox="1"/>
          <p:nvPr/>
        </p:nvSpPr>
        <p:spPr>
          <a:xfrm>
            <a:off x="838200" y="1209295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Each win/loss counter can take infinite values -&gt; </a:t>
            </a:r>
            <a:r>
              <a:rPr lang="it-IT" sz="2200" b="1" dirty="0">
                <a:solidFill>
                  <a:srgbClr val="FF0000"/>
                </a:solidFill>
              </a:rPr>
              <a:t>Infinite number of equations</a:t>
            </a:r>
            <a:r>
              <a:rPr lang="it-IT" sz="2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3DA5EB-2CBE-4037-AF8E-A168FAD2D86A}"/>
                  </a:ext>
                </a:extLst>
              </p:cNvPr>
              <p:cNvSpPr txBox="1"/>
              <p:nvPr/>
            </p:nvSpPr>
            <p:spPr>
              <a:xfrm>
                <a:off x="838200" y="2259939"/>
                <a:ext cx="105156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discount factor introduces a time scale: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At each iteration, the sum of the four counters increases only of one unit, for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0,0,0,0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0,1,0,0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0,2,1,0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…</m:t>
                      </m:r>
                    </m:oMath>
                  </m:oMathPara>
                </a14:m>
                <a:endParaRPr lang="it-IT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3DA5EB-2CBE-4037-AF8E-A168FAD2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9939"/>
                <a:ext cx="10515600" cy="1785104"/>
              </a:xfrm>
              <a:prstGeom prst="rect">
                <a:avLst/>
              </a:prstGeom>
              <a:blipFill>
                <a:blip r:embed="rId2"/>
                <a:stretch>
                  <a:fillRect l="-696" t="-2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2A8F3F-F2D6-4403-92DF-E9874D89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1" y="4266949"/>
            <a:ext cx="7304809" cy="539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437826-DE4D-49DE-B12D-FA77E780F65F}"/>
                  </a:ext>
                </a:extLst>
              </p:cNvPr>
              <p:cNvSpPr/>
              <p:nvPr/>
            </p:nvSpPr>
            <p:spPr>
              <a:xfrm>
                <a:off x="2656176" y="5069085"/>
                <a:ext cx="33006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437826-DE4D-49DE-B12D-FA77E780F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76" y="5069085"/>
                <a:ext cx="33006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82930B3-B47F-4216-95DF-85A3D8DF1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01" y="3856983"/>
            <a:ext cx="3728096" cy="28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33567F-AC2B-4C35-87E4-67F8F89D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6370278"/>
            <a:ext cx="6599492" cy="487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5D625-5774-4856-8BB9-F9C441995466}"/>
              </a:ext>
            </a:extLst>
          </p:cNvPr>
          <p:cNvSpPr txBox="1"/>
          <p:nvPr/>
        </p:nvSpPr>
        <p:spPr>
          <a:xfrm>
            <a:off x="838200" y="1209295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Each win/loss counter can take infinite values -&gt; </a:t>
            </a:r>
            <a:r>
              <a:rPr lang="it-IT" sz="2200" b="1" dirty="0">
                <a:solidFill>
                  <a:srgbClr val="FF0000"/>
                </a:solidFill>
              </a:rPr>
              <a:t>Infinite number of equations</a:t>
            </a:r>
            <a:r>
              <a:rPr lang="it-IT" sz="2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3DA5EB-2CBE-4037-AF8E-A168FAD2D86A}"/>
                  </a:ext>
                </a:extLst>
              </p:cNvPr>
              <p:cNvSpPr txBox="1"/>
              <p:nvPr/>
            </p:nvSpPr>
            <p:spPr>
              <a:xfrm>
                <a:off x="838200" y="2259939"/>
                <a:ext cx="105156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The discount factor introduce a time scale: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At each iteration, the sum of the four counters increases only of one unit, for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0,0,0,0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0,1,0,0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0,2,1,0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…</m:t>
                      </m:r>
                    </m:oMath>
                  </m:oMathPara>
                </a14:m>
                <a:endParaRPr lang="it-IT" sz="2200" dirty="0"/>
              </a:p>
              <a:p>
                <a:endParaRPr lang="it-IT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3DA5EB-2CBE-4037-AF8E-A168FAD2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9939"/>
                <a:ext cx="10515600" cy="1785104"/>
              </a:xfrm>
              <a:prstGeom prst="rect">
                <a:avLst/>
              </a:prstGeom>
              <a:blipFill>
                <a:blip r:embed="rId3"/>
                <a:stretch>
                  <a:fillRect l="-696" t="-2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17BCD18-DB2E-47B0-AE0F-EFD7D79616F5}"/>
              </a:ext>
            </a:extLst>
          </p:cNvPr>
          <p:cNvGrpSpPr/>
          <p:nvPr/>
        </p:nvGrpSpPr>
        <p:grpSpPr>
          <a:xfrm>
            <a:off x="729676" y="3953716"/>
            <a:ext cx="7616716" cy="1020726"/>
            <a:chOff x="838200" y="4238879"/>
            <a:chExt cx="7616716" cy="102072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83F712-4EBA-4B36-98F8-3145E79DECD5}"/>
                </a:ext>
              </a:extLst>
            </p:cNvPr>
            <p:cNvGrpSpPr/>
            <p:nvPr/>
          </p:nvGrpSpPr>
          <p:grpSpPr>
            <a:xfrm>
              <a:off x="2732001" y="4665498"/>
              <a:ext cx="4938177" cy="594107"/>
              <a:chOff x="4011914" y="4658613"/>
              <a:chExt cx="4938177" cy="59410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6A31C9C-54AB-47BD-9B72-882F84DE4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8708" y="4658613"/>
                <a:ext cx="2351383" cy="58791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AE6BBC-2BDE-4C4D-8053-0020C2C58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914" y="4664800"/>
                <a:ext cx="1913231" cy="58792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DD2DF-3810-4CA2-843F-5E65C280065D}"/>
                </a:ext>
              </a:extLst>
            </p:cNvPr>
            <p:cNvSpPr txBox="1"/>
            <p:nvPr/>
          </p:nvSpPr>
          <p:spPr>
            <a:xfrm>
              <a:off x="838200" y="4238879"/>
              <a:ext cx="76167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I choose </a:t>
              </a:r>
              <a:r>
                <a:rPr lang="it-IT" sz="2200" i="1" dirty="0"/>
                <a:t>T</a:t>
              </a:r>
              <a:r>
                <a:rPr lang="it-IT" sz="2200" dirty="0"/>
                <a:t> such that it is very unlikely that the game lasts for more steps: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0FD54-DE8F-4534-9229-CEE79DF65174}"/>
              </a:ext>
            </a:extLst>
          </p:cNvPr>
          <p:cNvGrpSpPr/>
          <p:nvPr/>
        </p:nvGrpSpPr>
        <p:grpSpPr>
          <a:xfrm>
            <a:off x="2212228" y="5012626"/>
            <a:ext cx="4079240" cy="1068183"/>
            <a:chOff x="3999035" y="5193412"/>
            <a:chExt cx="4079240" cy="10681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138604-AEB9-4AC5-B682-169357DE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223" y="5678641"/>
              <a:ext cx="1949553" cy="5829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ED2C83-D9F9-4F5D-B19D-6CE83090A52A}"/>
                </a:ext>
              </a:extLst>
            </p:cNvPr>
            <p:cNvSpPr txBox="1"/>
            <p:nvPr/>
          </p:nvSpPr>
          <p:spPr>
            <a:xfrm>
              <a:off x="3999035" y="5193412"/>
              <a:ext cx="40792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/>
                <a:t>State space approximation: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04E47FD-D082-478B-BB84-3214E878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217" y="3953716"/>
            <a:ext cx="3375012" cy="26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FD64D-F6E2-4A64-A0EC-C63E0CDD0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55" y="5237958"/>
            <a:ext cx="8589289" cy="769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801BC-79FF-4C68-8FF5-8A755323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150"/>
            <a:ext cx="4348963" cy="3330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727CF-B836-4DE3-B4EF-D15715D2C07C}"/>
              </a:ext>
            </a:extLst>
          </p:cNvPr>
          <p:cNvSpPr txBox="1"/>
          <p:nvPr/>
        </p:nvSpPr>
        <p:spPr>
          <a:xfrm>
            <a:off x="5814873" y="1809037"/>
            <a:ext cx="553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From a state in S(t) I can jump only in S(t+1)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F44B5-74EB-4EE5-B0EC-F6587B037AFA}"/>
              </a:ext>
            </a:extLst>
          </p:cNvPr>
          <p:cNvSpPr txBox="1"/>
          <p:nvPr/>
        </p:nvSpPr>
        <p:spPr>
          <a:xfrm>
            <a:off x="5814874" y="3174048"/>
            <a:ext cx="5538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All the values in S(t) can be computed by knowing the values in S(t+1)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E59DF8-37D6-4613-A22C-F7AAA6D6E259}"/>
              </a:ext>
            </a:extLst>
          </p:cNvPr>
          <p:cNvCxnSpPr>
            <a:cxnSpLocks/>
          </p:cNvCxnSpPr>
          <p:nvPr/>
        </p:nvCxnSpPr>
        <p:spPr>
          <a:xfrm>
            <a:off x="8584336" y="2479714"/>
            <a:ext cx="0" cy="55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9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2727CF-B836-4DE3-B4EF-D15715D2C07C}"/>
                  </a:ext>
                </a:extLst>
              </p:cNvPr>
              <p:cNvSpPr txBox="1"/>
              <p:nvPr/>
            </p:nvSpPr>
            <p:spPr>
              <a:xfrm>
                <a:off x="838199" y="1423614"/>
                <a:ext cx="10515599" cy="216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Solve the Bellman equation going backward:</a:t>
                </a:r>
              </a:p>
              <a:p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Estimate the values at S(T), the boundary, for example the estimated rewards: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it-I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Iteratively compute all the values going backward.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2727CF-B836-4DE3-B4EF-D15715D2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23614"/>
                <a:ext cx="10515599" cy="2167260"/>
              </a:xfrm>
              <a:prstGeom prst="rect">
                <a:avLst/>
              </a:prstGeom>
              <a:blipFill>
                <a:blip r:embed="rId2"/>
                <a:stretch>
                  <a:fillRect l="-696" t="-1972" b="-47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2727CF-B836-4DE3-B4EF-D15715D2C07C}"/>
                  </a:ext>
                </a:extLst>
              </p:cNvPr>
              <p:cNvSpPr txBox="1"/>
              <p:nvPr/>
            </p:nvSpPr>
            <p:spPr>
              <a:xfrm>
                <a:off x="838199" y="1423614"/>
                <a:ext cx="10515599" cy="216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Solve the Bellman equation going backward:</a:t>
                </a:r>
              </a:p>
              <a:p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Estimate the values at S(T), the boundary, for example the estimated rewards: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it-I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Iteratively compute all the values going backward.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2727CF-B836-4DE3-B4EF-D15715D2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23614"/>
                <a:ext cx="10515599" cy="2167260"/>
              </a:xfrm>
              <a:prstGeom prst="rect">
                <a:avLst/>
              </a:prstGeom>
              <a:blipFill>
                <a:blip r:embed="rId2"/>
                <a:stretch>
                  <a:fillRect l="-696" t="-1972" b="-47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6B01B-A087-4D10-98A5-DFCF6E0C9394}"/>
                  </a:ext>
                </a:extLst>
              </p:cNvPr>
              <p:cNvSpPr txBox="1"/>
              <p:nvPr/>
            </p:nvSpPr>
            <p:spPr>
              <a:xfrm>
                <a:off x="838199" y="4653263"/>
                <a:ext cx="10515599" cy="1136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dirty="0"/>
                  <a:t>Even though the estimate at the boundary is wrong, the error exponentially disappears:</a:t>
                </a:r>
              </a:p>
              <a:p>
                <a:pPr algn="ctr"/>
                <a:endParaRPr lang="it-IT" sz="2200" dirty="0"/>
              </a:p>
              <a:p>
                <a:pPr algn="ctr"/>
                <a:r>
                  <a:rPr lang="it-IT" sz="2200" dirty="0"/>
                  <a:t>Error of the states in S(t) 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t-IT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6B01B-A087-4D10-98A5-DFCF6E0C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3263"/>
                <a:ext cx="10515599" cy="1136978"/>
              </a:xfrm>
              <a:prstGeom prst="rect">
                <a:avLst/>
              </a:prstGeom>
              <a:blipFill>
                <a:blip r:embed="rId3"/>
                <a:stretch>
                  <a:fillRect t="-3209" b="-74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5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Solving with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8C9BFB-1E50-4F5D-BB1E-2BBA9BAC01CF}"/>
                  </a:ext>
                </a:extLst>
              </p:cNvPr>
              <p:cNvSpPr txBox="1"/>
              <p:nvPr/>
            </p:nvSpPr>
            <p:spPr>
              <a:xfrm>
                <a:off x="1287920" y="1864360"/>
                <a:ext cx="9616159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8C9BFB-1E50-4F5D-BB1E-2BBA9BAC0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20" y="1864360"/>
                <a:ext cx="9616159" cy="382156"/>
              </a:xfrm>
              <a:prstGeom prst="rect">
                <a:avLst/>
              </a:prstGeom>
              <a:blipFill>
                <a:blip r:embed="rId2"/>
                <a:stretch>
                  <a:fillRect l="-444" b="-23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2A08E9-AD81-45F4-8332-5266A75FB937}"/>
                  </a:ext>
                </a:extLst>
              </p:cNvPr>
              <p:cNvSpPr txBox="1"/>
              <p:nvPr/>
            </p:nvSpPr>
            <p:spPr>
              <a:xfrm>
                <a:off x="2971618" y="2736409"/>
                <a:ext cx="624876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𝑠𝑜𝑚𝑒𝑡h𝑖𝑛𝑔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  +   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2A08E9-AD81-45F4-8332-5266A75FB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18" y="2736409"/>
                <a:ext cx="6248762" cy="338554"/>
              </a:xfrm>
              <a:prstGeom prst="rect">
                <a:avLst/>
              </a:prstGeom>
              <a:blipFill>
                <a:blip r:embed="rId3"/>
                <a:stretch>
                  <a:fillRect l="-97" r="-1170" b="-3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B230E-6123-42C5-80E0-637A93D04015}"/>
                  </a:ext>
                </a:extLst>
              </p:cNvPr>
              <p:cNvSpPr txBox="1"/>
              <p:nvPr/>
            </p:nvSpPr>
            <p:spPr>
              <a:xfrm>
                <a:off x="1776643" y="3564857"/>
                <a:ext cx="900836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𝑠𝑜𝑚𝑒𝑡h𝑖𝑛𝑔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  +   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2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𝑜𝑚𝑒𝑡h𝑖𝑛𝑔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+ …  +   </m:t>
                      </m:r>
                      <m:sSup>
                        <m:s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B230E-6123-42C5-80E0-637A93D0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43" y="3564857"/>
                <a:ext cx="9008364" cy="338554"/>
              </a:xfrm>
              <a:prstGeom prst="rect">
                <a:avLst/>
              </a:prstGeom>
              <a:blipFill>
                <a:blip r:embed="rId4"/>
                <a:stretch>
                  <a:fillRect l="-68" t="-3636" r="-880" b="-3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EC09DC-03E8-43EB-AE04-84D33F46F4D1}"/>
                  </a:ext>
                </a:extLst>
              </p:cNvPr>
              <p:cNvSpPr txBox="1"/>
              <p:nvPr/>
            </p:nvSpPr>
            <p:spPr>
              <a:xfrm>
                <a:off x="838199" y="4653263"/>
                <a:ext cx="10515599" cy="1136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dirty="0"/>
                  <a:t>Even though the estimate at the boundary is wrong, the error exponentially disappears:</a:t>
                </a:r>
              </a:p>
              <a:p>
                <a:pPr algn="ctr"/>
                <a:endParaRPr lang="it-IT" sz="2200" dirty="0"/>
              </a:p>
              <a:p>
                <a:pPr algn="ctr"/>
                <a:r>
                  <a:rPr lang="it-IT" sz="2200" dirty="0"/>
                  <a:t>Error of the states in S(t) 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t-IT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EC09DC-03E8-43EB-AE04-84D33F46F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3263"/>
                <a:ext cx="10515599" cy="1136978"/>
              </a:xfrm>
              <a:prstGeom prst="rect">
                <a:avLst/>
              </a:prstGeom>
              <a:blipFill>
                <a:blip r:embed="rId5"/>
                <a:stretch>
                  <a:fillRect t="-3209" b="-74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2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Bandit, hydrogen atom of RL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B5B7-1270-4ECC-91F5-F60CC9A54DFC}"/>
              </a:ext>
            </a:extLst>
          </p:cNvPr>
          <p:cNvGrpSpPr/>
          <p:nvPr/>
        </p:nvGrpSpPr>
        <p:grpSpPr>
          <a:xfrm>
            <a:off x="1136190" y="1325563"/>
            <a:ext cx="4282148" cy="4367413"/>
            <a:chOff x="1344641" y="1752886"/>
            <a:chExt cx="4282148" cy="4367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E4C9FB-9E85-45AF-A557-17CCBBD8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641" y="1917577"/>
              <a:ext cx="2542624" cy="40704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6A573F-AF10-4C83-9CE2-C96F56EFABAB}"/>
                </a:ext>
              </a:extLst>
            </p:cNvPr>
            <p:cNvSpPr txBox="1"/>
            <p:nvPr/>
          </p:nvSpPr>
          <p:spPr>
            <a:xfrm>
              <a:off x="3318913" y="3411245"/>
              <a:ext cx="212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q</a:t>
              </a:r>
              <a:r>
                <a:rPr lang="it-IT" baseline="-25000" dirty="0"/>
                <a:t>1, </a:t>
              </a:r>
              <a:r>
                <a:rPr lang="it-IT" dirty="0"/>
                <a:t>reward =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F9C99-A51B-4D28-925B-B78DB85F5436}"/>
                </a:ext>
              </a:extLst>
            </p:cNvPr>
            <p:cNvSpPr txBox="1"/>
            <p:nvPr/>
          </p:nvSpPr>
          <p:spPr>
            <a:xfrm>
              <a:off x="3318913" y="4045196"/>
              <a:ext cx="212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q</a:t>
              </a:r>
              <a:r>
                <a:rPr lang="it-IT" baseline="-25000" dirty="0"/>
                <a:t>2, </a:t>
              </a:r>
              <a:r>
                <a:rPr lang="it-IT" dirty="0"/>
                <a:t>reward =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2DCACB-D07B-4722-AB8D-B75DCE0047F9}"/>
                </a:ext>
              </a:extLst>
            </p:cNvPr>
            <p:cNvSpPr txBox="1"/>
            <p:nvPr/>
          </p:nvSpPr>
          <p:spPr>
            <a:xfrm>
              <a:off x="3318913" y="1752886"/>
              <a:ext cx="23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1-q</a:t>
              </a:r>
              <a:r>
                <a:rPr lang="it-IT" baseline="-25000" dirty="0"/>
                <a:t>1, </a:t>
              </a:r>
              <a:r>
                <a:rPr lang="it-IT" dirty="0"/>
                <a:t>reward =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1951F-AE49-4C77-9FA8-563D2ABA81BB}"/>
                </a:ext>
              </a:extLst>
            </p:cNvPr>
            <p:cNvSpPr txBox="1"/>
            <p:nvPr/>
          </p:nvSpPr>
          <p:spPr>
            <a:xfrm>
              <a:off x="3318913" y="5750967"/>
              <a:ext cx="23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1-q</a:t>
              </a:r>
              <a:r>
                <a:rPr lang="it-IT" baseline="-25000" dirty="0"/>
                <a:t>2, </a:t>
              </a:r>
              <a:r>
                <a:rPr lang="it-IT" dirty="0"/>
                <a:t>reward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187982-C548-48A9-9EDC-E5333008A734}"/>
              </a:ext>
            </a:extLst>
          </p:cNvPr>
          <p:cNvSpPr txBox="1"/>
          <p:nvPr/>
        </p:nvSpPr>
        <p:spPr>
          <a:xfrm>
            <a:off x="6417637" y="4661137"/>
            <a:ext cx="5210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If </a:t>
            </a:r>
            <a:r>
              <a:rPr lang="it-IT" sz="2200" i="1" dirty="0"/>
              <a:t>q</a:t>
            </a:r>
            <a:r>
              <a:rPr lang="it-IT" sz="2200" i="1" baseline="-25000" dirty="0"/>
              <a:t>1</a:t>
            </a:r>
            <a:r>
              <a:rPr lang="it-IT" sz="2200" dirty="0"/>
              <a:t> and </a:t>
            </a:r>
            <a:r>
              <a:rPr lang="it-IT" sz="2200" i="1" dirty="0"/>
              <a:t>q</a:t>
            </a:r>
            <a:r>
              <a:rPr lang="it-IT" sz="2200" i="1" baseline="-25000" dirty="0"/>
              <a:t>2</a:t>
            </a:r>
            <a:r>
              <a:rPr lang="it-IT" sz="2200" dirty="0"/>
              <a:t> are known: always exploit the arm with larger </a:t>
            </a:r>
            <a:r>
              <a:rPr lang="it-IT" sz="2200" i="1" dirty="0"/>
              <a:t>q</a:t>
            </a:r>
            <a:r>
              <a:rPr lang="it-IT" sz="2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2A5C0-4FD3-4D9D-B9B1-2B76496824A4}"/>
              </a:ext>
            </a:extLst>
          </p:cNvPr>
          <p:cNvSpPr txBox="1"/>
          <p:nvPr/>
        </p:nvSpPr>
        <p:spPr>
          <a:xfrm>
            <a:off x="7205058" y="1469383"/>
            <a:ext cx="288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Utility function: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AD5C-1F58-4DDA-88C1-89DC84F898CC}"/>
              </a:ext>
            </a:extLst>
          </p:cNvPr>
          <p:cNvSpPr txBox="1"/>
          <p:nvPr/>
        </p:nvSpPr>
        <p:spPr>
          <a:xfrm>
            <a:off x="6549245" y="2748111"/>
            <a:ext cx="17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Policy: which action to take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A0503-F613-497C-9519-54FC9878B27D}"/>
              </a:ext>
            </a:extLst>
          </p:cNvPr>
          <p:cNvSpPr txBox="1"/>
          <p:nvPr/>
        </p:nvSpPr>
        <p:spPr>
          <a:xfrm>
            <a:off x="8270833" y="3452735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Discount 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DA46F-104A-4F8C-B316-1D279EC265D3}"/>
              </a:ext>
            </a:extLst>
          </p:cNvPr>
          <p:cNvSpPr txBox="1"/>
          <p:nvPr/>
        </p:nvSpPr>
        <p:spPr>
          <a:xfrm>
            <a:off x="9933917" y="2976979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Reward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3C981-3366-4767-B81C-2FA3ED9F1C34}"/>
              </a:ext>
            </a:extLst>
          </p:cNvPr>
          <p:cNvCxnSpPr>
            <a:cxnSpLocks/>
          </p:cNvCxnSpPr>
          <p:nvPr/>
        </p:nvCxnSpPr>
        <p:spPr>
          <a:xfrm flipH="1">
            <a:off x="7630416" y="2475906"/>
            <a:ext cx="143948" cy="30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A2AD60-09A4-4071-985B-7EBA75D785B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022834" y="2520659"/>
            <a:ext cx="79541" cy="93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68C09-0D1E-4CF7-9D48-81EA5DF363B7}"/>
              </a:ext>
            </a:extLst>
          </p:cNvPr>
          <p:cNvCxnSpPr>
            <a:cxnSpLocks/>
          </p:cNvCxnSpPr>
          <p:nvPr/>
        </p:nvCxnSpPr>
        <p:spPr>
          <a:xfrm>
            <a:off x="9319078" y="2520659"/>
            <a:ext cx="738801" cy="515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E52C39-037A-415A-ADFC-BB403C3C88E6}"/>
                  </a:ext>
                </a:extLst>
              </p:cNvPr>
              <p:cNvSpPr txBox="1"/>
              <p:nvPr/>
            </p:nvSpPr>
            <p:spPr>
              <a:xfrm>
                <a:off x="7630416" y="1963437"/>
                <a:ext cx="1827615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E52C39-037A-415A-ADFC-BB403C3C8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416" y="1963437"/>
                <a:ext cx="1827615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Bandit, hydrogen atom of RL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B5B7-1270-4ECC-91F5-F60CC9A54DFC}"/>
              </a:ext>
            </a:extLst>
          </p:cNvPr>
          <p:cNvGrpSpPr/>
          <p:nvPr/>
        </p:nvGrpSpPr>
        <p:grpSpPr>
          <a:xfrm>
            <a:off x="1136190" y="1325563"/>
            <a:ext cx="4282148" cy="4367413"/>
            <a:chOff x="1344641" y="1752886"/>
            <a:chExt cx="4282148" cy="4367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E4C9FB-9E85-45AF-A557-17CCBBD8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641" y="1917577"/>
              <a:ext cx="2542624" cy="40704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6A573F-AF10-4C83-9CE2-C96F56EFABAB}"/>
                </a:ext>
              </a:extLst>
            </p:cNvPr>
            <p:cNvSpPr txBox="1"/>
            <p:nvPr/>
          </p:nvSpPr>
          <p:spPr>
            <a:xfrm>
              <a:off x="3318913" y="3411245"/>
              <a:ext cx="212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q</a:t>
              </a:r>
              <a:r>
                <a:rPr lang="it-IT" baseline="-25000" dirty="0"/>
                <a:t>1, </a:t>
              </a:r>
              <a:r>
                <a:rPr lang="it-IT" dirty="0"/>
                <a:t>reward =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F9C99-A51B-4D28-925B-B78DB85F5436}"/>
                </a:ext>
              </a:extLst>
            </p:cNvPr>
            <p:cNvSpPr txBox="1"/>
            <p:nvPr/>
          </p:nvSpPr>
          <p:spPr>
            <a:xfrm>
              <a:off x="3318913" y="4045196"/>
              <a:ext cx="212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q</a:t>
              </a:r>
              <a:r>
                <a:rPr lang="it-IT" baseline="-25000" dirty="0"/>
                <a:t>2, </a:t>
              </a:r>
              <a:r>
                <a:rPr lang="it-IT" dirty="0"/>
                <a:t>reward =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2DCACB-D07B-4722-AB8D-B75DCE0047F9}"/>
                </a:ext>
              </a:extLst>
            </p:cNvPr>
            <p:cNvSpPr txBox="1"/>
            <p:nvPr/>
          </p:nvSpPr>
          <p:spPr>
            <a:xfrm>
              <a:off x="3318913" y="1752886"/>
              <a:ext cx="23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1-q</a:t>
              </a:r>
              <a:r>
                <a:rPr lang="it-IT" baseline="-25000" dirty="0"/>
                <a:t>1, </a:t>
              </a:r>
              <a:r>
                <a:rPr lang="it-IT" dirty="0"/>
                <a:t>reward =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1951F-AE49-4C77-9FA8-563D2ABA81BB}"/>
                </a:ext>
              </a:extLst>
            </p:cNvPr>
            <p:cNvSpPr txBox="1"/>
            <p:nvPr/>
          </p:nvSpPr>
          <p:spPr>
            <a:xfrm>
              <a:off x="3318913" y="5750967"/>
              <a:ext cx="23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Prob = 1-q</a:t>
              </a:r>
              <a:r>
                <a:rPr lang="it-IT" baseline="-25000" dirty="0"/>
                <a:t>2, </a:t>
              </a:r>
              <a:r>
                <a:rPr lang="it-IT" dirty="0"/>
                <a:t>reward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187982-C548-48A9-9EDC-E5333008A734}"/>
              </a:ext>
            </a:extLst>
          </p:cNvPr>
          <p:cNvSpPr txBox="1"/>
          <p:nvPr/>
        </p:nvSpPr>
        <p:spPr>
          <a:xfrm>
            <a:off x="6096001" y="3984029"/>
            <a:ext cx="55320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If </a:t>
            </a:r>
            <a:r>
              <a:rPr lang="it-IT" sz="2200" i="1" dirty="0"/>
              <a:t>q</a:t>
            </a:r>
            <a:r>
              <a:rPr lang="it-IT" sz="2200" i="1" baseline="-25000" dirty="0"/>
              <a:t>1</a:t>
            </a:r>
            <a:r>
              <a:rPr lang="it-IT" sz="2200" dirty="0"/>
              <a:t> and </a:t>
            </a:r>
            <a:r>
              <a:rPr lang="it-IT" sz="2200" i="1" dirty="0"/>
              <a:t>q</a:t>
            </a:r>
            <a:r>
              <a:rPr lang="it-IT" sz="2200" i="1" baseline="-25000" dirty="0"/>
              <a:t>2</a:t>
            </a:r>
            <a:r>
              <a:rPr lang="it-IT" sz="2200" dirty="0"/>
              <a:t> are unknown???</a:t>
            </a:r>
          </a:p>
          <a:p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/>
              <a:t>Exploration</a:t>
            </a:r>
            <a:r>
              <a:rPr lang="it-IT" sz="2200" dirty="0"/>
              <a:t> -&gt; random choice. </a:t>
            </a:r>
            <a:r>
              <a:rPr lang="it-IT" sz="2200" i="1" dirty="0"/>
              <a:t>Increase the knowledge of q but I loose chances to get the best reward</a:t>
            </a:r>
            <a:r>
              <a:rPr lang="it-IT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/>
              <a:t>Exploitation</a:t>
            </a:r>
            <a:r>
              <a:rPr lang="it-IT" sz="2200" dirty="0"/>
              <a:t> -&gt; pull the best arm. </a:t>
            </a:r>
            <a:r>
              <a:rPr lang="it-IT" sz="2200" i="1" dirty="0"/>
              <a:t>Without reliable estimates it’s useless</a:t>
            </a:r>
            <a:r>
              <a:rPr lang="it-IT" sz="2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61150-DFE4-4E26-A162-B93E3DCA86F0}"/>
              </a:ext>
            </a:extLst>
          </p:cNvPr>
          <p:cNvSpPr txBox="1"/>
          <p:nvPr/>
        </p:nvSpPr>
        <p:spPr>
          <a:xfrm>
            <a:off x="7205058" y="1469383"/>
            <a:ext cx="288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Utility function: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09575E-3DBA-4838-A8BD-165FD19BC516}"/>
              </a:ext>
            </a:extLst>
          </p:cNvPr>
          <p:cNvSpPr txBox="1"/>
          <p:nvPr/>
        </p:nvSpPr>
        <p:spPr>
          <a:xfrm>
            <a:off x="6549245" y="2748111"/>
            <a:ext cx="17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Policy: which action to take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9A19F-55AA-4778-8E4C-983E33C9D8B0}"/>
              </a:ext>
            </a:extLst>
          </p:cNvPr>
          <p:cNvSpPr txBox="1"/>
          <p:nvPr/>
        </p:nvSpPr>
        <p:spPr>
          <a:xfrm>
            <a:off x="8270833" y="3452735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Discount factor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D6E5A0-9C50-46B0-B344-01D2885B6870}"/>
              </a:ext>
            </a:extLst>
          </p:cNvPr>
          <p:cNvSpPr txBox="1"/>
          <p:nvPr/>
        </p:nvSpPr>
        <p:spPr>
          <a:xfrm>
            <a:off x="9933917" y="2976979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Reward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C0584-C5C0-4E54-BE51-5DE43D493241}"/>
              </a:ext>
            </a:extLst>
          </p:cNvPr>
          <p:cNvCxnSpPr>
            <a:cxnSpLocks/>
          </p:cNvCxnSpPr>
          <p:nvPr/>
        </p:nvCxnSpPr>
        <p:spPr>
          <a:xfrm flipH="1">
            <a:off x="7630416" y="2475906"/>
            <a:ext cx="143948" cy="30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AA2880-45C1-4BC1-ACA9-A94EE5EAE79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022834" y="2520659"/>
            <a:ext cx="79541" cy="93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0214C-C1D3-4471-95C7-55885F1B0F92}"/>
              </a:ext>
            </a:extLst>
          </p:cNvPr>
          <p:cNvCxnSpPr>
            <a:cxnSpLocks/>
          </p:cNvCxnSpPr>
          <p:nvPr/>
        </p:nvCxnSpPr>
        <p:spPr>
          <a:xfrm>
            <a:off x="9319078" y="2520659"/>
            <a:ext cx="738801" cy="515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048C8B-95A0-4411-93D1-8FAFECAE1D9C}"/>
                  </a:ext>
                </a:extLst>
              </p:cNvPr>
              <p:cNvSpPr txBox="1"/>
              <p:nvPr/>
            </p:nvSpPr>
            <p:spPr>
              <a:xfrm>
                <a:off x="7630416" y="1963437"/>
                <a:ext cx="1827615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048C8B-95A0-4411-93D1-8FAFECAE1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416" y="1963437"/>
                <a:ext cx="1827615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E757D0D-B0B5-4ADB-B964-35860A2CB1BB}"/>
              </a:ext>
            </a:extLst>
          </p:cNvPr>
          <p:cNvGrpSpPr/>
          <p:nvPr/>
        </p:nvGrpSpPr>
        <p:grpSpPr>
          <a:xfrm>
            <a:off x="3350269" y="1562558"/>
            <a:ext cx="5915842" cy="4027343"/>
            <a:chOff x="390445" y="2410740"/>
            <a:chExt cx="5915842" cy="402734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CD5D0E-38E6-415D-8DAE-CAA15EB8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410740"/>
              <a:ext cx="0" cy="3613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9562DB-4A78-476D-95E8-C5250AB21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5988697"/>
              <a:ext cx="5468087" cy="35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B20E97-0512-4E15-AFBA-D085CB99F162}"/>
                </a:ext>
              </a:extLst>
            </p:cNvPr>
            <p:cNvSpPr txBox="1"/>
            <p:nvPr/>
          </p:nvSpPr>
          <p:spPr>
            <a:xfrm>
              <a:off x="2624182" y="6068751"/>
              <a:ext cx="1299908" cy="36933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Belief on q</a:t>
              </a:r>
              <a:r>
                <a:rPr lang="it-IT" baseline="-25000" dirty="0"/>
                <a:t>1 </a:t>
              </a:r>
              <a:endParaRPr lang="it-IT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967266-4940-402B-834F-7F78FC10A511}"/>
                </a:ext>
              </a:extLst>
            </p:cNvPr>
            <p:cNvSpPr txBox="1"/>
            <p:nvPr/>
          </p:nvSpPr>
          <p:spPr>
            <a:xfrm rot="16200000">
              <a:off x="-74843" y="4199718"/>
              <a:ext cx="129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Belief on q</a:t>
              </a:r>
              <a:r>
                <a:rPr lang="it-IT" baseline="-25000" dirty="0"/>
                <a:t>2 </a:t>
              </a:r>
              <a:endParaRPr lang="it-IT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8B9EE6-B07F-4670-B965-F18147A70E11}"/>
              </a:ext>
            </a:extLst>
          </p:cNvPr>
          <p:cNvCxnSpPr>
            <a:cxnSpLocks/>
          </p:cNvCxnSpPr>
          <p:nvPr/>
        </p:nvCxnSpPr>
        <p:spPr>
          <a:xfrm>
            <a:off x="3798024" y="1931890"/>
            <a:ext cx="4871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A08C15-AB76-4C50-9B76-5209A570C433}"/>
              </a:ext>
            </a:extLst>
          </p:cNvPr>
          <p:cNvCxnSpPr>
            <a:cxnSpLocks/>
          </p:cNvCxnSpPr>
          <p:nvPr/>
        </p:nvCxnSpPr>
        <p:spPr>
          <a:xfrm>
            <a:off x="8669044" y="1931890"/>
            <a:ext cx="0" cy="320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53EBB8-772B-42E4-851D-14C8D498C58D}"/>
              </a:ext>
            </a:extLst>
          </p:cNvPr>
          <p:cNvSpPr txBox="1"/>
          <p:nvPr/>
        </p:nvSpPr>
        <p:spPr>
          <a:xfrm>
            <a:off x="8518201" y="5128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02C18E-A66B-4F82-A690-CCF432C55EAA}"/>
              </a:ext>
            </a:extLst>
          </p:cNvPr>
          <p:cNvSpPr txBox="1"/>
          <p:nvPr/>
        </p:nvSpPr>
        <p:spPr>
          <a:xfrm>
            <a:off x="3455796" y="1747224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49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E757D0D-B0B5-4ADB-B964-35860A2CB1BB}"/>
              </a:ext>
            </a:extLst>
          </p:cNvPr>
          <p:cNvGrpSpPr/>
          <p:nvPr/>
        </p:nvGrpSpPr>
        <p:grpSpPr>
          <a:xfrm>
            <a:off x="3350269" y="1562558"/>
            <a:ext cx="5915842" cy="4027343"/>
            <a:chOff x="390445" y="2410740"/>
            <a:chExt cx="5915842" cy="402734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CD5D0E-38E6-415D-8DAE-CAA15EB8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410740"/>
              <a:ext cx="0" cy="3613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9562DB-4A78-476D-95E8-C5250AB21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5988697"/>
              <a:ext cx="5468087" cy="35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B20E97-0512-4E15-AFBA-D085CB99F162}"/>
                </a:ext>
              </a:extLst>
            </p:cNvPr>
            <p:cNvSpPr txBox="1"/>
            <p:nvPr/>
          </p:nvSpPr>
          <p:spPr>
            <a:xfrm>
              <a:off x="2624182" y="6068751"/>
              <a:ext cx="1299908" cy="36933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Belief on q</a:t>
              </a:r>
              <a:r>
                <a:rPr lang="it-IT" baseline="-25000" dirty="0"/>
                <a:t>1 </a:t>
              </a:r>
              <a:endParaRPr lang="it-IT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967266-4940-402B-834F-7F78FC10A511}"/>
                </a:ext>
              </a:extLst>
            </p:cNvPr>
            <p:cNvSpPr txBox="1"/>
            <p:nvPr/>
          </p:nvSpPr>
          <p:spPr>
            <a:xfrm rot="16200000">
              <a:off x="-74843" y="4199718"/>
              <a:ext cx="129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Belief on q</a:t>
              </a:r>
              <a:r>
                <a:rPr lang="it-IT" baseline="-25000" dirty="0"/>
                <a:t>2 </a:t>
              </a:r>
              <a:endParaRPr lang="it-IT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FDF142-62CE-404E-AE04-22009251C605}"/>
              </a:ext>
            </a:extLst>
          </p:cNvPr>
          <p:cNvCxnSpPr>
            <a:cxnSpLocks/>
          </p:cNvCxnSpPr>
          <p:nvPr/>
        </p:nvCxnSpPr>
        <p:spPr>
          <a:xfrm flipV="1">
            <a:off x="3798024" y="4133352"/>
            <a:ext cx="481900" cy="104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513C16-8038-483D-918A-B13FC8DF05B2}"/>
              </a:ext>
            </a:extLst>
          </p:cNvPr>
          <p:cNvGrpSpPr/>
          <p:nvPr/>
        </p:nvGrpSpPr>
        <p:grpSpPr>
          <a:xfrm>
            <a:off x="4177008" y="2791986"/>
            <a:ext cx="1179625" cy="2257759"/>
            <a:chOff x="7001256" y="3748622"/>
            <a:chExt cx="1179625" cy="22577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0FFD6E-12B3-46DF-91DB-20EC15710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256" y="3933288"/>
              <a:ext cx="1179625" cy="18884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8A4B42-D801-42AC-B5CA-3B92AF04A44F}"/>
                </a:ext>
              </a:extLst>
            </p:cNvPr>
            <p:cNvSpPr txBox="1"/>
            <p:nvPr/>
          </p:nvSpPr>
          <p:spPr>
            <a:xfrm>
              <a:off x="7367261" y="3748622"/>
              <a:ext cx="705642" cy="36933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  <a:r>
                <a:rPr lang="it-IT" baseline="-25000" dirty="0"/>
                <a:t>1 </a:t>
              </a:r>
              <a:r>
                <a:rPr lang="it-IT" dirty="0"/>
                <a:t>= 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1AF612-55DC-4528-A96D-86A95ADC36B5}"/>
                </a:ext>
              </a:extLst>
            </p:cNvPr>
            <p:cNvSpPr txBox="1"/>
            <p:nvPr/>
          </p:nvSpPr>
          <p:spPr>
            <a:xfrm>
              <a:off x="7367261" y="5637049"/>
              <a:ext cx="705642" cy="36933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  <a:r>
                <a:rPr lang="it-IT" baseline="-25000" dirty="0"/>
                <a:t>2 </a:t>
              </a:r>
              <a:r>
                <a:rPr lang="it-IT" dirty="0"/>
                <a:t>= 0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8B9EE6-B07F-4670-B965-F18147A70E11}"/>
              </a:ext>
            </a:extLst>
          </p:cNvPr>
          <p:cNvCxnSpPr>
            <a:cxnSpLocks/>
          </p:cNvCxnSpPr>
          <p:nvPr/>
        </p:nvCxnSpPr>
        <p:spPr>
          <a:xfrm>
            <a:off x="3798024" y="1931890"/>
            <a:ext cx="4871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A08C15-AB76-4C50-9B76-5209A570C433}"/>
              </a:ext>
            </a:extLst>
          </p:cNvPr>
          <p:cNvCxnSpPr>
            <a:cxnSpLocks/>
          </p:cNvCxnSpPr>
          <p:nvPr/>
        </p:nvCxnSpPr>
        <p:spPr>
          <a:xfrm>
            <a:off x="8669044" y="1931890"/>
            <a:ext cx="0" cy="320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53EBB8-772B-42E4-851D-14C8D498C58D}"/>
              </a:ext>
            </a:extLst>
          </p:cNvPr>
          <p:cNvSpPr txBox="1"/>
          <p:nvPr/>
        </p:nvSpPr>
        <p:spPr>
          <a:xfrm>
            <a:off x="8518201" y="5128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02C18E-A66B-4F82-A690-CCF432C55EAA}"/>
              </a:ext>
            </a:extLst>
          </p:cNvPr>
          <p:cNvSpPr txBox="1"/>
          <p:nvPr/>
        </p:nvSpPr>
        <p:spPr>
          <a:xfrm>
            <a:off x="3455796" y="1747224"/>
            <a:ext cx="34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FEE599-17EF-4997-9728-F3C04333D11C}"/>
              </a:ext>
            </a:extLst>
          </p:cNvPr>
          <p:cNvGrpSpPr/>
          <p:nvPr/>
        </p:nvGrpSpPr>
        <p:grpSpPr>
          <a:xfrm>
            <a:off x="6929095" y="2127273"/>
            <a:ext cx="1179626" cy="2254247"/>
            <a:chOff x="9095233" y="3748622"/>
            <a:chExt cx="1179626" cy="225424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99EA85C-F9D2-4DFF-BCE4-E8151976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233" y="3933288"/>
              <a:ext cx="1179626" cy="188842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8F1CE1-243D-4445-A84E-972C36EAB2B3}"/>
                </a:ext>
              </a:extLst>
            </p:cNvPr>
            <p:cNvSpPr txBox="1"/>
            <p:nvPr/>
          </p:nvSpPr>
          <p:spPr>
            <a:xfrm>
              <a:off x="9336168" y="5633537"/>
              <a:ext cx="705642" cy="36933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  <a:r>
                <a:rPr lang="it-IT" baseline="-25000" dirty="0"/>
                <a:t>2 </a:t>
              </a:r>
              <a:r>
                <a:rPr lang="it-IT" dirty="0"/>
                <a:t>= 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D409E2-B908-44C9-93E5-241146AD239C}"/>
                </a:ext>
              </a:extLst>
            </p:cNvPr>
            <p:cNvSpPr txBox="1"/>
            <p:nvPr/>
          </p:nvSpPr>
          <p:spPr>
            <a:xfrm>
              <a:off x="9228831" y="3748622"/>
              <a:ext cx="912429" cy="36933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  <a:r>
                <a:rPr lang="it-IT" baseline="-25000" dirty="0"/>
                <a:t>1 </a:t>
              </a:r>
              <a:r>
                <a:rPr lang="it-IT" dirty="0"/>
                <a:t>= 1/2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56C1FD-F522-45E0-9E41-8CCDF6CFD8C4}"/>
              </a:ext>
            </a:extLst>
          </p:cNvPr>
          <p:cNvCxnSpPr>
            <a:cxnSpLocks/>
          </p:cNvCxnSpPr>
          <p:nvPr/>
        </p:nvCxnSpPr>
        <p:spPr>
          <a:xfrm>
            <a:off x="6291459" y="1931890"/>
            <a:ext cx="692810" cy="110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1F5DD4-17EE-4F6E-AAA8-4BB2816D1C35}"/>
              </a:ext>
            </a:extLst>
          </p:cNvPr>
          <p:cNvSpPr txBox="1"/>
          <p:nvPr/>
        </p:nvSpPr>
        <p:spPr>
          <a:xfrm>
            <a:off x="6855225" y="2619497"/>
            <a:ext cx="4498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i="1" dirty="0"/>
              <a:t>Assumption</a:t>
            </a:r>
            <a:r>
              <a:rPr lang="it-IT" sz="2200" dirty="0"/>
              <a:t>: the belief is a Beta distribution and the two beliefs are independent: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1C0254-A290-4971-BBDC-CE12B7FBC3B2}"/>
                  </a:ext>
                </a:extLst>
              </p:cNvPr>
              <p:cNvSpPr txBox="1"/>
              <p:nvPr/>
            </p:nvSpPr>
            <p:spPr>
              <a:xfrm>
                <a:off x="6689716" y="3908750"/>
                <a:ext cx="4829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1C0254-A290-4971-BBDC-CE12B7FB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16" y="3908750"/>
                <a:ext cx="4829591" cy="307777"/>
              </a:xfrm>
              <a:prstGeom prst="rect">
                <a:avLst/>
              </a:prstGeom>
              <a:blipFill>
                <a:blip r:embed="rId2"/>
                <a:stretch>
                  <a:fillRect l="-757" t="-1961" r="-1387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836AD3-EAB4-4E85-8686-0EEF4637B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00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C880BB-64B3-44C7-913F-BB0B4C2ED811}"/>
              </a:ext>
            </a:extLst>
          </p:cNvPr>
          <p:cNvSpPr txBox="1"/>
          <p:nvPr/>
        </p:nvSpPr>
        <p:spPr>
          <a:xfrm>
            <a:off x="838200" y="1325563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Each time I pull an arm I have a Bernoulli outcome. I can update the belief using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6EF6FE-243C-45FE-BE7D-E893B5B687BD}"/>
                  </a:ext>
                </a:extLst>
              </p:cNvPr>
              <p:cNvSpPr txBox="1"/>
              <p:nvPr/>
            </p:nvSpPr>
            <p:spPr>
              <a:xfrm>
                <a:off x="3971583" y="2036771"/>
                <a:ext cx="4248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6EF6FE-243C-45FE-BE7D-E893B5B6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83" y="2036771"/>
                <a:ext cx="4248834" cy="307777"/>
              </a:xfrm>
              <a:prstGeom prst="rect">
                <a:avLst/>
              </a:prstGeom>
              <a:blipFill>
                <a:blip r:embed="rId2"/>
                <a:stretch>
                  <a:fillRect l="-1006" t="-196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B42889-0763-4CF3-BB1F-E2264BCA89F1}"/>
              </a:ext>
            </a:extLst>
          </p:cNvPr>
          <p:cNvCxnSpPr>
            <a:cxnSpLocks/>
          </p:cNvCxnSpPr>
          <p:nvPr/>
        </p:nvCxnSpPr>
        <p:spPr>
          <a:xfrm>
            <a:off x="4723294" y="2418373"/>
            <a:ext cx="0" cy="444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4DDD02-78E0-446F-B22E-BC34D9BA5A25}"/>
              </a:ext>
            </a:extLst>
          </p:cNvPr>
          <p:cNvSpPr txBox="1"/>
          <p:nvPr/>
        </p:nvSpPr>
        <p:spPr>
          <a:xfrm>
            <a:off x="3471915" y="2863224"/>
            <a:ext cx="25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Beta again!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24B0C6-908D-407E-B331-87978BE49EAB}"/>
              </a:ext>
            </a:extLst>
          </p:cNvPr>
          <p:cNvSpPr txBox="1"/>
          <p:nvPr/>
        </p:nvSpPr>
        <p:spPr>
          <a:xfrm>
            <a:off x="6915705" y="2863224"/>
            <a:ext cx="14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Beta prior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C5E210-0973-4D7B-B623-3B26B8ACC923}"/>
              </a:ext>
            </a:extLst>
          </p:cNvPr>
          <p:cNvSpPr txBox="1"/>
          <p:nvPr/>
        </p:nvSpPr>
        <p:spPr>
          <a:xfrm>
            <a:off x="5246703" y="3308075"/>
            <a:ext cx="20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Bernoulli likelyhood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2BF757-4F37-4CC9-84ED-4BC37FDBA0EA}"/>
              </a:ext>
            </a:extLst>
          </p:cNvPr>
          <p:cNvCxnSpPr>
            <a:cxnSpLocks/>
          </p:cNvCxnSpPr>
          <p:nvPr/>
        </p:nvCxnSpPr>
        <p:spPr>
          <a:xfrm>
            <a:off x="7681778" y="2418373"/>
            <a:ext cx="0" cy="444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7C55FD-6265-4398-BE0A-6D4EDF1B717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291310" y="2418373"/>
            <a:ext cx="0" cy="88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A72-907B-4E42-B5A7-2EB219B5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Bandit in the belief space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C880BB-64B3-44C7-913F-BB0B4C2ED811}"/>
              </a:ext>
            </a:extLst>
          </p:cNvPr>
          <p:cNvSpPr txBox="1"/>
          <p:nvPr/>
        </p:nvSpPr>
        <p:spPr>
          <a:xfrm>
            <a:off x="838200" y="1325563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Each time I pull an arm I have a Bernoulli outcome. I can update the beleif using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6EF6FE-243C-45FE-BE7D-E893B5B687BD}"/>
                  </a:ext>
                </a:extLst>
              </p:cNvPr>
              <p:cNvSpPr txBox="1"/>
              <p:nvPr/>
            </p:nvSpPr>
            <p:spPr>
              <a:xfrm>
                <a:off x="3971583" y="2036771"/>
                <a:ext cx="4248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6EF6FE-243C-45FE-BE7D-E893B5B6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83" y="2036771"/>
                <a:ext cx="4248834" cy="307777"/>
              </a:xfrm>
              <a:prstGeom prst="rect">
                <a:avLst/>
              </a:prstGeom>
              <a:blipFill>
                <a:blip r:embed="rId2"/>
                <a:stretch>
                  <a:fillRect l="-1006" t="-196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F5F101D-5C9F-4195-B18F-533D7B74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6" y="3151129"/>
            <a:ext cx="4566093" cy="3044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365B5-22FC-44FC-9141-A42FC48C5B3E}"/>
                  </a:ext>
                </a:extLst>
              </p:cNvPr>
              <p:cNvSpPr txBox="1"/>
              <p:nvPr/>
            </p:nvSpPr>
            <p:spPr>
              <a:xfrm>
                <a:off x="4859770" y="3506679"/>
                <a:ext cx="236665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Action: pull arm 1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Not win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Bayes: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365B5-22FC-44FC-9141-A42FC48C5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70" y="3506679"/>
                <a:ext cx="2366653" cy="1754326"/>
              </a:xfrm>
              <a:prstGeom prst="rect">
                <a:avLst/>
              </a:prstGeom>
              <a:blipFill>
                <a:blip r:embed="rId4"/>
                <a:stretch>
                  <a:fillRect t="-1736" b="-20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7E30E6E-429D-4795-9B2F-8DA3CF9F7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21" y="3151129"/>
            <a:ext cx="4566093" cy="30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1401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Two-armed Bernoulli bandits in the belief space</vt:lpstr>
      <vt:lpstr>Bandit, hydrogen atom of RL</vt:lpstr>
      <vt:lpstr>Bandit, hydrogen atom of RL</vt:lpstr>
      <vt:lpstr>Bandit, hydrogen atom of RL</vt:lpstr>
      <vt:lpstr>Bandit in the belief space</vt:lpstr>
      <vt:lpstr>Bandit in the belief space</vt:lpstr>
      <vt:lpstr>Bandit in the belief space</vt:lpstr>
      <vt:lpstr>Bandit in the belief space</vt:lpstr>
      <vt:lpstr>Bandit in the belief space</vt:lpstr>
      <vt:lpstr>Bandit in the belief space</vt:lpstr>
      <vt:lpstr>Bandit in the belief space</vt:lpstr>
      <vt:lpstr>Belief-space bandit as an MDP</vt:lpstr>
      <vt:lpstr>Belief-space bandit as an MDP</vt:lpstr>
      <vt:lpstr>Belief-space bandit as an MDP</vt:lpstr>
      <vt:lpstr>Belief-space bandit as an MDP</vt:lpstr>
      <vt:lpstr>Belief-space bandit as an MDP</vt:lpstr>
      <vt:lpstr>Belief-space bandit as an MDP</vt:lpstr>
      <vt:lpstr>Solving with dynamic programming</vt:lpstr>
      <vt:lpstr>Solving with dynamic programming</vt:lpstr>
      <vt:lpstr>Solving with dynamic programming</vt:lpstr>
      <vt:lpstr>Solving with dynamic programming</vt:lpstr>
      <vt:lpstr>Solving with dynamic programming</vt:lpstr>
      <vt:lpstr>Solving with dynamic programming</vt:lpstr>
      <vt:lpstr>Solving with dynamic programming</vt:lpstr>
      <vt:lpstr>Solving with dynamic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arms Bernoulli bandits</dc:title>
  <dc:creator>Andrea Mazzolini</dc:creator>
  <cp:lastModifiedBy>Andrea Mazzolini</cp:lastModifiedBy>
  <cp:revision>50</cp:revision>
  <dcterms:created xsi:type="dcterms:W3CDTF">2019-09-01T09:57:10Z</dcterms:created>
  <dcterms:modified xsi:type="dcterms:W3CDTF">2019-09-05T06:14:20Z</dcterms:modified>
</cp:coreProperties>
</file>