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7" r:id="rId4"/>
    <p:sldId id="309" r:id="rId5"/>
    <p:sldId id="288" r:id="rId6"/>
    <p:sldId id="302" r:id="rId7"/>
    <p:sldId id="290" r:id="rId8"/>
    <p:sldId id="304" r:id="rId9"/>
    <p:sldId id="305" r:id="rId10"/>
    <p:sldId id="307" r:id="rId11"/>
    <p:sldId id="306" r:id="rId12"/>
    <p:sldId id="308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2057-C3FF-4903-B6F9-F37FDC3D1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03B5-8FEE-49AC-8050-C89427C5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CBE8-6EC0-4E3D-9E55-3214C7A6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0008-E6E8-427E-90B0-8473036C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74DB-4DC9-442F-B04C-E301E178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46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8AD6-6095-402C-92CE-7E7DC67B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A632-78E9-414E-B5B2-32788718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6A80-9C7E-4567-8767-2F1ECC0C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23AA-153A-4C23-BEC2-EAE8BDC0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F082-C151-4924-82B2-046CCDCD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64AE-25D2-4058-9E04-2A365872F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191C8-BBFE-4727-9165-ED0D901E4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C5DA-023D-486A-946E-013662B3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A068-13DB-4D2A-AD22-A5862FD4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17DC-73F9-4AD2-8AE7-921D073A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3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33BB-F81B-48E6-ADC7-B7E65DEC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83A2-84D9-4F6C-833E-4AEEFD63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8529-D6CD-4196-A62D-5A2F5AB1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2A43-09C5-4B6B-9F10-C9F40B57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6E71-219D-4C5E-A22E-3BEEAAD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9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BC5-BDFF-4924-9450-7553D5A0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1485-6182-44E4-91BD-135C3A20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44D5-5A71-423E-AB3A-E8CF0E18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260E-EB60-456B-B87D-1A556ABB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D7EF-C62D-4DD9-837A-933EB1C4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5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C097-BA9C-472F-B7DE-32A7058D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16ED-07F0-4FC6-87A9-18AC32475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2197-7092-46DB-BDB5-CD4C840F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D244-B88F-4F0F-81AA-CF2291F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1A83-837B-4EEB-897B-7FA3C5F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B2D8F-BB45-4208-A9A4-8434247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8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1DEE-D734-4F3F-9D73-B3CE797D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7EA4-AD7A-4FB8-8C1D-DDDD2047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B4F8-23B5-49D0-B7B9-6F3A7E62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3CE37-BF9E-40A2-A582-D22E014B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A66E-2257-43AB-8BF6-14786A977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4FF3-9CC3-4471-8662-73D67D4F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2AE3-0E5D-499B-9E04-964686F7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AFDEF-462E-4F2F-B355-82FB6A51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6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689D-DA44-4426-AC01-576E7CD7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66CAB-01CE-4C95-A8FE-8961F5B6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7F99E-4281-4277-A22C-A5CCFA85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BD873-60A9-4A0E-AC12-17E3E9F2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4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F03CE-B0D9-495F-B365-670AC54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76A2F-DB55-482F-99F4-9EDE5A98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8312-FC35-44AF-8621-18C41C2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0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A46-710E-4819-AA85-ED341AE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C55E-45C6-45C5-9402-134F393C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24328-F04C-4B64-8D41-20D43DE7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DCBB-3DD6-4398-AB40-ED03316C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9C39-6A4B-45B1-9F76-70087DCF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1C7E-F2A8-411C-B991-F3853349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34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226-1A89-4E2B-8E19-A1DFC10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4C62F-37C6-43B2-90FD-EDD6768BE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D49B-ED67-4885-8D03-81EC65AB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38879-BDC7-43C8-A346-3872CB4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E7C42-B3BE-468A-903A-9353D21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5E1F-6C3C-444A-B84A-9BEF0AD2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5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1719B-83BF-4BF7-95BC-C1D2CB3B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D1F2-EB6E-42E5-B283-46EA2101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0A8B-3FF0-4303-B7BC-C4229EEC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C2D6-0CD8-4289-9734-3D225C7F76D0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8BCD-A62B-4981-AF82-685993617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97AC-6FC1-4990-8C8A-1737C3BC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0B3A-B22C-409D-B657-C87C6EDF80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1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04E5-4BD4-4393-9CF5-0D07078CB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Gridworld with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A0A1-4E0D-4ACA-BC9F-EAB37F3A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Andrea Mazzolini, Como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3D2AE-3CE5-486C-AEF7-BD4DA8EF8413}"/>
              </a:ext>
            </a:extLst>
          </p:cNvPr>
          <p:cNvSpPr txBox="1"/>
          <p:nvPr/>
        </p:nvSpPr>
        <p:spPr>
          <a:xfrm flipH="1">
            <a:off x="614678" y="6035040"/>
            <a:ext cx="32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https://tinyurl.com/y54fvebl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77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DFA6-EB24-4FD1-B6EA-30F1CBF7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40887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165029" y="1440889"/>
                <a:ext cx="645159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states are the world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t-IT" sz="2200" b="0" dirty="0"/>
              </a:p>
              <a:p>
                <a:endParaRPr lang="it-IT" sz="2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actions are moving on a nearest neighbour or staying still: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,(00)}</m:t>
                      </m:r>
                    </m:oMath>
                  </m:oMathPara>
                </a14:m>
                <a:endParaRPr lang="it-IT" sz="2200" dirty="0"/>
              </a:p>
              <a:p>
                <a:pPr lvl="1"/>
                <a:r>
                  <a:rPr lang="it-IT" sz="2200" dirty="0"/>
                  <a:t>The states at the boundary have a restricted number of actions.</a:t>
                </a:r>
              </a:p>
              <a:p>
                <a:pPr lvl="1"/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Transition probabilities are deterministic: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endParaRPr lang="it-IT" sz="22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b="0" dirty="0">
                    <a:ea typeface="Cambria Math" panose="02040503050406030204" pitchFamily="18" charset="0"/>
                  </a:rPr>
                  <a:t>Reward &gt; 0 when the agent moves on or stay in a cell with a resource.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9" y="1440889"/>
                <a:ext cx="6451599" cy="4832092"/>
              </a:xfrm>
              <a:prstGeom prst="rect">
                <a:avLst/>
              </a:prstGeom>
              <a:blipFill>
                <a:blip r:embed="rId3"/>
                <a:stretch>
                  <a:fillRect l="-1039" t="-757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1069D0-38A9-4D4C-8B00-C2C460A21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F994E-AB7B-4E95-A147-9005FDAD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40889"/>
            <a:ext cx="3598171" cy="359817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A7C54B7-7BED-42BB-A3A8-6EB387FC1CF8}"/>
              </a:ext>
            </a:extLst>
          </p:cNvPr>
          <p:cNvGrpSpPr/>
          <p:nvPr/>
        </p:nvGrpSpPr>
        <p:grpSpPr>
          <a:xfrm>
            <a:off x="5295141" y="4022170"/>
            <a:ext cx="5416244" cy="302070"/>
            <a:chOff x="4984422" y="4051635"/>
            <a:chExt cx="5416244" cy="302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C573AB-3684-4A65-BFED-6C5796DF647B}"/>
                    </a:ext>
                  </a:extLst>
                </p:cNvPr>
                <p:cNvSpPr txBox="1"/>
                <p:nvPr/>
              </p:nvSpPr>
              <p:spPr>
                <a:xfrm>
                  <a:off x="4984422" y="4051635"/>
                  <a:ext cx="5161926" cy="3020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→,→,↑,↑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C573AB-3684-4A65-BFED-6C5796DF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422" y="4051635"/>
                  <a:ext cx="5161926" cy="302070"/>
                </a:xfrm>
                <a:prstGeom prst="rect">
                  <a:avLst/>
                </a:prstGeom>
                <a:blipFill>
                  <a:blip r:embed="rId3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E8BCBF-E672-4053-938B-096AEED5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6" t="11151" r="20690" b="80591"/>
            <a:stretch/>
          </p:blipFill>
          <p:spPr>
            <a:xfrm>
              <a:off x="10061576" y="4056525"/>
              <a:ext cx="339090" cy="2971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208275-B247-413C-A82F-A9E80C7C9397}"/>
              </a:ext>
            </a:extLst>
          </p:cNvPr>
          <p:cNvSpPr txBox="1"/>
          <p:nvPr/>
        </p:nvSpPr>
        <p:spPr>
          <a:xfrm>
            <a:off x="6724433" y="1244740"/>
            <a:ext cx="288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Utility function: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43149A-375D-4C5E-9D42-5B73423F7A23}"/>
              </a:ext>
            </a:extLst>
          </p:cNvPr>
          <p:cNvSpPr txBox="1"/>
          <p:nvPr/>
        </p:nvSpPr>
        <p:spPr>
          <a:xfrm>
            <a:off x="6041290" y="2491125"/>
            <a:ext cx="17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Policy: which action to take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C5219-2AF6-4923-A66B-81020ED52BE5}"/>
              </a:ext>
            </a:extLst>
          </p:cNvPr>
          <p:cNvSpPr txBox="1"/>
          <p:nvPr/>
        </p:nvSpPr>
        <p:spPr>
          <a:xfrm>
            <a:off x="7762878" y="3195749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Discount factor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0A7CB-0F30-4ECC-BA5C-1807F43E9294}"/>
              </a:ext>
            </a:extLst>
          </p:cNvPr>
          <p:cNvSpPr txBox="1"/>
          <p:nvPr/>
        </p:nvSpPr>
        <p:spPr>
          <a:xfrm>
            <a:off x="9425962" y="2719993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Reward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79407-49FE-4538-B50E-C45124D6318F}"/>
              </a:ext>
            </a:extLst>
          </p:cNvPr>
          <p:cNvCxnSpPr>
            <a:cxnSpLocks/>
          </p:cNvCxnSpPr>
          <p:nvPr/>
        </p:nvCxnSpPr>
        <p:spPr>
          <a:xfrm>
            <a:off x="6632993" y="2258408"/>
            <a:ext cx="0" cy="28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1769F-1AD0-462E-94C6-4ACD840470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342999" y="2258408"/>
            <a:ext cx="251421" cy="93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2A89FE-C4E2-4458-902F-33C2A6E055CE}"/>
              </a:ext>
            </a:extLst>
          </p:cNvPr>
          <p:cNvCxnSpPr>
            <a:cxnSpLocks/>
          </p:cNvCxnSpPr>
          <p:nvPr/>
        </p:nvCxnSpPr>
        <p:spPr>
          <a:xfrm>
            <a:off x="8864379" y="2258408"/>
            <a:ext cx="685545" cy="52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3213C-7F8E-4678-B72D-F1A3ECBAFC87}"/>
                  </a:ext>
                </a:extLst>
              </p:cNvPr>
              <p:cNvSpPr txBox="1"/>
              <p:nvPr/>
            </p:nvSpPr>
            <p:spPr>
              <a:xfrm>
                <a:off x="6446616" y="1690337"/>
                <a:ext cx="3714030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3213C-7F8E-4678-B72D-F1A3ECBA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16" y="1690337"/>
                <a:ext cx="3714030" cy="755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DCA6A8D9-9CAA-4CBF-8431-C18E9104DC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61170" r="70851" b="31545"/>
          <a:stretch/>
        </p:blipFill>
        <p:spPr>
          <a:xfrm>
            <a:off x="2298701" y="3639313"/>
            <a:ext cx="297180" cy="2621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FB47E4-CAA8-4020-9B9D-89589765F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789EF6D-895A-4520-9D76-9AA422BD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5" y="1440888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98CAC-FE8D-4A67-911C-A5E08D55F7E9}"/>
              </a:ext>
            </a:extLst>
          </p:cNvPr>
          <p:cNvSpPr txBox="1"/>
          <p:nvPr/>
        </p:nvSpPr>
        <p:spPr>
          <a:xfrm>
            <a:off x="6724433" y="1244740"/>
            <a:ext cx="288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Utility function: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A0655-40AF-4AE3-B9AD-FF5D07276515}"/>
              </a:ext>
            </a:extLst>
          </p:cNvPr>
          <p:cNvSpPr txBox="1"/>
          <p:nvPr/>
        </p:nvSpPr>
        <p:spPr>
          <a:xfrm>
            <a:off x="6041290" y="2491125"/>
            <a:ext cx="17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Policy: which action to take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DD9F3-8C96-4F5D-B228-E6B83BFBD5CC}"/>
              </a:ext>
            </a:extLst>
          </p:cNvPr>
          <p:cNvSpPr txBox="1"/>
          <p:nvPr/>
        </p:nvSpPr>
        <p:spPr>
          <a:xfrm>
            <a:off x="7762878" y="3195749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Discount 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34964-8D83-415D-AB2B-21B64D159B2D}"/>
              </a:ext>
            </a:extLst>
          </p:cNvPr>
          <p:cNvSpPr txBox="1"/>
          <p:nvPr/>
        </p:nvSpPr>
        <p:spPr>
          <a:xfrm>
            <a:off x="9425962" y="2719993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5B5F9-E1F9-4A00-BA2E-2F33C0E76D53}"/>
              </a:ext>
            </a:extLst>
          </p:cNvPr>
          <p:cNvCxnSpPr>
            <a:cxnSpLocks/>
          </p:cNvCxnSpPr>
          <p:nvPr/>
        </p:nvCxnSpPr>
        <p:spPr>
          <a:xfrm>
            <a:off x="6632993" y="2258408"/>
            <a:ext cx="0" cy="28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22F76-67AB-4151-85D6-AA71ECEB9DD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42999" y="2258408"/>
            <a:ext cx="251421" cy="93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9E3361-C459-442F-AF43-4028C67B8450}"/>
              </a:ext>
            </a:extLst>
          </p:cNvPr>
          <p:cNvCxnSpPr>
            <a:cxnSpLocks/>
          </p:cNvCxnSpPr>
          <p:nvPr/>
        </p:nvCxnSpPr>
        <p:spPr>
          <a:xfrm>
            <a:off x="8864379" y="2258408"/>
            <a:ext cx="685545" cy="52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AA7293-077D-4277-95F0-B14ACA610212}"/>
                  </a:ext>
                </a:extLst>
              </p:cNvPr>
              <p:cNvSpPr txBox="1"/>
              <p:nvPr/>
            </p:nvSpPr>
            <p:spPr>
              <a:xfrm>
                <a:off x="6446616" y="1690337"/>
                <a:ext cx="3714030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AA7293-077D-4277-95F0-B14ACA61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16" y="1690337"/>
                <a:ext cx="3714030" cy="755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A7C54B7-7BED-42BB-A3A8-6EB387FC1CF8}"/>
              </a:ext>
            </a:extLst>
          </p:cNvPr>
          <p:cNvGrpSpPr/>
          <p:nvPr/>
        </p:nvGrpSpPr>
        <p:grpSpPr>
          <a:xfrm>
            <a:off x="5295141" y="4022170"/>
            <a:ext cx="6286103" cy="369075"/>
            <a:chOff x="4984422" y="4051635"/>
            <a:chExt cx="6286103" cy="369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C573AB-3684-4A65-BFED-6C5796DF647B}"/>
                    </a:ext>
                  </a:extLst>
                </p:cNvPr>
                <p:cNvSpPr txBox="1"/>
                <p:nvPr/>
              </p:nvSpPr>
              <p:spPr>
                <a:xfrm>
                  <a:off x="4984422" y="4051635"/>
                  <a:ext cx="5947013" cy="369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it-IT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→,→,↑,↑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=5,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</m:t>
                            </m:r>
                          </m:e>
                        </m:d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=0+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∙0+</m:t>
                        </m:r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it-IT" sz="2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C573AB-3684-4A65-BFED-6C5796DF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422" y="4051635"/>
                  <a:ext cx="5947013" cy="369075"/>
                </a:xfrm>
                <a:prstGeom prst="rect">
                  <a:avLst/>
                </a:prstGeom>
                <a:blipFill>
                  <a:blip r:embed="rId4"/>
                  <a:stretch>
                    <a:fillRect l="-205" b="-1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E8BCBF-E672-4053-938B-096AEED5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6" t="11151" r="20690" b="80591"/>
            <a:stretch/>
          </p:blipFill>
          <p:spPr>
            <a:xfrm>
              <a:off x="10931435" y="4087582"/>
              <a:ext cx="339090" cy="2971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7F4355-995C-47B2-BB23-D73F45E078EE}"/>
              </a:ext>
            </a:extLst>
          </p:cNvPr>
          <p:cNvGrpSpPr/>
          <p:nvPr/>
        </p:nvGrpSpPr>
        <p:grpSpPr>
          <a:xfrm>
            <a:off x="5295141" y="4750742"/>
            <a:ext cx="6131163" cy="369075"/>
            <a:chOff x="5295141" y="4630294"/>
            <a:chExt cx="6131163" cy="369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7A82886-A8F9-493A-8599-5A742D0EB473}"/>
                    </a:ext>
                  </a:extLst>
                </p:cNvPr>
                <p:cNvSpPr txBox="1"/>
                <p:nvPr/>
              </p:nvSpPr>
              <p:spPr>
                <a:xfrm>
                  <a:off x="5295141" y="4630294"/>
                  <a:ext cx="5869684" cy="369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it-IT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↓,↓,←,∙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=5,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=5</m:t>
                            </m:r>
                          </m:e>
                        </m:d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=0+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∙0+</m:t>
                        </m:r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     +</m:t>
                        </m:r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it-IT" sz="2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7A82886-A8F9-493A-8599-5A742D0EB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41" y="4630294"/>
                  <a:ext cx="5869684" cy="369075"/>
                </a:xfrm>
                <a:prstGeom prst="rect">
                  <a:avLst/>
                </a:prstGeom>
                <a:blipFill>
                  <a:blip r:embed="rId6"/>
                  <a:stretch>
                    <a:fillRect l="-623" b="-180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CCAFA4A-9CEC-4BA8-9E5A-4D73CAF36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0" t="61170" r="70851" b="31545"/>
            <a:stretch/>
          </p:blipFill>
          <p:spPr>
            <a:xfrm>
              <a:off x="10043350" y="4683767"/>
              <a:ext cx="297180" cy="26212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6B4C283-3A34-4EEE-B210-68F446661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0" t="61170" r="70851" b="31545"/>
            <a:stretch/>
          </p:blipFill>
          <p:spPr>
            <a:xfrm>
              <a:off x="11129124" y="4683767"/>
              <a:ext cx="297180" cy="262128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DF611DF0-2D14-4E86-9024-4B0E8F7E6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Q-learning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5EE2F-0280-47E9-BBB9-D6AC1373195D}"/>
              </a:ext>
            </a:extLst>
          </p:cNvPr>
          <p:cNvSpPr txBox="1"/>
          <p:nvPr/>
        </p:nvSpPr>
        <p:spPr>
          <a:xfrm>
            <a:off x="838200" y="1225118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Q-learning is a model-free reinforcement-learning algorithm for any finite Markov decision processes.</a:t>
            </a:r>
          </a:p>
          <a:p>
            <a:endParaRPr lang="en-US" sz="2200" dirty="0"/>
          </a:p>
          <a:p>
            <a:r>
              <a:rPr lang="en-US" sz="2200" dirty="0"/>
              <a:t>Each state-action pair has a quality associated, Q(</a:t>
            </a:r>
            <a:r>
              <a:rPr lang="en-US" sz="2200" dirty="0" err="1"/>
              <a:t>s,a</a:t>
            </a:r>
            <a:r>
              <a:rPr lang="en-US" sz="2200" dirty="0"/>
              <a:t>).</a:t>
            </a:r>
          </a:p>
          <a:p>
            <a:endParaRPr lang="it-IT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60132-F0BA-4994-A799-A225E9C4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37" y="3379554"/>
            <a:ext cx="5294917" cy="301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6CFCD7-362A-479E-9EB8-7C2A677B1BFA}"/>
              </a:ext>
            </a:extLst>
          </p:cNvPr>
          <p:cNvSpPr txBox="1"/>
          <p:nvPr/>
        </p:nvSpPr>
        <p:spPr>
          <a:xfrm>
            <a:off x="2154314" y="3010222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States (gridworld position)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71136-49DC-46AC-A062-E92E34862C88}"/>
              </a:ext>
            </a:extLst>
          </p:cNvPr>
          <p:cNvSpPr txBox="1"/>
          <p:nvPr/>
        </p:nvSpPr>
        <p:spPr>
          <a:xfrm rot="16200000">
            <a:off x="-677811" y="4692365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92163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Q-learning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5EE2F-0280-47E9-BBB9-D6AC1373195D}"/>
              </a:ext>
            </a:extLst>
          </p:cNvPr>
          <p:cNvSpPr txBox="1"/>
          <p:nvPr/>
        </p:nvSpPr>
        <p:spPr>
          <a:xfrm>
            <a:off x="838200" y="1225118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Q-learning is a model-free reinforcement-learning algorithm for any finite Markov decision processes.</a:t>
            </a:r>
          </a:p>
          <a:p>
            <a:endParaRPr lang="en-US" sz="2200" dirty="0"/>
          </a:p>
          <a:p>
            <a:r>
              <a:rPr lang="en-US" sz="2200" dirty="0"/>
              <a:t>Each state-action pair has a quality associated, </a:t>
            </a:r>
            <a:r>
              <a:rPr lang="en-US" sz="2200" i="1" dirty="0"/>
              <a:t>Q(</a:t>
            </a:r>
            <a:r>
              <a:rPr lang="en-US" sz="2200" i="1" dirty="0" err="1"/>
              <a:t>s,a</a:t>
            </a:r>
            <a:r>
              <a:rPr lang="en-US" sz="2200" i="1" dirty="0"/>
              <a:t>)</a:t>
            </a:r>
            <a:r>
              <a:rPr lang="en-US" sz="2200" dirty="0"/>
              <a:t>.</a:t>
            </a:r>
          </a:p>
          <a:p>
            <a:endParaRPr lang="it-IT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60132-F0BA-4994-A799-A225E9C4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37" y="3379554"/>
            <a:ext cx="5294917" cy="301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6CFCD7-362A-479E-9EB8-7C2A677B1BFA}"/>
              </a:ext>
            </a:extLst>
          </p:cNvPr>
          <p:cNvSpPr txBox="1"/>
          <p:nvPr/>
        </p:nvSpPr>
        <p:spPr>
          <a:xfrm>
            <a:off x="2154314" y="3010222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States (gridworld position)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71136-49DC-46AC-A062-E92E34862C88}"/>
              </a:ext>
            </a:extLst>
          </p:cNvPr>
          <p:cNvSpPr txBox="1"/>
          <p:nvPr/>
        </p:nvSpPr>
        <p:spPr>
          <a:xfrm rot="16200000">
            <a:off x="-677811" y="4692365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4C751-B307-45AC-8453-2CB4E21F7DF4}"/>
              </a:ext>
            </a:extLst>
          </p:cNvPr>
          <p:cNvSpPr txBox="1"/>
          <p:nvPr/>
        </p:nvSpPr>
        <p:spPr>
          <a:xfrm>
            <a:off x="6450241" y="3195961"/>
            <a:ext cx="5294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At convergence the quality is the best return from a given state taking a given action: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49C8A-5859-4D6B-A682-58578969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95" y="4410799"/>
            <a:ext cx="5505203" cy="78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173C94-FA47-4A14-873A-E0AAB403B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59" y="5758693"/>
            <a:ext cx="3200677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/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core of the algorithm is to update the Quality table every game transition: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blipFill>
                <a:blip r:embed="rId2"/>
                <a:stretch>
                  <a:fillRect l="-754" t="-2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4E8C81-CDE4-4CED-86FE-122596A6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74" y="2671668"/>
            <a:ext cx="7492651" cy="8232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2500B1A-CBF0-4AFE-AC66-8B21E62E488A}"/>
              </a:ext>
            </a:extLst>
          </p:cNvPr>
          <p:cNvSpPr/>
          <p:nvPr/>
        </p:nvSpPr>
        <p:spPr>
          <a:xfrm rot="5400000">
            <a:off x="7587078" y="1674551"/>
            <a:ext cx="148701" cy="37108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BD4F5-0F20-49D7-B503-F4575D3BC774}"/>
              </a:ext>
            </a:extLst>
          </p:cNvPr>
          <p:cNvSpPr txBox="1"/>
          <p:nvPr/>
        </p:nvSpPr>
        <p:spPr>
          <a:xfrm>
            <a:off x="5964313" y="3731381"/>
            <a:ext cx="33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Temporal-difference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18D51-467A-4CEB-96D7-31FF158C7EB8}"/>
              </a:ext>
            </a:extLst>
          </p:cNvPr>
          <p:cNvSpPr txBox="1"/>
          <p:nvPr/>
        </p:nvSpPr>
        <p:spPr>
          <a:xfrm>
            <a:off x="3872512" y="389678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Learning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523DE-825A-482D-A4DC-9D04CD1552C1}"/>
              </a:ext>
            </a:extLst>
          </p:cNvPr>
          <p:cNvSpPr txBox="1"/>
          <p:nvPr/>
        </p:nvSpPr>
        <p:spPr>
          <a:xfrm>
            <a:off x="5308846" y="4450784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Discount factor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FD549-CFD1-4FE5-925D-4EBB32CA70A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67509" y="3291542"/>
            <a:ext cx="2219" cy="115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8BFAB-CDDB-4D6D-8E35-297D19A8C854}"/>
              </a:ext>
            </a:extLst>
          </p:cNvPr>
          <p:cNvCxnSpPr>
            <a:cxnSpLocks/>
          </p:cNvCxnSpPr>
          <p:nvPr/>
        </p:nvCxnSpPr>
        <p:spPr>
          <a:xfrm flipH="1">
            <a:off x="4981480" y="3198470"/>
            <a:ext cx="358252" cy="71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0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/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core of the algorithm is to update the Quality table every game transition: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blipFill>
                <a:blip r:embed="rId2"/>
                <a:stretch>
                  <a:fillRect l="-754" t="-2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4E8C81-CDE4-4CED-86FE-122596A6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74" y="2671668"/>
            <a:ext cx="7492651" cy="8232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2500B1A-CBF0-4AFE-AC66-8B21E62E488A}"/>
              </a:ext>
            </a:extLst>
          </p:cNvPr>
          <p:cNvSpPr/>
          <p:nvPr/>
        </p:nvSpPr>
        <p:spPr>
          <a:xfrm rot="5400000">
            <a:off x="7587078" y="1674551"/>
            <a:ext cx="148701" cy="37108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BD4F5-0F20-49D7-B503-F4575D3BC774}"/>
              </a:ext>
            </a:extLst>
          </p:cNvPr>
          <p:cNvSpPr txBox="1"/>
          <p:nvPr/>
        </p:nvSpPr>
        <p:spPr>
          <a:xfrm>
            <a:off x="5964313" y="3731381"/>
            <a:ext cx="33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Temporal-difference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18D51-467A-4CEB-96D7-31FF158C7EB8}"/>
              </a:ext>
            </a:extLst>
          </p:cNvPr>
          <p:cNvSpPr txBox="1"/>
          <p:nvPr/>
        </p:nvSpPr>
        <p:spPr>
          <a:xfrm>
            <a:off x="3872512" y="389678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Learning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523DE-825A-482D-A4DC-9D04CD1552C1}"/>
              </a:ext>
            </a:extLst>
          </p:cNvPr>
          <p:cNvSpPr txBox="1"/>
          <p:nvPr/>
        </p:nvSpPr>
        <p:spPr>
          <a:xfrm>
            <a:off x="5308846" y="4450784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Discount factor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FD549-CFD1-4FE5-925D-4EBB32CA70A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67509" y="3291542"/>
            <a:ext cx="2219" cy="115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8BFAB-CDDB-4D6D-8E35-297D19A8C854}"/>
              </a:ext>
            </a:extLst>
          </p:cNvPr>
          <p:cNvCxnSpPr>
            <a:cxnSpLocks/>
          </p:cNvCxnSpPr>
          <p:nvPr/>
        </p:nvCxnSpPr>
        <p:spPr>
          <a:xfrm flipH="1">
            <a:off x="4981480" y="3198470"/>
            <a:ext cx="358252" cy="71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ED55B-D002-423D-ABBC-AD1FD0D20A96}"/>
              </a:ext>
            </a:extLst>
          </p:cNvPr>
          <p:cNvSpPr txBox="1"/>
          <p:nvPr/>
        </p:nvSpPr>
        <p:spPr>
          <a:xfrm>
            <a:off x="3045011" y="5668705"/>
            <a:ext cx="610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Deviation from the Bellman equation in one sample: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2D14F4-6585-4963-89EF-CF8D5BF137EA}"/>
              </a:ext>
            </a:extLst>
          </p:cNvPr>
          <p:cNvCxnSpPr>
            <a:stCxn id="11" idx="2"/>
          </p:cNvCxnSpPr>
          <p:nvPr/>
        </p:nvCxnSpPr>
        <p:spPr>
          <a:xfrm flipH="1">
            <a:off x="7244179" y="4100713"/>
            <a:ext cx="417249" cy="156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361274-FEB5-48D2-A870-2EF18BFAC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64" y="6042476"/>
            <a:ext cx="4369697" cy="7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Epsilon-greedy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/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How to choose an action </a:t>
                </a:r>
                <a:r>
                  <a:rPr lang="en-US" sz="2200" b="1" i="1" dirty="0"/>
                  <a:t>a</a:t>
                </a:r>
                <a:r>
                  <a:rPr lang="en-US" sz="2200" b="1" i="1" baseline="-25000" dirty="0"/>
                  <a:t>t</a:t>
                </a:r>
                <a:r>
                  <a:rPr lang="en-US" sz="2200" i="1" dirty="0"/>
                  <a:t> </a:t>
                </a:r>
                <a:r>
                  <a:rPr lang="en-US" sz="2200" dirty="0"/>
                  <a:t>given a state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t</a:t>
                </a:r>
                <a:r>
                  <a:rPr lang="en-US" sz="2200" i="1" dirty="0"/>
                  <a:t> </a:t>
                </a:r>
                <a:r>
                  <a:rPr lang="en-US" sz="2200" dirty="0"/>
                  <a:t>for the transition: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en-US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5EE2F-0280-47E9-BBB9-D6AC1373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25118"/>
                <a:ext cx="10515600" cy="1446550"/>
              </a:xfrm>
              <a:prstGeom prst="rect">
                <a:avLst/>
              </a:prstGeom>
              <a:blipFill>
                <a:blip r:embed="rId2"/>
                <a:stretch>
                  <a:fillRect t="-2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38B4708-5599-4455-A895-1D829B1CFA8A}"/>
              </a:ext>
            </a:extLst>
          </p:cNvPr>
          <p:cNvSpPr txBox="1"/>
          <p:nvPr/>
        </p:nvSpPr>
        <p:spPr>
          <a:xfrm>
            <a:off x="838200" y="3222594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Exploration</a:t>
            </a:r>
            <a:r>
              <a:rPr lang="it-IT" sz="2200" dirty="0"/>
              <a:t> move: choose at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Exploitation</a:t>
            </a:r>
            <a:r>
              <a:rPr lang="it-IT" sz="2200" dirty="0"/>
              <a:t> move: choose the action that maximizes the current quality funtion.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080D8-3AC1-4CBC-BB69-894EB95C19FA}"/>
              </a:ext>
            </a:extLst>
          </p:cNvPr>
          <p:cNvSpPr txBox="1"/>
          <p:nvPr/>
        </p:nvSpPr>
        <p:spPr>
          <a:xfrm>
            <a:off x="838200" y="488151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Epsilon greedy rule: choose exploration with probability epsilon, choose exploitation otherwise.</a:t>
            </a:r>
          </a:p>
        </p:txBody>
      </p:sp>
    </p:spTree>
    <p:extLst>
      <p:ext uri="{BB962C8B-B14F-4D97-AF65-F5344CB8AC3E}">
        <p14:creationId xmlns:p14="http://schemas.microsoft.com/office/powerpoint/2010/main" val="392729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Pseudocode, first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B54D6-0C2D-4E4D-A7FE-983197CE1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1" y="2163021"/>
            <a:ext cx="11212137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Pseudocode, second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A283-0E96-4666-8877-9461475C62EE}"/>
              </a:ext>
            </a:extLst>
          </p:cNvPr>
          <p:cNvSpPr txBox="1"/>
          <p:nvPr/>
        </p:nvSpPr>
        <p:spPr>
          <a:xfrm>
            <a:off x="838200" y="2085042"/>
            <a:ext cx="10515600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Two tricks to improve the performance:</a:t>
            </a:r>
          </a:p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Episodic training</a:t>
            </a:r>
            <a:r>
              <a:rPr lang="it-IT" sz="2200" dirty="0"/>
              <a:t>: After T steps the game restarts from s</a:t>
            </a:r>
            <a:r>
              <a:rPr lang="it-IT" sz="2200" baseline="-25000" dirty="0"/>
              <a:t>0</a:t>
            </a:r>
            <a:r>
              <a:rPr lang="it-IT" sz="2200" dirty="0"/>
              <a:t>. Each one of these runs is called an episode.</a:t>
            </a:r>
            <a:endParaRPr lang="it-IT" sz="22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Epsilon scheduling</a:t>
            </a:r>
            <a:r>
              <a:rPr lang="it-IT" sz="2200" dirty="0"/>
              <a:t>: I need more exploration at the beginning to have a general idea of the qualities, and less at the end, in order to improve the estimates around the «best» trajectory. Epsilon decreases with time.</a:t>
            </a:r>
          </a:p>
        </p:txBody>
      </p:sp>
    </p:spTree>
    <p:extLst>
      <p:ext uri="{BB962C8B-B14F-4D97-AF65-F5344CB8AC3E}">
        <p14:creationId xmlns:p14="http://schemas.microsoft.com/office/powerpoint/2010/main" val="25140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450889" y="1454871"/>
                <a:ext cx="5116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/>
                  <a:t>2-dimensional lattice.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9" y="1454871"/>
                <a:ext cx="5116375" cy="430887"/>
              </a:xfrm>
              <a:prstGeom prst="rect">
                <a:avLst/>
              </a:prstGeom>
              <a:blipFill>
                <a:blip r:embed="rId2"/>
                <a:stretch>
                  <a:fillRect l="-119" t="-10000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D1F427B-2BFC-427E-A702-2BC8DF67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4871"/>
            <a:ext cx="3598171" cy="35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Pseudocode, second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79D3C-08F6-423D-A0FF-7BE34F6E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789128"/>
            <a:ext cx="11236410" cy="39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453781-566D-4925-8768-D8D900E6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4870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450889" y="1454871"/>
                <a:ext cx="511637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/>
                  <a:t>2-dimensional lattice.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At each time step, a player can move in the nearest neighbours.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9" y="1454871"/>
                <a:ext cx="5116375" cy="1785104"/>
              </a:xfrm>
              <a:prstGeom prst="rect">
                <a:avLst/>
              </a:prstGeom>
              <a:blipFill>
                <a:blip r:embed="rId3"/>
                <a:stretch>
                  <a:fillRect l="-1549" t="-2397" r="-1669" b="-61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3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4A8122-EF73-4161-A838-A3EBC02C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440886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450889" y="1454871"/>
                <a:ext cx="511637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/>
                  <a:t>2-dimensional lattice.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At each time step, a player can move in the nearest neighbours (not outside the field).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9" y="1454871"/>
                <a:ext cx="5116375" cy="1785104"/>
              </a:xfrm>
              <a:prstGeom prst="rect">
                <a:avLst/>
              </a:prstGeom>
              <a:blipFill>
                <a:blip r:embed="rId3"/>
                <a:stretch>
                  <a:fillRect l="-1549" t="-2397" r="-1669" b="-61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7C40EE4-702D-4835-BE34-700E196232A8}"/>
              </a:ext>
            </a:extLst>
          </p:cNvPr>
          <p:cNvSpPr/>
          <p:nvPr/>
        </p:nvSpPr>
        <p:spPr>
          <a:xfrm>
            <a:off x="3021330" y="2190750"/>
            <a:ext cx="30099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40B64-28B7-47E9-A3DC-FFB2B8934575}"/>
              </a:ext>
            </a:extLst>
          </p:cNvPr>
          <p:cNvSpPr/>
          <p:nvPr/>
        </p:nvSpPr>
        <p:spPr>
          <a:xfrm>
            <a:off x="3373332" y="2209800"/>
            <a:ext cx="30099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B9534-7779-424F-B39A-631246234AAA}"/>
              </a:ext>
            </a:extLst>
          </p:cNvPr>
          <p:cNvSpPr/>
          <p:nvPr/>
        </p:nvSpPr>
        <p:spPr>
          <a:xfrm>
            <a:off x="3373332" y="2564130"/>
            <a:ext cx="30099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024B1-361E-414A-A8DF-A5841EB61724}"/>
              </a:ext>
            </a:extLst>
          </p:cNvPr>
          <p:cNvSpPr/>
          <p:nvPr/>
        </p:nvSpPr>
        <p:spPr>
          <a:xfrm>
            <a:off x="3021330" y="2564130"/>
            <a:ext cx="30099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20B03-A773-406A-A733-BEFFCBFD5DFA}"/>
              </a:ext>
            </a:extLst>
          </p:cNvPr>
          <p:cNvSpPr/>
          <p:nvPr/>
        </p:nvSpPr>
        <p:spPr>
          <a:xfrm>
            <a:off x="3364230" y="1823085"/>
            <a:ext cx="327660" cy="329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2C0FA-26AC-4901-9A0E-BC5D6EDFD748}"/>
              </a:ext>
            </a:extLst>
          </p:cNvPr>
          <p:cNvSpPr/>
          <p:nvPr/>
        </p:nvSpPr>
        <p:spPr>
          <a:xfrm>
            <a:off x="1578610" y="3608705"/>
            <a:ext cx="327660" cy="329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91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DBBCA-4EEF-4B9D-BA57-3E2BC3B1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889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450889" y="1454871"/>
                <a:ext cx="51163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/>
                  <a:t>2-dimensional lattice.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At each time step, a player can move in the nearest neighbours.  </a:t>
                </a:r>
              </a:p>
              <a:p>
                <a:endParaRPr lang="it-IT" sz="2200" dirty="0"/>
              </a:p>
              <a:p>
                <a:r>
                  <a:rPr lang="it-IT" sz="2200" dirty="0"/>
                  <a:t>The purpose of the player is to get the  rewards that some cells contain.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9" y="1454871"/>
                <a:ext cx="5116375" cy="2800767"/>
              </a:xfrm>
              <a:prstGeom prst="rect">
                <a:avLst/>
              </a:prstGeom>
              <a:blipFill>
                <a:blip r:embed="rId3"/>
                <a:stretch>
                  <a:fillRect l="-1549" t="-1525" r="-1669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7A661A6-CD52-44AA-A541-8FF4C338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6" t="11151" r="20690" b="80591"/>
          <a:stretch/>
        </p:blipFill>
        <p:spPr>
          <a:xfrm>
            <a:off x="5120103" y="3680461"/>
            <a:ext cx="33909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AEE067-0B98-44FC-9159-5B4D531A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887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450889" y="1454871"/>
                <a:ext cx="5902911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/>
                  <a:t>2-dimensional lattice.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At each time step, a player can move in the nearest neighbours.  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The purpose of the player is to get the rewards that some cells contain. </a:t>
                </a:r>
              </a:p>
              <a:p>
                <a:endParaRPr lang="it-IT" sz="2200" dirty="0"/>
              </a:p>
              <a:p>
                <a:endParaRPr lang="it-IT" sz="2200" dirty="0"/>
              </a:p>
              <a:p>
                <a:r>
                  <a:rPr lang="it-IT" sz="2200" dirty="0"/>
                  <a:t>The player cannot move over obstacles and outside the girdworld.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89" y="1454871"/>
                <a:ext cx="5902911" cy="4493538"/>
              </a:xfrm>
              <a:prstGeom prst="rect">
                <a:avLst/>
              </a:prstGeom>
              <a:blipFill>
                <a:blip r:embed="rId3"/>
                <a:stretch>
                  <a:fillRect l="-1342" t="-950" b="-17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7A661A6-CD52-44AA-A541-8FF4C33830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6" t="11151" r="20690" b="80591"/>
          <a:stretch/>
        </p:blipFill>
        <p:spPr>
          <a:xfrm>
            <a:off x="5111799" y="4035568"/>
            <a:ext cx="339090" cy="297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BE635-4850-4C30-8E4F-976408C3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1" t="30687" r="21114" b="60630"/>
          <a:stretch/>
        </p:blipFill>
        <p:spPr>
          <a:xfrm>
            <a:off x="5121324" y="5403129"/>
            <a:ext cx="32004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4CAAB-D73D-481D-AFA6-F2134FDB0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888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165029" y="1440889"/>
                <a:ext cx="64515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states are the world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t-IT" sz="2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9" y="1440889"/>
                <a:ext cx="6451599" cy="769441"/>
              </a:xfrm>
              <a:prstGeom prst="rect">
                <a:avLst/>
              </a:prstGeom>
              <a:blipFill>
                <a:blip r:embed="rId3"/>
                <a:stretch>
                  <a:fillRect l="-1039" t="-4724" b="-39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17A10B-1779-4D57-B4B8-F2D13502D576}"/>
              </a:ext>
            </a:extLst>
          </p:cNvPr>
          <p:cNvCxnSpPr>
            <a:cxnSpLocks/>
          </p:cNvCxnSpPr>
          <p:nvPr/>
        </p:nvCxnSpPr>
        <p:spPr>
          <a:xfrm flipV="1">
            <a:off x="656948" y="1047567"/>
            <a:ext cx="0" cy="4163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02044-D876-42FF-AB6C-2BFAE46EF5CB}"/>
              </a:ext>
            </a:extLst>
          </p:cNvPr>
          <p:cNvCxnSpPr>
            <a:cxnSpLocks/>
          </p:cNvCxnSpPr>
          <p:nvPr/>
        </p:nvCxnSpPr>
        <p:spPr>
          <a:xfrm flipV="1">
            <a:off x="665826" y="5211193"/>
            <a:ext cx="41799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A88BB3-D437-428A-935F-8479DC9DCD14}"/>
              </a:ext>
            </a:extLst>
          </p:cNvPr>
          <p:cNvSpPr txBox="1"/>
          <p:nvPr/>
        </p:nvSpPr>
        <p:spPr>
          <a:xfrm>
            <a:off x="319601" y="1032517"/>
            <a:ext cx="28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7CC87-3122-4768-84DD-714D1C99128E}"/>
              </a:ext>
            </a:extLst>
          </p:cNvPr>
          <p:cNvSpPr txBox="1"/>
          <p:nvPr/>
        </p:nvSpPr>
        <p:spPr>
          <a:xfrm>
            <a:off x="4542212" y="5211193"/>
            <a:ext cx="28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67D5F-80E1-460C-8163-1CA507A7A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F8012-1FA7-48B2-A5AF-63FFC65E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889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165029" y="1440889"/>
                <a:ext cx="6451599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states are the world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t-IT" sz="2200" b="0" dirty="0"/>
              </a:p>
              <a:p>
                <a:endParaRPr lang="it-IT" sz="2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actions are moving on a nearest neighbour or staying still: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,(00)}</m:t>
                      </m:r>
                    </m:oMath>
                  </m:oMathPara>
                </a14:m>
                <a:endParaRPr lang="it-IT" sz="2200" dirty="0"/>
              </a:p>
              <a:p>
                <a:pPr lvl="1"/>
                <a:r>
                  <a:rPr lang="it-IT" sz="2200" dirty="0"/>
                  <a:t>At the boundary or close to obstacles: restricted number of actions.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9" y="1440889"/>
                <a:ext cx="6451599" cy="2800767"/>
              </a:xfrm>
              <a:prstGeom prst="rect">
                <a:avLst/>
              </a:prstGeom>
              <a:blipFill>
                <a:blip r:embed="rId3"/>
                <a:stretch>
                  <a:fillRect l="-1039" t="-1304" b="-3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C091C3B-000E-4D06-A566-C66110DEA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3AD085-6C56-413E-AF65-C72C6DBF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40888"/>
            <a:ext cx="3598171" cy="3598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Gridworld as a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/>
              <p:nvPr/>
            </p:nvSpPr>
            <p:spPr>
              <a:xfrm>
                <a:off x="5165029" y="1440889"/>
                <a:ext cx="6451599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states are the world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t-IT" sz="2200" b="0" dirty="0"/>
              </a:p>
              <a:p>
                <a:endParaRPr lang="it-IT" sz="2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actions are moving on a nearest neighbour or staying still: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,(00)}</m:t>
                      </m:r>
                    </m:oMath>
                  </m:oMathPara>
                </a14:m>
                <a:endParaRPr lang="it-IT" sz="2200" dirty="0"/>
              </a:p>
              <a:p>
                <a:pPr lvl="1"/>
                <a:r>
                  <a:rPr lang="it-IT" sz="2200" dirty="0"/>
                  <a:t>The states at the boundary have a restricted number of actions.</a:t>
                </a:r>
              </a:p>
              <a:p>
                <a:pPr lvl="1"/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Transition probabilities are deterministic: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EB0C3-6610-454A-952D-DCE3A69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9" y="1440889"/>
                <a:ext cx="6451599" cy="3816429"/>
              </a:xfrm>
              <a:prstGeom prst="rect">
                <a:avLst/>
              </a:prstGeom>
              <a:blipFill>
                <a:blip r:embed="rId3"/>
                <a:stretch>
                  <a:fillRect l="-1039" t="-958" b="-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0FB0C05-55A3-4A7A-86FE-43337DFAF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3" y="5527096"/>
            <a:ext cx="3390040" cy="10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0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742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Gridworld with Q-learning</vt:lpstr>
      <vt:lpstr>Gridworld</vt:lpstr>
      <vt:lpstr>Gridworld</vt:lpstr>
      <vt:lpstr>Gridworld</vt:lpstr>
      <vt:lpstr>Gridworld</vt:lpstr>
      <vt:lpstr>Gridworld</vt:lpstr>
      <vt:lpstr>Gridworld as a MDP</vt:lpstr>
      <vt:lpstr>Gridworld as a MDP</vt:lpstr>
      <vt:lpstr>Gridworld as a MDP</vt:lpstr>
      <vt:lpstr>Gridworld as a MDP</vt:lpstr>
      <vt:lpstr>Gridworld as a MDP</vt:lpstr>
      <vt:lpstr>Gridworld as a MDP</vt:lpstr>
      <vt:lpstr>Q-learning</vt:lpstr>
      <vt:lpstr>Q-learning</vt:lpstr>
      <vt:lpstr>Q-learning</vt:lpstr>
      <vt:lpstr>Q-learning</vt:lpstr>
      <vt:lpstr>Epsilon-greedy Q-learning</vt:lpstr>
      <vt:lpstr>Pseudocode, first version</vt:lpstr>
      <vt:lpstr>Pseudocode, second version</vt:lpstr>
      <vt:lpstr>Pseudocode, second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Gridworld with Q-learning</dc:title>
  <dc:creator>Andrea Mazzolini</dc:creator>
  <cp:lastModifiedBy>Andrea Mazzolini</cp:lastModifiedBy>
  <cp:revision>15</cp:revision>
  <dcterms:created xsi:type="dcterms:W3CDTF">2019-09-01T21:42:48Z</dcterms:created>
  <dcterms:modified xsi:type="dcterms:W3CDTF">2019-09-04T21:54:56Z</dcterms:modified>
</cp:coreProperties>
</file>