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9551" orient="horz"/>
        <p:guide pos="10368" orient="horz"/>
        <p:guide pos="21376"/>
        <p:guide pos="6187"/>
        <p:guide pos="26410"/>
        <p:guide pos="1217"/>
        <p:guide pos="19873"/>
        <p:guide pos="775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a:t>이름</a:t>
            </a:r>
            <a:r>
              <a:rPr lang="en-US" sz="1000"/>
              <a:t>은 오른쪽으로 (오렌지랑 회색이랑 자리 바꾸기) -- 했음!</a:t>
            </a:r>
            <a:endParaRPr sz="1000"/>
          </a:p>
          <a:p>
            <a:pPr indent="0" lvl="0" marL="0" rtl="0" algn="l">
              <a:spcBef>
                <a:spcPts val="0"/>
              </a:spcBef>
              <a:spcAft>
                <a:spcPts val="0"/>
              </a:spcAft>
              <a:buNone/>
            </a:pPr>
            <a:r>
              <a:rPr lang="en-US" sz="1000"/>
              <a:t>헤드라인 바꾸기(좀더 자세하게 직접적으로) </a:t>
            </a:r>
            <a:endParaRPr sz="1000"/>
          </a:p>
          <a:p>
            <a:pPr indent="0" lvl="0" marL="0" rtl="0" algn="l">
              <a:spcBef>
                <a:spcPts val="0"/>
              </a:spcBef>
              <a:spcAft>
                <a:spcPts val="0"/>
              </a:spcAft>
              <a:buClr>
                <a:schemeClr val="dk1"/>
              </a:buClr>
              <a:buSzPts val="1100"/>
              <a:buFont typeface="Arial"/>
              <a:buNone/>
            </a:pPr>
            <a:r>
              <a:rPr lang="en-US" sz="1000"/>
              <a:t>시진 바꾸기 - 추가하기 (태그??)</a:t>
            </a:r>
            <a:endParaRPr sz="1000"/>
          </a:p>
          <a:p>
            <a:pPr indent="0" lvl="0" marL="0" rtl="0" algn="l">
              <a:spcBef>
                <a:spcPts val="0"/>
              </a:spcBef>
              <a:spcAft>
                <a:spcPts val="0"/>
              </a:spcAft>
              <a:buClr>
                <a:schemeClr val="dk1"/>
              </a:buClr>
              <a:buSzPts val="1100"/>
              <a:buFont typeface="Arial"/>
              <a:buNone/>
            </a:pPr>
            <a:r>
              <a:rPr lang="en-US" sz="1000"/>
              <a:t>텍스트를 조금 줄이기?? -- 사이즈말고 양을!!</a:t>
            </a:r>
            <a:endParaRPr sz="1000"/>
          </a:p>
          <a:p>
            <a:pPr indent="0" lvl="0" marL="0" rtl="0" algn="l">
              <a:spcBef>
                <a:spcPts val="0"/>
              </a:spcBef>
              <a:spcAft>
                <a:spcPts val="0"/>
              </a:spcAft>
              <a:buNone/>
            </a:pPr>
            <a:r>
              <a:t/>
            </a:r>
            <a:endParaRPr/>
          </a:p>
        </p:txBody>
      </p:sp>
      <p:sp>
        <p:nvSpPr>
          <p:cNvPr id="33" name="Google Shape;3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8" name="Shape 28"/>
        <p:cNvGrpSpPr/>
        <p:nvPr/>
      </p:nvGrpSpPr>
      <p:grpSpPr>
        <a:xfrm>
          <a:off x="0" y="0"/>
          <a:ext cx="0" cy="0"/>
          <a:chOff x="0" y="0"/>
          <a:chExt cx="0" cy="0"/>
        </a:xfrm>
      </p:grpSpPr>
      <p:sp>
        <p:nvSpPr>
          <p:cNvPr id="29" name="Google Shape;29;p2"/>
          <p:cNvSpPr/>
          <p:nvPr>
            <p:ph idx="2" type="pic"/>
          </p:nvPr>
        </p:nvSpPr>
        <p:spPr>
          <a:xfrm>
            <a:off x="12304713" y="9976466"/>
            <a:ext cx="19243675" cy="12045642"/>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0" name="Google Shape;30;p2"/>
          <p:cNvSpPr/>
          <p:nvPr>
            <p:ph idx="3" type="pic"/>
          </p:nvPr>
        </p:nvSpPr>
        <p:spPr>
          <a:xfrm>
            <a:off x="33934400" y="22022108"/>
            <a:ext cx="7994507" cy="9101138"/>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732758" y="1731788"/>
            <a:ext cx="42425683" cy="30491667"/>
          </a:xfrm>
          <a:prstGeom prst="rect">
            <a:avLst/>
          </a:pr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1" name="Google Shape;11;p1"/>
          <p:cNvSpPr/>
          <p:nvPr/>
        </p:nvSpPr>
        <p:spPr>
          <a:xfrm>
            <a:off x="32804491" y="1731788"/>
            <a:ext cx="10353950" cy="3049166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2" name="Google Shape;12;p1"/>
          <p:cNvSpPr/>
          <p:nvPr/>
        </p:nvSpPr>
        <p:spPr>
          <a:xfrm>
            <a:off x="9988062" y="720448"/>
            <a:ext cx="33170380" cy="1828799"/>
          </a:xfrm>
          <a:prstGeom prst="rect">
            <a:avLst/>
          </a:prstGeom>
          <a:solidFill>
            <a:srgbClr val="F3BF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Calibri"/>
              <a:ea typeface="Calibri"/>
              <a:cs typeface="Calibri"/>
              <a:sym typeface="Calibri"/>
            </a:endParaRPr>
          </a:p>
        </p:txBody>
      </p:sp>
      <p:sp>
        <p:nvSpPr>
          <p:cNvPr id="13" name="Google Shape;13;p1"/>
          <p:cNvSpPr txBox="1"/>
          <p:nvPr/>
        </p:nvSpPr>
        <p:spPr>
          <a:xfrm>
            <a:off x="12280010" y="758646"/>
            <a:ext cx="30878431"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Electrical Engineering and Computer Science</a:t>
            </a:r>
            <a:endParaRPr b="0" i="0" sz="5400" u="none" cap="none" strike="noStrike">
              <a:solidFill>
                <a:schemeClr val="lt1"/>
              </a:solidFill>
              <a:latin typeface="Impact"/>
              <a:ea typeface="Impact"/>
              <a:cs typeface="Impact"/>
              <a:sym typeface="Impact"/>
            </a:endParaRPr>
          </a:p>
        </p:txBody>
      </p:sp>
      <p:sp>
        <p:nvSpPr>
          <p:cNvPr id="14" name="Google Shape;14;p1"/>
          <p:cNvSpPr/>
          <p:nvPr/>
        </p:nvSpPr>
        <p:spPr>
          <a:xfrm>
            <a:off x="732758" y="1731788"/>
            <a:ext cx="10353950" cy="30491667"/>
          </a:xfrm>
          <a:prstGeom prst="rect">
            <a:avLst/>
          </a:prstGeom>
          <a:solidFill>
            <a:srgbClr val="E055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pic>
        <p:nvPicPr>
          <p:cNvPr descr="OSU_horizontal_2C_W_over_B.eps" id="15" name="Google Shape;15;p1"/>
          <p:cNvPicPr preferRelativeResize="0"/>
          <p:nvPr/>
        </p:nvPicPr>
        <p:blipFill rotWithShape="1">
          <a:blip r:embed="rId1">
            <a:alphaModFix/>
          </a:blip>
          <a:srcRect b="0" l="0" r="0" t="0"/>
          <a:stretch/>
        </p:blipFill>
        <p:spPr>
          <a:xfrm>
            <a:off x="2400021" y="28559363"/>
            <a:ext cx="7046627" cy="2247216"/>
          </a:xfrm>
          <a:prstGeom prst="rect">
            <a:avLst/>
          </a:prstGeom>
          <a:noFill/>
          <a:ln>
            <a:noFill/>
          </a:ln>
        </p:spPr>
      </p:pic>
      <p:cxnSp>
        <p:nvCxnSpPr>
          <p:cNvPr id="16" name="Google Shape;16;p1"/>
          <p:cNvCxnSpPr/>
          <p:nvPr/>
        </p:nvCxnSpPr>
        <p:spPr>
          <a:xfrm rot="10800000">
            <a:off x="11086708" y="-1930400"/>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17" name="Google Shape;17;p1"/>
          <p:cNvSpPr txBox="1"/>
          <p:nvPr/>
        </p:nvSpPr>
        <p:spPr>
          <a:xfrm>
            <a:off x="9486509"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18" name="Google Shape;18;p1"/>
          <p:cNvCxnSpPr/>
          <p:nvPr/>
        </p:nvCxnSpPr>
        <p:spPr>
          <a:xfrm rot="10800000">
            <a:off x="32804491" y="-1930400"/>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19" name="Google Shape;19;p1"/>
          <p:cNvSpPr txBox="1"/>
          <p:nvPr/>
        </p:nvSpPr>
        <p:spPr>
          <a:xfrm>
            <a:off x="31204291"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0" name="Google Shape;20;p1"/>
          <p:cNvCxnSpPr/>
          <p:nvPr/>
        </p:nvCxnSpPr>
        <p:spPr>
          <a:xfrm rot="10800000">
            <a:off x="11048216" y="33172401"/>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1" name="Google Shape;21;p1"/>
          <p:cNvSpPr txBox="1"/>
          <p:nvPr/>
        </p:nvSpPr>
        <p:spPr>
          <a:xfrm>
            <a:off x="9446648"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2" name="Google Shape;22;p1"/>
          <p:cNvCxnSpPr/>
          <p:nvPr/>
        </p:nvCxnSpPr>
        <p:spPr>
          <a:xfrm rot="10800000">
            <a:off x="32805859" y="33172401"/>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3" name="Google Shape;23;p1"/>
          <p:cNvSpPr txBox="1"/>
          <p:nvPr/>
        </p:nvSpPr>
        <p:spPr>
          <a:xfrm>
            <a:off x="31204291"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4" name="Google Shape;24;p1"/>
          <p:cNvCxnSpPr/>
          <p:nvPr/>
        </p:nvCxnSpPr>
        <p:spPr>
          <a:xfrm>
            <a:off x="-1092201" y="25473946"/>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5" name="Google Shape;25;p1"/>
          <p:cNvSpPr txBox="1"/>
          <p:nvPr/>
        </p:nvSpPr>
        <p:spPr>
          <a:xfrm>
            <a:off x="-6807200" y="25041022"/>
            <a:ext cx="4876798" cy="2542251"/>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NO TEXT </a:t>
            </a:r>
            <a:endParaRPr/>
          </a:p>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IN ORANGE BOX BELOW THIS LINE</a:t>
            </a:r>
            <a:endParaRPr b="0" i="0" sz="5400" u="none" cap="none" strike="noStrike">
              <a:solidFill>
                <a:schemeClr val="dk1"/>
              </a:solidFill>
              <a:latin typeface="Arial"/>
              <a:ea typeface="Arial"/>
              <a:cs typeface="Arial"/>
              <a:sym typeface="Arial"/>
            </a:endParaRPr>
          </a:p>
        </p:txBody>
      </p:sp>
      <p:sp>
        <p:nvSpPr>
          <p:cNvPr id="26" name="Google Shape;26;p1"/>
          <p:cNvSpPr/>
          <p:nvPr/>
        </p:nvSpPr>
        <p:spPr>
          <a:xfrm>
            <a:off x="732759" y="720448"/>
            <a:ext cx="10353950" cy="1828799"/>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Arial"/>
              <a:ea typeface="Arial"/>
              <a:cs typeface="Arial"/>
              <a:sym typeface="Arial"/>
            </a:endParaRPr>
          </a:p>
        </p:txBody>
      </p:sp>
      <p:sp>
        <p:nvSpPr>
          <p:cNvPr id="27" name="Google Shape;27;p1"/>
          <p:cNvSpPr txBox="1"/>
          <p:nvPr/>
        </p:nvSpPr>
        <p:spPr>
          <a:xfrm>
            <a:off x="1920240" y="758646"/>
            <a:ext cx="11897360"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COLLEGE OF ENGINEERING</a:t>
            </a:r>
            <a:endParaRPr b="0" i="0" sz="5400" u="none" cap="none" strike="noStrike">
              <a:solidFill>
                <a:schemeClr val="lt1"/>
              </a:solidFill>
              <a:latin typeface="Impact"/>
              <a:ea typeface="Impact"/>
              <a:cs typeface="Impact"/>
              <a:sym typeface="Impact"/>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Google Shape;35;p3"/>
          <p:cNvSpPr/>
          <p:nvPr>
            <p:ph idx="2" type="pic"/>
          </p:nvPr>
        </p:nvSpPr>
        <p:spPr>
          <a:xfrm>
            <a:off x="12304725" y="8629650"/>
            <a:ext cx="19243800" cy="10570800"/>
          </a:xfrm>
          <a:prstGeom prst="rect">
            <a:avLst/>
          </a:prstGeom>
          <a:noFill/>
          <a:ln>
            <a:noFill/>
          </a:ln>
        </p:spPr>
        <p:txBody>
          <a:bodyPr anchorCtr="0" anchor="t" bIns="45700" lIns="91425" spcFirstLastPara="1" rIns="91425" wrap="square" tIns="45700">
            <a:noAutofit/>
          </a:bodyPr>
          <a:lstStyle/>
          <a:p>
            <a:pPr indent="0" lvl="0" marL="0" rtl="0" algn="l">
              <a:spcBef>
                <a:spcPts val="4800"/>
              </a:spcBef>
              <a:spcAft>
                <a:spcPts val="0"/>
              </a:spcAft>
              <a:buNone/>
            </a:pPr>
            <a:r>
              <a:t/>
            </a:r>
            <a:endParaRPr/>
          </a:p>
          <a:p>
            <a:pPr indent="0" lvl="0" marL="0" rtl="0" algn="l">
              <a:spcBef>
                <a:spcPts val="4800"/>
              </a:spcBef>
              <a:spcAft>
                <a:spcPts val="0"/>
              </a:spcAft>
              <a:buNone/>
            </a:pPr>
            <a:r>
              <a:t/>
            </a:r>
            <a:endParaRPr/>
          </a:p>
          <a:p>
            <a:pPr indent="0" lvl="0" marL="0" rtl="0" algn="l">
              <a:spcBef>
                <a:spcPts val="4800"/>
              </a:spcBef>
              <a:spcAft>
                <a:spcPts val="0"/>
              </a:spcAft>
              <a:buNone/>
            </a:pPr>
            <a:r>
              <a:t/>
            </a:r>
            <a:endParaRPr/>
          </a:p>
          <a:p>
            <a:pPr indent="0" lvl="0" marL="0" rtl="0" algn="l">
              <a:spcBef>
                <a:spcPts val="4800"/>
              </a:spcBef>
              <a:spcAft>
                <a:spcPts val="0"/>
              </a:spcAft>
              <a:buNone/>
            </a:pPr>
            <a:r>
              <a:t/>
            </a:r>
            <a:endParaRPr/>
          </a:p>
          <a:p>
            <a:pPr indent="0" lvl="0" marL="0" rtl="0" algn="l">
              <a:spcBef>
                <a:spcPts val="4800"/>
              </a:spcBef>
              <a:spcAft>
                <a:spcPts val="0"/>
              </a:spcAft>
              <a:buNone/>
            </a:pPr>
            <a:r>
              <a:t/>
            </a:r>
            <a:endParaRPr/>
          </a:p>
          <a:p>
            <a:pPr indent="0" lvl="0" marL="0" rtl="0" algn="l">
              <a:spcBef>
                <a:spcPts val="4800"/>
              </a:spcBef>
              <a:spcAft>
                <a:spcPts val="0"/>
              </a:spcAft>
              <a:buNone/>
            </a:pPr>
            <a:r>
              <a:t/>
            </a:r>
            <a:endParaRPr/>
          </a:p>
        </p:txBody>
      </p:sp>
      <p:sp>
        <p:nvSpPr>
          <p:cNvPr id="36" name="Google Shape;36;p3"/>
          <p:cNvSpPr/>
          <p:nvPr>
            <p:ph idx="3" type="pic"/>
          </p:nvPr>
        </p:nvSpPr>
        <p:spPr>
          <a:xfrm>
            <a:off x="33934400" y="22022108"/>
            <a:ext cx="7994400" cy="9101100"/>
          </a:xfrm>
          <a:prstGeom prst="rect">
            <a:avLst/>
          </a:prstGeom>
          <a:noFill/>
          <a:ln>
            <a:noFill/>
          </a:ln>
        </p:spPr>
        <p:txBody>
          <a:bodyPr anchorCtr="0" anchor="t" bIns="45700" lIns="91425" spcFirstLastPara="1" rIns="91425" wrap="square" tIns="45700">
            <a:noAutofit/>
          </a:bodyPr>
          <a:lstStyle/>
          <a:p>
            <a:pPr indent="0" lvl="0" marL="0" rtl="0" algn="l">
              <a:spcBef>
                <a:spcPts val="4800"/>
              </a:spcBef>
              <a:spcAft>
                <a:spcPts val="0"/>
              </a:spcAft>
              <a:buNone/>
            </a:pPr>
            <a:r>
              <a:rPr lang="en-US"/>
              <a:t>  </a:t>
            </a:r>
            <a:endParaRPr/>
          </a:p>
        </p:txBody>
      </p:sp>
      <p:sp>
        <p:nvSpPr>
          <p:cNvPr id="37" name="Google Shape;37;p3"/>
          <p:cNvSpPr txBox="1"/>
          <p:nvPr/>
        </p:nvSpPr>
        <p:spPr>
          <a:xfrm>
            <a:off x="12349325" y="20747425"/>
            <a:ext cx="9418200" cy="906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4800"/>
              <a:buFont typeface="Arial"/>
              <a:buNone/>
            </a:pPr>
            <a:r>
              <a:rPr lang="en-US" sz="4800">
                <a:solidFill>
                  <a:srgbClr val="E05529"/>
                </a:solidFill>
                <a:latin typeface="Verdana"/>
                <a:ea typeface="Verdana"/>
                <a:cs typeface="Verdana"/>
                <a:sym typeface="Verdana"/>
              </a:rPr>
              <a:t>Overview</a:t>
            </a:r>
            <a:endParaRPr i="0" sz="4800" u="none" cap="none" strike="noStrike">
              <a:solidFill>
                <a:srgbClr val="E05529"/>
              </a:solidFill>
              <a:latin typeface="Verdana"/>
              <a:ea typeface="Verdana"/>
              <a:cs typeface="Verdana"/>
              <a:sym typeface="Verdana"/>
            </a:endParaRPr>
          </a:p>
        </p:txBody>
      </p:sp>
      <p:sp>
        <p:nvSpPr>
          <p:cNvPr id="38" name="Google Shape;38;p3"/>
          <p:cNvSpPr txBox="1"/>
          <p:nvPr/>
        </p:nvSpPr>
        <p:spPr>
          <a:xfrm>
            <a:off x="12406775" y="21654025"/>
            <a:ext cx="9303300" cy="9654600"/>
          </a:xfrm>
          <a:prstGeom prst="rect">
            <a:avLst/>
          </a:prstGeom>
          <a:noFill/>
          <a:ln>
            <a:noFill/>
          </a:ln>
        </p:spPr>
        <p:txBody>
          <a:bodyPr anchorCtr="0" anchor="t" bIns="0" lIns="0" spcFirstLastPara="1" rIns="0" wrap="square" tIns="0">
            <a:noAutofit/>
          </a:bodyPr>
          <a:lstStyle/>
          <a:p>
            <a:pPr indent="457200" lvl="0" marL="0" rtl="0" algn="l">
              <a:lnSpc>
                <a:spcPct val="115000"/>
              </a:lnSpc>
              <a:spcBef>
                <a:spcPts val="0"/>
              </a:spcBef>
              <a:spcAft>
                <a:spcPts val="0"/>
              </a:spcAft>
              <a:buClr>
                <a:schemeClr val="dk1"/>
              </a:buClr>
              <a:buSzPts val="1100"/>
              <a:buFont typeface="Arial"/>
              <a:buNone/>
            </a:pPr>
            <a:r>
              <a:rPr lang="en-US" sz="2800">
                <a:solidFill>
                  <a:schemeClr val="dk1"/>
                </a:solidFill>
                <a:latin typeface="Verdana"/>
                <a:ea typeface="Verdana"/>
                <a:cs typeface="Verdana"/>
                <a:sym typeface="Verdana"/>
              </a:rPr>
              <a:t>Project BoxSand has already started substituting countless traditions textbooks with digital ones. It provides better accessibility to materials and saves students from spending on traditional textbooks. By providing free learning materials, this has helped students save an accumulated amount of approximately $70,000. The goal of our project, ‘Physics Virtual Classroom’ is to build on the existing Sandbox platform and create an online collaboration system that provides students a better educational experience. </a:t>
            </a:r>
            <a:endParaRPr sz="2800">
              <a:solidFill>
                <a:schemeClr val="dk1"/>
              </a:solidFill>
              <a:latin typeface="Verdana"/>
              <a:ea typeface="Verdana"/>
              <a:cs typeface="Verdana"/>
              <a:sym typeface="Verdana"/>
            </a:endParaRPr>
          </a:p>
          <a:p>
            <a:pPr indent="457200" lvl="0" marL="0" marR="0" rtl="0" algn="l">
              <a:lnSpc>
                <a:spcPct val="120000"/>
              </a:lnSpc>
              <a:spcBef>
                <a:spcPts val="0"/>
              </a:spcBef>
              <a:spcAft>
                <a:spcPts val="0"/>
              </a:spcAft>
              <a:buClr>
                <a:schemeClr val="dk1"/>
              </a:buClr>
              <a:buSzPts val="2800"/>
              <a:buFont typeface="Arial"/>
              <a:buNone/>
            </a:pPr>
            <a:r>
              <a:rPr lang="en-US" sz="2800">
                <a:solidFill>
                  <a:schemeClr val="dk1"/>
                </a:solidFill>
                <a:latin typeface="Verdana"/>
                <a:ea typeface="Verdana"/>
                <a:cs typeface="Verdana"/>
                <a:sym typeface="Verdana"/>
              </a:rPr>
              <a:t>One of the features that we are proud to introduce in Physics Virtual Classroom is the function which allows the professors to conduct or upload a live lecture (YouTube Live). Additionally, we’ve also introduced a built-in public whiteboard which acts as a public space that allows students to collaborate with each other, either through collective note-taking or problem solving.  </a:t>
            </a:r>
            <a:endParaRPr sz="2800">
              <a:solidFill>
                <a:schemeClr val="dk1"/>
              </a:solidFill>
              <a:latin typeface="Verdana"/>
              <a:ea typeface="Verdana"/>
              <a:cs typeface="Verdana"/>
              <a:sym typeface="Verdana"/>
            </a:endParaRPr>
          </a:p>
          <a:p>
            <a:pPr indent="457200" lvl="0" marL="0" marR="0" rtl="0" algn="l">
              <a:lnSpc>
                <a:spcPct val="120000"/>
              </a:lnSpc>
              <a:spcBef>
                <a:spcPts val="0"/>
              </a:spcBef>
              <a:spcAft>
                <a:spcPts val="0"/>
              </a:spcAft>
              <a:buClr>
                <a:schemeClr val="dk1"/>
              </a:buClr>
              <a:buSzPts val="2800"/>
              <a:buFont typeface="Arial"/>
              <a:buNone/>
            </a:pPr>
            <a:r>
              <a:t/>
            </a:r>
            <a:endParaRPr sz="2800">
              <a:solidFill>
                <a:schemeClr val="dk1"/>
              </a:solidFill>
              <a:latin typeface="Verdana"/>
              <a:ea typeface="Verdana"/>
              <a:cs typeface="Verdana"/>
              <a:sym typeface="Verdana"/>
            </a:endParaRPr>
          </a:p>
          <a:p>
            <a:pPr indent="457200" lvl="0" marL="0" marR="0" rtl="0" algn="l">
              <a:lnSpc>
                <a:spcPct val="120000"/>
              </a:lnSpc>
              <a:spcBef>
                <a:spcPts val="0"/>
              </a:spcBef>
              <a:spcAft>
                <a:spcPts val="0"/>
              </a:spcAft>
              <a:buClr>
                <a:schemeClr val="dk1"/>
              </a:buClr>
              <a:buSzPts val="2800"/>
              <a:buFont typeface="Arial"/>
              <a:buNone/>
            </a:pPr>
            <a:r>
              <a:t/>
            </a:r>
            <a:endParaRPr sz="2800">
              <a:solidFill>
                <a:schemeClr val="dk1"/>
              </a:solidFill>
              <a:latin typeface="Verdana"/>
              <a:ea typeface="Verdana"/>
              <a:cs typeface="Verdana"/>
              <a:sym typeface="Verdana"/>
            </a:endParaRPr>
          </a:p>
        </p:txBody>
      </p:sp>
      <p:sp>
        <p:nvSpPr>
          <p:cNvPr id="39" name="Google Shape;39;p3"/>
          <p:cNvSpPr txBox="1"/>
          <p:nvPr/>
        </p:nvSpPr>
        <p:spPr>
          <a:xfrm>
            <a:off x="22463950" y="20747425"/>
            <a:ext cx="9418200" cy="906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4800"/>
              <a:buFont typeface="Arial"/>
              <a:buNone/>
            </a:pPr>
            <a:r>
              <a:rPr lang="en-US" sz="4800">
                <a:solidFill>
                  <a:srgbClr val="E05529"/>
                </a:solidFill>
                <a:latin typeface="Verdana"/>
                <a:ea typeface="Verdana"/>
                <a:cs typeface="Verdana"/>
                <a:sym typeface="Verdana"/>
              </a:rPr>
              <a:t>Features</a:t>
            </a:r>
            <a:endParaRPr i="0" sz="4800" u="none" cap="none" strike="noStrike">
              <a:solidFill>
                <a:srgbClr val="E05529"/>
              </a:solidFill>
              <a:latin typeface="Verdana"/>
              <a:ea typeface="Verdana"/>
              <a:cs typeface="Verdana"/>
              <a:sym typeface="Verdana"/>
            </a:endParaRPr>
          </a:p>
        </p:txBody>
      </p:sp>
      <p:sp>
        <p:nvSpPr>
          <p:cNvPr id="40" name="Google Shape;40;p3"/>
          <p:cNvSpPr txBox="1"/>
          <p:nvPr/>
        </p:nvSpPr>
        <p:spPr>
          <a:xfrm>
            <a:off x="22463950" y="21654025"/>
            <a:ext cx="9418200" cy="9654600"/>
          </a:xfrm>
          <a:prstGeom prst="rect">
            <a:avLst/>
          </a:prstGeom>
          <a:noFill/>
          <a:ln>
            <a:noFill/>
          </a:ln>
        </p:spPr>
        <p:txBody>
          <a:bodyPr anchorCtr="0" anchor="t" bIns="0" lIns="0" spcFirstLastPara="1" rIns="0" wrap="square" tIns="0">
            <a:noAutofit/>
          </a:bodyPr>
          <a:lstStyle/>
          <a:p>
            <a:pPr indent="-406400" lvl="0" marL="457200" rtl="0" algn="l">
              <a:lnSpc>
                <a:spcPct val="120000"/>
              </a:lnSpc>
              <a:spcBef>
                <a:spcPts val="1000"/>
              </a:spcBef>
              <a:spcAft>
                <a:spcPts val="0"/>
              </a:spcAft>
              <a:buClr>
                <a:schemeClr val="dk1"/>
              </a:buClr>
              <a:buSzPts val="2800"/>
              <a:buFont typeface="Verdana"/>
              <a:buChar char="●"/>
            </a:pPr>
            <a:r>
              <a:rPr b="1" lang="en-US" sz="2800">
                <a:solidFill>
                  <a:schemeClr val="dk1"/>
                </a:solidFill>
                <a:latin typeface="Verdana"/>
                <a:ea typeface="Verdana"/>
                <a:cs typeface="Verdana"/>
                <a:sym typeface="Verdana"/>
              </a:rPr>
              <a:t>Lectures</a:t>
            </a:r>
            <a:endParaRPr b="1" sz="2800">
              <a:solidFill>
                <a:schemeClr val="dk1"/>
              </a:solidFill>
              <a:latin typeface="Verdana"/>
              <a:ea typeface="Verdana"/>
              <a:cs typeface="Verdana"/>
              <a:sym typeface="Verdana"/>
            </a:endParaRPr>
          </a:p>
          <a:p>
            <a:pPr indent="0" lvl="0" marL="457200" rtl="0" algn="l">
              <a:lnSpc>
                <a:spcPct val="120000"/>
              </a:lnSpc>
              <a:spcBef>
                <a:spcPts val="1000"/>
              </a:spcBef>
              <a:spcAft>
                <a:spcPts val="0"/>
              </a:spcAft>
              <a:buClr>
                <a:schemeClr val="dk1"/>
              </a:buClr>
              <a:buSzPts val="1100"/>
              <a:buFont typeface="Arial"/>
              <a:buNone/>
            </a:pPr>
            <a:r>
              <a:rPr lang="en-US" sz="2800">
                <a:solidFill>
                  <a:schemeClr val="dk1"/>
                </a:solidFill>
                <a:latin typeface="Verdana"/>
                <a:ea typeface="Verdana"/>
                <a:cs typeface="Verdana"/>
                <a:sym typeface="Verdana"/>
              </a:rPr>
              <a:t>Lectures show up on the calendar. The calendar allows students to see lecture schedule for this month. The page redirects the user to the lecture page by clicking a lecture item on the calendar. </a:t>
            </a:r>
            <a:endParaRPr sz="2800">
              <a:solidFill>
                <a:schemeClr val="dk1"/>
              </a:solidFill>
              <a:latin typeface="Verdana"/>
              <a:ea typeface="Verdana"/>
              <a:cs typeface="Verdana"/>
              <a:sym typeface="Verdana"/>
            </a:endParaRPr>
          </a:p>
          <a:p>
            <a:pPr indent="-406400" lvl="0" marL="457200" rtl="0" algn="l">
              <a:lnSpc>
                <a:spcPct val="120000"/>
              </a:lnSpc>
              <a:spcBef>
                <a:spcPts val="1000"/>
              </a:spcBef>
              <a:spcAft>
                <a:spcPts val="0"/>
              </a:spcAft>
              <a:buClr>
                <a:schemeClr val="dk1"/>
              </a:buClr>
              <a:buSzPts val="2800"/>
              <a:buFont typeface="Verdana"/>
              <a:buChar char="●"/>
            </a:pPr>
            <a:r>
              <a:rPr b="1" lang="en-US" sz="2800">
                <a:solidFill>
                  <a:schemeClr val="dk1"/>
                </a:solidFill>
                <a:latin typeface="Verdana"/>
                <a:ea typeface="Verdana"/>
                <a:cs typeface="Verdana"/>
                <a:sym typeface="Verdana"/>
              </a:rPr>
              <a:t>Chatting System</a:t>
            </a:r>
            <a:endParaRPr b="1" sz="2800">
              <a:solidFill>
                <a:schemeClr val="dk1"/>
              </a:solidFill>
              <a:latin typeface="Verdana"/>
              <a:ea typeface="Verdana"/>
              <a:cs typeface="Verdana"/>
              <a:sym typeface="Verdana"/>
            </a:endParaRPr>
          </a:p>
          <a:p>
            <a:pPr indent="0" lvl="0" marL="457200" rtl="0" algn="l">
              <a:lnSpc>
                <a:spcPct val="120000"/>
              </a:lnSpc>
              <a:spcBef>
                <a:spcPts val="1000"/>
              </a:spcBef>
              <a:spcAft>
                <a:spcPts val="0"/>
              </a:spcAft>
              <a:buClr>
                <a:schemeClr val="dk1"/>
              </a:buClr>
              <a:buSzPts val="1100"/>
              <a:buFont typeface="Arial"/>
              <a:buNone/>
            </a:pPr>
            <a:r>
              <a:rPr lang="en-US" sz="2800">
                <a:solidFill>
                  <a:schemeClr val="dk1"/>
                </a:solidFill>
                <a:latin typeface="Verdana"/>
                <a:ea typeface="Verdana"/>
                <a:cs typeface="Verdana"/>
                <a:sym typeface="Verdana"/>
              </a:rPr>
              <a:t>Chat channel is offered in physical virtual classroom lobby. Students can check who is in the lobby in real time. Also, they can search for students who will take a lecture and work on group activities together.</a:t>
            </a:r>
            <a:endParaRPr sz="2800">
              <a:solidFill>
                <a:schemeClr val="dk1"/>
              </a:solidFill>
              <a:latin typeface="Verdana"/>
              <a:ea typeface="Verdana"/>
              <a:cs typeface="Verdana"/>
              <a:sym typeface="Verdana"/>
            </a:endParaRPr>
          </a:p>
          <a:p>
            <a:pPr indent="-406400" lvl="0" marL="457200" rtl="0" algn="l">
              <a:lnSpc>
                <a:spcPct val="120000"/>
              </a:lnSpc>
              <a:spcBef>
                <a:spcPts val="1000"/>
              </a:spcBef>
              <a:spcAft>
                <a:spcPts val="0"/>
              </a:spcAft>
              <a:buClr>
                <a:schemeClr val="dk1"/>
              </a:buClr>
              <a:buSzPts val="2800"/>
              <a:buFont typeface="Verdana"/>
              <a:buChar char="●"/>
            </a:pPr>
            <a:r>
              <a:rPr b="1" lang="en-US" sz="2800">
                <a:solidFill>
                  <a:schemeClr val="dk1"/>
                </a:solidFill>
                <a:latin typeface="Verdana"/>
                <a:ea typeface="Verdana"/>
                <a:cs typeface="Verdana"/>
                <a:sym typeface="Verdana"/>
              </a:rPr>
              <a:t>Online Whiteboard</a:t>
            </a:r>
            <a:endParaRPr b="1" sz="2800">
              <a:solidFill>
                <a:schemeClr val="dk1"/>
              </a:solidFill>
              <a:latin typeface="Verdana"/>
              <a:ea typeface="Verdana"/>
              <a:cs typeface="Verdana"/>
              <a:sym typeface="Verdana"/>
            </a:endParaRPr>
          </a:p>
          <a:p>
            <a:pPr indent="0" lvl="0" marL="457200" rtl="0" algn="l">
              <a:lnSpc>
                <a:spcPct val="120000"/>
              </a:lnSpc>
              <a:spcBef>
                <a:spcPts val="1000"/>
              </a:spcBef>
              <a:spcAft>
                <a:spcPts val="0"/>
              </a:spcAft>
              <a:buClr>
                <a:schemeClr val="dk1"/>
              </a:buClr>
              <a:buSzPts val="1100"/>
              <a:buFont typeface="Arial"/>
              <a:buNone/>
            </a:pPr>
            <a:r>
              <a:rPr lang="en-US" sz="2800">
                <a:solidFill>
                  <a:schemeClr val="dk1"/>
                </a:solidFill>
                <a:latin typeface="Verdana"/>
                <a:ea typeface="Verdana"/>
                <a:cs typeface="Verdana"/>
                <a:sym typeface="Verdana"/>
              </a:rPr>
              <a:t>AWW whiteboard is an open space where students can freely exchange opinions during group activities. A whiteboard is provided for each group. </a:t>
            </a:r>
            <a:endParaRPr sz="2800">
              <a:solidFill>
                <a:schemeClr val="dk1"/>
              </a:solidFill>
              <a:latin typeface="Verdana"/>
              <a:ea typeface="Verdana"/>
              <a:cs typeface="Verdana"/>
              <a:sym typeface="Verdana"/>
            </a:endParaRPr>
          </a:p>
          <a:p>
            <a:pPr indent="0" lvl="0" marL="457200" rtl="0" algn="l">
              <a:lnSpc>
                <a:spcPct val="120000"/>
              </a:lnSpc>
              <a:spcBef>
                <a:spcPts val="1000"/>
              </a:spcBef>
              <a:spcAft>
                <a:spcPts val="0"/>
              </a:spcAft>
              <a:buClr>
                <a:srgbClr val="000000"/>
              </a:buClr>
              <a:buSzPts val="1100"/>
              <a:buFont typeface="Arial"/>
              <a:buNone/>
            </a:pPr>
            <a:r>
              <a:t/>
            </a:r>
            <a:endParaRPr b="1" sz="2800">
              <a:solidFill>
                <a:schemeClr val="dk1"/>
              </a:solidFill>
              <a:latin typeface="Verdana"/>
              <a:ea typeface="Verdana"/>
              <a:cs typeface="Verdana"/>
              <a:sym typeface="Verdana"/>
            </a:endParaRPr>
          </a:p>
          <a:p>
            <a:pPr indent="0" lvl="0" marL="457200" marR="0" rtl="0" algn="l">
              <a:lnSpc>
                <a:spcPct val="120000"/>
              </a:lnSpc>
              <a:spcBef>
                <a:spcPts val="1000"/>
              </a:spcBef>
              <a:spcAft>
                <a:spcPts val="0"/>
              </a:spcAft>
              <a:buNone/>
            </a:pPr>
            <a:r>
              <a:t/>
            </a:r>
            <a:endParaRPr sz="2800">
              <a:solidFill>
                <a:schemeClr val="dk1"/>
              </a:solidFill>
              <a:latin typeface="Verdana"/>
              <a:ea typeface="Verdana"/>
              <a:cs typeface="Verdana"/>
              <a:sym typeface="Verdana"/>
            </a:endParaRPr>
          </a:p>
          <a:p>
            <a:pPr indent="0" lvl="0" marL="457200" marR="0" rtl="0" algn="l">
              <a:lnSpc>
                <a:spcPct val="120000"/>
              </a:lnSpc>
              <a:spcBef>
                <a:spcPts val="1000"/>
              </a:spcBef>
              <a:spcAft>
                <a:spcPts val="0"/>
              </a:spcAft>
              <a:buNone/>
            </a:pPr>
            <a:r>
              <a:t/>
            </a:r>
            <a:endParaRPr sz="2800">
              <a:solidFill>
                <a:schemeClr val="dk1"/>
              </a:solidFill>
              <a:latin typeface="Verdana"/>
              <a:ea typeface="Verdana"/>
              <a:cs typeface="Verdana"/>
              <a:sym typeface="Verdana"/>
            </a:endParaRPr>
          </a:p>
          <a:p>
            <a:pPr indent="0" lvl="0" marL="457200" marR="0" rtl="0" algn="l">
              <a:lnSpc>
                <a:spcPct val="120000"/>
              </a:lnSpc>
              <a:spcBef>
                <a:spcPts val="1000"/>
              </a:spcBef>
              <a:spcAft>
                <a:spcPts val="0"/>
              </a:spcAft>
              <a:buNone/>
            </a:pPr>
            <a:r>
              <a:t/>
            </a:r>
            <a:endParaRPr sz="2800">
              <a:solidFill>
                <a:schemeClr val="dk1"/>
              </a:solidFill>
              <a:latin typeface="Verdana"/>
              <a:ea typeface="Verdana"/>
              <a:cs typeface="Verdana"/>
              <a:sym typeface="Verdana"/>
            </a:endParaRPr>
          </a:p>
          <a:p>
            <a:pPr indent="0" lvl="0" marL="457200" marR="0" rtl="0" algn="l">
              <a:lnSpc>
                <a:spcPct val="120000"/>
              </a:lnSpc>
              <a:spcBef>
                <a:spcPts val="1000"/>
              </a:spcBef>
              <a:spcAft>
                <a:spcPts val="0"/>
              </a:spcAft>
              <a:buNone/>
            </a:pPr>
            <a:r>
              <a:t/>
            </a:r>
            <a:endParaRPr sz="2800">
              <a:solidFill>
                <a:schemeClr val="dk1"/>
              </a:solidFill>
              <a:latin typeface="Verdana"/>
              <a:ea typeface="Verdana"/>
              <a:cs typeface="Verdana"/>
              <a:sym typeface="Verdana"/>
            </a:endParaRPr>
          </a:p>
          <a:p>
            <a:pPr indent="0" lvl="0" marL="457200" marR="0" rtl="0" algn="l">
              <a:lnSpc>
                <a:spcPct val="120000"/>
              </a:lnSpc>
              <a:spcBef>
                <a:spcPts val="0"/>
              </a:spcBef>
              <a:spcAft>
                <a:spcPts val="0"/>
              </a:spcAft>
              <a:buNone/>
            </a:pPr>
            <a:r>
              <a:t/>
            </a:r>
            <a:endParaRPr sz="2800">
              <a:solidFill>
                <a:schemeClr val="dk1"/>
              </a:solidFill>
              <a:latin typeface="Verdana"/>
              <a:ea typeface="Verdana"/>
              <a:cs typeface="Verdana"/>
              <a:sym typeface="Verdana"/>
            </a:endParaRPr>
          </a:p>
          <a:p>
            <a:pPr indent="0" lvl="0" marL="0" marR="0" rtl="0" algn="l">
              <a:lnSpc>
                <a:spcPct val="120000"/>
              </a:lnSpc>
              <a:spcBef>
                <a:spcPts val="0"/>
              </a:spcBef>
              <a:spcAft>
                <a:spcPts val="0"/>
              </a:spcAft>
              <a:buNone/>
            </a:pPr>
            <a:r>
              <a:t/>
            </a:r>
            <a:endParaRPr>
              <a:latin typeface="Verdana"/>
              <a:ea typeface="Verdana"/>
              <a:cs typeface="Verdana"/>
              <a:sym typeface="Verdana"/>
            </a:endParaRPr>
          </a:p>
          <a:p>
            <a:pPr indent="0" lvl="0" marL="0" marR="0" rtl="0" algn="l">
              <a:lnSpc>
                <a:spcPct val="120000"/>
              </a:lnSpc>
              <a:spcBef>
                <a:spcPts val="2600"/>
              </a:spcBef>
              <a:spcAft>
                <a:spcPts val="0"/>
              </a:spcAft>
              <a:buClr>
                <a:schemeClr val="dk1"/>
              </a:buClr>
              <a:buSzPts val="2800"/>
              <a:buFont typeface="Arial"/>
              <a:buNone/>
            </a:pPr>
            <a:r>
              <a:t/>
            </a:r>
            <a:endParaRPr i="0" sz="2800" u="none" cap="none" strike="noStrike">
              <a:solidFill>
                <a:schemeClr val="dk1"/>
              </a:solidFill>
              <a:latin typeface="Verdana"/>
              <a:ea typeface="Verdana"/>
              <a:cs typeface="Verdana"/>
              <a:sym typeface="Verdana"/>
            </a:endParaRPr>
          </a:p>
        </p:txBody>
      </p:sp>
      <p:sp>
        <p:nvSpPr>
          <p:cNvPr id="41" name="Google Shape;41;p3"/>
          <p:cNvSpPr txBox="1"/>
          <p:nvPr/>
        </p:nvSpPr>
        <p:spPr>
          <a:xfrm>
            <a:off x="1931989" y="5503233"/>
            <a:ext cx="8158690" cy="677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t/>
            </a:r>
            <a:endParaRPr b="0" i="0" sz="4800" u="none" cap="none" strike="noStrike">
              <a:solidFill>
                <a:srgbClr val="FFFFFF"/>
              </a:solidFill>
              <a:latin typeface="Arial"/>
              <a:ea typeface="Arial"/>
              <a:cs typeface="Arial"/>
              <a:sym typeface="Arial"/>
            </a:endParaRPr>
          </a:p>
        </p:txBody>
      </p:sp>
      <p:sp>
        <p:nvSpPr>
          <p:cNvPr id="42" name="Google Shape;42;p3"/>
          <p:cNvSpPr txBox="1"/>
          <p:nvPr/>
        </p:nvSpPr>
        <p:spPr>
          <a:xfrm>
            <a:off x="33868450" y="4388000"/>
            <a:ext cx="8126400" cy="20070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en-US" sz="2800">
                <a:latin typeface="Verdana"/>
                <a:ea typeface="Verdana"/>
                <a:cs typeface="Verdana"/>
                <a:sym typeface="Verdana"/>
              </a:rPr>
              <a:t>Team Members</a:t>
            </a:r>
            <a:r>
              <a:rPr lang="en-US" sz="2800">
                <a:latin typeface="Verdana"/>
                <a:ea typeface="Verdana"/>
                <a:cs typeface="Verdana"/>
                <a:sym typeface="Verdana"/>
              </a:rPr>
              <a:t>: </a:t>
            </a:r>
            <a:endParaRPr sz="2800">
              <a:latin typeface="Verdana"/>
              <a:ea typeface="Verdana"/>
              <a:cs typeface="Verdana"/>
              <a:sym typeface="Verdana"/>
            </a:endParaRPr>
          </a:p>
          <a:p>
            <a:pPr indent="0" lvl="0" marL="0" marR="0" rtl="0" algn="l">
              <a:lnSpc>
                <a:spcPct val="120000"/>
              </a:lnSpc>
              <a:spcBef>
                <a:spcPts val="0"/>
              </a:spcBef>
              <a:spcAft>
                <a:spcPts val="0"/>
              </a:spcAft>
              <a:buNone/>
            </a:pPr>
            <a:r>
              <a:rPr lang="en-US" sz="2800">
                <a:latin typeface="Verdana"/>
                <a:ea typeface="Verdana"/>
                <a:cs typeface="Verdana"/>
                <a:sym typeface="Verdana"/>
              </a:rPr>
              <a:t>Yeongae Lee: leeye@oregonstate.edu </a:t>
            </a:r>
            <a:endParaRPr sz="2800">
              <a:latin typeface="Verdana"/>
              <a:ea typeface="Verdana"/>
              <a:cs typeface="Verdana"/>
              <a:sym typeface="Verdana"/>
            </a:endParaRPr>
          </a:p>
          <a:p>
            <a:pPr indent="0" lvl="0" marL="0" marR="0" rtl="0" algn="l">
              <a:lnSpc>
                <a:spcPct val="120000"/>
              </a:lnSpc>
              <a:spcBef>
                <a:spcPts val="0"/>
              </a:spcBef>
              <a:spcAft>
                <a:spcPts val="0"/>
              </a:spcAft>
              <a:buNone/>
            </a:pPr>
            <a:r>
              <a:rPr lang="en-US" sz="2800">
                <a:latin typeface="Verdana"/>
                <a:ea typeface="Verdana"/>
                <a:cs typeface="Verdana"/>
                <a:sym typeface="Verdana"/>
              </a:rPr>
              <a:t>Jaehyung You(Eric): youja@oregonstate.edu</a:t>
            </a:r>
            <a:endParaRPr sz="2800">
              <a:latin typeface="Verdana"/>
              <a:ea typeface="Verdana"/>
              <a:cs typeface="Verdana"/>
              <a:sym typeface="Verdana"/>
            </a:endParaRPr>
          </a:p>
          <a:p>
            <a:pPr indent="0" lvl="0" marL="0" marR="0" rtl="0" algn="l">
              <a:lnSpc>
                <a:spcPct val="120000"/>
              </a:lnSpc>
              <a:spcBef>
                <a:spcPts val="0"/>
              </a:spcBef>
              <a:spcAft>
                <a:spcPts val="0"/>
              </a:spcAft>
              <a:buNone/>
            </a:pPr>
            <a:r>
              <a:t/>
            </a:r>
            <a:endParaRPr sz="2800">
              <a:latin typeface="Verdana"/>
              <a:ea typeface="Verdana"/>
              <a:cs typeface="Verdana"/>
              <a:sym typeface="Verdana"/>
            </a:endParaRPr>
          </a:p>
          <a:p>
            <a:pPr indent="0" lvl="0" marL="0" marR="0" rtl="0" algn="l">
              <a:lnSpc>
                <a:spcPct val="100000"/>
              </a:lnSpc>
              <a:spcBef>
                <a:spcPts val="2600"/>
              </a:spcBef>
              <a:spcAft>
                <a:spcPts val="0"/>
              </a:spcAft>
              <a:buNone/>
            </a:pPr>
            <a:r>
              <a:rPr b="1" i="0" lang="en-US" sz="2800" u="none" cap="none" strike="noStrike">
                <a:latin typeface="Verdana"/>
                <a:ea typeface="Verdana"/>
                <a:cs typeface="Verdana"/>
                <a:sym typeface="Verdana"/>
              </a:rPr>
              <a:t>Client</a:t>
            </a:r>
            <a:r>
              <a:rPr b="0" i="0" lang="en-US" sz="2800" u="none" cap="none" strike="noStrike">
                <a:latin typeface="Verdana"/>
                <a:ea typeface="Verdana"/>
                <a:cs typeface="Verdana"/>
                <a:sym typeface="Verdana"/>
              </a:rPr>
              <a:t>:</a:t>
            </a:r>
            <a:r>
              <a:rPr lang="en-US" sz="2800">
                <a:latin typeface="Verdana"/>
                <a:ea typeface="Verdana"/>
                <a:cs typeface="Verdana"/>
                <a:sym typeface="Verdana"/>
              </a:rPr>
              <a:t> Dr.Kenneth C. Walsh</a:t>
            </a:r>
            <a:endParaRPr sz="2800">
              <a:latin typeface="Verdana"/>
              <a:ea typeface="Verdana"/>
              <a:cs typeface="Verdana"/>
              <a:sym typeface="Verdana"/>
            </a:endParaRPr>
          </a:p>
          <a:p>
            <a:pPr indent="0" lvl="0" marL="0" marR="0" rtl="0" algn="l">
              <a:lnSpc>
                <a:spcPct val="100000"/>
              </a:lnSpc>
              <a:spcBef>
                <a:spcPts val="2600"/>
              </a:spcBef>
              <a:spcAft>
                <a:spcPts val="0"/>
              </a:spcAft>
              <a:buNone/>
            </a:pPr>
            <a:r>
              <a:rPr lang="en-US" sz="2800">
                <a:latin typeface="Verdana"/>
                <a:ea typeface="Verdana"/>
                <a:cs typeface="Verdana"/>
                <a:sym typeface="Verdana"/>
              </a:rPr>
              <a:t>Kenneth is a professor at Oregon State University in the Physics Department. He graduated from Oregon State University with a  Bachelor of Science in Physics and Engineering Physics.  He remained at Oregon State University to complete his Doctorate of Philosophy in physics. </a:t>
            </a:r>
            <a:endParaRPr sz="2800">
              <a:latin typeface="Verdana"/>
              <a:ea typeface="Verdana"/>
              <a:cs typeface="Verdana"/>
              <a:sym typeface="Verdana"/>
            </a:endParaRPr>
          </a:p>
          <a:p>
            <a:pPr indent="0" lvl="0" marL="0" marR="0" rtl="0" algn="l">
              <a:lnSpc>
                <a:spcPct val="100000"/>
              </a:lnSpc>
              <a:spcBef>
                <a:spcPts val="2600"/>
              </a:spcBef>
              <a:spcAft>
                <a:spcPts val="0"/>
              </a:spcAft>
              <a:buNone/>
            </a:pPr>
            <a:r>
              <a:t/>
            </a:r>
            <a:endParaRPr sz="2800">
              <a:latin typeface="Verdana"/>
              <a:ea typeface="Verdana"/>
              <a:cs typeface="Verdana"/>
              <a:sym typeface="Verdana"/>
            </a:endParaRPr>
          </a:p>
          <a:p>
            <a:pPr indent="0" lvl="0" marL="0" marR="0" rtl="0" algn="l">
              <a:lnSpc>
                <a:spcPct val="100000"/>
              </a:lnSpc>
              <a:spcBef>
                <a:spcPts val="2600"/>
              </a:spcBef>
              <a:spcAft>
                <a:spcPts val="0"/>
              </a:spcAft>
              <a:buNone/>
            </a:pPr>
            <a:r>
              <a:rPr b="1" lang="en-US" sz="2800">
                <a:latin typeface="Verdana"/>
                <a:ea typeface="Verdana"/>
                <a:cs typeface="Verdana"/>
                <a:sym typeface="Verdana"/>
              </a:rPr>
              <a:t>Why we chose this project? </a:t>
            </a:r>
            <a:endParaRPr b="1" sz="2800">
              <a:latin typeface="Verdana"/>
              <a:ea typeface="Verdana"/>
              <a:cs typeface="Verdana"/>
              <a:sym typeface="Verdana"/>
            </a:endParaRPr>
          </a:p>
          <a:p>
            <a:pPr indent="0" lvl="0" marL="0" marR="0" rtl="0" algn="l">
              <a:lnSpc>
                <a:spcPct val="100000"/>
              </a:lnSpc>
              <a:spcBef>
                <a:spcPts val="2600"/>
              </a:spcBef>
              <a:spcAft>
                <a:spcPts val="0"/>
              </a:spcAft>
              <a:buNone/>
            </a:pPr>
            <a:r>
              <a:rPr lang="en-US" sz="2800">
                <a:latin typeface="Verdana"/>
                <a:ea typeface="Verdana"/>
                <a:cs typeface="Verdana"/>
                <a:sym typeface="Verdana"/>
              </a:rPr>
              <a:t>This project was the top choice for each team member because we want to make the world a better place by making learning more accessible to everyone. This project allowed us to build something that would directly affect students here at OSU and make learning more accessible for future students. As OSU students, making the students learn in a better environment was the most fascinating aspect of this project. </a:t>
            </a:r>
            <a:endParaRPr sz="2800">
              <a:latin typeface="Verdana"/>
              <a:ea typeface="Verdana"/>
              <a:cs typeface="Verdana"/>
              <a:sym typeface="Verdana"/>
            </a:endParaRPr>
          </a:p>
          <a:p>
            <a:pPr indent="0" lvl="0" marL="0" marR="0" rtl="0" algn="l">
              <a:lnSpc>
                <a:spcPct val="100000"/>
              </a:lnSpc>
              <a:spcBef>
                <a:spcPts val="2600"/>
              </a:spcBef>
              <a:spcAft>
                <a:spcPts val="0"/>
              </a:spcAft>
              <a:buNone/>
            </a:pPr>
            <a:r>
              <a:t/>
            </a:r>
            <a:endParaRPr sz="2800">
              <a:latin typeface="Verdana"/>
              <a:ea typeface="Verdana"/>
              <a:cs typeface="Verdana"/>
              <a:sym typeface="Verdana"/>
            </a:endParaRPr>
          </a:p>
          <a:p>
            <a:pPr indent="0" lvl="0" marL="0" marR="0" rtl="0" algn="l">
              <a:lnSpc>
                <a:spcPct val="120000"/>
              </a:lnSpc>
              <a:spcBef>
                <a:spcPts val="2600"/>
              </a:spcBef>
              <a:spcAft>
                <a:spcPts val="0"/>
              </a:spcAft>
              <a:buNone/>
            </a:pPr>
            <a:r>
              <a:rPr b="1" lang="en-US" sz="2800">
                <a:latin typeface="Verdana"/>
                <a:ea typeface="Verdana"/>
                <a:cs typeface="Verdana"/>
                <a:sym typeface="Verdana"/>
              </a:rPr>
              <a:t>Special Thanks to Max Moulds</a:t>
            </a:r>
            <a:endParaRPr b="1" sz="2800">
              <a:latin typeface="Verdana"/>
              <a:ea typeface="Verdana"/>
              <a:cs typeface="Verdana"/>
              <a:sym typeface="Verdana"/>
            </a:endParaRPr>
          </a:p>
          <a:p>
            <a:pPr indent="0" lvl="0" marL="0" marR="0" rtl="0" algn="l">
              <a:lnSpc>
                <a:spcPct val="120000"/>
              </a:lnSpc>
              <a:spcBef>
                <a:spcPts val="2600"/>
              </a:spcBef>
              <a:spcAft>
                <a:spcPts val="0"/>
              </a:spcAft>
              <a:buNone/>
            </a:pPr>
            <a:r>
              <a:rPr lang="en-US" sz="2800">
                <a:latin typeface="Verdana"/>
                <a:ea typeface="Verdana"/>
                <a:cs typeface="Verdana"/>
                <a:sym typeface="Verdana"/>
              </a:rPr>
              <a:t>Max is a programmer for the BoxSand project and was a vital part to the success of our team. His knowledge and expertise helped guide us through this process. </a:t>
            </a:r>
            <a:endParaRPr sz="2800">
              <a:latin typeface="Verdana"/>
              <a:ea typeface="Verdana"/>
              <a:cs typeface="Verdana"/>
              <a:sym typeface="Verdana"/>
            </a:endParaRPr>
          </a:p>
        </p:txBody>
      </p:sp>
      <p:sp>
        <p:nvSpPr>
          <p:cNvPr id="43" name="Google Shape;43;p3"/>
          <p:cNvSpPr txBox="1"/>
          <p:nvPr/>
        </p:nvSpPr>
        <p:spPr>
          <a:xfrm>
            <a:off x="12292000" y="3463930"/>
            <a:ext cx="19544100" cy="16602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E05529"/>
              </a:buClr>
              <a:buSzPts val="12500"/>
              <a:buFont typeface="Impact"/>
              <a:buNone/>
            </a:pPr>
            <a:r>
              <a:rPr lang="en-US" sz="12500">
                <a:solidFill>
                  <a:srgbClr val="E05529"/>
                </a:solidFill>
                <a:latin typeface="Impact"/>
                <a:ea typeface="Impact"/>
                <a:cs typeface="Impact"/>
                <a:sym typeface="Impact"/>
              </a:rPr>
              <a:t>Physics Virtual Classroom</a:t>
            </a:r>
            <a:endParaRPr b="0" i="0" sz="12500" u="none" cap="none" strike="noStrike">
              <a:solidFill>
                <a:srgbClr val="E05529"/>
              </a:solidFill>
              <a:latin typeface="Impact"/>
              <a:ea typeface="Impact"/>
              <a:cs typeface="Impact"/>
              <a:sym typeface="Impact"/>
            </a:endParaRPr>
          </a:p>
        </p:txBody>
      </p:sp>
      <p:sp>
        <p:nvSpPr>
          <p:cNvPr id="44" name="Google Shape;44;p3"/>
          <p:cNvSpPr txBox="1"/>
          <p:nvPr/>
        </p:nvSpPr>
        <p:spPr>
          <a:xfrm>
            <a:off x="13284350" y="5503225"/>
            <a:ext cx="18551700" cy="391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6600"/>
              <a:buFont typeface="Arial"/>
              <a:buNone/>
            </a:pPr>
            <a:r>
              <a:rPr lang="en-US" sz="6600">
                <a:solidFill>
                  <a:schemeClr val="dk1"/>
                </a:solidFill>
                <a:latin typeface="Georgia"/>
                <a:ea typeface="Georgia"/>
                <a:cs typeface="Georgia"/>
                <a:sym typeface="Georgia"/>
              </a:rPr>
              <a:t>An e</a:t>
            </a:r>
            <a:r>
              <a:rPr lang="en-US" sz="6600">
                <a:solidFill>
                  <a:schemeClr val="dk1"/>
                </a:solidFill>
                <a:latin typeface="Georgia"/>
                <a:ea typeface="Georgia"/>
                <a:cs typeface="Georgia"/>
                <a:sym typeface="Georgia"/>
              </a:rPr>
              <a:t>ducational websites/</a:t>
            </a:r>
            <a:r>
              <a:rPr lang="en-US" sz="6600">
                <a:solidFill>
                  <a:schemeClr val="dk1"/>
                </a:solidFill>
                <a:latin typeface="Georgia"/>
                <a:ea typeface="Georgia"/>
                <a:cs typeface="Georgia"/>
                <a:sym typeface="Georgia"/>
              </a:rPr>
              <a:t>online learning environment, where students can watch lecture videos, practice problems, and collaborate with others.</a:t>
            </a:r>
            <a:endParaRPr sz="6600">
              <a:solidFill>
                <a:schemeClr val="dk1"/>
              </a:solidFill>
              <a:latin typeface="Georgia"/>
              <a:ea typeface="Georgia"/>
              <a:cs typeface="Georgia"/>
              <a:sym typeface="Georgia"/>
            </a:endParaRPr>
          </a:p>
          <a:p>
            <a:pPr indent="0" lvl="0" marL="0" marR="0" rtl="0" algn="l">
              <a:lnSpc>
                <a:spcPct val="130909"/>
              </a:lnSpc>
              <a:spcBef>
                <a:spcPts val="0"/>
              </a:spcBef>
              <a:spcAft>
                <a:spcPts val="0"/>
              </a:spcAft>
              <a:buClr>
                <a:schemeClr val="dk1"/>
              </a:buClr>
              <a:buSzPts val="6600"/>
              <a:buFont typeface="Arial"/>
              <a:buNone/>
            </a:pPr>
            <a:r>
              <a:t/>
            </a:r>
            <a:endParaRPr sz="6600">
              <a:solidFill>
                <a:schemeClr val="dk1"/>
              </a:solidFill>
              <a:latin typeface="Georgia"/>
              <a:ea typeface="Georgia"/>
              <a:cs typeface="Georgia"/>
              <a:sym typeface="Georgia"/>
            </a:endParaRPr>
          </a:p>
          <a:p>
            <a:pPr indent="0" lvl="0" marL="0" marR="0" rtl="0" algn="l">
              <a:lnSpc>
                <a:spcPct val="130909"/>
              </a:lnSpc>
              <a:spcBef>
                <a:spcPts val="0"/>
              </a:spcBef>
              <a:spcAft>
                <a:spcPts val="0"/>
              </a:spcAft>
              <a:buClr>
                <a:schemeClr val="dk1"/>
              </a:buClr>
              <a:buSzPts val="6600"/>
              <a:buFont typeface="Arial"/>
              <a:buNone/>
            </a:pPr>
            <a:r>
              <a:t/>
            </a:r>
            <a:endParaRPr sz="6600">
              <a:solidFill>
                <a:schemeClr val="dk1"/>
              </a:solidFill>
              <a:latin typeface="Georgia"/>
              <a:ea typeface="Georgia"/>
              <a:cs typeface="Georgia"/>
              <a:sym typeface="Georgia"/>
            </a:endParaRPr>
          </a:p>
        </p:txBody>
      </p:sp>
      <p:sp>
        <p:nvSpPr>
          <p:cNvPr id="45" name="Google Shape;45;p3"/>
          <p:cNvSpPr txBox="1"/>
          <p:nvPr/>
        </p:nvSpPr>
        <p:spPr>
          <a:xfrm>
            <a:off x="1931938" y="3710908"/>
            <a:ext cx="8158800" cy="67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lang="en-US" sz="4800">
                <a:solidFill>
                  <a:srgbClr val="FFFFFF"/>
                </a:solidFill>
                <a:latin typeface="Verdana"/>
                <a:ea typeface="Verdana"/>
                <a:cs typeface="Verdana"/>
                <a:sym typeface="Verdana"/>
              </a:rPr>
              <a:t>What’s important</a:t>
            </a:r>
            <a:endParaRPr i="0" sz="4800" u="none" cap="none" strike="noStrike">
              <a:solidFill>
                <a:srgbClr val="FFFFFF"/>
              </a:solidFill>
              <a:latin typeface="Verdana"/>
              <a:ea typeface="Verdana"/>
              <a:cs typeface="Verdana"/>
              <a:sym typeface="Verdana"/>
            </a:endParaRPr>
          </a:p>
        </p:txBody>
      </p:sp>
      <p:sp>
        <p:nvSpPr>
          <p:cNvPr id="46" name="Google Shape;46;p3"/>
          <p:cNvSpPr txBox="1"/>
          <p:nvPr/>
        </p:nvSpPr>
        <p:spPr>
          <a:xfrm>
            <a:off x="1858400" y="5503226"/>
            <a:ext cx="8126400" cy="15646800"/>
          </a:xfrm>
          <a:prstGeom prst="rect">
            <a:avLst/>
          </a:prstGeom>
          <a:noFill/>
          <a:ln>
            <a:noFill/>
          </a:ln>
        </p:spPr>
        <p:txBody>
          <a:bodyPr anchorCtr="0" anchor="t" bIns="0" lIns="0" spcFirstLastPara="1" rIns="0" wrap="square" tIns="0">
            <a:noAutofit/>
          </a:bodyPr>
          <a:lstStyle/>
          <a:p>
            <a:pPr indent="-457200" lvl="0" marL="457200" marR="0" rtl="0" algn="l">
              <a:lnSpc>
                <a:spcPct val="120000"/>
              </a:lnSpc>
              <a:spcBef>
                <a:spcPts val="0"/>
              </a:spcBef>
              <a:spcAft>
                <a:spcPts val="0"/>
              </a:spcAft>
              <a:buClr>
                <a:srgbClr val="FFFFFF"/>
              </a:buClr>
              <a:buSzPts val="2800"/>
              <a:buFont typeface="Verdana"/>
              <a:buChar char="•"/>
            </a:pPr>
            <a:r>
              <a:rPr lang="en-US" sz="2800">
                <a:solidFill>
                  <a:srgbClr val="FFFFFF"/>
                </a:solidFill>
                <a:latin typeface="Verdana"/>
                <a:ea typeface="Verdana"/>
                <a:cs typeface="Verdana"/>
                <a:sym typeface="Verdana"/>
              </a:rPr>
              <a:t>Students will improve their </a:t>
            </a:r>
            <a:r>
              <a:rPr lang="en-US" sz="2800">
                <a:solidFill>
                  <a:srgbClr val="FFFFFF"/>
                </a:solidFill>
                <a:latin typeface="Verdana"/>
                <a:ea typeface="Verdana"/>
                <a:cs typeface="Verdana"/>
                <a:sym typeface="Verdana"/>
              </a:rPr>
              <a:t>understanding of</a:t>
            </a:r>
            <a:r>
              <a:rPr lang="en-US" sz="2800">
                <a:solidFill>
                  <a:srgbClr val="FFFFFF"/>
                </a:solidFill>
                <a:latin typeface="Verdana"/>
                <a:ea typeface="Verdana"/>
                <a:cs typeface="Verdana"/>
                <a:sym typeface="Verdana"/>
              </a:rPr>
              <a:t> the material by </a:t>
            </a:r>
            <a:r>
              <a:rPr lang="en-US" sz="2800">
                <a:solidFill>
                  <a:srgbClr val="FFFFFF"/>
                </a:solidFill>
                <a:latin typeface="Verdana"/>
                <a:ea typeface="Verdana"/>
                <a:cs typeface="Verdana"/>
                <a:sym typeface="Verdana"/>
              </a:rPr>
              <a:t>collaborating</a:t>
            </a:r>
            <a:r>
              <a:rPr lang="en-US" sz="2800">
                <a:solidFill>
                  <a:srgbClr val="FFFFFF"/>
                </a:solidFill>
                <a:latin typeface="Verdana"/>
                <a:ea typeface="Verdana"/>
                <a:cs typeface="Verdana"/>
                <a:sym typeface="Verdana"/>
              </a:rPr>
              <a:t> on problems, instead of working alone</a:t>
            </a:r>
            <a:endParaRPr sz="2800">
              <a:solidFill>
                <a:srgbClr val="FFFFFF"/>
              </a:solidFill>
              <a:latin typeface="Verdana"/>
              <a:ea typeface="Verdana"/>
              <a:cs typeface="Verdana"/>
              <a:sym typeface="Verdana"/>
            </a:endParaRPr>
          </a:p>
          <a:p>
            <a:pPr indent="-457200" lvl="0" marL="457200" marR="0" rtl="0" algn="l">
              <a:lnSpc>
                <a:spcPct val="120000"/>
              </a:lnSpc>
              <a:spcBef>
                <a:spcPts val="2600"/>
              </a:spcBef>
              <a:spcAft>
                <a:spcPts val="0"/>
              </a:spcAft>
              <a:buClr>
                <a:srgbClr val="FFFFFF"/>
              </a:buClr>
              <a:buSzPts val="2800"/>
              <a:buFont typeface="Verdana"/>
              <a:buChar char="•"/>
            </a:pPr>
            <a:r>
              <a:rPr lang="en-US" sz="2800">
                <a:solidFill>
                  <a:srgbClr val="FFFFFF"/>
                </a:solidFill>
                <a:latin typeface="Verdana"/>
                <a:ea typeface="Verdana"/>
                <a:cs typeface="Verdana"/>
                <a:sym typeface="Verdana"/>
              </a:rPr>
              <a:t>Live lectures encourage active participation of students by allowing students to ask questions in real time.</a:t>
            </a:r>
            <a:endParaRPr sz="2800">
              <a:solidFill>
                <a:srgbClr val="FFFFFF"/>
              </a:solidFill>
              <a:latin typeface="Verdana"/>
              <a:ea typeface="Verdana"/>
              <a:cs typeface="Verdana"/>
              <a:sym typeface="Verdana"/>
            </a:endParaRPr>
          </a:p>
          <a:p>
            <a:pPr indent="-457200" lvl="0" marL="457200" marR="0" rtl="0" algn="l">
              <a:lnSpc>
                <a:spcPct val="120000"/>
              </a:lnSpc>
              <a:spcBef>
                <a:spcPts val="2600"/>
              </a:spcBef>
              <a:spcAft>
                <a:spcPts val="0"/>
              </a:spcAft>
              <a:buClr>
                <a:srgbClr val="FFFFFF"/>
              </a:buClr>
              <a:buSzPts val="2800"/>
              <a:buFont typeface="Verdana"/>
              <a:buChar char="•"/>
            </a:pPr>
            <a:r>
              <a:rPr lang="en-US" sz="2800">
                <a:solidFill>
                  <a:srgbClr val="FFFFFF"/>
                </a:solidFill>
                <a:latin typeface="Verdana"/>
                <a:ea typeface="Verdana"/>
                <a:cs typeface="Verdana"/>
                <a:sym typeface="Verdana"/>
              </a:rPr>
              <a:t>Students experience a better learning environment because of the increased accessibility of educational tools.</a:t>
            </a:r>
            <a:endParaRPr sz="2800">
              <a:solidFill>
                <a:srgbClr val="FFFFFF"/>
              </a:solidFill>
              <a:latin typeface="Verdana"/>
              <a:ea typeface="Verdana"/>
              <a:cs typeface="Verdana"/>
              <a:sym typeface="Verdana"/>
            </a:endParaRPr>
          </a:p>
          <a:p>
            <a:pPr indent="-406400" lvl="0" marL="457200" rtl="0" algn="l">
              <a:lnSpc>
                <a:spcPct val="120000"/>
              </a:lnSpc>
              <a:spcBef>
                <a:spcPts val="2600"/>
              </a:spcBef>
              <a:spcAft>
                <a:spcPts val="0"/>
              </a:spcAft>
              <a:buClr>
                <a:schemeClr val="lt1"/>
              </a:buClr>
              <a:buSzPts val="2800"/>
              <a:buFont typeface="Verdana"/>
              <a:buChar char="•"/>
            </a:pPr>
            <a:r>
              <a:rPr lang="en-US" sz="2800">
                <a:solidFill>
                  <a:schemeClr val="lt1"/>
                </a:solidFill>
                <a:latin typeface="Verdana"/>
                <a:ea typeface="Verdana"/>
                <a:cs typeface="Verdana"/>
                <a:sym typeface="Verdana"/>
              </a:rPr>
              <a:t>Th</a:t>
            </a:r>
            <a:r>
              <a:rPr lang="en-US" sz="2800">
                <a:solidFill>
                  <a:schemeClr val="lt1"/>
                </a:solidFill>
                <a:latin typeface="Verdana"/>
                <a:ea typeface="Verdana"/>
                <a:cs typeface="Verdana"/>
                <a:sym typeface="Verdana"/>
              </a:rPr>
              <a:t>rough group activities in the middle of the class, </a:t>
            </a:r>
            <a:r>
              <a:rPr lang="en-US" sz="2800">
                <a:solidFill>
                  <a:srgbClr val="FFFFFF"/>
                </a:solidFill>
                <a:latin typeface="Verdana"/>
                <a:ea typeface="Verdana"/>
                <a:cs typeface="Verdana"/>
                <a:sym typeface="Verdana"/>
              </a:rPr>
              <a:t>s</a:t>
            </a:r>
            <a:r>
              <a:rPr lang="en-US" sz="2800">
                <a:solidFill>
                  <a:srgbClr val="FFFFFF"/>
                </a:solidFill>
                <a:latin typeface="Verdana"/>
                <a:ea typeface="Verdana"/>
                <a:cs typeface="Verdana"/>
                <a:sym typeface="Verdana"/>
              </a:rPr>
              <a:t>tudents develop their ability to solve problems through cooperation.</a:t>
            </a:r>
            <a:endParaRPr sz="2800">
              <a:solidFill>
                <a:srgbClr val="FFFFFF"/>
              </a:solidFill>
              <a:latin typeface="Verdana"/>
              <a:ea typeface="Verdana"/>
              <a:cs typeface="Verdana"/>
              <a:sym typeface="Verdana"/>
            </a:endParaRPr>
          </a:p>
          <a:p>
            <a:pPr indent="-406400" lvl="0" marL="457200" rtl="0" algn="l">
              <a:lnSpc>
                <a:spcPct val="120000"/>
              </a:lnSpc>
              <a:spcBef>
                <a:spcPts val="2600"/>
              </a:spcBef>
              <a:spcAft>
                <a:spcPts val="0"/>
              </a:spcAft>
              <a:buClr>
                <a:schemeClr val="lt1"/>
              </a:buClr>
              <a:buSzPts val="2800"/>
              <a:buFont typeface="Verdana"/>
              <a:buChar char="•"/>
            </a:pPr>
            <a:r>
              <a:rPr lang="en-US" sz="2800">
                <a:solidFill>
                  <a:srgbClr val="FFFFFF"/>
                </a:solidFill>
                <a:latin typeface="Verdana"/>
                <a:ea typeface="Verdana"/>
                <a:cs typeface="Verdana"/>
                <a:sym typeface="Verdana"/>
              </a:rPr>
              <a:t> </a:t>
            </a:r>
            <a:r>
              <a:rPr lang="en-US" sz="2800">
                <a:solidFill>
                  <a:srgbClr val="FFFFFF"/>
                </a:solidFill>
                <a:latin typeface="Verdana"/>
                <a:ea typeface="Verdana"/>
                <a:cs typeface="Verdana"/>
                <a:sym typeface="Verdana"/>
              </a:rPr>
              <a:t>Physic Virtual Classroom provides researchers at OSU about the efficiency of the software and learning resources. It will be improved to further increase the learning experience for students to come.</a:t>
            </a:r>
            <a:endParaRPr sz="2800">
              <a:solidFill>
                <a:srgbClr val="FFFFFF"/>
              </a:solidFill>
              <a:latin typeface="Verdana"/>
              <a:ea typeface="Verdana"/>
              <a:cs typeface="Verdana"/>
              <a:sym typeface="Verdana"/>
            </a:endParaRPr>
          </a:p>
          <a:p>
            <a:pPr indent="-457200" lvl="0" marL="457200" marR="0" rtl="0" algn="l">
              <a:lnSpc>
                <a:spcPct val="120000"/>
              </a:lnSpc>
              <a:spcBef>
                <a:spcPts val="2600"/>
              </a:spcBef>
              <a:spcAft>
                <a:spcPts val="0"/>
              </a:spcAft>
              <a:buClr>
                <a:srgbClr val="FFFFFF"/>
              </a:buClr>
              <a:buSzPts val="2800"/>
              <a:buFont typeface="Verdana"/>
              <a:buChar char="•"/>
            </a:pPr>
            <a:r>
              <a:rPr lang="en-US" sz="2800">
                <a:solidFill>
                  <a:srgbClr val="FFFFFF"/>
                </a:solidFill>
                <a:latin typeface="Verdana"/>
                <a:ea typeface="Verdana"/>
                <a:cs typeface="Verdana"/>
                <a:sym typeface="Verdana"/>
              </a:rPr>
              <a:t>This change in the educational paradigm will be an important beginning for not only studying in physics, but it also helps to improve the efficiency and the quality of all studying in the future.</a:t>
            </a:r>
            <a:endParaRPr sz="2800">
              <a:solidFill>
                <a:srgbClr val="FFFFFF"/>
              </a:solidFill>
              <a:latin typeface="Verdana"/>
              <a:ea typeface="Verdana"/>
              <a:cs typeface="Verdana"/>
              <a:sym typeface="Verdana"/>
            </a:endParaRPr>
          </a:p>
        </p:txBody>
      </p:sp>
      <p:sp>
        <p:nvSpPr>
          <p:cNvPr id="47" name="Google Shape;47;p3"/>
          <p:cNvSpPr txBox="1"/>
          <p:nvPr/>
        </p:nvSpPr>
        <p:spPr>
          <a:xfrm>
            <a:off x="38032266" y="754123"/>
            <a:ext cx="3811058" cy="1790601"/>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lt1"/>
              </a:buClr>
              <a:buSzPts val="5400"/>
              <a:buFont typeface="Impact"/>
              <a:buNone/>
            </a:pPr>
            <a:r>
              <a:rPr lang="en-US" sz="5400">
                <a:solidFill>
                  <a:schemeClr val="lt1"/>
                </a:solidFill>
                <a:latin typeface="Impact"/>
                <a:ea typeface="Impact"/>
                <a:cs typeface="Impact"/>
                <a:sym typeface="Impact"/>
              </a:rPr>
              <a:t>CS51</a:t>
            </a:r>
            <a:endParaRPr b="0" i="0" sz="5400" u="none" cap="none" strike="noStrike">
              <a:solidFill>
                <a:schemeClr val="lt1"/>
              </a:solidFill>
              <a:latin typeface="Impact"/>
              <a:ea typeface="Impact"/>
              <a:cs typeface="Impact"/>
              <a:sym typeface="Impact"/>
            </a:endParaRPr>
          </a:p>
        </p:txBody>
      </p:sp>
      <p:pic>
        <p:nvPicPr>
          <p:cNvPr id="48" name="Google Shape;48;p3"/>
          <p:cNvPicPr preferRelativeResize="0"/>
          <p:nvPr/>
        </p:nvPicPr>
        <p:blipFill>
          <a:blip r:embed="rId3">
            <a:alphaModFix/>
          </a:blip>
          <a:stretch>
            <a:fillRect/>
          </a:stretch>
        </p:blipFill>
        <p:spPr>
          <a:xfrm>
            <a:off x="13284350" y="9757526"/>
            <a:ext cx="16810681" cy="9654600"/>
          </a:xfrm>
          <a:prstGeom prst="rect">
            <a:avLst/>
          </a:prstGeom>
          <a:noFill/>
          <a:ln>
            <a:noFill/>
          </a:ln>
        </p:spPr>
      </p:pic>
      <p:pic>
        <p:nvPicPr>
          <p:cNvPr id="49" name="Google Shape;49;p3"/>
          <p:cNvPicPr preferRelativeResize="0"/>
          <p:nvPr/>
        </p:nvPicPr>
        <p:blipFill rotWithShape="1">
          <a:blip r:embed="rId4">
            <a:alphaModFix/>
          </a:blip>
          <a:srcRect b="28736" l="17580" r="17450" t="5412"/>
          <a:stretch/>
        </p:blipFill>
        <p:spPr>
          <a:xfrm>
            <a:off x="33928400" y="24004237"/>
            <a:ext cx="8158800" cy="6356024"/>
          </a:xfrm>
          <a:prstGeom prst="rect">
            <a:avLst/>
          </a:prstGeom>
          <a:noFill/>
          <a:ln cap="flat" cmpd="sng" w="28575">
            <a:solidFill>
              <a:schemeClr val="dk2"/>
            </a:solidFill>
            <a:prstDash val="solid"/>
            <a:round/>
            <a:headEnd len="sm" w="sm" type="none"/>
            <a:tailEnd len="sm" w="sm" type="none"/>
          </a:ln>
        </p:spPr>
      </p:pic>
      <p:sp>
        <p:nvSpPr>
          <p:cNvPr id="50" name="Google Shape;50;p3"/>
          <p:cNvSpPr txBox="1"/>
          <p:nvPr/>
        </p:nvSpPr>
        <p:spPr>
          <a:xfrm>
            <a:off x="17658350" y="19412125"/>
            <a:ext cx="98037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Verdana"/>
                <a:ea typeface="Verdana"/>
                <a:cs typeface="Verdana"/>
                <a:sym typeface="Verdana"/>
              </a:rPr>
              <a:t>Figure 1. The main page of Physics Virtual Classroom</a:t>
            </a:r>
            <a:endParaRPr sz="2800">
              <a:latin typeface="Verdana"/>
              <a:ea typeface="Verdana"/>
              <a:cs typeface="Verdana"/>
              <a:sym typeface="Verdana"/>
            </a:endParaRPr>
          </a:p>
        </p:txBody>
      </p:sp>
      <p:sp>
        <p:nvSpPr>
          <p:cNvPr id="51" name="Google Shape;51;p3"/>
          <p:cNvSpPr txBox="1"/>
          <p:nvPr/>
        </p:nvSpPr>
        <p:spPr>
          <a:xfrm>
            <a:off x="33298700" y="30360250"/>
            <a:ext cx="94182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Verdana"/>
                <a:ea typeface="Verdana"/>
                <a:cs typeface="Verdana"/>
                <a:sym typeface="Verdana"/>
              </a:rPr>
              <a:t>Figure 2. Team photo. Jaehyung You, Yeongae Lee (from left)</a:t>
            </a:r>
            <a:endParaRPr sz="28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