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58" r:id="rId1"/>
  </p:sldMasterIdLst>
  <p:notesMasterIdLst>
    <p:notesMasterId r:id="rId15"/>
  </p:notesMasterIdLst>
  <p:sldIdLst>
    <p:sldId id="256" r:id="rId2"/>
    <p:sldId id="257" r:id="rId3"/>
    <p:sldId id="258" r:id="rId4"/>
    <p:sldId id="259" r:id="rId5"/>
    <p:sldId id="260" r:id="rId6"/>
    <p:sldId id="262" r:id="rId7"/>
    <p:sldId id="263" r:id="rId8"/>
    <p:sldId id="264" r:id="rId9"/>
    <p:sldId id="261" r:id="rId10"/>
    <p:sldId id="265" r:id="rId11"/>
    <p:sldId id="266" r:id="rId12"/>
    <p:sldId id="267" r:id="rId13"/>
    <p:sldId id="268" r:id="rId14"/>
  </p:sldIdLst>
  <p:sldSz cx="12192000" cy="6858000"/>
  <p:notesSz cx="6858000" cy="9144000"/>
  <p:embeddedFontLst>
    <p:embeddedFont>
      <p:font typeface="Arial Narrow" panose="020B0606020202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2" d="100"/>
          <a:sy n="92" d="100"/>
        </p:scale>
        <p:origin x="-72" y="9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390299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12192000" cy="4572000"/>
          </a:xfrm>
          <a:prstGeom prst="rect">
            <a:avLst/>
          </a:prstGeom>
        </p:spPr>
      </p:pic>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3" name="Subtitle 2"/>
          <p:cNvSpPr>
            <a:spLocks noGrp="1"/>
          </p:cNvSpPr>
          <p:nvPr>
            <p:ph type="subTitle" idx="1"/>
          </p:nvPr>
        </p:nvSpPr>
        <p:spPr>
          <a:xfrm>
            <a:off x="1625600" y="3886200"/>
            <a:ext cx="85344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914400" y="2007889"/>
            <a:ext cx="103632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8" name="Content Placeholder 7"/>
          <p:cNvSpPr>
            <a:spLocks noGrp="1"/>
          </p:cNvSpPr>
          <p:nvPr>
            <p:ph sz="quarter" idx="13"/>
          </p:nvPr>
        </p:nvSpPr>
        <p:spPr>
          <a:xfrm>
            <a:off x="812800" y="1600200"/>
            <a:ext cx="10566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1" y="4962526"/>
            <a:ext cx="10513484"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12801" y="3462339"/>
            <a:ext cx="10513484"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812800" y="1600200"/>
            <a:ext cx="49784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6400800" y="1600200"/>
            <a:ext cx="49784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6400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812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400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5283200" y="1447800"/>
            <a:ext cx="61976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816864"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16864" y="2547892"/>
            <a:ext cx="39624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12192000" cy="6858000"/>
          </a:xfrm>
          <a:prstGeom prst="rect">
            <a:avLst/>
          </a:prstGeom>
        </p:spPr>
      </p:pic>
      <p:sp>
        <p:nvSpPr>
          <p:cNvPr id="2" name="Title 1"/>
          <p:cNvSpPr>
            <a:spLocks noGrp="1"/>
          </p:cNvSpPr>
          <p:nvPr>
            <p:ph type="title"/>
          </p:nvPr>
        </p:nvSpPr>
        <p:spPr>
          <a:xfrm>
            <a:off x="812800"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6209792" y="1447800"/>
            <a:ext cx="4559808"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12800" y="2547891"/>
            <a:ext cx="39624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12192000" cy="6858000"/>
          </a:xfrm>
          <a:prstGeom prst="rect">
            <a:avLst/>
          </a:prstGeom>
        </p:spPr>
      </p:pic>
      <p:sp>
        <p:nvSpPr>
          <p:cNvPr id="2" name="Title Placeholder 1"/>
          <p:cNvSpPr>
            <a:spLocks noGrp="1"/>
          </p:cNvSpPr>
          <p:nvPr>
            <p:ph type="title"/>
          </p:nvPr>
        </p:nvSpPr>
        <p:spPr>
          <a:xfrm>
            <a:off x="812800" y="274638"/>
            <a:ext cx="105664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600201"/>
            <a:ext cx="10566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620000" y="6356351"/>
            <a:ext cx="2032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endParaRPr lang="en-IN" dirty="0"/>
          </a:p>
        </p:txBody>
      </p:sp>
      <p:sp>
        <p:nvSpPr>
          <p:cNvPr id="5" name="Footer Placeholder 4"/>
          <p:cNvSpPr>
            <a:spLocks noGrp="1"/>
          </p:cNvSpPr>
          <p:nvPr>
            <p:ph type="ftr" sz="quarter" idx="3"/>
          </p:nvPr>
        </p:nvSpPr>
        <p:spPr>
          <a:xfrm>
            <a:off x="812800" y="6356351"/>
            <a:ext cx="38608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dirty="0"/>
          </a:p>
        </p:txBody>
      </p:sp>
      <p:sp>
        <p:nvSpPr>
          <p:cNvPr id="6" name="Slide Number Placeholder 5"/>
          <p:cNvSpPr>
            <a:spLocks noGrp="1"/>
          </p:cNvSpPr>
          <p:nvPr>
            <p:ph type="sldNum" sz="quarter" idx="4"/>
          </p:nvPr>
        </p:nvSpPr>
        <p:spPr>
          <a:xfrm>
            <a:off x="10058400" y="6356351"/>
            <a:ext cx="1320800" cy="365125"/>
          </a:xfrm>
          <a:prstGeom prst="rect">
            <a:avLst/>
          </a:prstGeom>
        </p:spPr>
        <p:txBody>
          <a:bodyPr vert="horz" lIns="91440" tIns="45720" rIns="91440" bIns="45720" rtlCol="0" anchor="ctr"/>
          <a:lstStyle>
            <a:lvl1pPr algn="r">
              <a:defRPr sz="1100" baseline="0">
                <a:solidFill>
                  <a:schemeClr val="tx1"/>
                </a:solidFill>
              </a:defRPr>
            </a:lvl1pPr>
          </a:lstStyle>
          <a:p>
            <a:pPr marL="0" lvl="0" indent="0" algn="r" rtl="0">
              <a:spcBef>
                <a:spcPts val="0"/>
              </a:spcBef>
              <a:spcAft>
                <a:spcPts val="0"/>
              </a:spcAft>
              <a:buNone/>
            </a:pPr>
            <a:fld id="{00000000-1234-1234-1234-123412341234}"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a:t>
            </a:r>
            <a:r>
              <a:rPr lang="en-US" sz="3000" dirty="0" smtClean="0">
                <a:solidFill>
                  <a:schemeClr val="lt1"/>
                </a:solidFill>
                <a:latin typeface="Times New Roman"/>
                <a:ea typeface="Times New Roman"/>
                <a:cs typeface="Times New Roman"/>
                <a:sym typeface="Times New Roman"/>
              </a:rPr>
              <a:t>Image Captioning…</a:t>
            </a:r>
            <a:endParaRPr sz="3000" dirty="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sz="quarter" idx="13"/>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provided by the </a:t>
            </a:r>
            <a:r>
              <a:rPr lang="en-US" dirty="0" smtClean="0">
                <a:solidFill>
                  <a:schemeClr val="lt1"/>
                </a:solidFill>
                <a:latin typeface="Times New Roman"/>
                <a:ea typeface="Times New Roman"/>
                <a:cs typeface="Times New Roman"/>
                <a:sym typeface="Times New Roman"/>
              </a:rPr>
              <a:t>client in </a:t>
            </a:r>
            <a:r>
              <a:rPr lang="en-US" dirty="0" smtClean="0">
                <a:solidFill>
                  <a:schemeClr val="lt1"/>
                </a:solidFill>
                <a:latin typeface="Times New Roman"/>
                <a:ea typeface="Times New Roman"/>
                <a:cs typeface="Times New Roman"/>
                <a:sym typeface="Times New Roman"/>
              </a:rPr>
              <a:t>txt and image</a:t>
            </a:r>
            <a:r>
              <a:rPr lang="en-US" dirty="0" smtClean="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format</a:t>
            </a:r>
            <a:endParaRPr dirty="0" smtClean="0"/>
          </a:p>
          <a:p>
            <a:pPr marL="0" lvl="1" indent="0" algn="l" rtl="0">
              <a:spcBef>
                <a:spcPts val="960"/>
              </a:spcBef>
              <a:spcAft>
                <a:spcPts val="0"/>
              </a:spcAft>
              <a:buSzPts val="1440"/>
              <a:buNone/>
            </a:pPr>
            <a:r>
              <a:rPr lang="en-US" dirty="0" smtClean="0">
                <a:solidFill>
                  <a:schemeClr val="lt1"/>
                </a:solidFill>
                <a:latin typeface="Times New Roman"/>
                <a:ea typeface="Times New Roman"/>
                <a:cs typeface="Times New Roman"/>
                <a:sym typeface="Times New Roman"/>
              </a:rPr>
              <a:t>Q 2) What was the type of data?</a:t>
            </a:r>
            <a:endParaRPr dirty="0" smtClean="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a:t>
            </a:r>
            <a:r>
              <a:rPr lang="en-US" dirty="0" smtClean="0">
                <a:solidFill>
                  <a:schemeClr val="lt1"/>
                </a:solidFill>
                <a:latin typeface="Times New Roman"/>
                <a:ea typeface="Times New Roman"/>
                <a:cs typeface="Times New Roman"/>
                <a:sym typeface="Times New Roman"/>
              </a:rPr>
              <a:t>Textual and </a:t>
            </a:r>
            <a:r>
              <a:rPr lang="en-US" dirty="0" smtClean="0">
                <a:solidFill>
                  <a:schemeClr val="lt1"/>
                </a:solidFill>
                <a:latin typeface="Times New Roman"/>
                <a:ea typeface="Times New Roman"/>
                <a:cs typeface="Times New Roman"/>
                <a:sym typeface="Times New Roman"/>
              </a:rPr>
              <a:t>images.</a:t>
            </a: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sz="quarter" idx="13"/>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Q </a:t>
            </a:r>
            <a:r>
              <a:rPr lang="en-US" dirty="0" smtClean="0">
                <a:solidFill>
                  <a:schemeClr val="lt1"/>
                </a:solidFill>
                <a:latin typeface="Times New Roman"/>
                <a:ea typeface="Times New Roman"/>
                <a:cs typeface="Times New Roman"/>
                <a:sym typeface="Times New Roman"/>
              </a:rPr>
              <a:t>3) </a:t>
            </a:r>
            <a:r>
              <a:rPr lang="en-US" sz="1800" dirty="0">
                <a:solidFill>
                  <a:schemeClr val="lt1"/>
                </a:solidFill>
                <a:latin typeface="Times New Roman"/>
                <a:ea typeface="Times New Roman"/>
                <a:cs typeface="Times New Roman"/>
                <a:sym typeface="Times New Roman"/>
              </a:rPr>
              <a:t>How logs are managed?</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We are using different logs as per the steps that we follow in   validation and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modeling like File validation log , Data Insertion ,Model Training log , prediction log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etc</a:t>
            </a:r>
            <a:r>
              <a:rPr lang="en-US" sz="1800" dirty="0" smtClean="0">
                <a:solidFill>
                  <a:schemeClr val="lt1"/>
                </a:solidFill>
                <a:latin typeface="Times New Roman"/>
                <a:ea typeface="Times New Roman"/>
                <a:cs typeface="Times New Roman"/>
                <a:sym typeface="Times New Roman"/>
              </a:rPr>
              <a:t>.</a:t>
            </a:r>
          </a:p>
          <a:p>
            <a:pPr marL="0" lvl="0" indent="0" algn="l" rtl="0">
              <a:spcBef>
                <a:spcPts val="960"/>
              </a:spcBef>
              <a:spcAft>
                <a:spcPts val="0"/>
              </a:spcAft>
              <a:buSzPts val="1440"/>
              <a:buNone/>
            </a:pP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4</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What techniques were you using for data pre-processing</a:t>
            </a:r>
            <a:r>
              <a:rPr lang="en-US" sz="1800" dirty="0" smtClean="0">
                <a:solidFill>
                  <a:schemeClr val="lt1"/>
                </a:solidFill>
                <a:latin typeface="Times New Roman"/>
                <a:ea typeface="Times New Roman"/>
                <a:cs typeface="Times New Roman"/>
                <a:sym typeface="Times New Roman"/>
              </a:rPr>
              <a:t>?</a:t>
            </a:r>
          </a:p>
          <a:p>
            <a:pPr marL="0" lvl="0" indent="0" algn="l" rtl="0">
              <a:spcBef>
                <a:spcPts val="960"/>
              </a:spcBef>
              <a:spcAft>
                <a:spcPts val="0"/>
              </a:spcAft>
              <a:buSzPts val="1440"/>
              <a:buNone/>
            </a:pPr>
            <a:endParaRPr dirty="0"/>
          </a:p>
          <a:p>
            <a:pPr marL="1200150" lvl="2" indent="-28575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removing the urls, html_tags, word corrections,</a:t>
            </a:r>
          </a:p>
          <a:p>
            <a:pPr marL="1200150" lvl="2" indent="-28575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Removing stop words, tokenization, and pad the sequences with max length of text.</a:t>
            </a:r>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sz="quarter" idx="13"/>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a:t>
            </a:r>
            <a:r>
              <a:rPr lang="en-US" sz="1800" dirty="0" smtClean="0">
                <a:solidFill>
                  <a:schemeClr val="lt1"/>
                </a:solidFill>
                <a:latin typeface="Times New Roman"/>
                <a:ea typeface="Times New Roman"/>
                <a:cs typeface="Times New Roman"/>
                <a:sym typeface="Times New Roman"/>
              </a:rPr>
              <a:t>5) </a:t>
            </a:r>
            <a:r>
              <a:rPr lang="en-US" sz="1800" dirty="0">
                <a:solidFill>
                  <a:schemeClr val="lt1"/>
                </a:solidFill>
                <a:latin typeface="Times New Roman"/>
                <a:ea typeface="Times New Roman"/>
                <a:cs typeface="Times New Roman"/>
                <a:sym typeface="Times New Roman"/>
              </a:rPr>
              <a:t>How training was done or what models were used?</a:t>
            </a:r>
            <a:endParaRPr dirty="0"/>
          </a:p>
          <a:p>
            <a:pPr marL="285750" lvl="0" indent="-285750" algn="l" rtl="0">
              <a:spcBef>
                <a:spcPts val="960"/>
              </a:spcBef>
              <a:spcAft>
                <a:spcPts val="0"/>
              </a:spcAft>
              <a:buSzPts val="1440"/>
              <a:buChar char="▶"/>
            </a:pPr>
            <a:r>
              <a:rPr lang="en-US" sz="1800" dirty="0" smtClean="0">
                <a:solidFill>
                  <a:schemeClr val="lt1"/>
                </a:solidFill>
                <a:latin typeface="Times New Roman"/>
                <a:ea typeface="Times New Roman"/>
                <a:cs typeface="Times New Roman"/>
                <a:sym typeface="Times New Roman"/>
              </a:rPr>
              <a:t>Divide the data to training </a:t>
            </a:r>
            <a:r>
              <a:rPr lang="en-US" sz="1800" dirty="0">
                <a:solidFill>
                  <a:schemeClr val="lt1"/>
                </a:solidFill>
                <a:latin typeface="Times New Roman"/>
                <a:ea typeface="Times New Roman"/>
                <a:cs typeface="Times New Roman"/>
                <a:sym typeface="Times New Roman"/>
              </a:rPr>
              <a:t>and validation </a:t>
            </a:r>
            <a:r>
              <a:rPr lang="en-US" sz="1800" dirty="0" smtClean="0">
                <a:solidFill>
                  <a:schemeClr val="lt1"/>
                </a:solidFill>
                <a:latin typeface="Times New Roman"/>
                <a:ea typeface="Times New Roman"/>
                <a:cs typeface="Times New Roman"/>
                <a:sym typeface="Times New Roman"/>
              </a:rPr>
              <a:t>data.</a:t>
            </a:r>
            <a:endParaRPr dirty="0"/>
          </a:p>
          <a:p>
            <a:pPr marL="285750" indent="-285750">
              <a:spcBef>
                <a:spcPts val="960"/>
              </a:spcBef>
              <a:spcAft>
                <a:spcPts val="0"/>
              </a:spcAft>
              <a:buSzPts val="1440"/>
              <a:buFont typeface="Arial" pitchFamily="34" charset="0"/>
              <a:buChar char="▶"/>
            </a:pPr>
            <a:r>
              <a:rPr lang="en-US" sz="1800" dirty="0" smtClean="0">
                <a:solidFill>
                  <a:schemeClr val="lt1"/>
                </a:solidFill>
                <a:latin typeface="Times New Roman"/>
                <a:ea typeface="Times New Roman"/>
                <a:cs typeface="Times New Roman"/>
                <a:sym typeface="Times New Roman"/>
              </a:rPr>
              <a:t>CNN + RNN trained on the trainin</a:t>
            </a:r>
            <a:r>
              <a:rPr lang="en-US" sz="1800" dirty="0" smtClean="0">
                <a:solidFill>
                  <a:schemeClr val="lt1"/>
                </a:solidFill>
                <a:latin typeface="Times New Roman"/>
                <a:ea typeface="Times New Roman"/>
                <a:cs typeface="Times New Roman"/>
                <a:sym typeface="Times New Roman"/>
              </a:rPr>
              <a:t>g data for testing</a:t>
            </a:r>
            <a:r>
              <a:rPr lang="en-US" sz="1800" dirty="0" smtClean="0">
                <a:solidFill>
                  <a:schemeClr val="lt1"/>
                </a:solidFill>
                <a:latin typeface="Times New Roman"/>
                <a:ea typeface="Times New Roman"/>
                <a:cs typeface="Times New Roman"/>
                <a:sym typeface="Times New Roman"/>
              </a:rPr>
              <a:t>.</a:t>
            </a:r>
            <a:endParaRPr lang="en-US" sz="1800" dirty="0" smtClean="0">
              <a:solidFill>
                <a:schemeClr val="lt1"/>
              </a:solidFill>
              <a:latin typeface="Times New Roman"/>
              <a:ea typeface="Times New Roman"/>
              <a:cs typeface="Times New Roman"/>
              <a:sym typeface="Times New Roman"/>
            </a:endParaRPr>
          </a:p>
          <a:p>
            <a:pPr marL="0" indent="0">
              <a:spcBef>
                <a:spcPts val="960"/>
              </a:spcBef>
              <a:spcAft>
                <a:spcPts val="0"/>
              </a:spcAft>
              <a:buSzPts val="1440"/>
              <a:buNone/>
            </a:pPr>
            <a:endParaRPr lang="en-US" sz="1800" dirty="0" smtClean="0">
              <a:solidFill>
                <a:schemeClr val="lt1"/>
              </a:solidFill>
              <a:latin typeface="Times New Roman"/>
              <a:ea typeface="Times New Roman"/>
              <a:cs typeface="Times New Roman"/>
              <a:sym typeface="Times New Roman"/>
            </a:endParaRPr>
          </a:p>
          <a:p>
            <a:pPr marL="0" indent="0">
              <a:spcBef>
                <a:spcPts val="960"/>
              </a:spcBef>
              <a:spcAft>
                <a:spcPts val="0"/>
              </a:spcAft>
              <a:buSzPts val="1440"/>
              <a:buNone/>
            </a:pPr>
            <a:r>
              <a:rPr lang="en-US" sz="1800" dirty="0" smtClean="0">
                <a:solidFill>
                  <a:schemeClr val="lt1"/>
                </a:solidFill>
                <a:latin typeface="Times New Roman"/>
                <a:ea typeface="Times New Roman"/>
                <a:cs typeface="Times New Roman"/>
                <a:sym typeface="Times New Roman"/>
              </a:rPr>
              <a:t>Q </a:t>
            </a:r>
            <a:r>
              <a:rPr lang="en-US" sz="1800" dirty="0">
                <a:solidFill>
                  <a:schemeClr val="lt1"/>
                </a:solidFill>
                <a:latin typeface="Times New Roman"/>
                <a:ea typeface="Times New Roman"/>
                <a:cs typeface="Times New Roman"/>
                <a:sym typeface="Times New Roman"/>
              </a:rPr>
              <a:t>6</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How Prediction was done?</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The testing files are shared by the </a:t>
            </a:r>
            <a:r>
              <a:rPr lang="en-US" sz="1800" dirty="0" smtClean="0">
                <a:solidFill>
                  <a:schemeClr val="lt1"/>
                </a:solidFill>
                <a:latin typeface="Times New Roman"/>
                <a:ea typeface="Times New Roman"/>
                <a:cs typeface="Times New Roman"/>
                <a:sym typeface="Times New Roman"/>
              </a:rPr>
              <a:t>user </a:t>
            </a:r>
            <a:r>
              <a:rPr lang="en-US" sz="1800" dirty="0">
                <a:solidFill>
                  <a:schemeClr val="lt1"/>
                </a:solidFill>
                <a:latin typeface="Times New Roman"/>
                <a:ea typeface="Times New Roman"/>
                <a:cs typeface="Times New Roman"/>
                <a:sym typeface="Times New Roman"/>
              </a:rPr>
              <a:t>.We Perform the same life cycle till the data </a:t>
            </a:r>
            <a:r>
              <a:rPr lang="en-US" sz="1800" dirty="0" smtClean="0">
                <a:solidFill>
                  <a:schemeClr val="lt1"/>
                </a:solidFill>
                <a:latin typeface="Times New Roman"/>
                <a:ea typeface="Times New Roman"/>
                <a:cs typeface="Times New Roman"/>
                <a:sym typeface="Times New Roman"/>
              </a:rPr>
              <a:t>preprocessing. In </a:t>
            </a:r>
            <a:r>
              <a:rPr lang="en-US" sz="1800" dirty="0">
                <a:solidFill>
                  <a:schemeClr val="lt1"/>
                </a:solidFill>
                <a:latin typeface="Times New Roman"/>
                <a:ea typeface="Times New Roman"/>
                <a:cs typeface="Times New Roman"/>
                <a:sym typeface="Times New Roman"/>
              </a:rPr>
              <a:t>the end we get the accumulated data of predictions.</a:t>
            </a: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sz="quarter" idx="13"/>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dirty="0">
                <a:solidFill>
                  <a:schemeClr val="lt1"/>
                </a:solidFill>
                <a:latin typeface="Times New Roman"/>
                <a:ea typeface="Times New Roman"/>
                <a:cs typeface="Times New Roman"/>
                <a:sym typeface="Times New Roman"/>
              </a:rPr>
              <a:t>Q </a:t>
            </a:r>
            <a:r>
              <a:rPr lang="en-US" sz="1800" dirty="0" smtClean="0">
                <a:solidFill>
                  <a:schemeClr val="lt1"/>
                </a:solidFill>
                <a:latin typeface="Times New Roman"/>
                <a:ea typeface="Times New Roman"/>
                <a:cs typeface="Times New Roman"/>
                <a:sym typeface="Times New Roman"/>
              </a:rPr>
              <a:t>7) </a:t>
            </a:r>
            <a:r>
              <a:rPr lang="en-US" sz="1800" dirty="0">
                <a:solidFill>
                  <a:schemeClr val="lt1"/>
                </a:solidFill>
                <a:latin typeface="Times New Roman"/>
                <a:ea typeface="Times New Roman"/>
                <a:cs typeface="Times New Roman"/>
                <a:sym typeface="Times New Roman"/>
              </a:rPr>
              <a:t>What are the different stages of </a:t>
            </a:r>
            <a:r>
              <a:rPr lang="en-US" sz="1800" dirty="0" smtClean="0">
                <a:solidFill>
                  <a:schemeClr val="lt1"/>
                </a:solidFill>
                <a:latin typeface="Times New Roman"/>
                <a:ea typeface="Times New Roman"/>
                <a:cs typeface="Times New Roman"/>
                <a:sym typeface="Times New Roman"/>
              </a:rPr>
              <a:t>deployment?</a:t>
            </a:r>
            <a:r>
              <a:rPr lang="en-US" dirty="0">
                <a:sym typeface="Times New Roman"/>
              </a:rPr>
              <a:t>	</a:t>
            </a:r>
            <a:endParaRPr lang="en-US" dirty="0" smtClean="0">
              <a:sym typeface="Times New Roman"/>
            </a:endParaRPr>
          </a:p>
          <a:p>
            <a:pPr marL="400050" lvl="1" indent="0">
              <a:spcBef>
                <a:spcPts val="0"/>
              </a:spcBef>
              <a:spcAft>
                <a:spcPts val="0"/>
              </a:spcAft>
              <a:buSzPts val="1440"/>
              <a:buNone/>
            </a:pPr>
            <a:r>
              <a:rPr lang="en-US" dirty="0" smtClean="0">
                <a:solidFill>
                  <a:schemeClr val="lt1"/>
                </a:solidFill>
                <a:latin typeface="Times New Roman"/>
                <a:ea typeface="Times New Roman"/>
                <a:cs typeface="Times New Roman"/>
                <a:sym typeface="Times New Roman"/>
              </a:rPr>
              <a:t>When </a:t>
            </a:r>
            <a:r>
              <a:rPr lang="en-US" dirty="0">
                <a:solidFill>
                  <a:schemeClr val="lt1"/>
                </a:solidFill>
                <a:latin typeface="Times New Roman"/>
                <a:ea typeface="Times New Roman"/>
                <a:cs typeface="Times New Roman"/>
                <a:sym typeface="Times New Roman"/>
              </a:rPr>
              <a:t>the model is ready we deploy it  in </a:t>
            </a:r>
            <a:r>
              <a:rPr lang="en-US" dirty="0" smtClean="0">
                <a:solidFill>
                  <a:schemeClr val="lt1"/>
                </a:solidFill>
                <a:latin typeface="Times New Roman"/>
                <a:ea typeface="Times New Roman"/>
                <a:cs typeface="Times New Roman"/>
                <a:sym typeface="Times New Roman"/>
              </a:rPr>
              <a:t>local environment or AWS, GCP or Azure .(Here used only local environment and Render Live host.)</a:t>
            </a:r>
            <a:endParaRPr dirty="0"/>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sz="quarter" idx="13"/>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a:t>
            </a:r>
            <a:r>
              <a:rPr lang="en-US" dirty="0" smtClean="0">
                <a:solidFill>
                  <a:schemeClr val="lt1"/>
                </a:solidFill>
                <a:latin typeface="Times New Roman"/>
                <a:ea typeface="Times New Roman"/>
                <a:cs typeface="Times New Roman"/>
                <a:sym typeface="Times New Roman"/>
              </a:rPr>
              <a:t>predictive </a:t>
            </a:r>
            <a:r>
              <a:rPr lang="en-US" dirty="0" smtClean="0">
                <a:solidFill>
                  <a:schemeClr val="lt1"/>
                </a:solidFill>
                <a:latin typeface="Times New Roman"/>
                <a:ea typeface="Times New Roman"/>
                <a:cs typeface="Times New Roman"/>
                <a:sym typeface="Times New Roman"/>
              </a:rPr>
              <a:t>caption </a:t>
            </a:r>
            <a:r>
              <a:rPr lang="en-US" dirty="0">
                <a:solidFill>
                  <a:schemeClr val="lt1"/>
                </a:solidFill>
                <a:latin typeface="Times New Roman"/>
                <a:ea typeface="Times New Roman"/>
                <a:cs typeface="Times New Roman"/>
                <a:sym typeface="Times New Roman"/>
              </a:rPr>
              <a:t>model for </a:t>
            </a:r>
            <a:r>
              <a:rPr lang="en-US" dirty="0" smtClean="0">
                <a:solidFill>
                  <a:schemeClr val="lt1"/>
                </a:solidFill>
                <a:latin typeface="Times New Roman"/>
                <a:ea typeface="Times New Roman"/>
                <a:cs typeface="Times New Roman"/>
                <a:sym typeface="Times New Roman"/>
              </a:rPr>
              <a:t>uploaded images</a:t>
            </a:r>
            <a:r>
              <a:rPr lang="en-US" sz="2200" dirty="0" smtClean="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Predicting</a:t>
            </a:r>
            <a:r>
              <a:rPr lang="en-US" dirty="0" smtClean="0">
                <a:solidFill>
                  <a:schemeClr val="lt1"/>
                </a:solidFill>
                <a:latin typeface="Times New Roman"/>
                <a:ea typeface="Times New Roman"/>
                <a:cs typeface="Times New Roman"/>
                <a:sym typeface="Times New Roman"/>
              </a:rPr>
              <a:t> the caption of images</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Easy to </a:t>
            </a:r>
            <a:r>
              <a:rPr lang="en-US" dirty="0" smtClean="0">
                <a:solidFill>
                  <a:schemeClr val="lt1"/>
                </a:solidFill>
                <a:latin typeface="Times New Roman"/>
                <a:ea typeface="Times New Roman"/>
                <a:cs typeface="Times New Roman"/>
                <a:sym typeface="Times New Roman"/>
              </a:rPr>
              <a:t>captioned</a:t>
            </a:r>
            <a:r>
              <a:rPr lang="en-US" dirty="0" smtClean="0">
                <a:solidFill>
                  <a:schemeClr val="lt1"/>
                </a:solidFill>
                <a:latin typeface="Times New Roman"/>
                <a:ea typeface="Times New Roman"/>
                <a:cs typeface="Times New Roman"/>
                <a:sym typeface="Times New Roman"/>
              </a:rPr>
              <a:t> </a:t>
            </a:r>
            <a:endParaRPr lang="en-US" dirty="0" smtClean="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sz="quarter" idx="13"/>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Data  </a:t>
            </a:r>
            <a:r>
              <a:rPr lang="en-US" sz="2200"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Text file contains</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Image Names</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Respective Caption for images</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sz="quarter" idx="13"/>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95144"/>
            <a:ext cx="9753600" cy="376745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sz="quarter" idx="13"/>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Validation and Data Transformation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Validation </a:t>
            </a:r>
            <a:r>
              <a:rPr lang="en-US" dirty="0" smtClean="0">
                <a:solidFill>
                  <a:schemeClr val="lt1"/>
                </a:solidFill>
                <a:latin typeface="Times New Roman"/>
                <a:ea typeface="Times New Roman"/>
                <a:cs typeface="Times New Roman"/>
                <a:sym typeface="Times New Roman"/>
              </a:rPr>
              <a:t>– Validation of the file using the </a:t>
            </a:r>
            <a:r>
              <a:rPr lang="en-US" dirty="0" smtClean="0">
                <a:solidFill>
                  <a:schemeClr val="lt1"/>
                </a:solidFill>
                <a:latin typeface="Times New Roman"/>
                <a:ea typeface="Times New Roman"/>
                <a:cs typeface="Times New Roman"/>
                <a:sym typeface="Times New Roman"/>
              </a:rPr>
              <a:t>file open and read functions</a:t>
            </a:r>
            <a:r>
              <a:rPr lang="en-US" dirty="0" smtClean="0">
                <a:solidFill>
                  <a:schemeClr val="lt1"/>
                </a:solidFill>
                <a:latin typeface="Times New Roman"/>
                <a:ea typeface="Times New Roman"/>
                <a:cs typeface="Times New Roman"/>
                <a:sym typeface="Times New Roman"/>
              </a:rPr>
              <a:t>.</a:t>
            </a:r>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Find the image names and captions in file and save them in separate files.</a:t>
            </a:r>
            <a:endParaRPr dirty="0" smtClean="0"/>
          </a:p>
          <a:p>
            <a:pPr lvl="1">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Cleaning the image file names</a:t>
            </a:r>
            <a:endParaRPr lang="en-US" dirty="0" smtClean="0"/>
          </a:p>
          <a:p>
            <a:pPr lvl="1">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Using NLTK and functions clean the caption and create the vector form using </a:t>
            </a:r>
          </a:p>
          <a:p>
            <a:pPr marL="457200" lvl="1" indent="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Keras Tokenizer and pad sequences</a:t>
            </a:r>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 Using Keras Xception model get the features of the images.</a:t>
            </a:r>
            <a:endParaRPr dirty="0" smtClean="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Gather both the image features , caption sequences and make the input and output data.</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sz="quarter" idx="13"/>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a:t>
            </a:r>
            <a:r>
              <a:rPr lang="en-US" dirty="0" smtClean="0">
                <a:solidFill>
                  <a:schemeClr val="lt1"/>
                </a:solidFill>
                <a:latin typeface="Times New Roman"/>
                <a:ea typeface="Times New Roman"/>
                <a:cs typeface="Times New Roman"/>
                <a:sym typeface="Times New Roman"/>
              </a:rPr>
              <a:t>Import from local memory </a:t>
            </a:r>
            <a:r>
              <a:rPr lang="en-US" dirty="0">
                <a:solidFill>
                  <a:schemeClr val="lt1"/>
                </a:solidFill>
                <a:latin typeface="Times New Roman"/>
                <a:ea typeface="Times New Roman"/>
                <a:cs typeface="Times New Roman"/>
                <a:sym typeface="Times New Roman"/>
              </a:rPr>
              <a:t>:</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The accumulated data from </a:t>
            </a:r>
            <a:r>
              <a:rPr lang="en-US" sz="1800" dirty="0" smtClean="0">
                <a:solidFill>
                  <a:schemeClr val="lt1"/>
                </a:solidFill>
                <a:latin typeface="Times New Roman"/>
                <a:ea typeface="Times New Roman"/>
                <a:cs typeface="Times New Roman"/>
                <a:sym typeface="Times New Roman"/>
              </a:rPr>
              <a:t>memory </a:t>
            </a:r>
            <a:r>
              <a:rPr lang="en-US" sz="1800" dirty="0">
                <a:solidFill>
                  <a:schemeClr val="lt1"/>
                </a:solidFill>
                <a:latin typeface="Times New Roman"/>
                <a:ea typeface="Times New Roman"/>
                <a:cs typeface="Times New Roman"/>
                <a:sym typeface="Times New Roman"/>
              </a:rPr>
              <a:t>is exported in </a:t>
            </a:r>
            <a:r>
              <a:rPr lang="en-US" sz="1800" dirty="0" smtClean="0">
                <a:solidFill>
                  <a:schemeClr val="lt1"/>
                </a:solidFill>
                <a:latin typeface="Times New Roman"/>
                <a:ea typeface="Times New Roman"/>
                <a:cs typeface="Times New Roman"/>
                <a:sym typeface="Times New Roman"/>
              </a:rPr>
              <a:t>txt </a:t>
            </a:r>
            <a:r>
              <a:rPr lang="en-US" sz="1800" dirty="0">
                <a:solidFill>
                  <a:schemeClr val="lt1"/>
                </a:solidFill>
                <a:latin typeface="Times New Roman"/>
                <a:ea typeface="Times New Roman"/>
                <a:cs typeface="Times New Roman"/>
                <a:sym typeface="Times New Roman"/>
              </a:rPr>
              <a:t>for 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Preprocessing   </a:t>
            </a:r>
            <a:endParaRPr dirty="0"/>
          </a:p>
          <a:p>
            <a:pPr marL="1200150" lvl="2" indent="-285750" algn="l" rtl="0">
              <a:spcBef>
                <a:spcPts val="960"/>
              </a:spcBef>
              <a:spcAft>
                <a:spcPts val="0"/>
              </a:spcAft>
              <a:buSzPts val="1440"/>
              <a:buFont typeface="Noto Sans Symbols"/>
              <a:buChar char="▪"/>
            </a:pPr>
            <a:r>
              <a:rPr lang="en-US" sz="1800" dirty="0" smtClean="0">
                <a:solidFill>
                  <a:schemeClr val="lt1"/>
                </a:solidFill>
                <a:latin typeface="Times New Roman"/>
                <a:ea typeface="Times New Roman"/>
                <a:cs typeface="Times New Roman"/>
                <a:sym typeface="Times New Roman"/>
              </a:rPr>
              <a:t>Performing EDA to get insight of data like  removing the urls, html_tags, word corrections,</a:t>
            </a:r>
          </a:p>
          <a:p>
            <a:pPr marL="1200150" lvl="2" indent="-285750" algn="l" rtl="0">
              <a:spcBef>
                <a:spcPts val="960"/>
              </a:spcBef>
              <a:spcAft>
                <a:spcPts val="0"/>
              </a:spcAft>
              <a:buSzPts val="1440"/>
              <a:buFont typeface="Noto Sans Symbols"/>
              <a:buChar char="▪"/>
            </a:pPr>
            <a:r>
              <a:rPr lang="en-US" sz="1800" dirty="0" smtClean="0">
                <a:solidFill>
                  <a:schemeClr val="lt1"/>
                </a:solidFill>
                <a:latin typeface="Times New Roman"/>
                <a:ea typeface="Times New Roman"/>
                <a:cs typeface="Times New Roman"/>
                <a:sym typeface="Times New Roman"/>
              </a:rPr>
              <a:t>Removing stop words, tokenization, and pad the sequences with max length of text.</a:t>
            </a:r>
          </a:p>
          <a:p>
            <a:pPr marL="1200150" lvl="2" indent="-285750" algn="l" rtl="0">
              <a:spcBef>
                <a:spcPts val="960"/>
              </a:spcBef>
              <a:spcAft>
                <a:spcPts val="0"/>
              </a:spcAft>
              <a:buSzPts val="1440"/>
              <a:buFont typeface="Noto Sans Symbols"/>
              <a:buChar char="▪"/>
            </a:pPr>
            <a:r>
              <a:rPr lang="en-US" sz="1800" dirty="0" smtClean="0">
                <a:solidFill>
                  <a:schemeClr val="lt1"/>
                </a:solidFill>
                <a:latin typeface="Times New Roman"/>
                <a:ea typeface="Times New Roman"/>
                <a:cs typeface="Times New Roman"/>
                <a:sym typeface="Times New Roman"/>
              </a:rPr>
              <a:t>Using Keras Xception model to get the image features </a:t>
            </a:r>
          </a:p>
          <a:p>
            <a:pPr marL="1200150" lvl="2" indent="-285750" algn="l" rtl="0">
              <a:spcBef>
                <a:spcPts val="960"/>
              </a:spcBef>
              <a:spcAft>
                <a:spcPts val="0"/>
              </a:spcAft>
              <a:buSzPts val="1440"/>
              <a:buFont typeface="Noto Sans Symbols"/>
              <a:buChar char="▪"/>
            </a:pPr>
            <a:r>
              <a:rPr lang="en-US" sz="1800" dirty="0" smtClean="0">
                <a:solidFill>
                  <a:schemeClr val="lt1"/>
                </a:solidFill>
                <a:latin typeface="Times New Roman"/>
                <a:ea typeface="Times New Roman"/>
                <a:cs typeface="Times New Roman"/>
                <a:sym typeface="Times New Roman"/>
              </a:rPr>
              <a:t>Combine both of the data to create th</a:t>
            </a:r>
            <a:r>
              <a:rPr lang="en-US" sz="1800" dirty="0" smtClean="0">
                <a:solidFill>
                  <a:schemeClr val="lt1"/>
                </a:solidFill>
                <a:latin typeface="Times New Roman"/>
                <a:ea typeface="Times New Roman"/>
                <a:cs typeface="Times New Roman"/>
                <a:sym typeface="Times New Roman"/>
              </a:rPr>
              <a:t>e input and output vector.</a:t>
            </a: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sz="quarter" idx="13"/>
          </p:nvPr>
        </p:nvSpPr>
        <p:spPr>
          <a:xfrm>
            <a:off x="1143000" y="1371600"/>
            <a:ext cx="8991600" cy="4267199"/>
          </a:xfrm>
          <a:prstGeom prst="rect">
            <a:avLst/>
          </a:prstGeom>
          <a:noFill/>
          <a:ln>
            <a:noFill/>
          </a:ln>
        </p:spPr>
        <p:txBody>
          <a:bodyPr spcFirstLastPara="1" wrap="square" lIns="91425" tIns="45700" rIns="91425" bIns="45700" anchor="ctr" anchorCtr="0">
            <a:normAutofit/>
          </a:bodyPr>
          <a:lstStyle/>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M</a:t>
            </a:r>
            <a:r>
              <a:rPr lang="en-US" dirty="0" smtClean="0">
                <a:solidFill>
                  <a:schemeClr val="lt1"/>
                </a:solidFill>
                <a:latin typeface="Times New Roman"/>
                <a:ea typeface="Times New Roman"/>
                <a:cs typeface="Times New Roman"/>
                <a:sym typeface="Times New Roman"/>
              </a:rPr>
              <a:t>odel </a:t>
            </a:r>
            <a:r>
              <a:rPr lang="en-US" dirty="0">
                <a:solidFill>
                  <a:schemeClr val="lt1"/>
                </a:solidFill>
                <a:latin typeface="Times New Roman"/>
                <a:ea typeface="Times New Roman"/>
                <a:cs typeface="Times New Roman"/>
                <a:sym typeface="Times New Roman"/>
              </a:rPr>
              <a:t>Selection – </a:t>
            </a:r>
            <a:endParaRPr lang="en-US" dirty="0" smtClean="0">
              <a:solidFill>
                <a:schemeClr val="lt1"/>
              </a:solidFill>
              <a:latin typeface="Times New Roman"/>
              <a:ea typeface="Times New Roman"/>
              <a:cs typeface="Times New Roman"/>
              <a:sym typeface="Times New Roman"/>
            </a:endParaRP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Deploying </a:t>
            </a:r>
            <a:r>
              <a:rPr lang="en-US" dirty="0" smtClean="0">
                <a:solidFill>
                  <a:schemeClr val="lt1"/>
                </a:solidFill>
                <a:latin typeface="Times New Roman"/>
                <a:ea typeface="Times New Roman"/>
                <a:cs typeface="Times New Roman"/>
                <a:sym typeface="Times New Roman"/>
              </a:rPr>
              <a:t>models</a:t>
            </a:r>
            <a:endParaRPr lang="en-US" dirty="0" smtClean="0">
              <a:solidFill>
                <a:schemeClr val="lt1"/>
              </a:solidFill>
              <a:latin typeface="Times New Roman"/>
              <a:ea typeface="Times New Roman"/>
              <a:cs typeface="Times New Roman"/>
              <a:sym typeface="Times New Roman"/>
            </a:endParaRP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 </a:t>
            </a:r>
            <a:r>
              <a:rPr lang="en-US" dirty="0" smtClean="0">
                <a:solidFill>
                  <a:schemeClr val="lt1"/>
                </a:solidFill>
                <a:latin typeface="Times New Roman"/>
                <a:ea typeface="Times New Roman"/>
                <a:cs typeface="Times New Roman"/>
                <a:sym typeface="Times New Roman"/>
              </a:rPr>
              <a:t>Create the combine CNN and RNN model using the Keras Xception model as CNN 	        and LSTM layers to create the RNN model and train the model for the necessary 	        epochs and use the same model to predict.</a:t>
            </a:r>
            <a:endParaRPr lang="en-US" dirty="0" smtClean="0">
              <a:solidFill>
                <a:schemeClr val="lt1"/>
              </a:solidFill>
              <a:latin typeface="Times New Roman"/>
              <a:ea typeface="Times New Roman"/>
              <a:cs typeface="Times New Roman"/>
              <a:sym typeface="Times New Roman"/>
            </a:endParaRP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sz="quarter" idx="13"/>
          </p:nvPr>
        </p:nvSpPr>
        <p:spPr>
          <a:xfrm>
            <a:off x="684212" y="816735"/>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accumulated </a:t>
            </a:r>
            <a:r>
              <a:rPr lang="en-US" sz="1800" dirty="0" smtClean="0">
                <a:solidFill>
                  <a:schemeClr val="lt1"/>
                </a:solidFill>
                <a:latin typeface="Times New Roman"/>
                <a:ea typeface="Times New Roman"/>
                <a:cs typeface="Times New Roman"/>
                <a:sym typeface="Times New Roman"/>
              </a:rPr>
              <a:t>images </a:t>
            </a:r>
            <a:r>
              <a:rPr lang="en-US" sz="1800" dirty="0">
                <a:solidFill>
                  <a:schemeClr val="lt1"/>
                </a:solidFill>
                <a:latin typeface="Times New Roman"/>
                <a:ea typeface="Times New Roman"/>
                <a:cs typeface="Times New Roman"/>
                <a:sym typeface="Times New Roman"/>
              </a:rPr>
              <a:t>from </a:t>
            </a:r>
            <a:r>
              <a:rPr lang="en-US" sz="1800" dirty="0" smtClean="0">
                <a:solidFill>
                  <a:schemeClr val="lt1"/>
                </a:solidFill>
                <a:latin typeface="Times New Roman"/>
                <a:ea typeface="Times New Roman"/>
                <a:cs typeface="Times New Roman"/>
                <a:sym typeface="Times New Roman"/>
              </a:rPr>
              <a:t>local file system </a:t>
            </a:r>
            <a:r>
              <a:rPr lang="en-US" sz="1800" dirty="0">
                <a:solidFill>
                  <a:schemeClr val="lt1"/>
                </a:solidFill>
                <a:latin typeface="Times New Roman"/>
                <a:ea typeface="Times New Roman"/>
                <a:cs typeface="Times New Roman"/>
                <a:sym typeface="Times New Roman"/>
              </a:rPr>
              <a:t>is </a:t>
            </a:r>
            <a:r>
              <a:rPr lang="en-US" sz="1800" dirty="0" smtClean="0">
                <a:solidFill>
                  <a:schemeClr val="lt1"/>
                </a:solidFill>
                <a:latin typeface="Times New Roman"/>
                <a:ea typeface="Times New Roman"/>
                <a:cs typeface="Times New Roman"/>
                <a:sym typeface="Times New Roman"/>
              </a:rPr>
              <a:t>to be exported .jpg/.jpeg </a:t>
            </a:r>
            <a:r>
              <a:rPr lang="en-US" sz="1800" dirty="0">
                <a:solidFill>
                  <a:schemeClr val="lt1"/>
                </a:solidFill>
                <a:latin typeface="Times New Roman"/>
                <a:ea typeface="Times New Roman"/>
                <a:cs typeface="Times New Roman"/>
                <a:sym typeface="Times New Roman"/>
              </a:rPr>
              <a:t>for  prediction</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it.</a:t>
            </a:r>
            <a:endParaRPr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dirty="0" smtClean="0">
                <a:solidFill>
                  <a:schemeClr val="lt1"/>
                </a:solidFill>
                <a:latin typeface="Times New Roman"/>
                <a:ea typeface="Times New Roman"/>
                <a:cs typeface="Times New Roman"/>
                <a:sym typeface="Times New Roman"/>
              </a:rPr>
              <a:t>Model </a:t>
            </a:r>
            <a:r>
              <a:rPr lang="en-US" sz="1800" dirty="0">
                <a:solidFill>
                  <a:schemeClr val="lt1"/>
                </a:solidFill>
                <a:latin typeface="Times New Roman"/>
                <a:ea typeface="Times New Roman"/>
                <a:cs typeface="Times New Roman"/>
                <a:sym typeface="Times New Roman"/>
              </a:rPr>
              <a:t>created during training is loaded </a:t>
            </a:r>
            <a:r>
              <a:rPr lang="en-US" sz="1800" dirty="0" smtClean="0">
                <a:solidFill>
                  <a:schemeClr val="lt1"/>
                </a:solidFill>
                <a:latin typeface="Times New Roman"/>
                <a:ea typeface="Times New Roman"/>
                <a:cs typeface="Times New Roman"/>
                <a:sym typeface="Times New Roman"/>
              </a:rPr>
              <a:t>for </a:t>
            </a:r>
            <a:r>
              <a:rPr lang="en-US" sz="1800" dirty="0">
                <a:solidFill>
                  <a:schemeClr val="lt1"/>
                </a:solidFill>
                <a:latin typeface="Times New Roman"/>
                <a:ea typeface="Times New Roman"/>
                <a:cs typeface="Times New Roman"/>
                <a:sym typeface="Times New Roman"/>
              </a:rPr>
              <a:t>the preprocessed data is predicted</a:t>
            </a:r>
            <a:endParaRPr dirty="0"/>
          </a:p>
          <a:p>
            <a:pPr marL="742950" lvl="2" indent="-285750" algn="l" rtl="0">
              <a:spcBef>
                <a:spcPts val="960"/>
              </a:spcBef>
              <a:spcAft>
                <a:spcPts val="0"/>
              </a:spcAft>
              <a:buSzPts val="1440"/>
              <a:buFont typeface="Noto Sans Symbols"/>
              <a:buChar char="⮚"/>
            </a:pPr>
            <a:r>
              <a:rPr lang="en-US" sz="1800" dirty="0" smtClean="0">
                <a:solidFill>
                  <a:schemeClr val="lt1"/>
                </a:solidFill>
                <a:latin typeface="Times New Roman"/>
                <a:ea typeface="Times New Roman"/>
                <a:cs typeface="Times New Roman"/>
                <a:sym typeface="Times New Roman"/>
              </a:rPr>
              <a:t>Once </a:t>
            </a:r>
            <a:r>
              <a:rPr lang="en-US" sz="1800" dirty="0">
                <a:solidFill>
                  <a:schemeClr val="lt1"/>
                </a:solidFill>
                <a:latin typeface="Times New Roman"/>
                <a:ea typeface="Times New Roman"/>
                <a:cs typeface="Times New Roman"/>
                <a:sym typeface="Times New Roman"/>
              </a:rPr>
              <a:t>the prediction is done for all the </a:t>
            </a:r>
            <a:r>
              <a:rPr lang="en-US" sz="1800" dirty="0" smtClean="0">
                <a:solidFill>
                  <a:schemeClr val="lt1"/>
                </a:solidFill>
                <a:latin typeface="Times New Roman"/>
                <a:ea typeface="Times New Roman"/>
                <a:cs typeface="Times New Roman"/>
                <a:sym typeface="Times New Roman"/>
              </a:rPr>
              <a:t>testing data. </a:t>
            </a:r>
            <a:r>
              <a:rPr lang="en-US" sz="1800" dirty="0">
                <a:solidFill>
                  <a:schemeClr val="lt1"/>
                </a:solidFill>
                <a:latin typeface="Times New Roman"/>
                <a:ea typeface="Times New Roman"/>
                <a:cs typeface="Times New Roman"/>
                <a:sym typeface="Times New Roman"/>
              </a:rPr>
              <a:t>The predictions  are saved in csv format and shared.</a:t>
            </a:r>
            <a:endParaRPr dirty="0"/>
          </a:p>
          <a:p>
            <a:pPr marL="285750" lvl="0" indent="-184150" algn="l" rtl="0">
              <a:spcBef>
                <a:spcPts val="1000"/>
              </a:spcBef>
              <a:spcAft>
                <a:spcPts val="0"/>
              </a:spcAft>
              <a:buSzPts val="1600"/>
              <a:buNone/>
            </a:pPr>
            <a:endParaRPr dirty="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sz="quarter" idx="13"/>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Database: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Table creation :- Table name  </a:t>
            </a:r>
            <a:r>
              <a:rPr lang="en-US" dirty="0" smtClean="0">
                <a:solidFill>
                  <a:schemeClr val="lt1"/>
                </a:solidFill>
                <a:latin typeface="Times New Roman"/>
                <a:ea typeface="Times New Roman"/>
                <a:cs typeface="Times New Roman"/>
                <a:sym typeface="Times New Roman"/>
              </a:rPr>
              <a:t>“</a:t>
            </a:r>
            <a:r>
              <a:rPr lang="en-US" dirty="0" smtClean="0">
                <a:solidFill>
                  <a:schemeClr val="lt1"/>
                </a:solidFill>
                <a:latin typeface="Times New Roman"/>
                <a:ea typeface="Times New Roman"/>
                <a:cs typeface="Times New Roman"/>
                <a:sym typeface="Times New Roman"/>
              </a:rPr>
              <a:t>Image captions</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is created in the database for inserting the files. If the table is already present then new files are inserted in the same table.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Insertion of files in the table - All the files in the </a:t>
            </a:r>
            <a:r>
              <a:rPr lang="en-US" dirty="0" smtClean="0">
                <a:solidFill>
                  <a:schemeClr val="lt1"/>
                </a:solidFill>
                <a:latin typeface="Times New Roman"/>
                <a:ea typeface="Times New Roman"/>
                <a:cs typeface="Times New Roman"/>
                <a:sym typeface="Times New Roman"/>
              </a:rPr>
              <a:t>user interface </a:t>
            </a:r>
            <a:r>
              <a:rPr lang="en-US" dirty="0">
                <a:solidFill>
                  <a:schemeClr val="lt1"/>
                </a:solidFill>
                <a:latin typeface="Times New Roman"/>
                <a:ea typeface="Times New Roman"/>
                <a:cs typeface="Times New Roman"/>
                <a:sym typeface="Times New Roman"/>
              </a:rPr>
              <a:t>are </a:t>
            </a:r>
            <a:r>
              <a:rPr lang="en-US" dirty="0" smtClean="0">
                <a:solidFill>
                  <a:schemeClr val="lt1"/>
                </a:solidFill>
                <a:latin typeface="Times New Roman"/>
                <a:ea typeface="Times New Roman"/>
                <a:cs typeface="Times New Roman"/>
                <a:sym typeface="Times New Roman"/>
              </a:rPr>
              <a:t>to be inserted along with the prediction result </a:t>
            </a:r>
            <a:r>
              <a:rPr lang="en-US" dirty="0">
                <a:solidFill>
                  <a:schemeClr val="lt1"/>
                </a:solidFill>
                <a:latin typeface="Times New Roman"/>
                <a:ea typeface="Times New Roman"/>
                <a:cs typeface="Times New Roman"/>
                <a:sym typeface="Times New Roman"/>
              </a:rPr>
              <a:t>in the above-created table. </a:t>
            </a:r>
            <a:endParaRPr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62</TotalTime>
  <Words>391</Words>
  <Application>Microsoft Office PowerPoint</Application>
  <PresentationFormat>Custom</PresentationFormat>
  <Paragraphs>66</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Noto Sans Symbols</vt:lpstr>
      <vt:lpstr>Arial Narrow</vt:lpstr>
      <vt:lpstr>Horizon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amballa</cp:lastModifiedBy>
  <cp:revision>32</cp:revision>
  <dcterms:created xsi:type="dcterms:W3CDTF">2021-06-19T13:01:53Z</dcterms:created>
  <dcterms:modified xsi:type="dcterms:W3CDTF">2023-11-23T10:25:56Z</dcterms:modified>
</cp:coreProperties>
</file>