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58" r:id="rId1"/>
  </p:sldMasterIdLst>
  <p:notesMasterIdLst>
    <p:notesMasterId r:id="rId15"/>
  </p:notesMasterIdLst>
  <p:sldIdLst>
    <p:sldId id="256" r:id="rId2"/>
    <p:sldId id="257" r:id="rId3"/>
    <p:sldId id="258" r:id="rId4"/>
    <p:sldId id="259" r:id="rId5"/>
    <p:sldId id="260" r:id="rId6"/>
    <p:sldId id="262" r:id="rId7"/>
    <p:sldId id="263" r:id="rId8"/>
    <p:sldId id="264" r:id="rId9"/>
    <p:sldId id="261" r:id="rId10"/>
    <p:sldId id="265" r:id="rId11"/>
    <p:sldId id="266" r:id="rId12"/>
    <p:sldId id="267" r:id="rId13"/>
    <p:sldId id="268" r:id="rId14"/>
  </p:sldIdLst>
  <p:sldSz cx="12192000" cy="6858000"/>
  <p:notesSz cx="6858000" cy="9144000"/>
  <p:embeddedFontLst>
    <p:embeddedFont>
      <p:font typeface="Arial Narrow" panose="020B060602020203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2" d="100"/>
          <a:sy n="92" d="100"/>
        </p:scale>
        <p:origin x="-468" y="2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390299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8" name="Google Shape;15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8" name="Google Shape;16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8" name="Google Shape;17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3" name="Google Shape;16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12192000" cy="4572000"/>
          </a:xfrm>
          <a:prstGeom prst="rect">
            <a:avLst/>
          </a:prstGeom>
        </p:spPr>
      </p:pic>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
        <p:nvSpPr>
          <p:cNvPr id="3" name="Subtitle 2"/>
          <p:cNvSpPr>
            <a:spLocks noGrp="1"/>
          </p:cNvSpPr>
          <p:nvPr>
            <p:ph type="subTitle" idx="1"/>
          </p:nvPr>
        </p:nvSpPr>
        <p:spPr>
          <a:xfrm>
            <a:off x="1625600" y="3886200"/>
            <a:ext cx="85344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914400" y="2007889"/>
            <a:ext cx="103632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
        <p:nvSpPr>
          <p:cNvPr id="8" name="Content Placeholder 7"/>
          <p:cNvSpPr>
            <a:spLocks noGrp="1"/>
          </p:cNvSpPr>
          <p:nvPr>
            <p:ph sz="quarter" idx="13"/>
          </p:nvPr>
        </p:nvSpPr>
        <p:spPr>
          <a:xfrm>
            <a:off x="812800" y="1600200"/>
            <a:ext cx="105664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1" y="4962526"/>
            <a:ext cx="10513484"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12801" y="3462339"/>
            <a:ext cx="10513484"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812800" y="1600200"/>
            <a:ext cx="49784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6400800" y="1600200"/>
            <a:ext cx="49784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812800" y="274638"/>
            <a:ext cx="105664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6400800" y="2209800"/>
            <a:ext cx="49784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812800" y="2209800"/>
            <a:ext cx="49784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812800" y="274638"/>
            <a:ext cx="10566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2800" y="1600200"/>
            <a:ext cx="49784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400800" y="1600200"/>
            <a:ext cx="49784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5283200" y="1447800"/>
            <a:ext cx="61976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816864" y="1447800"/>
            <a:ext cx="39624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16864" y="2547892"/>
            <a:ext cx="39624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12192000" cy="6858000"/>
          </a:xfrm>
          <a:prstGeom prst="rect">
            <a:avLst/>
          </a:prstGeom>
        </p:spPr>
      </p:pic>
      <p:sp>
        <p:nvSpPr>
          <p:cNvPr id="2" name="Title 1"/>
          <p:cNvSpPr>
            <a:spLocks noGrp="1"/>
          </p:cNvSpPr>
          <p:nvPr>
            <p:ph type="title"/>
          </p:nvPr>
        </p:nvSpPr>
        <p:spPr>
          <a:xfrm>
            <a:off x="812800" y="1447800"/>
            <a:ext cx="39624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6209792" y="1447800"/>
            <a:ext cx="4559808"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12800" y="2547891"/>
            <a:ext cx="39624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12192000" cy="6858000"/>
          </a:xfrm>
          <a:prstGeom prst="rect">
            <a:avLst/>
          </a:prstGeom>
        </p:spPr>
      </p:pic>
      <p:sp>
        <p:nvSpPr>
          <p:cNvPr id="2" name="Title Placeholder 1"/>
          <p:cNvSpPr>
            <a:spLocks noGrp="1"/>
          </p:cNvSpPr>
          <p:nvPr>
            <p:ph type="title"/>
          </p:nvPr>
        </p:nvSpPr>
        <p:spPr>
          <a:xfrm>
            <a:off x="812800" y="274638"/>
            <a:ext cx="105664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2800" y="1600201"/>
            <a:ext cx="10566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7620000" y="6356351"/>
            <a:ext cx="2032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endParaRPr lang="en-IN" dirty="0"/>
          </a:p>
        </p:txBody>
      </p:sp>
      <p:sp>
        <p:nvSpPr>
          <p:cNvPr id="5" name="Footer Placeholder 4"/>
          <p:cNvSpPr>
            <a:spLocks noGrp="1"/>
          </p:cNvSpPr>
          <p:nvPr>
            <p:ph type="ftr" sz="quarter" idx="3"/>
          </p:nvPr>
        </p:nvSpPr>
        <p:spPr>
          <a:xfrm>
            <a:off x="812800" y="6356351"/>
            <a:ext cx="38608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dirty="0"/>
          </a:p>
        </p:txBody>
      </p:sp>
      <p:sp>
        <p:nvSpPr>
          <p:cNvPr id="6" name="Slide Number Placeholder 5"/>
          <p:cNvSpPr>
            <a:spLocks noGrp="1"/>
          </p:cNvSpPr>
          <p:nvPr>
            <p:ph type="sldNum" sz="quarter" idx="4"/>
          </p:nvPr>
        </p:nvSpPr>
        <p:spPr>
          <a:xfrm>
            <a:off x="10058400" y="6356351"/>
            <a:ext cx="1320800" cy="365125"/>
          </a:xfrm>
          <a:prstGeom prst="rect">
            <a:avLst/>
          </a:prstGeom>
        </p:spPr>
        <p:txBody>
          <a:bodyPr vert="horz" lIns="91440" tIns="45720" rIns="91440" bIns="45720" rtlCol="0" anchor="ctr"/>
          <a:lstStyle>
            <a:lvl1pPr algn="r">
              <a:defRPr sz="1100" baseline="0">
                <a:solidFill>
                  <a:schemeClr val="tx1"/>
                </a:solidFill>
              </a:defRPr>
            </a:lvl1pPr>
          </a:lstStyle>
          <a:p>
            <a:pPr marL="0" lvl="0" indent="0" algn="r" rtl="0">
              <a:spcBef>
                <a:spcPts val="0"/>
              </a:spcBef>
              <a:spcAft>
                <a:spcPts val="0"/>
              </a:spcAft>
              <a:buNone/>
            </a:pPr>
            <a:fld id="{00000000-1234-1234-1234-123412341234}"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sldNum="0"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212" y="2537138"/>
            <a:ext cx="6400800" cy="3254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	</a:t>
            </a:r>
            <a:r>
              <a:rPr lang="en-US" sz="3000" dirty="0" smtClean="0">
                <a:solidFill>
                  <a:schemeClr val="lt1"/>
                </a:solidFill>
                <a:latin typeface="Times New Roman"/>
                <a:ea typeface="Times New Roman"/>
                <a:cs typeface="Times New Roman"/>
                <a:sym typeface="Times New Roman"/>
              </a:rPr>
              <a:t>Mushroom Classifier…</a:t>
            </a:r>
            <a:endParaRPr sz="3000" dirty="0">
              <a:solidFill>
                <a:schemeClr val="lt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sz="quarter" idx="13"/>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									</a:t>
            </a:r>
            <a:r>
              <a:rPr lang="en-US" sz="2200" dirty="0">
                <a:solidFill>
                  <a:schemeClr val="lt1"/>
                </a:solidFill>
                <a:latin typeface="Times New Roman"/>
                <a:ea typeface="Times New Roman"/>
                <a:cs typeface="Times New Roman"/>
                <a:sym typeface="Times New Roman"/>
              </a:rPr>
              <a:t>Q &amp; A:</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Q1) What’s the source of data?</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The data  for training is provided by the </a:t>
            </a:r>
            <a:r>
              <a:rPr lang="en-US" dirty="0" smtClean="0">
                <a:solidFill>
                  <a:schemeClr val="lt1"/>
                </a:solidFill>
                <a:latin typeface="Times New Roman"/>
                <a:ea typeface="Times New Roman"/>
                <a:cs typeface="Times New Roman"/>
                <a:sym typeface="Times New Roman"/>
              </a:rPr>
              <a:t>client in csv format</a:t>
            </a:r>
            <a:endParaRPr dirty="0" smtClean="0"/>
          </a:p>
          <a:p>
            <a:pPr marL="0" lvl="1" indent="0" algn="l" rtl="0">
              <a:spcBef>
                <a:spcPts val="960"/>
              </a:spcBef>
              <a:spcAft>
                <a:spcPts val="0"/>
              </a:spcAft>
              <a:buSzPts val="1440"/>
              <a:buNone/>
            </a:pPr>
            <a:r>
              <a:rPr lang="en-US" dirty="0" smtClean="0">
                <a:solidFill>
                  <a:schemeClr val="lt1"/>
                </a:solidFill>
                <a:latin typeface="Times New Roman"/>
                <a:ea typeface="Times New Roman"/>
                <a:cs typeface="Times New Roman"/>
                <a:sym typeface="Times New Roman"/>
              </a:rPr>
              <a:t>Q 2) What was the type of data?</a:t>
            </a:r>
            <a:endParaRPr dirty="0" smtClean="0"/>
          </a:p>
          <a:p>
            <a:pPr marL="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The data was the combination of numerical and Categorical values.</a:t>
            </a:r>
            <a:endParaRPr dirty="0"/>
          </a:p>
          <a:p>
            <a:pPr marL="0" lvl="1" indent="0" algn="l" rtl="0">
              <a:spcBef>
                <a:spcPts val="1000"/>
              </a:spcBef>
              <a:spcAft>
                <a:spcPts val="0"/>
              </a:spcAft>
              <a:buSzPts val="1600"/>
              <a:buNone/>
            </a:pPr>
            <a:endParaRPr sz="20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sz="quarter" idx="13"/>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Times New Roman"/>
                <a:ea typeface="Times New Roman"/>
                <a:cs typeface="Times New Roman"/>
                <a:sym typeface="Times New Roman"/>
              </a:rPr>
              <a:t>Q </a:t>
            </a:r>
            <a:r>
              <a:rPr lang="en-US" dirty="0" smtClean="0">
                <a:solidFill>
                  <a:schemeClr val="lt1"/>
                </a:solidFill>
                <a:latin typeface="Times New Roman"/>
                <a:ea typeface="Times New Roman"/>
                <a:cs typeface="Times New Roman"/>
                <a:sym typeface="Times New Roman"/>
              </a:rPr>
              <a:t>3) </a:t>
            </a:r>
            <a:r>
              <a:rPr lang="en-US" sz="1800" dirty="0">
                <a:solidFill>
                  <a:schemeClr val="lt1"/>
                </a:solidFill>
                <a:latin typeface="Times New Roman"/>
                <a:ea typeface="Times New Roman"/>
                <a:cs typeface="Times New Roman"/>
                <a:sym typeface="Times New Roman"/>
              </a:rPr>
              <a:t>How logs are managed?</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We are using different logs as per the steps that we follow in   validation and  </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modeling like File validation log , Data Insertion ,Model Training log , prediction log    </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etc</a:t>
            </a:r>
            <a:r>
              <a:rPr lang="en-US" sz="1800" dirty="0" smtClean="0">
                <a:solidFill>
                  <a:schemeClr val="lt1"/>
                </a:solidFill>
                <a:latin typeface="Times New Roman"/>
                <a:ea typeface="Times New Roman"/>
                <a:cs typeface="Times New Roman"/>
                <a:sym typeface="Times New Roman"/>
              </a:rPr>
              <a:t>.</a:t>
            </a:r>
          </a:p>
          <a:p>
            <a:pPr marL="0" lvl="0" indent="0" algn="l" rtl="0">
              <a:spcBef>
                <a:spcPts val="960"/>
              </a:spcBef>
              <a:spcAft>
                <a:spcPts val="0"/>
              </a:spcAft>
              <a:buSzPts val="1440"/>
              <a:buNone/>
            </a:pP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 </a:t>
            </a:r>
            <a:r>
              <a:rPr lang="en-US" sz="1800" dirty="0">
                <a:solidFill>
                  <a:schemeClr val="lt1"/>
                </a:solidFill>
                <a:latin typeface="Times New Roman"/>
                <a:ea typeface="Times New Roman"/>
                <a:cs typeface="Times New Roman"/>
                <a:sym typeface="Times New Roman"/>
              </a:rPr>
              <a:t>4</a:t>
            </a:r>
            <a:r>
              <a:rPr lang="en-US" sz="1800" dirty="0" smtClean="0">
                <a:solidFill>
                  <a:schemeClr val="lt1"/>
                </a:solidFill>
                <a:latin typeface="Times New Roman"/>
                <a:ea typeface="Times New Roman"/>
                <a:cs typeface="Times New Roman"/>
                <a:sym typeface="Times New Roman"/>
              </a:rPr>
              <a:t>) </a:t>
            </a:r>
            <a:r>
              <a:rPr lang="en-US" sz="1800" dirty="0">
                <a:solidFill>
                  <a:schemeClr val="lt1"/>
                </a:solidFill>
                <a:latin typeface="Times New Roman"/>
                <a:ea typeface="Times New Roman"/>
                <a:cs typeface="Times New Roman"/>
                <a:sym typeface="Times New Roman"/>
              </a:rPr>
              <a:t>What techniques were you using for data pre-processing?</a:t>
            </a:r>
            <a:endParaRPr dirty="0"/>
          </a:p>
          <a:p>
            <a:pPr marL="742950" lvl="1" indent="-285750" algn="l" rtl="0">
              <a:spcBef>
                <a:spcPts val="960"/>
              </a:spcBef>
              <a:spcAft>
                <a:spcPts val="0"/>
              </a:spcAft>
              <a:buSzPts val="1440"/>
              <a:buChar char="▶"/>
            </a:pPr>
            <a:r>
              <a:rPr lang="en-US" dirty="0" smtClean="0">
                <a:solidFill>
                  <a:schemeClr val="lt1"/>
                </a:solidFill>
                <a:latin typeface="Times New Roman"/>
                <a:ea typeface="Times New Roman"/>
                <a:cs typeface="Times New Roman"/>
                <a:sym typeface="Times New Roman"/>
              </a:rPr>
              <a:t>Dropping unwanted columns</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Visualizing  relation of independent variables with each other and output variables</a:t>
            </a:r>
            <a:endParaRPr dirty="0"/>
          </a:p>
          <a:p>
            <a:pPr marL="742950" lvl="1" indent="-285750" algn="l" rtl="0">
              <a:spcBef>
                <a:spcPts val="960"/>
              </a:spcBef>
              <a:spcAft>
                <a:spcPts val="0"/>
              </a:spcAft>
              <a:buSzPts val="1440"/>
              <a:buChar char="▶"/>
            </a:pPr>
            <a:r>
              <a:rPr lang="en-US" dirty="0" smtClean="0">
                <a:solidFill>
                  <a:schemeClr val="lt1"/>
                </a:solidFill>
                <a:latin typeface="Times New Roman"/>
                <a:ea typeface="Times New Roman"/>
                <a:cs typeface="Times New Roman"/>
                <a:sym typeface="Times New Roman"/>
              </a:rPr>
              <a:t>Cleaning </a:t>
            </a:r>
            <a:r>
              <a:rPr lang="en-US" dirty="0">
                <a:solidFill>
                  <a:schemeClr val="lt1"/>
                </a:solidFill>
                <a:latin typeface="Times New Roman"/>
                <a:ea typeface="Times New Roman"/>
                <a:cs typeface="Times New Roman"/>
                <a:sym typeface="Times New Roman"/>
              </a:rPr>
              <a:t>data and imputing if null values are </a:t>
            </a:r>
            <a:r>
              <a:rPr lang="en-US" dirty="0" smtClean="0">
                <a:solidFill>
                  <a:schemeClr val="lt1"/>
                </a:solidFill>
                <a:latin typeface="Times New Roman"/>
                <a:ea typeface="Times New Roman"/>
                <a:cs typeface="Times New Roman"/>
                <a:sym typeface="Times New Roman"/>
              </a:rPr>
              <a:t>present in the data(not present). </a:t>
            </a:r>
            <a:endParaRPr dirty="0"/>
          </a:p>
          <a:p>
            <a:pPr marL="742950" lvl="1" indent="-285750" algn="l" rtl="0">
              <a:spcBef>
                <a:spcPts val="960"/>
              </a:spcBef>
              <a:spcAft>
                <a:spcPts val="0"/>
              </a:spcAft>
              <a:buSzPts val="1440"/>
              <a:buChar char="▶"/>
            </a:pPr>
            <a:r>
              <a:rPr lang="en-US" dirty="0">
                <a:solidFill>
                  <a:schemeClr val="lt1"/>
                </a:solidFill>
                <a:latin typeface="Times New Roman"/>
                <a:ea typeface="Times New Roman"/>
                <a:cs typeface="Times New Roman"/>
                <a:sym typeface="Times New Roman"/>
              </a:rPr>
              <a:t>Converting categorical data into </a:t>
            </a:r>
            <a:r>
              <a:rPr lang="en-US" dirty="0" smtClean="0">
                <a:solidFill>
                  <a:schemeClr val="lt1"/>
                </a:solidFill>
                <a:latin typeface="Times New Roman"/>
                <a:ea typeface="Times New Roman"/>
                <a:cs typeface="Times New Roman"/>
                <a:sym typeface="Times New Roman"/>
              </a:rPr>
              <a:t>one hot representation</a:t>
            </a:r>
            <a:r>
              <a:rPr lang="en-US" dirty="0" smtClean="0">
                <a:solidFill>
                  <a:schemeClr val="lt1"/>
                </a:solidFill>
                <a:latin typeface="Times New Roman"/>
                <a:ea typeface="Times New Roman"/>
                <a:cs typeface="Times New Roman"/>
                <a:sym typeface="Times New Roman"/>
              </a:rPr>
              <a:t> </a:t>
            </a:r>
            <a:r>
              <a:rPr lang="en-US" dirty="0">
                <a:solidFill>
                  <a:schemeClr val="lt1"/>
                </a:solidFill>
                <a:latin typeface="Times New Roman"/>
                <a:ea typeface="Times New Roman"/>
                <a:cs typeface="Times New Roman"/>
                <a:sym typeface="Times New Roman"/>
              </a:rPr>
              <a:t>values.</a:t>
            </a:r>
            <a:endParaRPr dirty="0"/>
          </a:p>
          <a:p>
            <a:pPr marL="742950" lvl="1" indent="-194309" algn="l" rtl="0">
              <a:spcBef>
                <a:spcPts val="960"/>
              </a:spcBef>
              <a:spcAft>
                <a:spcPts val="0"/>
              </a:spcAft>
              <a:buSzPts val="144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a:p>
            <a:pPr marL="0" lvl="0" indent="0" algn="l" rtl="0">
              <a:spcBef>
                <a:spcPts val="1000"/>
              </a:spcBef>
              <a:spcAft>
                <a:spcPts val="0"/>
              </a:spcAft>
              <a:buSzPts val="1600"/>
              <a:buNone/>
            </a:pP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sz="quarter" idx="13"/>
          </p:nvPr>
        </p:nvSpPr>
        <p:spPr>
          <a:xfrm>
            <a:off x="684212" y="685800"/>
            <a:ext cx="10765106" cy="593394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440"/>
              <a:buNone/>
            </a:pPr>
            <a:r>
              <a:rPr lang="en-US" sz="1800" dirty="0">
                <a:solidFill>
                  <a:schemeClr val="lt1"/>
                </a:solidFill>
                <a:latin typeface="Times New Roman"/>
                <a:ea typeface="Times New Roman"/>
                <a:cs typeface="Times New Roman"/>
                <a:sym typeface="Times New Roman"/>
              </a:rPr>
              <a:t>Q </a:t>
            </a:r>
            <a:r>
              <a:rPr lang="en-US" sz="1800" dirty="0" smtClean="0">
                <a:solidFill>
                  <a:schemeClr val="lt1"/>
                </a:solidFill>
                <a:latin typeface="Times New Roman"/>
                <a:ea typeface="Times New Roman"/>
                <a:cs typeface="Times New Roman"/>
                <a:sym typeface="Times New Roman"/>
              </a:rPr>
              <a:t>5) </a:t>
            </a:r>
            <a:r>
              <a:rPr lang="en-US" sz="1800" dirty="0">
                <a:solidFill>
                  <a:schemeClr val="lt1"/>
                </a:solidFill>
                <a:latin typeface="Times New Roman"/>
                <a:ea typeface="Times New Roman"/>
                <a:cs typeface="Times New Roman"/>
                <a:sym typeface="Times New Roman"/>
              </a:rPr>
              <a:t>How training was done or what models were used?</a:t>
            </a:r>
            <a:endParaRPr dirty="0"/>
          </a:p>
          <a:p>
            <a:pPr marL="285750" lvl="0" indent="-285750" algn="l" rtl="0">
              <a:spcBef>
                <a:spcPts val="960"/>
              </a:spcBef>
              <a:spcAft>
                <a:spcPts val="0"/>
              </a:spcAft>
              <a:buSzPts val="1440"/>
              <a:buChar char="▶"/>
            </a:pPr>
            <a:r>
              <a:rPr lang="en-US" sz="1800" dirty="0" smtClean="0">
                <a:solidFill>
                  <a:schemeClr val="lt1"/>
                </a:solidFill>
                <a:latin typeface="Times New Roman"/>
                <a:ea typeface="Times New Roman"/>
                <a:cs typeface="Times New Roman"/>
                <a:sym typeface="Times New Roman"/>
              </a:rPr>
              <a:t>Divide the data to training </a:t>
            </a:r>
            <a:r>
              <a:rPr lang="en-US" sz="1800" dirty="0">
                <a:solidFill>
                  <a:schemeClr val="lt1"/>
                </a:solidFill>
                <a:latin typeface="Times New Roman"/>
                <a:ea typeface="Times New Roman"/>
                <a:cs typeface="Times New Roman"/>
                <a:sym typeface="Times New Roman"/>
              </a:rPr>
              <a:t>and validation </a:t>
            </a:r>
            <a:r>
              <a:rPr lang="en-US" sz="1800" dirty="0" smtClean="0">
                <a:solidFill>
                  <a:schemeClr val="lt1"/>
                </a:solidFill>
                <a:latin typeface="Times New Roman"/>
                <a:ea typeface="Times New Roman"/>
                <a:cs typeface="Times New Roman"/>
                <a:sym typeface="Times New Roman"/>
              </a:rPr>
              <a:t>data.</a:t>
            </a:r>
            <a:endParaRPr dirty="0"/>
          </a:p>
          <a:p>
            <a:pPr marL="285750" indent="-285750">
              <a:spcBef>
                <a:spcPts val="960"/>
              </a:spcBef>
              <a:spcAft>
                <a:spcPts val="0"/>
              </a:spcAft>
              <a:buSzPts val="1440"/>
              <a:buFont typeface="Arial" pitchFamily="34" charset="0"/>
              <a:buChar char="▶"/>
            </a:pPr>
            <a:r>
              <a:rPr lang="en-US" sz="1800" dirty="0" smtClean="0">
                <a:solidFill>
                  <a:schemeClr val="lt1"/>
                </a:solidFill>
                <a:latin typeface="Times New Roman"/>
                <a:ea typeface="Times New Roman"/>
                <a:cs typeface="Times New Roman"/>
                <a:sym typeface="Times New Roman"/>
              </a:rPr>
              <a:t>Algorithms </a:t>
            </a:r>
            <a:r>
              <a:rPr lang="en-US" sz="1800" dirty="0">
                <a:solidFill>
                  <a:schemeClr val="lt1"/>
                </a:solidFill>
                <a:latin typeface="Times New Roman"/>
                <a:ea typeface="Times New Roman"/>
                <a:cs typeface="Times New Roman"/>
                <a:sym typeface="Times New Roman"/>
              </a:rPr>
              <a:t>like </a:t>
            </a:r>
            <a:r>
              <a:rPr lang="en-US" sz="1800" dirty="0">
                <a:solidFill>
                  <a:schemeClr val="lt1"/>
                </a:solidFill>
                <a:latin typeface="Times New Roman"/>
                <a:ea typeface="Times New Roman"/>
                <a:cs typeface="Times New Roman"/>
                <a:sym typeface="Times New Roman"/>
              </a:rPr>
              <a:t>Logistic Regression, Naive Bayes, SVC, KNN, Decision Tree, Random 		      forest,  SGD Classifier, Ada Boost, XG boost, Gradient </a:t>
            </a:r>
            <a:r>
              <a:rPr lang="en-US" sz="1800" dirty="0" smtClean="0">
                <a:solidFill>
                  <a:schemeClr val="lt1"/>
                </a:solidFill>
                <a:latin typeface="Times New Roman"/>
                <a:ea typeface="Times New Roman"/>
                <a:cs typeface="Times New Roman"/>
                <a:sym typeface="Times New Roman"/>
              </a:rPr>
              <a:t>boost </a:t>
            </a:r>
            <a:r>
              <a:rPr lang="en-US" sz="1800" dirty="0" smtClean="0">
                <a:solidFill>
                  <a:schemeClr val="lt1"/>
                </a:solidFill>
                <a:latin typeface="Times New Roman"/>
                <a:ea typeface="Times New Roman"/>
                <a:cs typeface="Times New Roman"/>
                <a:sym typeface="Times New Roman"/>
              </a:rPr>
              <a:t>were </a:t>
            </a:r>
            <a:r>
              <a:rPr lang="en-US" sz="1800" dirty="0">
                <a:solidFill>
                  <a:schemeClr val="lt1"/>
                </a:solidFill>
                <a:latin typeface="Times New Roman"/>
                <a:ea typeface="Times New Roman"/>
                <a:cs typeface="Times New Roman"/>
                <a:sym typeface="Times New Roman"/>
              </a:rPr>
              <a:t>used </a:t>
            </a:r>
            <a:r>
              <a:rPr lang="en-US" sz="1800" dirty="0" smtClean="0">
                <a:solidFill>
                  <a:schemeClr val="lt1"/>
                </a:solidFill>
                <a:latin typeface="Times New Roman"/>
                <a:ea typeface="Times New Roman"/>
                <a:cs typeface="Times New Roman"/>
                <a:sym typeface="Times New Roman"/>
              </a:rPr>
              <a:t>to build the </a:t>
            </a:r>
            <a:r>
              <a:rPr lang="en-US" sz="1800" dirty="0" smtClean="0">
                <a:solidFill>
                  <a:schemeClr val="lt1"/>
                </a:solidFill>
                <a:latin typeface="Times New Roman"/>
                <a:ea typeface="Times New Roman"/>
                <a:cs typeface="Times New Roman"/>
                <a:sym typeface="Times New Roman"/>
              </a:rPr>
              <a:t>best ensemble model.</a:t>
            </a:r>
            <a:r>
              <a:rPr lang="en-US" sz="1800" dirty="0" smtClean="0">
                <a:solidFill>
                  <a:schemeClr val="lt1"/>
                </a:solidFill>
                <a:latin typeface="Times New Roman"/>
                <a:ea typeface="Times New Roman"/>
                <a:cs typeface="Times New Roman"/>
                <a:sym typeface="Times New Roman"/>
              </a:rPr>
              <a:t> </a:t>
            </a:r>
            <a:r>
              <a:rPr lang="en-US" sz="1800" dirty="0">
                <a:solidFill>
                  <a:schemeClr val="lt1"/>
                </a:solidFill>
                <a:latin typeface="Times New Roman"/>
                <a:ea typeface="Times New Roman"/>
                <a:cs typeface="Times New Roman"/>
                <a:sym typeface="Times New Roman"/>
              </a:rPr>
              <a:t>final model was </a:t>
            </a:r>
            <a:r>
              <a:rPr lang="en-US" sz="1800" dirty="0" smtClean="0">
                <a:solidFill>
                  <a:schemeClr val="lt1"/>
                </a:solidFill>
                <a:latin typeface="Times New Roman"/>
                <a:ea typeface="Times New Roman"/>
                <a:cs typeface="Times New Roman"/>
                <a:sym typeface="Times New Roman"/>
              </a:rPr>
              <a:t>saved .</a:t>
            </a:r>
          </a:p>
          <a:p>
            <a:pPr marL="0" indent="0">
              <a:spcBef>
                <a:spcPts val="960"/>
              </a:spcBef>
              <a:spcAft>
                <a:spcPts val="0"/>
              </a:spcAft>
              <a:buSzPts val="1440"/>
              <a:buNone/>
            </a:pPr>
            <a:endParaRPr lang="en-US" sz="1800" dirty="0" smtClean="0">
              <a:solidFill>
                <a:schemeClr val="lt1"/>
              </a:solidFill>
              <a:latin typeface="Times New Roman"/>
              <a:ea typeface="Times New Roman"/>
              <a:cs typeface="Times New Roman"/>
              <a:sym typeface="Times New Roman"/>
            </a:endParaRPr>
          </a:p>
          <a:p>
            <a:pPr marL="0" indent="0">
              <a:spcBef>
                <a:spcPts val="960"/>
              </a:spcBef>
              <a:spcAft>
                <a:spcPts val="0"/>
              </a:spcAft>
              <a:buSzPts val="1440"/>
              <a:buNone/>
            </a:pPr>
            <a:r>
              <a:rPr lang="en-US" sz="1800" dirty="0" smtClean="0">
                <a:solidFill>
                  <a:schemeClr val="lt1"/>
                </a:solidFill>
                <a:latin typeface="Times New Roman"/>
                <a:ea typeface="Times New Roman"/>
                <a:cs typeface="Times New Roman"/>
                <a:sym typeface="Times New Roman"/>
              </a:rPr>
              <a:t>Q </a:t>
            </a:r>
            <a:r>
              <a:rPr lang="en-US" sz="1800" dirty="0">
                <a:solidFill>
                  <a:schemeClr val="lt1"/>
                </a:solidFill>
                <a:latin typeface="Times New Roman"/>
                <a:ea typeface="Times New Roman"/>
                <a:cs typeface="Times New Roman"/>
                <a:sym typeface="Times New Roman"/>
              </a:rPr>
              <a:t>6</a:t>
            </a:r>
            <a:r>
              <a:rPr lang="en-US" sz="1800" dirty="0" smtClean="0">
                <a:solidFill>
                  <a:schemeClr val="lt1"/>
                </a:solidFill>
                <a:latin typeface="Times New Roman"/>
                <a:ea typeface="Times New Roman"/>
                <a:cs typeface="Times New Roman"/>
                <a:sym typeface="Times New Roman"/>
              </a:rPr>
              <a:t>) </a:t>
            </a:r>
            <a:r>
              <a:rPr lang="en-US" sz="1800" dirty="0">
                <a:solidFill>
                  <a:schemeClr val="lt1"/>
                </a:solidFill>
                <a:latin typeface="Times New Roman"/>
                <a:ea typeface="Times New Roman"/>
                <a:cs typeface="Times New Roman"/>
                <a:sym typeface="Times New Roman"/>
              </a:rPr>
              <a:t>How Prediction was done?</a:t>
            </a:r>
            <a:endParaRPr dirty="0"/>
          </a:p>
          <a:p>
            <a:pPr marL="0" lvl="0"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The testing files are shared by the </a:t>
            </a:r>
            <a:r>
              <a:rPr lang="en-US" sz="1800" dirty="0" smtClean="0">
                <a:solidFill>
                  <a:schemeClr val="lt1"/>
                </a:solidFill>
                <a:latin typeface="Times New Roman"/>
                <a:ea typeface="Times New Roman"/>
                <a:cs typeface="Times New Roman"/>
                <a:sym typeface="Times New Roman"/>
              </a:rPr>
              <a:t>user</a:t>
            </a:r>
            <a:r>
              <a:rPr lang="en-US" sz="1800" dirty="0" smtClean="0">
                <a:solidFill>
                  <a:schemeClr val="lt1"/>
                </a:solidFill>
                <a:latin typeface="Times New Roman"/>
                <a:ea typeface="Times New Roman"/>
                <a:cs typeface="Times New Roman"/>
                <a:sym typeface="Times New Roman"/>
              </a:rPr>
              <a:t> </a:t>
            </a:r>
            <a:r>
              <a:rPr lang="en-US" sz="1800" dirty="0">
                <a:solidFill>
                  <a:schemeClr val="lt1"/>
                </a:solidFill>
                <a:latin typeface="Times New Roman"/>
                <a:ea typeface="Times New Roman"/>
                <a:cs typeface="Times New Roman"/>
                <a:sym typeface="Times New Roman"/>
              </a:rPr>
              <a:t>.We Perform the same life cycle till the data </a:t>
            </a:r>
            <a:r>
              <a:rPr lang="en-US" sz="1800" dirty="0" smtClean="0">
                <a:solidFill>
                  <a:schemeClr val="lt1"/>
                </a:solidFill>
                <a:latin typeface="Times New Roman"/>
                <a:ea typeface="Times New Roman"/>
                <a:cs typeface="Times New Roman"/>
                <a:sym typeface="Times New Roman"/>
              </a:rPr>
              <a:t>preprocessing. In </a:t>
            </a:r>
            <a:r>
              <a:rPr lang="en-US" sz="1800" dirty="0">
                <a:solidFill>
                  <a:schemeClr val="lt1"/>
                </a:solidFill>
                <a:latin typeface="Times New Roman"/>
                <a:ea typeface="Times New Roman"/>
                <a:cs typeface="Times New Roman"/>
                <a:sym typeface="Times New Roman"/>
              </a:rPr>
              <a:t>the end we get the accumulated data of predictions.</a:t>
            </a: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sz="quarter" idx="13"/>
          </p:nvPr>
        </p:nvSpPr>
        <p:spPr>
          <a:xfrm>
            <a:off x="684211" y="685800"/>
            <a:ext cx="11125715" cy="3615267"/>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1440"/>
              <a:buChar char="▶"/>
            </a:pPr>
            <a:r>
              <a:rPr lang="en-US" sz="1800" dirty="0">
                <a:solidFill>
                  <a:schemeClr val="lt1"/>
                </a:solidFill>
                <a:latin typeface="Times New Roman"/>
                <a:ea typeface="Times New Roman"/>
                <a:cs typeface="Times New Roman"/>
                <a:sym typeface="Times New Roman"/>
              </a:rPr>
              <a:t>Q </a:t>
            </a:r>
            <a:r>
              <a:rPr lang="en-US" sz="1800" dirty="0" smtClean="0">
                <a:solidFill>
                  <a:schemeClr val="lt1"/>
                </a:solidFill>
                <a:latin typeface="Times New Roman"/>
                <a:ea typeface="Times New Roman"/>
                <a:cs typeface="Times New Roman"/>
                <a:sym typeface="Times New Roman"/>
              </a:rPr>
              <a:t>7) </a:t>
            </a:r>
            <a:r>
              <a:rPr lang="en-US" sz="1800" dirty="0">
                <a:solidFill>
                  <a:schemeClr val="lt1"/>
                </a:solidFill>
                <a:latin typeface="Times New Roman"/>
                <a:ea typeface="Times New Roman"/>
                <a:cs typeface="Times New Roman"/>
                <a:sym typeface="Times New Roman"/>
              </a:rPr>
              <a:t>What are the different stages of </a:t>
            </a:r>
            <a:r>
              <a:rPr lang="en-US" sz="1800" dirty="0" smtClean="0">
                <a:solidFill>
                  <a:schemeClr val="lt1"/>
                </a:solidFill>
                <a:latin typeface="Times New Roman"/>
                <a:ea typeface="Times New Roman"/>
                <a:cs typeface="Times New Roman"/>
                <a:sym typeface="Times New Roman"/>
              </a:rPr>
              <a:t>deployment?</a:t>
            </a:r>
            <a:r>
              <a:rPr lang="en-US" dirty="0">
                <a:sym typeface="Times New Roman"/>
              </a:rPr>
              <a:t>	</a:t>
            </a:r>
            <a:endParaRPr lang="en-US" dirty="0" smtClean="0">
              <a:sym typeface="Times New Roman"/>
            </a:endParaRPr>
          </a:p>
          <a:p>
            <a:pPr marL="400050" lvl="1" indent="0">
              <a:spcBef>
                <a:spcPts val="0"/>
              </a:spcBef>
              <a:spcAft>
                <a:spcPts val="0"/>
              </a:spcAft>
              <a:buSzPts val="1440"/>
              <a:buNone/>
            </a:pPr>
            <a:r>
              <a:rPr lang="en-US" dirty="0" smtClean="0">
                <a:solidFill>
                  <a:schemeClr val="lt1"/>
                </a:solidFill>
                <a:latin typeface="Times New Roman"/>
                <a:ea typeface="Times New Roman"/>
                <a:cs typeface="Times New Roman"/>
                <a:sym typeface="Times New Roman"/>
              </a:rPr>
              <a:t>When </a:t>
            </a:r>
            <a:r>
              <a:rPr lang="en-US" dirty="0">
                <a:solidFill>
                  <a:schemeClr val="lt1"/>
                </a:solidFill>
                <a:latin typeface="Times New Roman"/>
                <a:ea typeface="Times New Roman"/>
                <a:cs typeface="Times New Roman"/>
                <a:sym typeface="Times New Roman"/>
              </a:rPr>
              <a:t>the model is ready we deploy it  in </a:t>
            </a:r>
            <a:r>
              <a:rPr lang="en-US" dirty="0" smtClean="0">
                <a:solidFill>
                  <a:schemeClr val="lt1"/>
                </a:solidFill>
                <a:latin typeface="Times New Roman"/>
                <a:ea typeface="Times New Roman"/>
                <a:cs typeface="Times New Roman"/>
                <a:sym typeface="Times New Roman"/>
              </a:rPr>
              <a:t>local</a:t>
            </a:r>
            <a:r>
              <a:rPr lang="en-US" dirty="0" smtClean="0">
                <a:solidFill>
                  <a:schemeClr val="lt1"/>
                </a:solidFill>
                <a:latin typeface="Times New Roman"/>
                <a:ea typeface="Times New Roman"/>
                <a:cs typeface="Times New Roman"/>
                <a:sym typeface="Times New Roman"/>
              </a:rPr>
              <a:t> environment or AWS, GCP or Azure .</a:t>
            </a:r>
            <a:endParaRPr dirty="0"/>
          </a:p>
          <a:p>
            <a:pPr marL="285750" lvl="0" indent="-194310" algn="l" rtl="0">
              <a:spcBef>
                <a:spcPts val="960"/>
              </a:spcBef>
              <a:spcAft>
                <a:spcPts val="0"/>
              </a:spcAft>
              <a:buSzPts val="1440"/>
              <a:buNone/>
            </a:pPr>
            <a:endParaRPr sz="18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sz="quarter" idx="13"/>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Development of a </a:t>
            </a:r>
            <a:r>
              <a:rPr lang="en-US" dirty="0" smtClean="0">
                <a:solidFill>
                  <a:schemeClr val="lt1"/>
                </a:solidFill>
                <a:latin typeface="Times New Roman"/>
                <a:ea typeface="Times New Roman"/>
                <a:cs typeface="Times New Roman"/>
                <a:sym typeface="Times New Roman"/>
              </a:rPr>
              <a:t>predictive classification </a:t>
            </a:r>
            <a:r>
              <a:rPr lang="en-US" dirty="0">
                <a:solidFill>
                  <a:schemeClr val="lt1"/>
                </a:solidFill>
                <a:latin typeface="Times New Roman"/>
                <a:ea typeface="Times New Roman"/>
                <a:cs typeface="Times New Roman"/>
                <a:sym typeface="Times New Roman"/>
              </a:rPr>
              <a:t>model for </a:t>
            </a:r>
            <a:r>
              <a:rPr lang="en-US" dirty="0" smtClean="0">
                <a:solidFill>
                  <a:schemeClr val="lt1"/>
                </a:solidFill>
                <a:latin typeface="Times New Roman"/>
                <a:ea typeface="Times New Roman"/>
                <a:cs typeface="Times New Roman"/>
                <a:sym typeface="Times New Roman"/>
              </a:rPr>
              <a:t>mushroom types</a:t>
            </a:r>
            <a:r>
              <a:rPr lang="en-US" sz="2200" dirty="0" smtClean="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Detection of mushroom class</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Easy to classify </a:t>
            </a:r>
          </a:p>
          <a:p>
            <a:pPr marL="742950" lvl="1" indent="-285750" algn="l" rtl="0">
              <a:spcBef>
                <a:spcPts val="960"/>
              </a:spcBef>
              <a:spcAft>
                <a:spcPts val="0"/>
              </a:spcAft>
              <a:buSzPts val="1440"/>
              <a:buFont typeface="Noto Sans Symbols"/>
              <a:buChar char="⮚"/>
            </a:pPr>
            <a:endParaRPr dirty="0"/>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sz="quarter" idx="13"/>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smtClean="0">
                <a:solidFill>
                  <a:schemeClr val="lt1"/>
                </a:solidFill>
                <a:latin typeface="Times New Roman"/>
                <a:ea typeface="Times New Roman"/>
                <a:cs typeface="Times New Roman"/>
                <a:sym typeface="Times New Roman"/>
              </a:rPr>
              <a:t>Data  </a:t>
            </a:r>
            <a:r>
              <a:rPr lang="en-US" sz="2200" dirty="0">
                <a:solidFill>
                  <a:schemeClr val="lt1"/>
                </a:solidFill>
                <a:latin typeface="Times New Roman"/>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Number </a:t>
            </a:r>
            <a:r>
              <a:rPr lang="en-US" dirty="0">
                <a:solidFill>
                  <a:schemeClr val="lt1"/>
                </a:solidFill>
                <a:latin typeface="Times New Roman"/>
                <a:ea typeface="Times New Roman"/>
                <a:cs typeface="Times New Roman"/>
                <a:sym typeface="Times New Roman"/>
              </a:rPr>
              <a:t>of Columns</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names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Column data type</a:t>
            </a:r>
            <a:endParaRPr dirty="0"/>
          </a:p>
          <a:p>
            <a:pPr marL="285750" lvl="0" indent="-184150" algn="l" rtl="0">
              <a:spcBef>
                <a:spcPts val="1000"/>
              </a:spcBef>
              <a:spcAft>
                <a:spcPts val="0"/>
              </a:spcAft>
              <a:buSzPts val="1600"/>
              <a:buFont typeface="Noto Sans Symbols"/>
              <a:buNone/>
            </a:pPr>
            <a:endParaRPr dirty="0">
              <a:solidFill>
                <a:schemeClr val="lt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sz="quarter" idx="13"/>
          </p:nvPr>
        </p:nvSpPr>
        <p:spPr>
          <a:xfrm>
            <a:off x="684212" y="685800"/>
            <a:ext cx="8534400" cy="2058771"/>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Architecture</a:t>
            </a:r>
            <a:endParaRPr dirty="0"/>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2086"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905000"/>
            <a:ext cx="10134599" cy="420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sz="quarter" idx="13"/>
          </p:nvPr>
        </p:nvSpPr>
        <p:spPr>
          <a:xfrm>
            <a:off x="703937" y="912750"/>
            <a:ext cx="8534400" cy="6011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Validation and Data Transformation :</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Name Validation </a:t>
            </a:r>
            <a:r>
              <a:rPr lang="en-US" dirty="0" smtClean="0">
                <a:solidFill>
                  <a:schemeClr val="lt1"/>
                </a:solidFill>
                <a:latin typeface="Times New Roman"/>
                <a:ea typeface="Times New Roman"/>
                <a:cs typeface="Times New Roman"/>
                <a:sym typeface="Times New Roman"/>
              </a:rPr>
              <a:t>– Validation of the file using the pandas read.</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Number of Columns – Validation of number of columns present in the </a:t>
            </a:r>
            <a:r>
              <a:rPr lang="en-US" dirty="0" smtClean="0">
                <a:solidFill>
                  <a:schemeClr val="lt1"/>
                </a:solidFill>
                <a:latin typeface="Times New Roman"/>
                <a:ea typeface="Times New Roman"/>
                <a:cs typeface="Times New Roman"/>
                <a:sym typeface="Times New Roman"/>
              </a:rPr>
              <a:t>.csv files</a:t>
            </a: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and if it doesn't meet the specification then the file is removed.</a:t>
            </a:r>
            <a:endParaRPr dirty="0" smtClean="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Name of Columns - The name of the columns is validated and should be the same as given in the schema file. If not, file to discarded.</a:t>
            </a:r>
            <a:endParaRPr dirty="0" smtClean="0"/>
          </a:p>
          <a:p>
            <a:pPr marL="742950" lvl="1" indent="-285750" algn="l" rtl="0">
              <a:spcBef>
                <a:spcPts val="960"/>
              </a:spcBef>
              <a:spcAft>
                <a:spcPts val="0"/>
              </a:spcAft>
              <a:buSzPts val="1440"/>
              <a:buFont typeface="Noto Sans Symbols"/>
              <a:buChar char="⮚"/>
            </a:pPr>
            <a:r>
              <a:rPr lang="en-US" dirty="0" smtClean="0">
                <a:solidFill>
                  <a:schemeClr val="lt1"/>
                </a:solidFill>
                <a:latin typeface="Times New Roman"/>
                <a:ea typeface="Times New Roman"/>
                <a:cs typeface="Times New Roman"/>
                <a:sym typeface="Times New Roman"/>
              </a:rPr>
              <a:t>Data </a:t>
            </a:r>
            <a:r>
              <a:rPr lang="en-US" dirty="0">
                <a:solidFill>
                  <a:schemeClr val="lt1"/>
                </a:solidFill>
                <a:latin typeface="Times New Roman"/>
                <a:ea typeface="Times New Roman"/>
                <a:cs typeface="Times New Roman"/>
                <a:sym typeface="Times New Roman"/>
              </a:rPr>
              <a:t>type of columns - The data type of columns is given in the schema file. It is validated when we insert the files into Database. If the datatype is wrong, then the file is moved </a:t>
            </a:r>
            <a:r>
              <a:rPr lang="en-US" dirty="0" smtClean="0">
                <a:solidFill>
                  <a:schemeClr val="lt1"/>
                </a:solidFill>
                <a:latin typeface="Times New Roman"/>
                <a:ea typeface="Times New Roman"/>
                <a:cs typeface="Times New Roman"/>
                <a:sym typeface="Times New Roman"/>
              </a:rPr>
              <a:t>to recycle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Null values in columns - If any of the columns in a file have all the values as NULL or missing, we discard such a file </a:t>
            </a:r>
            <a:r>
              <a:rPr lang="en-US" dirty="0" smtClean="0">
                <a:solidFill>
                  <a:schemeClr val="lt1"/>
                </a:solidFill>
                <a:latin typeface="Times New Roman"/>
                <a:ea typeface="Times New Roman"/>
                <a:cs typeface="Times New Roman"/>
                <a:sym typeface="Times New Roman"/>
              </a:rPr>
              <a:t>discarded…</a:t>
            </a: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sz="quarter" idx="13"/>
          </p:nvPr>
        </p:nvSpPr>
        <p:spPr>
          <a:xfrm>
            <a:off x="684211" y="103032"/>
            <a:ext cx="11009805" cy="642655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Model Training: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a:t>
            </a:r>
            <a:r>
              <a:rPr lang="en-US" dirty="0" smtClean="0">
                <a:solidFill>
                  <a:schemeClr val="lt1"/>
                </a:solidFill>
                <a:latin typeface="Times New Roman"/>
                <a:ea typeface="Times New Roman"/>
                <a:cs typeface="Times New Roman"/>
                <a:sym typeface="Times New Roman"/>
              </a:rPr>
              <a:t>Import</a:t>
            </a:r>
            <a:r>
              <a:rPr lang="en-US" dirty="0" smtClean="0">
                <a:solidFill>
                  <a:schemeClr val="lt1"/>
                </a:solidFill>
                <a:latin typeface="Times New Roman"/>
                <a:ea typeface="Times New Roman"/>
                <a:cs typeface="Times New Roman"/>
                <a:sym typeface="Times New Roman"/>
              </a:rPr>
              <a:t> from local memory </a:t>
            </a:r>
            <a:r>
              <a:rPr lang="en-US" dirty="0">
                <a:solidFill>
                  <a:schemeClr val="lt1"/>
                </a:solidFill>
                <a:latin typeface="Times New Roman"/>
                <a:ea typeface="Times New Roman"/>
                <a:cs typeface="Times New Roman"/>
                <a:sym typeface="Times New Roman"/>
              </a:rPr>
              <a:t>:</a:t>
            </a:r>
            <a:endParaRPr dirty="0"/>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The accumulated data from </a:t>
            </a:r>
            <a:r>
              <a:rPr lang="en-US" sz="1800" dirty="0" smtClean="0">
                <a:solidFill>
                  <a:schemeClr val="lt1"/>
                </a:solidFill>
                <a:latin typeface="Times New Roman"/>
                <a:ea typeface="Times New Roman"/>
                <a:cs typeface="Times New Roman"/>
                <a:sym typeface="Times New Roman"/>
              </a:rPr>
              <a:t>memory</a:t>
            </a:r>
            <a:r>
              <a:rPr lang="en-US" sz="1800" dirty="0" smtClean="0">
                <a:solidFill>
                  <a:schemeClr val="lt1"/>
                </a:solidFill>
                <a:latin typeface="Times New Roman"/>
                <a:ea typeface="Times New Roman"/>
                <a:cs typeface="Times New Roman"/>
                <a:sym typeface="Times New Roman"/>
              </a:rPr>
              <a:t> </a:t>
            </a:r>
            <a:r>
              <a:rPr lang="en-US" sz="1800" dirty="0">
                <a:solidFill>
                  <a:schemeClr val="lt1"/>
                </a:solidFill>
                <a:latin typeface="Times New Roman"/>
                <a:ea typeface="Times New Roman"/>
                <a:cs typeface="Times New Roman"/>
                <a:sym typeface="Times New Roman"/>
              </a:rPr>
              <a:t>is exported in csv format for model training</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Data Preprocessing   </a:t>
            </a:r>
            <a:endParaRPr dirty="0"/>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Performing EDA to get insight of data like  identifying distribution , outliers ,trend</a:t>
            </a:r>
            <a:endParaRPr dirty="0"/>
          </a:p>
          <a:p>
            <a:pPr marL="914400" lvl="2" indent="0" algn="l" rtl="0">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      among data etc.</a:t>
            </a:r>
            <a:endParaRPr sz="1800"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Check for null values in the columns. If present impute the null values.</a:t>
            </a:r>
            <a:endParaRPr sz="1800" dirty="0">
              <a:solidFill>
                <a:schemeClr val="lt1"/>
              </a:solidFill>
              <a:latin typeface="Times New Roman"/>
              <a:ea typeface="Times New Roman"/>
              <a:cs typeface="Times New Roman"/>
              <a:sym typeface="Times New Roman"/>
            </a:endParaRPr>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Encode the categorical values with numeric values.</a:t>
            </a:r>
            <a:endParaRPr dirty="0"/>
          </a:p>
          <a:p>
            <a:pPr marL="12001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Perform </a:t>
            </a:r>
            <a:r>
              <a:rPr lang="en-US" sz="1800" dirty="0" smtClean="0">
                <a:solidFill>
                  <a:schemeClr val="lt1"/>
                </a:solidFill>
                <a:latin typeface="Times New Roman"/>
                <a:ea typeface="Times New Roman"/>
                <a:cs typeface="Times New Roman"/>
                <a:sym typeface="Times New Roman"/>
              </a:rPr>
              <a:t>one hot encoding.</a:t>
            </a:r>
          </a:p>
          <a:p>
            <a:pPr marL="1200150" lvl="2" indent="-285750" algn="l" rtl="0">
              <a:spcBef>
                <a:spcPts val="960"/>
              </a:spcBef>
              <a:spcAft>
                <a:spcPts val="0"/>
              </a:spcAft>
              <a:buSzPts val="1440"/>
              <a:buFont typeface="Noto Sans Symbols"/>
              <a:buChar char="▪"/>
            </a:pPr>
            <a:r>
              <a:rPr lang="en-US" sz="1800" dirty="0" smtClean="0">
                <a:solidFill>
                  <a:schemeClr val="lt1"/>
                </a:solidFill>
                <a:latin typeface="Times New Roman"/>
                <a:cs typeface="Times New Roman"/>
                <a:sym typeface="Times New Roman"/>
              </a:rPr>
              <a:t>Use the lasso model for the feature selection.</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sz="quarter" idx="13"/>
          </p:nvPr>
        </p:nvSpPr>
        <p:spPr>
          <a:xfrm>
            <a:off x="1143000" y="1371600"/>
            <a:ext cx="8991600" cy="4267199"/>
          </a:xfrm>
          <a:prstGeom prst="rect">
            <a:avLst/>
          </a:prstGeom>
          <a:noFill/>
          <a:ln>
            <a:noFill/>
          </a:ln>
        </p:spPr>
        <p:txBody>
          <a:bodyPr spcFirstLastPara="1" wrap="square" lIns="91425" tIns="45700" rIns="91425" bIns="45700" anchor="ctr" anchorCtr="0">
            <a:normAutofit/>
          </a:bodyPr>
          <a:lstStyle/>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M</a:t>
            </a:r>
            <a:r>
              <a:rPr lang="en-US" dirty="0" smtClean="0">
                <a:solidFill>
                  <a:schemeClr val="lt1"/>
                </a:solidFill>
                <a:latin typeface="Times New Roman"/>
                <a:ea typeface="Times New Roman"/>
                <a:cs typeface="Times New Roman"/>
                <a:sym typeface="Times New Roman"/>
              </a:rPr>
              <a:t>odel </a:t>
            </a:r>
            <a:r>
              <a:rPr lang="en-US" dirty="0">
                <a:solidFill>
                  <a:schemeClr val="lt1"/>
                </a:solidFill>
                <a:latin typeface="Times New Roman"/>
                <a:ea typeface="Times New Roman"/>
                <a:cs typeface="Times New Roman"/>
                <a:sym typeface="Times New Roman"/>
              </a:rPr>
              <a:t>Selection – </a:t>
            </a:r>
            <a:endParaRPr lang="en-US" dirty="0" smtClean="0">
              <a:solidFill>
                <a:schemeClr val="lt1"/>
              </a:solidFill>
              <a:latin typeface="Times New Roman"/>
              <a:ea typeface="Times New Roman"/>
              <a:cs typeface="Times New Roman"/>
              <a:sym typeface="Times New Roman"/>
            </a:endParaRPr>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Deploying as many number of models as possible like</a:t>
            </a:r>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    - Logistic Regression, Naive Bayes, SVC, KNN, Decision Tree, Random 		      forest,  SGD Classifier, Ada Boost, XG boost, Gradient boost.</a:t>
            </a:r>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a:t>
            </a: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Use GridsearchCV to hyper tune the models.</a:t>
            </a:r>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a:t>
            </a: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   - By using the ensemble technique (voting classifier) we ensemble all the best 		      resulted models.</a:t>
            </a:r>
          </a:p>
          <a:p>
            <a:pPr marL="457200" lvl="1" indent="0" algn="l" rtl="0">
              <a:spcBef>
                <a:spcPts val="960"/>
              </a:spcBef>
              <a:spcAft>
                <a:spcPts val="0"/>
              </a:spcAft>
              <a:buSzPts val="1440"/>
              <a:buNone/>
            </a:pPr>
            <a:r>
              <a:rPr lang="en-US" dirty="0">
                <a:solidFill>
                  <a:schemeClr val="lt1"/>
                </a:solidFill>
                <a:latin typeface="Times New Roman"/>
                <a:ea typeface="Times New Roman"/>
                <a:cs typeface="Times New Roman"/>
                <a:sym typeface="Times New Roman"/>
              </a:rPr>
              <a:t> </a:t>
            </a:r>
            <a:r>
              <a:rPr lang="en-US" dirty="0" smtClean="0">
                <a:solidFill>
                  <a:schemeClr val="lt1"/>
                </a:solidFill>
                <a:latin typeface="Times New Roman"/>
                <a:ea typeface="Times New Roman"/>
                <a:cs typeface="Times New Roman"/>
                <a:sym typeface="Times New Roman"/>
              </a:rPr>
              <a:t>           - Use the voting classifier as the final model, train and evaluate the model using 	       classification report or accuracy score or confusion matrix.</a:t>
            </a:r>
            <a:endParaRPr dirty="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sz="quarter" idx="13"/>
          </p:nvPr>
        </p:nvSpPr>
        <p:spPr>
          <a:xfrm>
            <a:off x="684212" y="685800"/>
            <a:ext cx="8534400" cy="6346065"/>
          </a:xfrm>
          <a:prstGeom prst="rect">
            <a:avLst/>
          </a:prstGeom>
          <a:noFill/>
          <a:ln>
            <a:noFill/>
          </a:ln>
        </p:spPr>
        <p:txBody>
          <a:bodyPr spcFirstLastPara="1" wrap="square" lIns="91425" tIns="45700" rIns="91425" bIns="45700" anchor="ctr" anchorCtr="0">
            <a:normAutofit/>
          </a:bodyPr>
          <a:lstStyle/>
          <a:p>
            <a:pPr marL="285750" lvl="0" indent="-184150" algn="l" rtl="0">
              <a:spcBef>
                <a:spcPts val="0"/>
              </a:spcBef>
              <a:spcAft>
                <a:spcPts val="0"/>
              </a:spcAft>
              <a:buSzPts val="1600"/>
              <a:buNone/>
            </a:pPr>
            <a:endParaRPr dirty="0">
              <a:solidFill>
                <a:schemeClr val="lt1"/>
              </a:solidFill>
            </a:endParaRPr>
          </a:p>
          <a:p>
            <a:pPr marL="0" lvl="0" indent="0" algn="l" rtl="0">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Prediction:</a:t>
            </a:r>
            <a:endParaRPr sz="2200" dirty="0">
              <a:solidFill>
                <a:schemeClr val="lt1"/>
              </a:solidFill>
              <a:latin typeface="Times New Roman"/>
              <a:ea typeface="Times New Roman"/>
              <a:cs typeface="Times New Roman"/>
              <a:sym typeface="Times New Roman"/>
            </a:endParaRPr>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The testing files are shared in the batches and we perform the same Validation operations ,data transformation and data insertion on them.</a:t>
            </a:r>
            <a:endParaRPr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The accumulated data from </a:t>
            </a:r>
            <a:r>
              <a:rPr lang="en-US" sz="1800" dirty="0" smtClean="0">
                <a:solidFill>
                  <a:schemeClr val="lt1"/>
                </a:solidFill>
                <a:latin typeface="Times New Roman"/>
                <a:ea typeface="Times New Roman"/>
                <a:cs typeface="Times New Roman"/>
                <a:sym typeface="Times New Roman"/>
              </a:rPr>
              <a:t>local file system</a:t>
            </a:r>
            <a:r>
              <a:rPr lang="en-US" sz="1800" dirty="0" smtClean="0">
                <a:solidFill>
                  <a:schemeClr val="lt1"/>
                </a:solidFill>
                <a:latin typeface="Times New Roman"/>
                <a:ea typeface="Times New Roman"/>
                <a:cs typeface="Times New Roman"/>
                <a:sym typeface="Times New Roman"/>
              </a:rPr>
              <a:t> </a:t>
            </a:r>
            <a:r>
              <a:rPr lang="en-US" sz="1800" dirty="0">
                <a:solidFill>
                  <a:schemeClr val="lt1"/>
                </a:solidFill>
                <a:latin typeface="Times New Roman"/>
                <a:ea typeface="Times New Roman"/>
                <a:cs typeface="Times New Roman"/>
                <a:sym typeface="Times New Roman"/>
              </a:rPr>
              <a:t>is exported in csv format for  prediction</a:t>
            </a:r>
            <a:endParaRPr dirty="0"/>
          </a:p>
          <a:p>
            <a:pPr marL="742950" lvl="2" indent="-285750" algn="l" rtl="0">
              <a:spcBef>
                <a:spcPts val="960"/>
              </a:spcBef>
              <a:spcAft>
                <a:spcPts val="0"/>
              </a:spcAft>
              <a:buSzPts val="1440"/>
              <a:buFont typeface="Noto Sans Symbols"/>
              <a:buChar char="⮚"/>
            </a:pPr>
            <a:r>
              <a:rPr lang="en-US" sz="1800" dirty="0">
                <a:solidFill>
                  <a:schemeClr val="lt1"/>
                </a:solidFill>
                <a:latin typeface="Times New Roman"/>
                <a:ea typeface="Times New Roman"/>
                <a:cs typeface="Times New Roman"/>
                <a:sym typeface="Times New Roman"/>
              </a:rPr>
              <a:t>We perform data pre-processing techniques on it.</a:t>
            </a:r>
            <a:endParaRPr sz="1800" dirty="0">
              <a:solidFill>
                <a:schemeClr val="lt1"/>
              </a:solidFill>
              <a:latin typeface="Times New Roman"/>
              <a:ea typeface="Times New Roman"/>
              <a:cs typeface="Times New Roman"/>
              <a:sym typeface="Times New Roman"/>
            </a:endParaRPr>
          </a:p>
          <a:p>
            <a:pPr marL="742950" lvl="2" indent="-285750" algn="l" rtl="0">
              <a:spcBef>
                <a:spcPts val="960"/>
              </a:spcBef>
              <a:spcAft>
                <a:spcPts val="0"/>
              </a:spcAft>
              <a:buSzPts val="1440"/>
              <a:buFont typeface="Noto Sans Symbols"/>
              <a:buChar char="⮚"/>
            </a:pPr>
            <a:r>
              <a:rPr lang="en-US" sz="1800" dirty="0" smtClean="0">
                <a:solidFill>
                  <a:schemeClr val="lt1"/>
                </a:solidFill>
                <a:latin typeface="Times New Roman"/>
                <a:ea typeface="Times New Roman"/>
                <a:cs typeface="Times New Roman"/>
                <a:sym typeface="Times New Roman"/>
              </a:rPr>
              <a:t>Voting classifier </a:t>
            </a:r>
            <a:r>
              <a:rPr lang="en-US" sz="1800" dirty="0">
                <a:solidFill>
                  <a:schemeClr val="lt1"/>
                </a:solidFill>
                <a:latin typeface="Times New Roman"/>
                <a:ea typeface="Times New Roman"/>
                <a:cs typeface="Times New Roman"/>
                <a:sym typeface="Times New Roman"/>
              </a:rPr>
              <a:t>model created during training is loaded </a:t>
            </a:r>
            <a:r>
              <a:rPr lang="en-US" sz="1800" dirty="0" smtClean="0">
                <a:solidFill>
                  <a:schemeClr val="lt1"/>
                </a:solidFill>
                <a:latin typeface="Times New Roman"/>
                <a:ea typeface="Times New Roman"/>
                <a:cs typeface="Times New Roman"/>
                <a:sym typeface="Times New Roman"/>
              </a:rPr>
              <a:t>for </a:t>
            </a:r>
            <a:r>
              <a:rPr lang="en-US" sz="1800" dirty="0">
                <a:solidFill>
                  <a:schemeClr val="lt1"/>
                </a:solidFill>
                <a:latin typeface="Times New Roman"/>
                <a:ea typeface="Times New Roman"/>
                <a:cs typeface="Times New Roman"/>
                <a:sym typeface="Times New Roman"/>
              </a:rPr>
              <a:t>the preprocessed data is predicted</a:t>
            </a:r>
            <a:endParaRPr dirty="0"/>
          </a:p>
          <a:p>
            <a:pPr marL="742950" lvl="2" indent="-285750" algn="l" rtl="0">
              <a:spcBef>
                <a:spcPts val="960"/>
              </a:spcBef>
              <a:spcAft>
                <a:spcPts val="0"/>
              </a:spcAft>
              <a:buSzPts val="1440"/>
              <a:buFont typeface="Noto Sans Symbols"/>
              <a:buChar char="⮚"/>
            </a:pPr>
            <a:r>
              <a:rPr lang="en-US" sz="1800" dirty="0" smtClean="0">
                <a:solidFill>
                  <a:schemeClr val="lt1"/>
                </a:solidFill>
                <a:latin typeface="Times New Roman"/>
                <a:ea typeface="Times New Roman"/>
                <a:cs typeface="Times New Roman"/>
                <a:sym typeface="Times New Roman"/>
              </a:rPr>
              <a:t>Once </a:t>
            </a:r>
            <a:r>
              <a:rPr lang="en-US" sz="1800" dirty="0">
                <a:solidFill>
                  <a:schemeClr val="lt1"/>
                </a:solidFill>
                <a:latin typeface="Times New Roman"/>
                <a:ea typeface="Times New Roman"/>
                <a:cs typeface="Times New Roman"/>
                <a:sym typeface="Times New Roman"/>
              </a:rPr>
              <a:t>the prediction is done for all the </a:t>
            </a:r>
            <a:r>
              <a:rPr lang="en-US" sz="1800" dirty="0" smtClean="0">
                <a:solidFill>
                  <a:schemeClr val="lt1"/>
                </a:solidFill>
                <a:latin typeface="Times New Roman"/>
                <a:ea typeface="Times New Roman"/>
                <a:cs typeface="Times New Roman"/>
                <a:sym typeface="Times New Roman"/>
              </a:rPr>
              <a:t>testing data</a:t>
            </a:r>
            <a:r>
              <a:rPr lang="en-US" sz="1800" dirty="0" smtClean="0">
                <a:solidFill>
                  <a:schemeClr val="lt1"/>
                </a:solidFill>
                <a:latin typeface="Times New Roman"/>
                <a:ea typeface="Times New Roman"/>
                <a:cs typeface="Times New Roman"/>
                <a:sym typeface="Times New Roman"/>
              </a:rPr>
              <a:t>. </a:t>
            </a:r>
            <a:r>
              <a:rPr lang="en-US" sz="1800" dirty="0">
                <a:solidFill>
                  <a:schemeClr val="lt1"/>
                </a:solidFill>
                <a:latin typeface="Times New Roman"/>
                <a:ea typeface="Times New Roman"/>
                <a:cs typeface="Times New Roman"/>
                <a:sym typeface="Times New Roman"/>
              </a:rPr>
              <a:t>The predictions  are saved in csv format and shared.</a:t>
            </a:r>
            <a:endParaRPr dirty="0"/>
          </a:p>
          <a:p>
            <a:pPr marL="285750" lvl="0" indent="-184150" algn="l" rtl="0">
              <a:spcBef>
                <a:spcPts val="1000"/>
              </a:spcBef>
              <a:spcAft>
                <a:spcPts val="0"/>
              </a:spcAft>
              <a:buSzPts val="1600"/>
              <a:buNone/>
            </a:pPr>
            <a:endParaRPr dirty="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sz="quarter" idx="13"/>
          </p:nvPr>
        </p:nvSpPr>
        <p:spPr>
          <a:xfrm>
            <a:off x="684212" y="685800"/>
            <a:ext cx="8534400" cy="536727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760"/>
              <a:buNone/>
            </a:pPr>
            <a:r>
              <a:rPr lang="en-US" sz="2200" dirty="0">
                <a:solidFill>
                  <a:schemeClr val="lt1"/>
                </a:solidFill>
                <a:latin typeface="Times New Roman"/>
                <a:ea typeface="Times New Roman"/>
                <a:cs typeface="Times New Roman"/>
                <a:sym typeface="Times New Roman"/>
              </a:rPr>
              <a:t>Data Insertion in Database: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Table creation :- Table name  </a:t>
            </a:r>
            <a:r>
              <a:rPr lang="en-US" dirty="0" smtClean="0">
                <a:solidFill>
                  <a:schemeClr val="lt1"/>
                </a:solidFill>
                <a:latin typeface="Times New Roman"/>
                <a:ea typeface="Times New Roman"/>
                <a:cs typeface="Times New Roman"/>
                <a:sym typeface="Times New Roman"/>
              </a:rPr>
              <a:t>“</a:t>
            </a:r>
            <a:r>
              <a:rPr lang="en-US" dirty="0" smtClean="0">
                <a:solidFill>
                  <a:schemeClr val="lt1"/>
                </a:solidFill>
                <a:latin typeface="Times New Roman"/>
                <a:ea typeface="Times New Roman"/>
                <a:cs typeface="Times New Roman"/>
                <a:sym typeface="Times New Roman"/>
              </a:rPr>
              <a:t>predictions</a:t>
            </a:r>
            <a:r>
              <a:rPr lang="en-US" dirty="0" smtClean="0">
                <a:solidFill>
                  <a:schemeClr val="lt1"/>
                </a:solidFill>
                <a:latin typeface="Times New Roman"/>
                <a:ea typeface="Times New Roman"/>
                <a:cs typeface="Times New Roman"/>
                <a:sym typeface="Times New Roman"/>
              </a:rPr>
              <a:t>" </a:t>
            </a:r>
            <a:r>
              <a:rPr lang="en-US" dirty="0">
                <a:solidFill>
                  <a:schemeClr val="lt1"/>
                </a:solidFill>
                <a:latin typeface="Times New Roman"/>
                <a:ea typeface="Times New Roman"/>
                <a:cs typeface="Times New Roman"/>
                <a:sym typeface="Times New Roman"/>
              </a:rPr>
              <a:t>is created in the database for inserting the files. If the table is already present then new files are inserted in the same table.</a:t>
            </a:r>
            <a:endParaRPr dirty="0"/>
          </a:p>
          <a:p>
            <a:pPr marL="742950" lvl="1" indent="-285750" algn="l" rtl="0">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Insertion of files in the table - All the files in the </a:t>
            </a:r>
            <a:r>
              <a:rPr lang="en-US" dirty="0" smtClean="0">
                <a:solidFill>
                  <a:schemeClr val="lt1"/>
                </a:solidFill>
                <a:latin typeface="Times New Roman"/>
                <a:ea typeface="Times New Roman"/>
                <a:cs typeface="Times New Roman"/>
                <a:sym typeface="Times New Roman"/>
              </a:rPr>
              <a:t>user interface </a:t>
            </a:r>
            <a:r>
              <a:rPr lang="en-US" dirty="0">
                <a:solidFill>
                  <a:schemeClr val="lt1"/>
                </a:solidFill>
                <a:latin typeface="Times New Roman"/>
                <a:ea typeface="Times New Roman"/>
                <a:cs typeface="Times New Roman"/>
                <a:sym typeface="Times New Roman"/>
              </a:rPr>
              <a:t>are </a:t>
            </a:r>
            <a:r>
              <a:rPr lang="en-US" dirty="0" smtClean="0">
                <a:solidFill>
                  <a:schemeClr val="lt1"/>
                </a:solidFill>
                <a:latin typeface="Times New Roman"/>
                <a:ea typeface="Times New Roman"/>
                <a:cs typeface="Times New Roman"/>
                <a:sym typeface="Times New Roman"/>
              </a:rPr>
              <a:t>to be inserted along with the prediction result </a:t>
            </a:r>
            <a:r>
              <a:rPr lang="en-US" dirty="0">
                <a:solidFill>
                  <a:schemeClr val="lt1"/>
                </a:solidFill>
                <a:latin typeface="Times New Roman"/>
                <a:ea typeface="Times New Roman"/>
                <a:cs typeface="Times New Roman"/>
                <a:sym typeface="Times New Roman"/>
              </a:rPr>
              <a:t>in the above-created table. </a:t>
            </a:r>
            <a:endParaRPr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29</TotalTime>
  <Words>449</Words>
  <Application>Microsoft Office PowerPoint</Application>
  <PresentationFormat>Custom</PresentationFormat>
  <Paragraphs>69</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Noto Sans Symbols</vt:lpstr>
      <vt:lpstr>Times New Roman</vt:lpstr>
      <vt:lpstr>Arial Narrow</vt:lpstr>
      <vt:lpstr>Horizon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Nani Mahesh</cp:lastModifiedBy>
  <cp:revision>10</cp:revision>
  <dcterms:created xsi:type="dcterms:W3CDTF">2021-06-19T13:01:53Z</dcterms:created>
  <dcterms:modified xsi:type="dcterms:W3CDTF">2023-05-26T07:57:15Z</dcterms:modified>
</cp:coreProperties>
</file>