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15"/>
  </p:notes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Lst>
  <p:sldSz cx="12192000" cy="6858000"/>
  <p:notesSz cx="6858000" cy="9144000"/>
  <p:embeddedFontLst>
    <p:embeddedFont>
      <p:font typeface="Arial Narrow" panose="020B0606020202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468"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9029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endParaRPr lang="en-IN"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Mushroom Classifier…</a:t>
            </a:r>
            <a:endParaRPr sz="30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sz="quarter" idx="13"/>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a:t>
            </a:r>
            <a:r>
              <a:rPr lang="en-US" dirty="0" smtClean="0">
                <a:solidFill>
                  <a:schemeClr val="lt1"/>
                </a:solidFill>
                <a:latin typeface="Times New Roman"/>
                <a:ea typeface="Times New Roman"/>
                <a:cs typeface="Times New Roman"/>
                <a:sym typeface="Times New Roman"/>
              </a:rPr>
              <a:t>client in csv format</a:t>
            </a:r>
            <a:endParaRPr dirty="0" smtClean="0"/>
          </a:p>
          <a:p>
            <a:pPr marL="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Q 2) What was the type of data?</a:t>
            </a:r>
            <a:endParaRPr dirty="0" smtClean="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sz="quarter" idx="13"/>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3)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r>
              <a:rPr lang="en-US" sz="1800" dirty="0" smtClean="0">
                <a:solidFill>
                  <a:schemeClr val="lt1"/>
                </a:solidFill>
                <a:latin typeface="Times New Roman"/>
                <a:ea typeface="Times New Roman"/>
                <a:cs typeface="Times New Roman"/>
                <a:sym typeface="Times New Roman"/>
              </a:rPr>
              <a:t>.</a:t>
            </a:r>
          </a:p>
          <a:p>
            <a:pPr marL="0" lvl="0" indent="0" algn="l" rtl="0">
              <a:spcBef>
                <a:spcPts val="960"/>
              </a:spcBef>
              <a:spcAft>
                <a:spcPts val="0"/>
              </a:spcAft>
              <a:buSzPts val="1440"/>
              <a:buNone/>
            </a:pP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What techniques were you using for data pre-processing?</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Dropping unwanted columns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Cleaning </a:t>
            </a:r>
            <a:r>
              <a:rPr lang="en-US" dirty="0">
                <a:solidFill>
                  <a:schemeClr val="lt1"/>
                </a:solidFill>
                <a:latin typeface="Times New Roman"/>
                <a:ea typeface="Times New Roman"/>
                <a:cs typeface="Times New Roman"/>
                <a:sym typeface="Times New Roman"/>
              </a:rPr>
              <a:t>data and imputing if null values are </a:t>
            </a:r>
            <a:r>
              <a:rPr lang="en-US" dirty="0" smtClean="0">
                <a:solidFill>
                  <a:schemeClr val="lt1"/>
                </a:solidFill>
                <a:latin typeface="Times New Roman"/>
                <a:ea typeface="Times New Roman"/>
                <a:cs typeface="Times New Roman"/>
                <a:sym typeface="Times New Roman"/>
              </a:rPr>
              <a:t>present in the data(not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a:t>
            </a:r>
            <a:r>
              <a:rPr lang="en-US" dirty="0" smtClean="0">
                <a:solidFill>
                  <a:schemeClr val="lt1"/>
                </a:solidFill>
                <a:latin typeface="Times New Roman"/>
                <a:ea typeface="Times New Roman"/>
                <a:cs typeface="Times New Roman"/>
                <a:sym typeface="Times New Roman"/>
              </a:rPr>
              <a:t>one hot representation </a:t>
            </a:r>
            <a:r>
              <a:rPr lang="en-US" dirty="0">
                <a:solidFill>
                  <a:schemeClr val="lt1"/>
                </a:solidFill>
                <a:latin typeface="Times New Roman"/>
                <a:ea typeface="Times New Roman"/>
                <a:cs typeface="Times New Roman"/>
                <a:sym typeface="Times New Roman"/>
              </a:rPr>
              <a:t>values.</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sz="quarter" idx="13"/>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5) </a:t>
            </a:r>
            <a:r>
              <a:rPr lang="en-US" sz="1800" dirty="0">
                <a:solidFill>
                  <a:schemeClr val="lt1"/>
                </a:solidFill>
                <a:latin typeface="Times New Roman"/>
                <a:ea typeface="Times New Roman"/>
                <a:cs typeface="Times New Roman"/>
                <a:sym typeface="Times New Roman"/>
              </a:rPr>
              <a:t>How training was done or what models were used?</a:t>
            </a:r>
            <a:endParaRPr dirty="0"/>
          </a:p>
          <a:p>
            <a:pPr marL="285750" lvl="0" indent="-285750" algn="l" rtl="0">
              <a:spcBef>
                <a:spcPts val="960"/>
              </a:spcBef>
              <a:spcAft>
                <a:spcPts val="0"/>
              </a:spcAft>
              <a:buSzPts val="1440"/>
              <a:buChar char="▶"/>
            </a:pPr>
            <a:r>
              <a:rPr lang="en-US" sz="1800" dirty="0" smtClean="0">
                <a:solidFill>
                  <a:schemeClr val="lt1"/>
                </a:solidFill>
                <a:latin typeface="Times New Roman"/>
                <a:ea typeface="Times New Roman"/>
                <a:cs typeface="Times New Roman"/>
                <a:sym typeface="Times New Roman"/>
              </a:rPr>
              <a:t>Divide the data to training </a:t>
            </a:r>
            <a:r>
              <a:rPr lang="en-US" sz="1800" dirty="0">
                <a:solidFill>
                  <a:schemeClr val="lt1"/>
                </a:solidFill>
                <a:latin typeface="Times New Roman"/>
                <a:ea typeface="Times New Roman"/>
                <a:cs typeface="Times New Roman"/>
                <a:sym typeface="Times New Roman"/>
              </a:rPr>
              <a:t>and validation </a:t>
            </a:r>
            <a:r>
              <a:rPr lang="en-US" sz="1800" dirty="0" smtClean="0">
                <a:solidFill>
                  <a:schemeClr val="lt1"/>
                </a:solidFill>
                <a:latin typeface="Times New Roman"/>
                <a:ea typeface="Times New Roman"/>
                <a:cs typeface="Times New Roman"/>
                <a:sym typeface="Times New Roman"/>
              </a:rPr>
              <a:t>data.</a:t>
            </a:r>
            <a:endParaRPr dirty="0"/>
          </a:p>
          <a:p>
            <a:pPr marL="285750" indent="-285750">
              <a:spcBef>
                <a:spcPts val="960"/>
              </a:spcBef>
              <a:spcAft>
                <a:spcPts val="0"/>
              </a:spcAft>
              <a:buSzPts val="1440"/>
              <a:buFont typeface="Arial" pitchFamily="34" charset="0"/>
              <a:buChar char="▶"/>
            </a:pPr>
            <a:r>
              <a:rPr lang="en-US" sz="1800" dirty="0" smtClean="0">
                <a:solidFill>
                  <a:schemeClr val="lt1"/>
                </a:solidFill>
                <a:latin typeface="Times New Roman"/>
                <a:ea typeface="Times New Roman"/>
                <a:cs typeface="Times New Roman"/>
                <a:sym typeface="Times New Roman"/>
              </a:rPr>
              <a:t>Algorithms </a:t>
            </a:r>
            <a:r>
              <a:rPr lang="en-US" sz="1800" dirty="0">
                <a:solidFill>
                  <a:schemeClr val="lt1"/>
                </a:solidFill>
                <a:latin typeface="Times New Roman"/>
                <a:ea typeface="Times New Roman"/>
                <a:cs typeface="Times New Roman"/>
                <a:sym typeface="Times New Roman"/>
              </a:rPr>
              <a:t>like Logistic Regression, Naive Bayes, SVC, KNN, Decision Tree, Random 		      forest,  SGD Classifier, Ada Boost, XG boost, Gradient </a:t>
            </a:r>
            <a:r>
              <a:rPr lang="en-US" sz="1800" dirty="0" smtClean="0">
                <a:solidFill>
                  <a:schemeClr val="lt1"/>
                </a:solidFill>
                <a:latin typeface="Times New Roman"/>
                <a:ea typeface="Times New Roman"/>
                <a:cs typeface="Times New Roman"/>
                <a:sym typeface="Times New Roman"/>
              </a:rPr>
              <a:t>boost were </a:t>
            </a:r>
            <a:r>
              <a:rPr lang="en-US" sz="1800" dirty="0">
                <a:solidFill>
                  <a:schemeClr val="lt1"/>
                </a:solidFill>
                <a:latin typeface="Times New Roman"/>
                <a:ea typeface="Times New Roman"/>
                <a:cs typeface="Times New Roman"/>
                <a:sym typeface="Times New Roman"/>
              </a:rPr>
              <a:t>used </a:t>
            </a:r>
            <a:r>
              <a:rPr lang="en-US" sz="1800" dirty="0" smtClean="0">
                <a:solidFill>
                  <a:schemeClr val="lt1"/>
                </a:solidFill>
                <a:latin typeface="Times New Roman"/>
                <a:ea typeface="Times New Roman"/>
                <a:cs typeface="Times New Roman"/>
                <a:sym typeface="Times New Roman"/>
              </a:rPr>
              <a:t>to build the best ensemble model. </a:t>
            </a:r>
            <a:r>
              <a:rPr lang="en-US" sz="1800" dirty="0">
                <a:solidFill>
                  <a:schemeClr val="lt1"/>
                </a:solidFill>
                <a:latin typeface="Times New Roman"/>
                <a:ea typeface="Times New Roman"/>
                <a:cs typeface="Times New Roman"/>
                <a:sym typeface="Times New Roman"/>
              </a:rPr>
              <a:t>final model was </a:t>
            </a:r>
            <a:r>
              <a:rPr lang="en-US" sz="1800" dirty="0" smtClean="0">
                <a:solidFill>
                  <a:schemeClr val="lt1"/>
                </a:solidFill>
                <a:latin typeface="Times New Roman"/>
                <a:ea typeface="Times New Roman"/>
                <a:cs typeface="Times New Roman"/>
                <a:sym typeface="Times New Roman"/>
              </a:rPr>
              <a:t>saved .</a:t>
            </a:r>
          </a:p>
          <a:p>
            <a:pPr marL="0" indent="0">
              <a:spcBef>
                <a:spcPts val="960"/>
              </a:spcBef>
              <a:spcAft>
                <a:spcPts val="0"/>
              </a:spcAft>
              <a:buSzPts val="1440"/>
              <a:buNone/>
            </a:pPr>
            <a:endParaRPr lang="en-US" sz="1800" dirty="0" smtClean="0">
              <a:solidFill>
                <a:schemeClr val="lt1"/>
              </a:solidFill>
              <a:latin typeface="Times New Roman"/>
              <a:ea typeface="Times New Roman"/>
              <a:cs typeface="Times New Roman"/>
              <a:sym typeface="Times New Roman"/>
            </a:endParaRPr>
          </a:p>
          <a:p>
            <a:pPr marL="0" indent="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6</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a:t>
            </a:r>
            <a:r>
              <a:rPr lang="en-US" sz="1800" dirty="0" smtClean="0">
                <a:solidFill>
                  <a:schemeClr val="lt1"/>
                </a:solidFill>
                <a:latin typeface="Times New Roman"/>
                <a:ea typeface="Times New Roman"/>
                <a:cs typeface="Times New Roman"/>
                <a:sym typeface="Times New Roman"/>
              </a:rPr>
              <a:t>user </a:t>
            </a:r>
            <a:r>
              <a:rPr lang="en-US" sz="1800" dirty="0">
                <a:solidFill>
                  <a:schemeClr val="lt1"/>
                </a:solidFill>
                <a:latin typeface="Times New Roman"/>
                <a:ea typeface="Times New Roman"/>
                <a:cs typeface="Times New Roman"/>
                <a:sym typeface="Times New Roman"/>
              </a:rPr>
              <a:t>.We Perform the same life cycle till the data </a:t>
            </a:r>
            <a:r>
              <a:rPr lang="en-US" sz="1800" dirty="0" smtClean="0">
                <a:solidFill>
                  <a:schemeClr val="lt1"/>
                </a:solidFill>
                <a:latin typeface="Times New Roman"/>
                <a:ea typeface="Times New Roman"/>
                <a:cs typeface="Times New Roman"/>
                <a:sym typeface="Times New Roman"/>
              </a:rPr>
              <a:t>preprocessing. In </a:t>
            </a:r>
            <a:r>
              <a:rPr lang="en-US" sz="1800" dirty="0">
                <a:solidFill>
                  <a:schemeClr val="lt1"/>
                </a:solidFill>
                <a:latin typeface="Times New Roman"/>
                <a:ea typeface="Times New Roman"/>
                <a:cs typeface="Times New Roman"/>
                <a:sym typeface="Times New Roman"/>
              </a:rPr>
              <a:t>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sz="quarter" idx="13"/>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7) </a:t>
            </a:r>
            <a:r>
              <a:rPr lang="en-US" sz="1800" dirty="0">
                <a:solidFill>
                  <a:schemeClr val="lt1"/>
                </a:solidFill>
                <a:latin typeface="Times New Roman"/>
                <a:ea typeface="Times New Roman"/>
                <a:cs typeface="Times New Roman"/>
                <a:sym typeface="Times New Roman"/>
              </a:rPr>
              <a:t>What are the different stages of </a:t>
            </a:r>
            <a:r>
              <a:rPr lang="en-US" sz="1800" dirty="0" smtClean="0">
                <a:solidFill>
                  <a:schemeClr val="lt1"/>
                </a:solidFill>
                <a:latin typeface="Times New Roman"/>
                <a:ea typeface="Times New Roman"/>
                <a:cs typeface="Times New Roman"/>
                <a:sym typeface="Times New Roman"/>
              </a:rPr>
              <a:t>deployment?</a:t>
            </a:r>
            <a:r>
              <a:rPr lang="en-US" dirty="0">
                <a:sym typeface="Times New Roman"/>
              </a:rPr>
              <a:t>	</a:t>
            </a:r>
            <a:endParaRPr lang="en-US" dirty="0" smtClean="0">
              <a:sym typeface="Times New Roman"/>
            </a:endParaRPr>
          </a:p>
          <a:p>
            <a:pPr marL="400050" lvl="1" indent="0">
              <a:spcBef>
                <a:spcPts val="0"/>
              </a:spcBef>
              <a:spcAft>
                <a:spcPts val="0"/>
              </a:spcAft>
              <a:buSzPts val="1440"/>
              <a:buNone/>
            </a:pPr>
            <a:r>
              <a:rPr lang="en-US" dirty="0" smtClean="0">
                <a:solidFill>
                  <a:schemeClr val="lt1"/>
                </a:solidFill>
                <a:latin typeface="Times New Roman"/>
                <a:ea typeface="Times New Roman"/>
                <a:cs typeface="Times New Roman"/>
                <a:sym typeface="Times New Roman"/>
              </a:rPr>
              <a:t>When </a:t>
            </a:r>
            <a:r>
              <a:rPr lang="en-US" dirty="0">
                <a:solidFill>
                  <a:schemeClr val="lt1"/>
                </a:solidFill>
                <a:latin typeface="Times New Roman"/>
                <a:ea typeface="Times New Roman"/>
                <a:cs typeface="Times New Roman"/>
                <a:sym typeface="Times New Roman"/>
              </a:rPr>
              <a:t>the model is ready we deploy it  in </a:t>
            </a:r>
            <a:r>
              <a:rPr lang="en-US" dirty="0" smtClean="0">
                <a:solidFill>
                  <a:schemeClr val="lt1"/>
                </a:solidFill>
                <a:latin typeface="Times New Roman"/>
                <a:ea typeface="Times New Roman"/>
                <a:cs typeface="Times New Roman"/>
                <a:sym typeface="Times New Roman"/>
              </a:rPr>
              <a:t>local environment or AWS, GCP or </a:t>
            </a:r>
            <a:r>
              <a:rPr lang="en-US" smtClean="0">
                <a:solidFill>
                  <a:schemeClr val="lt1"/>
                </a:solidFill>
                <a:latin typeface="Times New Roman"/>
                <a:ea typeface="Times New Roman"/>
                <a:cs typeface="Times New Roman"/>
                <a:sym typeface="Times New Roman"/>
              </a:rPr>
              <a:t>Azure </a:t>
            </a:r>
            <a:r>
              <a:rPr lang="en-US" smtClean="0">
                <a:solidFill>
                  <a:schemeClr val="lt1"/>
                </a:solidFill>
                <a:latin typeface="Times New Roman"/>
                <a:ea typeface="Times New Roman"/>
                <a:cs typeface="Times New Roman"/>
                <a:sym typeface="Times New Roman"/>
              </a:rPr>
              <a:t>.(Here </a:t>
            </a:r>
            <a:r>
              <a:rPr lang="en-US" dirty="0" smtClean="0">
                <a:solidFill>
                  <a:schemeClr val="lt1"/>
                </a:solidFill>
                <a:latin typeface="Times New Roman"/>
                <a:ea typeface="Times New Roman"/>
                <a:cs typeface="Times New Roman"/>
                <a:sym typeface="Times New Roman"/>
              </a:rPr>
              <a:t>used only local environment </a:t>
            </a:r>
            <a:r>
              <a:rPr lang="en-US" smtClean="0">
                <a:solidFill>
                  <a:schemeClr val="lt1"/>
                </a:solidFill>
                <a:latin typeface="Times New Roman"/>
                <a:ea typeface="Times New Roman"/>
                <a:cs typeface="Times New Roman"/>
                <a:sym typeface="Times New Roman"/>
              </a:rPr>
              <a:t>only..)</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sz="quarter" idx="13"/>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a:t>
            </a:r>
            <a:r>
              <a:rPr lang="en-US" dirty="0" smtClean="0">
                <a:solidFill>
                  <a:schemeClr val="lt1"/>
                </a:solidFill>
                <a:latin typeface="Times New Roman"/>
                <a:ea typeface="Times New Roman"/>
                <a:cs typeface="Times New Roman"/>
                <a:sym typeface="Times New Roman"/>
              </a:rPr>
              <a:t>predictive classification </a:t>
            </a:r>
            <a:r>
              <a:rPr lang="en-US" dirty="0">
                <a:solidFill>
                  <a:schemeClr val="lt1"/>
                </a:solidFill>
                <a:latin typeface="Times New Roman"/>
                <a:ea typeface="Times New Roman"/>
                <a:cs typeface="Times New Roman"/>
                <a:sym typeface="Times New Roman"/>
              </a:rPr>
              <a:t>model for </a:t>
            </a:r>
            <a:r>
              <a:rPr lang="en-US" dirty="0" smtClean="0">
                <a:solidFill>
                  <a:schemeClr val="lt1"/>
                </a:solidFill>
                <a:latin typeface="Times New Roman"/>
                <a:ea typeface="Times New Roman"/>
                <a:cs typeface="Times New Roman"/>
                <a:sym typeface="Times New Roman"/>
              </a:rPr>
              <a:t>mushroom types</a:t>
            </a:r>
            <a:r>
              <a:rPr lang="en-US" sz="2200"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Detection of mushroom class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Easy to classify </a:t>
            </a:r>
          </a:p>
          <a:p>
            <a:pPr marL="742950" lvl="1" indent="-285750" algn="l" rtl="0">
              <a:spcBef>
                <a:spcPts val="960"/>
              </a:spcBef>
              <a:spcAft>
                <a:spcPts val="0"/>
              </a:spcAft>
              <a:buSzPts val="1440"/>
              <a:buFont typeface="Noto Sans Symbols"/>
              <a:buChar char="⮚"/>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sz="quarter" idx="13"/>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Data  </a:t>
            </a:r>
            <a:r>
              <a:rPr lang="en-US" sz="2200"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sz="quarter" idx="13"/>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2086"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10134599"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sz="quarter" idx="13"/>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a:t>
            </a:r>
            <a:r>
              <a:rPr lang="en-US" dirty="0" smtClean="0">
                <a:solidFill>
                  <a:schemeClr val="lt1"/>
                </a:solidFill>
                <a:latin typeface="Times New Roman"/>
                <a:ea typeface="Times New Roman"/>
                <a:cs typeface="Times New Roman"/>
                <a:sym typeface="Times New Roman"/>
              </a:rPr>
              <a:t>– Validation of the file using the pandas read.</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a:t>
            </a:r>
            <a:r>
              <a:rPr lang="en-US" dirty="0" smtClean="0">
                <a:solidFill>
                  <a:schemeClr val="lt1"/>
                </a:solidFill>
                <a:latin typeface="Times New Roman"/>
                <a:ea typeface="Times New Roman"/>
                <a:cs typeface="Times New Roman"/>
                <a:sym typeface="Times New Roman"/>
              </a:rPr>
              <a:t>.csv files</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and if it doesn't meet the specification then the file is removed.</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Name of Columns - The name of the columns is validated and should be the same as given in the schema file. If not, file to discarded.</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type of columns - The data type of columns is given in the schema file. It is validated when we insert the files into Database. If the datatype is wrong, then the file is moved </a:t>
            </a:r>
            <a:r>
              <a:rPr lang="en-US" dirty="0" smtClean="0">
                <a:solidFill>
                  <a:schemeClr val="lt1"/>
                </a:solidFill>
                <a:latin typeface="Times New Roman"/>
                <a:ea typeface="Times New Roman"/>
                <a:cs typeface="Times New Roman"/>
                <a:sym typeface="Times New Roman"/>
              </a:rPr>
              <a:t>to recycle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t>
            </a:r>
            <a:r>
              <a:rPr lang="en-US" dirty="0" smtClean="0">
                <a:solidFill>
                  <a:schemeClr val="lt1"/>
                </a:solidFill>
                <a:latin typeface="Times New Roman"/>
                <a:ea typeface="Times New Roman"/>
                <a:cs typeface="Times New Roman"/>
                <a:sym typeface="Times New Roman"/>
              </a:rPr>
              <a:t>discarded…</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sz="quarter" idx="13"/>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a:t>
            </a:r>
            <a:r>
              <a:rPr lang="en-US" dirty="0" smtClean="0">
                <a:solidFill>
                  <a:schemeClr val="lt1"/>
                </a:solidFill>
                <a:latin typeface="Times New Roman"/>
                <a:ea typeface="Times New Roman"/>
                <a:cs typeface="Times New Roman"/>
                <a:sym typeface="Times New Roman"/>
              </a:rPr>
              <a:t>Import from local memory </a:t>
            </a:r>
            <a:r>
              <a:rPr lang="en-US" dirty="0">
                <a:solidFill>
                  <a:schemeClr val="lt1"/>
                </a:solidFill>
                <a:latin typeface="Times New Roman"/>
                <a:ea typeface="Times New Roman"/>
                <a:cs typeface="Times New Roman"/>
                <a:sym typeface="Times New Roman"/>
              </a:rPr>
              <a:t>:</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a:t>
            </a:r>
            <a:r>
              <a:rPr lang="en-US" sz="1800" dirty="0" smtClean="0">
                <a:solidFill>
                  <a:schemeClr val="lt1"/>
                </a:solidFill>
                <a:latin typeface="Times New Roman"/>
                <a:ea typeface="Times New Roman"/>
                <a:cs typeface="Times New Roman"/>
                <a:sym typeface="Times New Roman"/>
              </a:rPr>
              <a:t>memory </a:t>
            </a:r>
            <a:r>
              <a:rPr lang="en-US" sz="1800" dirty="0">
                <a:solidFill>
                  <a:schemeClr val="lt1"/>
                </a:solidFill>
                <a:latin typeface="Times New Roman"/>
                <a:ea typeface="Times New Roman"/>
                <a:cs typeface="Times New Roman"/>
                <a:sym typeface="Times New Roman"/>
              </a:rPr>
              <a:t>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a:t>
            </a:r>
            <a:r>
              <a:rPr lang="en-US" sz="1800" dirty="0" smtClean="0">
                <a:solidFill>
                  <a:schemeClr val="lt1"/>
                </a:solidFill>
                <a:latin typeface="Times New Roman"/>
                <a:ea typeface="Times New Roman"/>
                <a:cs typeface="Times New Roman"/>
                <a:sym typeface="Times New Roman"/>
              </a:rPr>
              <a:t>one hot encoding.</a:t>
            </a:r>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cs typeface="Times New Roman"/>
                <a:sym typeface="Times New Roman"/>
              </a:rPr>
              <a:t>Use the lasso model for the feature selection.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sz="quarter" idx="13"/>
          </p:nvPr>
        </p:nvSpPr>
        <p:spPr>
          <a:xfrm>
            <a:off x="1143000" y="1371600"/>
            <a:ext cx="8991600" cy="4267199"/>
          </a:xfrm>
          <a:prstGeom prst="rect">
            <a:avLst/>
          </a:prstGeom>
          <a:noFill/>
          <a:ln>
            <a:noFill/>
          </a:ln>
        </p:spPr>
        <p:txBody>
          <a:bodyPr spcFirstLastPara="1" wrap="square" lIns="91425" tIns="45700" rIns="91425" bIns="45700" anchor="ctr" anchorCtr="0">
            <a:normAutofit/>
          </a:bodyPr>
          <a:lstStyle/>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M</a:t>
            </a:r>
            <a:r>
              <a:rPr lang="en-US" dirty="0" smtClean="0">
                <a:solidFill>
                  <a:schemeClr val="lt1"/>
                </a:solidFill>
                <a:latin typeface="Times New Roman"/>
                <a:ea typeface="Times New Roman"/>
                <a:cs typeface="Times New Roman"/>
                <a:sym typeface="Times New Roman"/>
              </a:rPr>
              <a:t>odel </a:t>
            </a:r>
            <a:r>
              <a:rPr lang="en-US" dirty="0">
                <a:solidFill>
                  <a:schemeClr val="lt1"/>
                </a:solidFill>
                <a:latin typeface="Times New Roman"/>
                <a:ea typeface="Times New Roman"/>
                <a:cs typeface="Times New Roman"/>
                <a:sym typeface="Times New Roman"/>
              </a:rPr>
              <a:t>Selection – </a:t>
            </a:r>
            <a:endParaRPr lang="en-US" dirty="0" smtClean="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Deploying as many number of models as possible like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Logistic Regression, Naive Bayes, SVC, KNN, Decision Tree, Random 		      forest,  SGD Classifier, Ada Boost, XG boost, Gradient boost.</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Use GridsearchCV to hyper tune the models.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By using the ensemble technique (voting classifier) we ensemble all the best 		      resulted models.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Use the voting classifier as the final model, train and evaluate the model using 	       classification report or accuracy score or confusion matrix.</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sz="quarter" idx="13"/>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smtClean="0">
                <a:solidFill>
                  <a:schemeClr val="lt1"/>
                </a:solidFill>
                <a:latin typeface="Times New Roman"/>
                <a:ea typeface="Times New Roman"/>
                <a:cs typeface="Times New Roman"/>
                <a:sym typeface="Times New Roman"/>
              </a:rPr>
              <a:t>local file system </a:t>
            </a:r>
            <a:r>
              <a:rPr lang="en-US" sz="1800" dirty="0">
                <a:solidFill>
                  <a:schemeClr val="lt1"/>
                </a:solidFill>
                <a:latin typeface="Times New Roman"/>
                <a:ea typeface="Times New Roman"/>
                <a:cs typeface="Times New Roman"/>
                <a:sym typeface="Times New Roman"/>
              </a:rPr>
              <a:t>is exported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Voting classifier </a:t>
            </a:r>
            <a:r>
              <a:rPr lang="en-US" sz="1800" dirty="0">
                <a:solidFill>
                  <a:schemeClr val="lt1"/>
                </a:solidFill>
                <a:latin typeface="Times New Roman"/>
                <a:ea typeface="Times New Roman"/>
                <a:cs typeface="Times New Roman"/>
                <a:sym typeface="Times New Roman"/>
              </a:rPr>
              <a:t>model created during training is loaded </a:t>
            </a:r>
            <a:r>
              <a:rPr lang="en-US" sz="1800" dirty="0" smtClean="0">
                <a:solidFill>
                  <a:schemeClr val="lt1"/>
                </a:solidFill>
                <a:latin typeface="Times New Roman"/>
                <a:ea typeface="Times New Roman"/>
                <a:cs typeface="Times New Roman"/>
                <a:sym typeface="Times New Roman"/>
              </a:rPr>
              <a:t>for </a:t>
            </a:r>
            <a:r>
              <a:rPr lang="en-US" sz="1800" dirty="0">
                <a:solidFill>
                  <a:schemeClr val="lt1"/>
                </a:solidFill>
                <a:latin typeface="Times New Roman"/>
                <a:ea typeface="Times New Roman"/>
                <a:cs typeface="Times New Roman"/>
                <a:sym typeface="Times New Roman"/>
              </a:rPr>
              <a:t>the preprocessed data is predicted</a:t>
            </a:r>
            <a:endParaRPr dirty="0"/>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Once </a:t>
            </a:r>
            <a:r>
              <a:rPr lang="en-US" sz="1800" dirty="0">
                <a:solidFill>
                  <a:schemeClr val="lt1"/>
                </a:solidFill>
                <a:latin typeface="Times New Roman"/>
                <a:ea typeface="Times New Roman"/>
                <a:cs typeface="Times New Roman"/>
                <a:sym typeface="Times New Roman"/>
              </a:rPr>
              <a:t>the prediction is done for all the </a:t>
            </a:r>
            <a:r>
              <a:rPr lang="en-US" sz="1800" dirty="0" smtClean="0">
                <a:solidFill>
                  <a:schemeClr val="lt1"/>
                </a:solidFill>
                <a:latin typeface="Times New Roman"/>
                <a:ea typeface="Times New Roman"/>
                <a:cs typeface="Times New Roman"/>
                <a:sym typeface="Times New Roman"/>
              </a:rPr>
              <a:t>testing data. </a:t>
            </a:r>
            <a:r>
              <a:rPr lang="en-US" sz="1800" dirty="0">
                <a:solidFill>
                  <a:schemeClr val="lt1"/>
                </a:solidFill>
                <a:latin typeface="Times New Roman"/>
                <a:ea typeface="Times New Roman"/>
                <a:cs typeface="Times New Roman"/>
                <a:sym typeface="Times New Roman"/>
              </a:rPr>
              <a:t>The predictions  are saved in csv format and shared.</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sz="quarter" idx="13"/>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smtClean="0">
                <a:solidFill>
                  <a:schemeClr val="lt1"/>
                </a:solidFill>
                <a:latin typeface="Times New Roman"/>
                <a:ea typeface="Times New Roman"/>
                <a:cs typeface="Times New Roman"/>
                <a:sym typeface="Times New Roman"/>
              </a:rPr>
              <a:t>“predictions" </a:t>
            </a:r>
            <a:r>
              <a:rPr lang="en-US" dirty="0">
                <a:solidFill>
                  <a:schemeClr val="lt1"/>
                </a:solidFill>
                <a:latin typeface="Times New Roman"/>
                <a:ea typeface="Times New Roman"/>
                <a:cs typeface="Times New Roman"/>
                <a:sym typeface="Times New Roman"/>
              </a:rPr>
              <a:t>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smtClean="0">
                <a:solidFill>
                  <a:schemeClr val="lt1"/>
                </a:solidFill>
                <a:latin typeface="Times New Roman"/>
                <a:ea typeface="Times New Roman"/>
                <a:cs typeface="Times New Roman"/>
                <a:sym typeface="Times New Roman"/>
              </a:rPr>
              <a:t>user interface </a:t>
            </a:r>
            <a:r>
              <a:rPr lang="en-US" dirty="0">
                <a:solidFill>
                  <a:schemeClr val="lt1"/>
                </a:solidFill>
                <a:latin typeface="Times New Roman"/>
                <a:ea typeface="Times New Roman"/>
                <a:cs typeface="Times New Roman"/>
                <a:sym typeface="Times New Roman"/>
              </a:rPr>
              <a:t>are </a:t>
            </a:r>
            <a:r>
              <a:rPr lang="en-US" dirty="0" smtClean="0">
                <a:solidFill>
                  <a:schemeClr val="lt1"/>
                </a:solidFill>
                <a:latin typeface="Times New Roman"/>
                <a:ea typeface="Times New Roman"/>
                <a:cs typeface="Times New Roman"/>
                <a:sym typeface="Times New Roman"/>
              </a:rPr>
              <a:t>to be inserted along with the prediction result </a:t>
            </a:r>
            <a:r>
              <a:rPr lang="en-US" dirty="0">
                <a:solidFill>
                  <a:schemeClr val="lt1"/>
                </a:solidFill>
                <a:latin typeface="Times New Roman"/>
                <a:ea typeface="Times New Roman"/>
                <a:cs typeface="Times New Roman"/>
                <a:sym typeface="Times New Roman"/>
              </a:rPr>
              <a:t>in the above-created table. </a:t>
            </a: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31</TotalTime>
  <Words>449</Words>
  <Application>Microsoft Office PowerPoint</Application>
  <PresentationFormat>Custom</PresentationFormat>
  <Paragraphs>69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Noto Sans Symbols</vt:lpstr>
      <vt:lpstr>Arial Narrow</vt: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Nani Mahesh</cp:lastModifiedBy>
  <cp:revision>11</cp:revision>
  <dcterms:created xsi:type="dcterms:W3CDTF">2021-06-19T13:01:53Z</dcterms:created>
  <dcterms:modified xsi:type="dcterms:W3CDTF">2023-06-25T16:26:59Z</dcterms:modified>
</cp:coreProperties>
</file>