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15"/>
  </p:notes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Lst>
  <p:sldSz cx="12192000" cy="6858000"/>
  <p:notesSz cx="6858000" cy="9144000"/>
  <p:embeddedFontLst>
    <p:embeddedFont>
      <p:font typeface="Arial Narrow" panose="020B0606020202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72" y="9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902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IN"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News Article Classifier…</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sz="quarter" idx="13"/>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in csv format</a:t>
            </a:r>
            <a:endParaRPr dirty="0" smtClean="0"/>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2) What was the type of data?</a:t>
            </a:r>
            <a:endParaRPr dirty="0" smtClean="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a:t>
            </a:r>
            <a:r>
              <a:rPr lang="en-US" dirty="0" smtClean="0">
                <a:solidFill>
                  <a:schemeClr val="lt1"/>
                </a:solidFill>
                <a:latin typeface="Times New Roman"/>
                <a:ea typeface="Times New Roman"/>
                <a:cs typeface="Times New Roman"/>
                <a:sym typeface="Times New Roman"/>
              </a:rPr>
              <a:t>Textual </a:t>
            </a:r>
            <a:r>
              <a:rPr lang="en-US" dirty="0" smtClean="0">
                <a:solidFill>
                  <a:schemeClr val="lt1"/>
                </a:solidFill>
                <a:latin typeface="Times New Roman"/>
                <a:ea typeface="Times New Roman"/>
                <a:cs typeface="Times New Roman"/>
                <a:sym typeface="Times New Roman"/>
              </a:rPr>
              <a:t>and </a:t>
            </a:r>
            <a:r>
              <a:rPr lang="en-US" dirty="0">
                <a:solidFill>
                  <a:schemeClr val="lt1"/>
                </a:solidFill>
                <a:latin typeface="Times New Roman"/>
                <a:ea typeface="Times New Roman"/>
                <a:cs typeface="Times New Roman"/>
                <a:sym typeface="Times New Roman"/>
              </a:rPr>
              <a:t>Categorical values.</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sz="quarter" idx="13"/>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3)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r>
              <a:rPr lang="en-US" sz="1800" dirty="0" smtClean="0">
                <a:solidFill>
                  <a:schemeClr val="lt1"/>
                </a:solidFill>
                <a:latin typeface="Times New Roman"/>
                <a:ea typeface="Times New Roman"/>
                <a:cs typeface="Times New Roman"/>
                <a:sym typeface="Times New Roman"/>
              </a:rPr>
              <a:t>.</a:t>
            </a: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Dropping unwanted columns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Converting </a:t>
            </a:r>
            <a:r>
              <a:rPr lang="en-US" dirty="0">
                <a:solidFill>
                  <a:schemeClr val="lt1"/>
                </a:solidFill>
                <a:latin typeface="Times New Roman"/>
                <a:ea typeface="Times New Roman"/>
                <a:cs typeface="Times New Roman"/>
                <a:sym typeface="Times New Roman"/>
              </a:rPr>
              <a:t>categorical data into </a:t>
            </a:r>
            <a:r>
              <a:rPr lang="en-US" dirty="0" smtClean="0">
                <a:solidFill>
                  <a:schemeClr val="lt1"/>
                </a:solidFill>
                <a:latin typeface="Times New Roman"/>
                <a:ea typeface="Times New Roman"/>
                <a:cs typeface="Times New Roman"/>
                <a:sym typeface="Times New Roman"/>
              </a:rPr>
              <a:t>one hot representation </a:t>
            </a:r>
            <a:r>
              <a:rPr lang="en-US" dirty="0">
                <a:solidFill>
                  <a:schemeClr val="lt1"/>
                </a:solidFill>
                <a:latin typeface="Times New Roman"/>
                <a:ea typeface="Times New Roman"/>
                <a:cs typeface="Times New Roman"/>
                <a:sym typeface="Times New Roman"/>
              </a:rPr>
              <a:t>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sz="quarter" idx="13"/>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How training was done or what models were used?</a:t>
            </a:r>
            <a:endParaRPr dirty="0"/>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Divide the data to training </a:t>
            </a:r>
            <a:r>
              <a:rPr lang="en-US" sz="1800" dirty="0">
                <a:solidFill>
                  <a:schemeClr val="lt1"/>
                </a:solidFill>
                <a:latin typeface="Times New Roman"/>
                <a:ea typeface="Times New Roman"/>
                <a:cs typeface="Times New Roman"/>
                <a:sym typeface="Times New Roman"/>
              </a:rPr>
              <a:t>and validation </a:t>
            </a:r>
            <a:r>
              <a:rPr lang="en-US" sz="1800" dirty="0" smtClean="0">
                <a:solidFill>
                  <a:schemeClr val="lt1"/>
                </a:solidFill>
                <a:latin typeface="Times New Roman"/>
                <a:ea typeface="Times New Roman"/>
                <a:cs typeface="Times New Roman"/>
                <a:sym typeface="Times New Roman"/>
              </a:rPr>
              <a:t>data.</a:t>
            </a:r>
            <a:endParaRPr dirty="0"/>
          </a:p>
          <a:p>
            <a:pPr marL="285750" indent="-285750">
              <a:spcBef>
                <a:spcPts val="960"/>
              </a:spcBef>
              <a:spcAft>
                <a:spcPts val="0"/>
              </a:spcAft>
              <a:buSzPts val="1440"/>
              <a:buFont typeface="Arial" pitchFamily="34" charset="0"/>
              <a:buChar char="▶"/>
            </a:pPr>
            <a:r>
              <a:rPr lang="en-US" sz="1800" dirty="0" smtClean="0">
                <a:solidFill>
                  <a:schemeClr val="lt1"/>
                </a:solidFill>
                <a:latin typeface="Times New Roman"/>
                <a:ea typeface="Times New Roman"/>
                <a:cs typeface="Times New Roman"/>
                <a:sym typeface="Times New Roman"/>
              </a:rPr>
              <a:t>Algorithms </a:t>
            </a:r>
            <a:r>
              <a:rPr lang="en-US" sz="1800" dirty="0">
                <a:solidFill>
                  <a:schemeClr val="lt1"/>
                </a:solidFill>
                <a:latin typeface="Times New Roman"/>
                <a:ea typeface="Times New Roman"/>
                <a:cs typeface="Times New Roman"/>
                <a:sym typeface="Times New Roman"/>
              </a:rPr>
              <a:t>like </a:t>
            </a:r>
            <a:r>
              <a:rPr lang="en-US" sz="1800" dirty="0" smtClean="0">
                <a:solidFill>
                  <a:schemeClr val="lt1"/>
                </a:solidFill>
                <a:latin typeface="Times New Roman"/>
                <a:ea typeface="Times New Roman"/>
                <a:cs typeface="Times New Roman"/>
                <a:sym typeface="Times New Roman"/>
              </a:rPr>
              <a:t>Random Forest, Support vector machine, Neural Network from these find and save </a:t>
            </a:r>
            <a:r>
              <a:rPr lang="en-US" sz="1800" dirty="0">
                <a:solidFill>
                  <a:schemeClr val="lt1"/>
                </a:solidFill>
                <a:latin typeface="Times New Roman"/>
                <a:ea typeface="Times New Roman"/>
                <a:cs typeface="Times New Roman"/>
                <a:sym typeface="Times New Roman"/>
              </a:rPr>
              <a:t>final model </a:t>
            </a:r>
            <a:r>
              <a:rPr lang="en-US" sz="1800" dirty="0" smtClean="0">
                <a:solidFill>
                  <a:schemeClr val="lt1"/>
                </a:solidFill>
                <a:latin typeface="Times New Roman"/>
                <a:ea typeface="Times New Roman"/>
                <a:cs typeface="Times New Roman"/>
                <a:sym typeface="Times New Roman"/>
              </a:rPr>
              <a:t>.</a:t>
            </a: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a:t>
            </a:r>
            <a:r>
              <a:rPr lang="en-US" sz="1800" dirty="0" smtClean="0">
                <a:solidFill>
                  <a:schemeClr val="lt1"/>
                </a:solidFill>
                <a:latin typeface="Times New Roman"/>
                <a:ea typeface="Times New Roman"/>
                <a:cs typeface="Times New Roman"/>
                <a:sym typeface="Times New Roman"/>
              </a:rPr>
              <a:t>user </a:t>
            </a:r>
            <a:r>
              <a:rPr lang="en-US" sz="1800" dirty="0">
                <a:solidFill>
                  <a:schemeClr val="lt1"/>
                </a:solidFill>
                <a:latin typeface="Times New Roman"/>
                <a:ea typeface="Times New Roman"/>
                <a:cs typeface="Times New Roman"/>
                <a:sym typeface="Times New Roman"/>
              </a:rPr>
              <a:t>.We Perform the same life cycle till the data </a:t>
            </a:r>
            <a:r>
              <a:rPr lang="en-US" sz="1800" dirty="0" smtClean="0">
                <a:solidFill>
                  <a:schemeClr val="lt1"/>
                </a:solidFill>
                <a:latin typeface="Times New Roman"/>
                <a:ea typeface="Times New Roman"/>
                <a:cs typeface="Times New Roman"/>
                <a:sym typeface="Times New Roman"/>
              </a:rPr>
              <a:t>preprocessing. In </a:t>
            </a:r>
            <a:r>
              <a:rPr lang="en-US" sz="1800" dirty="0">
                <a:solidFill>
                  <a:schemeClr val="lt1"/>
                </a:solidFill>
                <a:latin typeface="Times New Roman"/>
                <a:ea typeface="Times New Roman"/>
                <a:cs typeface="Times New Roman"/>
                <a:sym typeface="Times New Roman"/>
              </a:rPr>
              <a:t>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sz="quarter" idx="13"/>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7) </a:t>
            </a:r>
            <a:r>
              <a:rPr lang="en-US" sz="1800" dirty="0">
                <a:solidFill>
                  <a:schemeClr val="lt1"/>
                </a:solidFill>
                <a:latin typeface="Times New Roman"/>
                <a:ea typeface="Times New Roman"/>
                <a:cs typeface="Times New Roman"/>
                <a:sym typeface="Times New Roman"/>
              </a:rPr>
              <a:t>What are the different stages of </a:t>
            </a:r>
            <a:r>
              <a:rPr lang="en-US" sz="1800" dirty="0" smtClean="0">
                <a:solidFill>
                  <a:schemeClr val="lt1"/>
                </a:solidFill>
                <a:latin typeface="Times New Roman"/>
                <a:ea typeface="Times New Roman"/>
                <a:cs typeface="Times New Roman"/>
                <a:sym typeface="Times New Roman"/>
              </a:rPr>
              <a:t>deployment?</a:t>
            </a:r>
            <a:r>
              <a:rPr lang="en-US" dirty="0">
                <a:sym typeface="Times New Roman"/>
              </a:rPr>
              <a:t>	</a:t>
            </a:r>
            <a:endParaRPr lang="en-US" dirty="0" smtClean="0">
              <a:sym typeface="Times New Roman"/>
            </a:endParaRPr>
          </a:p>
          <a:p>
            <a:pPr marL="400050" lvl="1" indent="0">
              <a:spcBef>
                <a:spcPts val="0"/>
              </a:spcBef>
              <a:spcAft>
                <a:spcPts val="0"/>
              </a:spcAft>
              <a:buSzPts val="1440"/>
              <a:buNone/>
            </a:pPr>
            <a:r>
              <a:rPr lang="en-US" dirty="0" smtClean="0">
                <a:solidFill>
                  <a:schemeClr val="lt1"/>
                </a:solidFill>
                <a:latin typeface="Times New Roman"/>
                <a:ea typeface="Times New Roman"/>
                <a:cs typeface="Times New Roman"/>
                <a:sym typeface="Times New Roman"/>
              </a:rPr>
              <a:t>When </a:t>
            </a:r>
            <a:r>
              <a:rPr lang="en-US" dirty="0">
                <a:solidFill>
                  <a:schemeClr val="lt1"/>
                </a:solidFill>
                <a:latin typeface="Times New Roman"/>
                <a:ea typeface="Times New Roman"/>
                <a:cs typeface="Times New Roman"/>
                <a:sym typeface="Times New Roman"/>
              </a:rPr>
              <a:t>the model is ready we deploy it  in </a:t>
            </a:r>
            <a:r>
              <a:rPr lang="en-US" dirty="0" smtClean="0">
                <a:solidFill>
                  <a:schemeClr val="lt1"/>
                </a:solidFill>
                <a:latin typeface="Times New Roman"/>
                <a:ea typeface="Times New Roman"/>
                <a:cs typeface="Times New Roman"/>
                <a:sym typeface="Times New Roman"/>
              </a:rPr>
              <a:t>local environment or AWS, GCP or Azure .(Here used only local environment </a:t>
            </a:r>
            <a:r>
              <a:rPr lang="en-US" dirty="0" smtClean="0">
                <a:solidFill>
                  <a:schemeClr val="lt1"/>
                </a:solidFill>
                <a:latin typeface="Times New Roman"/>
                <a:ea typeface="Times New Roman"/>
                <a:cs typeface="Times New Roman"/>
                <a:sym typeface="Times New Roman"/>
              </a:rPr>
              <a:t>and Render Live host</a:t>
            </a:r>
            <a:r>
              <a:rPr lang="en-US" dirty="0" smtClean="0">
                <a:solidFill>
                  <a:schemeClr val="lt1"/>
                </a:solidFill>
                <a:latin typeface="Times New Roman"/>
                <a:ea typeface="Times New Roman"/>
                <a:cs typeface="Times New Roman"/>
                <a:sym typeface="Times New Roman"/>
              </a:rPr>
              <a:t>.)</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sz="quarter" idx="13"/>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a:t>
            </a:r>
            <a:r>
              <a:rPr lang="en-US" dirty="0" smtClean="0">
                <a:solidFill>
                  <a:schemeClr val="lt1"/>
                </a:solidFill>
                <a:latin typeface="Times New Roman"/>
                <a:ea typeface="Times New Roman"/>
                <a:cs typeface="Times New Roman"/>
                <a:sym typeface="Times New Roman"/>
              </a:rPr>
              <a:t>predictive classification </a:t>
            </a:r>
            <a:r>
              <a:rPr lang="en-US" dirty="0">
                <a:solidFill>
                  <a:schemeClr val="lt1"/>
                </a:solidFill>
                <a:latin typeface="Times New Roman"/>
                <a:ea typeface="Times New Roman"/>
                <a:cs typeface="Times New Roman"/>
                <a:sym typeface="Times New Roman"/>
              </a:rPr>
              <a:t>model for </a:t>
            </a:r>
            <a:r>
              <a:rPr lang="en-US" dirty="0" smtClean="0">
                <a:solidFill>
                  <a:schemeClr val="lt1"/>
                </a:solidFill>
                <a:latin typeface="Times New Roman"/>
                <a:ea typeface="Times New Roman"/>
                <a:cs typeface="Times New Roman"/>
                <a:sym typeface="Times New Roman"/>
              </a:rPr>
              <a:t>article </a:t>
            </a:r>
            <a:r>
              <a:rPr lang="en-US" dirty="0" smtClean="0">
                <a:solidFill>
                  <a:schemeClr val="lt1"/>
                </a:solidFill>
                <a:latin typeface="Times New Roman"/>
                <a:ea typeface="Times New Roman"/>
                <a:cs typeface="Times New Roman"/>
                <a:sym typeface="Times New Roman"/>
              </a:rPr>
              <a:t>types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Detection of </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news article </a:t>
            </a:r>
            <a:r>
              <a:rPr lang="en-US" dirty="0" smtClean="0">
                <a:solidFill>
                  <a:schemeClr val="lt1"/>
                </a:solidFill>
                <a:latin typeface="Times New Roman"/>
                <a:ea typeface="Times New Roman"/>
                <a:cs typeface="Times New Roman"/>
                <a:sym typeface="Times New Roman"/>
              </a:rPr>
              <a:t>class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Easy to classify </a:t>
            </a: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sz="quarter" idx="13"/>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a:t>
            </a:r>
            <a:r>
              <a:rPr lang="en-US" sz="2200"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sz="quarter" idx="13"/>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08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10134599"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sz="quarter" idx="13"/>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Validation of the file using the pandas read.</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a:t>
            </a:r>
            <a:r>
              <a:rPr lang="en-US" dirty="0" smtClean="0">
                <a:solidFill>
                  <a:schemeClr val="lt1"/>
                </a:solidFill>
                <a:latin typeface="Times New Roman"/>
                <a:ea typeface="Times New Roman"/>
                <a:cs typeface="Times New Roman"/>
                <a:sym typeface="Times New Roman"/>
              </a:rPr>
              <a:t>.csv files</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and if it doesn't meet the specification then the file is removed.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Name of Columns - The name of the columns is validated and should be the same as given in the schema file. If not, file to discarded.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type of columns - The data type of columns is given in the schema file. It is validated when we insert the files into Database. If the datatype is wrong, then the file is moved </a:t>
            </a:r>
            <a:r>
              <a:rPr lang="en-US" dirty="0" smtClean="0">
                <a:solidFill>
                  <a:schemeClr val="lt1"/>
                </a:solidFill>
                <a:latin typeface="Times New Roman"/>
                <a:ea typeface="Times New Roman"/>
                <a:cs typeface="Times New Roman"/>
                <a:sym typeface="Times New Roman"/>
              </a:rPr>
              <a:t>to recycle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t>
            </a:r>
            <a:r>
              <a:rPr lang="en-US" dirty="0" smtClean="0">
                <a:solidFill>
                  <a:schemeClr val="lt1"/>
                </a:solidFill>
                <a:latin typeface="Times New Roman"/>
                <a:ea typeface="Times New Roman"/>
                <a:cs typeface="Times New Roman"/>
                <a:sym typeface="Times New Roman"/>
              </a:rPr>
              <a:t>discarded…</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sz="quarter" idx="13"/>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a:t>
            </a:r>
            <a:r>
              <a:rPr lang="en-US" dirty="0" smtClean="0">
                <a:solidFill>
                  <a:schemeClr val="lt1"/>
                </a:solidFill>
                <a:latin typeface="Times New Roman"/>
                <a:ea typeface="Times New Roman"/>
                <a:cs typeface="Times New Roman"/>
                <a:sym typeface="Times New Roman"/>
              </a:rPr>
              <a:t>Import from local memory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smtClean="0">
                <a:solidFill>
                  <a:schemeClr val="lt1"/>
                </a:solidFill>
                <a:latin typeface="Times New Roman"/>
                <a:ea typeface="Times New Roman"/>
                <a:cs typeface="Times New Roman"/>
                <a:sym typeface="Times New Roman"/>
              </a:rPr>
              <a:t>memory </a:t>
            </a:r>
            <a:r>
              <a:rPr lang="en-US" sz="1800" dirty="0">
                <a:solidFill>
                  <a:schemeClr val="lt1"/>
                </a:solidFill>
                <a:latin typeface="Times New Roman"/>
                <a:ea typeface="Times New Roman"/>
                <a:cs typeface="Times New Roman"/>
                <a:sym typeface="Times New Roman"/>
              </a:rPr>
              <a:t>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a:t>
            </a:r>
            <a:r>
              <a:rPr lang="en-US" sz="1800" dirty="0" smtClean="0">
                <a:solidFill>
                  <a:schemeClr val="lt1"/>
                </a:solidFill>
                <a:latin typeface="Times New Roman"/>
                <a:ea typeface="Times New Roman"/>
                <a:cs typeface="Times New Roman"/>
                <a:sym typeface="Times New Roman"/>
              </a:rPr>
              <a:t>removing the urls, html_tags, word corrections,</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Removin</a:t>
            </a:r>
            <a:r>
              <a:rPr lang="en-US" sz="1800" dirty="0" smtClean="0">
                <a:solidFill>
                  <a:schemeClr val="lt1"/>
                </a:solidFill>
                <a:latin typeface="Times New Roman"/>
                <a:ea typeface="Times New Roman"/>
                <a:cs typeface="Times New Roman"/>
                <a:sym typeface="Times New Roman"/>
              </a:rPr>
              <a:t>g stop words, tokenization, stemming the text data and pad the sequences with max length of text.</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a:t>
            </a:r>
            <a:r>
              <a:rPr lang="en-US" sz="1800" dirty="0" smtClean="0">
                <a:solidFill>
                  <a:schemeClr val="lt1"/>
                </a:solidFill>
                <a:latin typeface="Times New Roman"/>
                <a:ea typeface="Times New Roman"/>
                <a:cs typeface="Times New Roman"/>
                <a:sym typeface="Times New Roman"/>
              </a:rPr>
              <a:t>drop them</a:t>
            </a:r>
            <a:r>
              <a:rPr lang="en-US" sz="1800" dirty="0" smtClean="0">
                <a:solidFill>
                  <a:schemeClr val="lt1"/>
                </a:solidFill>
                <a:latin typeface="Times New Roman"/>
                <a:ea typeface="Times New Roman"/>
                <a:cs typeface="Times New Roman"/>
                <a:sym typeface="Times New Roman"/>
              </a:rPr>
              <a:t>.</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r>
              <a:rPr lang="en-US" sz="1800" dirty="0" smtClean="0">
                <a:solidFill>
                  <a:schemeClr val="lt1"/>
                </a:solidFill>
                <a:latin typeface="Times New Roman"/>
                <a:ea typeface="Times New Roman"/>
                <a:cs typeface="Times New Roman"/>
                <a:sym typeface="Times New Roman"/>
              </a:rPr>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sz="quarter" idx="13"/>
          </p:nvPr>
        </p:nvSpPr>
        <p:spPr>
          <a:xfrm>
            <a:off x="1143000" y="1371600"/>
            <a:ext cx="8991600" cy="426719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a:t>
            </a:r>
            <a:r>
              <a:rPr lang="en-US" dirty="0" smtClean="0">
                <a:solidFill>
                  <a:schemeClr val="lt1"/>
                </a:solidFill>
                <a:latin typeface="Times New Roman"/>
                <a:ea typeface="Times New Roman"/>
                <a:cs typeface="Times New Roman"/>
                <a:sym typeface="Times New Roman"/>
              </a:rPr>
              <a:t>odel </a:t>
            </a:r>
            <a:r>
              <a:rPr lang="en-US" dirty="0">
                <a:solidFill>
                  <a:schemeClr val="lt1"/>
                </a:solidFill>
                <a:latin typeface="Times New Roman"/>
                <a:ea typeface="Times New Roman"/>
                <a:cs typeface="Times New Roman"/>
                <a:sym typeface="Times New Roman"/>
              </a:rPr>
              <a:t>Selection – </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Deploying as many number of models as possible like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a:t>
            </a:r>
            <a:r>
              <a:rPr lang="en-US" dirty="0" smtClean="0">
                <a:solidFill>
                  <a:schemeClr val="lt1"/>
                </a:solidFill>
                <a:latin typeface="Times New Roman"/>
                <a:ea typeface="Times New Roman"/>
                <a:cs typeface="Times New Roman"/>
                <a:sym typeface="Times New Roman"/>
              </a:rPr>
              <a:t>Random Forest, Support vector machines, Neural Networks</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Use GridsearchCV to hyper tune the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a:t>
            </a:r>
            <a:r>
              <a:rPr lang="en-US" dirty="0" smtClean="0">
                <a:solidFill>
                  <a:schemeClr val="lt1"/>
                </a:solidFill>
                <a:latin typeface="Times New Roman"/>
                <a:ea typeface="Times New Roman"/>
                <a:cs typeface="Times New Roman"/>
                <a:sym typeface="Times New Roman"/>
              </a:rPr>
              <a:t>We find the best model by comparing the accuracy scores and classification   	       reports.</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a:t>
            </a:r>
            <a:r>
              <a:rPr lang="en-US" dirty="0" smtClean="0">
                <a:solidFill>
                  <a:schemeClr val="lt1"/>
                </a:solidFill>
                <a:latin typeface="Times New Roman"/>
                <a:ea typeface="Times New Roman"/>
                <a:cs typeface="Times New Roman"/>
                <a:sym typeface="Times New Roman"/>
              </a:rPr>
              <a:t>By the final </a:t>
            </a:r>
            <a:r>
              <a:rPr lang="en-US" dirty="0" smtClean="0">
                <a:solidFill>
                  <a:schemeClr val="lt1"/>
                </a:solidFill>
                <a:latin typeface="Times New Roman"/>
                <a:ea typeface="Times New Roman"/>
                <a:cs typeface="Times New Roman"/>
                <a:sym typeface="Times New Roman"/>
              </a:rPr>
              <a:t>model, train and evaluate the model using </a:t>
            </a:r>
            <a:r>
              <a:rPr lang="en-US" dirty="0" smtClean="0">
                <a:solidFill>
                  <a:schemeClr val="lt1"/>
                </a:solidFill>
                <a:latin typeface="Times New Roman"/>
                <a:ea typeface="Times New Roman"/>
                <a:cs typeface="Times New Roman"/>
                <a:sym typeface="Times New Roman"/>
              </a:rPr>
              <a:t>classification </a:t>
            </a:r>
            <a:r>
              <a:rPr lang="en-US" dirty="0" smtClean="0">
                <a:solidFill>
                  <a:schemeClr val="lt1"/>
                </a:solidFill>
                <a:latin typeface="Times New Roman"/>
                <a:ea typeface="Times New Roman"/>
                <a:cs typeface="Times New Roman"/>
                <a:sym typeface="Times New Roman"/>
              </a:rPr>
              <a:t>report or </a:t>
            </a:r>
            <a:r>
              <a:rPr lang="en-US" dirty="0" smtClean="0">
                <a:solidFill>
                  <a:schemeClr val="lt1"/>
                </a:solidFill>
                <a:latin typeface="Times New Roman"/>
                <a:ea typeface="Times New Roman"/>
                <a:cs typeface="Times New Roman"/>
                <a:sym typeface="Times New Roman"/>
              </a:rPr>
              <a:t>	        accuracy </a:t>
            </a:r>
            <a:r>
              <a:rPr lang="en-US" dirty="0" smtClean="0">
                <a:solidFill>
                  <a:schemeClr val="lt1"/>
                </a:solidFill>
                <a:latin typeface="Times New Roman"/>
                <a:ea typeface="Times New Roman"/>
                <a:cs typeface="Times New Roman"/>
                <a:sym typeface="Times New Roman"/>
              </a:rPr>
              <a:t>score or confusion matrix.</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sz="quarter" idx="13"/>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smtClean="0">
                <a:solidFill>
                  <a:schemeClr val="lt1"/>
                </a:solidFill>
                <a:latin typeface="Times New Roman"/>
                <a:ea typeface="Times New Roman"/>
                <a:cs typeface="Times New Roman"/>
                <a:sym typeface="Times New Roman"/>
              </a:rPr>
              <a:t>local file system </a:t>
            </a:r>
            <a:r>
              <a:rPr lang="en-US" sz="1800" dirty="0">
                <a:solidFill>
                  <a:schemeClr val="lt1"/>
                </a:solidFill>
                <a:latin typeface="Times New Roman"/>
                <a:ea typeface="Times New Roman"/>
                <a:cs typeface="Times New Roman"/>
                <a:sym typeface="Times New Roman"/>
              </a:rPr>
              <a:t>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Best model </a:t>
            </a:r>
            <a:r>
              <a:rPr lang="en-US" sz="1800" dirty="0" smtClean="0">
                <a:solidFill>
                  <a:schemeClr val="lt1"/>
                </a:solidFill>
                <a:latin typeface="Times New Roman"/>
                <a:ea typeface="Times New Roman"/>
                <a:cs typeface="Times New Roman"/>
                <a:sym typeface="Times New Roman"/>
              </a:rPr>
              <a:t>classifier </a:t>
            </a:r>
            <a:r>
              <a:rPr lang="en-US" sz="1800" dirty="0">
                <a:solidFill>
                  <a:schemeClr val="lt1"/>
                </a:solidFill>
                <a:latin typeface="Times New Roman"/>
                <a:ea typeface="Times New Roman"/>
                <a:cs typeface="Times New Roman"/>
                <a:sym typeface="Times New Roman"/>
              </a:rPr>
              <a:t>model created during training is loaded </a:t>
            </a:r>
            <a:r>
              <a:rPr lang="en-US" sz="1800" dirty="0" smtClean="0">
                <a:solidFill>
                  <a:schemeClr val="lt1"/>
                </a:solidFill>
                <a:latin typeface="Times New Roman"/>
                <a:ea typeface="Times New Roman"/>
                <a:cs typeface="Times New Roman"/>
                <a:sym typeface="Times New Roman"/>
              </a:rPr>
              <a:t>for </a:t>
            </a:r>
            <a:r>
              <a:rPr lang="en-US" sz="1800" dirty="0">
                <a:solidFill>
                  <a:schemeClr val="lt1"/>
                </a:solidFill>
                <a:latin typeface="Times New Roman"/>
                <a:ea typeface="Times New Roman"/>
                <a:cs typeface="Times New Roman"/>
                <a:sym typeface="Times New Roman"/>
              </a:rPr>
              <a:t>the preprocessed data is predicted</a:t>
            </a:r>
            <a:endParaRPr dirty="0"/>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a:t>
            </a:r>
            <a:r>
              <a:rPr lang="en-US" sz="1800" dirty="0" smtClean="0">
                <a:solidFill>
                  <a:schemeClr val="lt1"/>
                </a:solidFill>
                <a:latin typeface="Times New Roman"/>
                <a:ea typeface="Times New Roman"/>
                <a:cs typeface="Times New Roman"/>
                <a:sym typeface="Times New Roman"/>
              </a:rPr>
              <a:t>testing data.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sz="quarter" idx="13"/>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“predictions"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smtClean="0">
                <a:solidFill>
                  <a:schemeClr val="lt1"/>
                </a:solidFill>
                <a:latin typeface="Times New Roman"/>
                <a:ea typeface="Times New Roman"/>
                <a:cs typeface="Times New Roman"/>
                <a:sym typeface="Times New Roman"/>
              </a:rPr>
              <a:t>user interface </a:t>
            </a:r>
            <a:r>
              <a:rPr lang="en-US" dirty="0">
                <a:solidFill>
                  <a:schemeClr val="lt1"/>
                </a:solidFill>
                <a:latin typeface="Times New Roman"/>
                <a:ea typeface="Times New Roman"/>
                <a:cs typeface="Times New Roman"/>
                <a:sym typeface="Times New Roman"/>
              </a:rPr>
              <a:t>are </a:t>
            </a:r>
            <a:r>
              <a:rPr lang="en-US" dirty="0" smtClean="0">
                <a:solidFill>
                  <a:schemeClr val="lt1"/>
                </a:solidFill>
                <a:latin typeface="Times New Roman"/>
                <a:ea typeface="Times New Roman"/>
                <a:cs typeface="Times New Roman"/>
                <a:sym typeface="Times New Roman"/>
              </a:rPr>
              <a:t>to be inserted along with the prediction result </a:t>
            </a:r>
            <a:r>
              <a:rPr lang="en-US" dirty="0">
                <a:solidFill>
                  <a:schemeClr val="lt1"/>
                </a:solidFill>
                <a:latin typeface="Times New Roman"/>
                <a:ea typeface="Times New Roman"/>
                <a:cs typeface="Times New Roman"/>
                <a:sym typeface="Times New Roman"/>
              </a:rPr>
              <a:t>in the above-created table. </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44</TotalTime>
  <Words>496</Words>
  <Application>Microsoft Office PowerPoint</Application>
  <PresentationFormat>Custom</PresentationFormat>
  <Paragraphs>66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Arial Narrow</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amballa</cp:lastModifiedBy>
  <cp:revision>19</cp:revision>
  <dcterms:created xsi:type="dcterms:W3CDTF">2021-06-19T13:01:53Z</dcterms:created>
  <dcterms:modified xsi:type="dcterms:W3CDTF">2023-11-18T14:31:53Z</dcterms:modified>
</cp:coreProperties>
</file>