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32" autoAdjust="0"/>
  </p:normalViewPr>
  <p:slideViewPr>
    <p:cSldViewPr snapToGrid="0">
      <p:cViewPr varScale="1">
        <p:scale>
          <a:sx n="77" d="100"/>
          <a:sy n="77" d="100"/>
        </p:scale>
        <p:origin x="58" y="1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C0E9B5-3703-4F01-9C87-E88437F2C5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8D0B-B542-4DD6-9D8B-DC52889572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19EA6-557E-461E-A2F2-D3F592061FF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445B-1B60-4FF0-B27C-676F113F6C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B0A67-BD80-4978-90A5-B726CCD4AA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84932-D163-417C-A00E-2539D8901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74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F8148-7EBF-4BF9-8E3A-9FE93EFB260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F4BBE-FE02-4A6D-9E51-AEEF515C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0B8F-F7A7-4A13-86A6-974460C43E32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D85F-D320-487B-A94B-A8AE929D0722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4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57F1-3BCB-4448-88AE-2BB0E6D78B76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57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2F86-4C13-48CB-A505-150B3736EC40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E918-03BA-442C-945B-71B84B874661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59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44AC-81A3-411A-BE03-68BE335BFC41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3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970-FCBB-40E6-BD6B-A9165B0F39A0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26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52A-926D-44A9-BDB1-AEA4F285420B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2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7B5D-3EDB-4A72-8AFC-A9EAF556C478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2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1DC0-BA73-4CBD-AEBE-DE01F2C35B2D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850A-74E5-46F9-92A5-05E618D7695B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8A33-4EF3-448D-BB60-E94029858715}" type="datetime1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2291-435A-45EF-9674-D86D224CE070}" type="datetime1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0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1E64-561B-4AE3-9646-EF55DCCE071A}" type="datetime1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05AA-FCA8-4D15-9D7C-209C13B63ADD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A345-E2BF-4896-BF63-4D96659C35DF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4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EF52-4072-41AF-81FB-E56F2ABAA65E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38CAF5-F2B7-4E5D-8B9D-3DBCD8E7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z.org/jupiter/commercial-vehicles/20ft-storage-containers-2vfeq2pw2dy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567C-F1B2-4069-B156-762FA87F4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داکر، استفاده از آن در برنامه های کاربردی تحت وب، مزایا و معایب آن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0FF69-3425-4640-B492-5C5B80D9E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46AA5D-67EF-48B7-9CA9-2FDE352B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88D981-A386-467F-8684-BC3EAD87DC83}"/>
              </a:ext>
            </a:extLst>
          </p:cNvPr>
          <p:cNvSpPr txBox="1">
            <a:spLocks/>
          </p:cNvSpPr>
          <p:nvPr/>
        </p:nvSpPr>
        <p:spPr>
          <a:xfrm>
            <a:off x="2592925" y="405246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dirty="0">
                <a:cs typeface="B Nazanin" panose="00000400000000000000" pitchFamily="2" charset="-78"/>
              </a:rPr>
              <a:t>آشنایی با دستورات داکر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F4D8877-8E8F-4686-9E9D-18E454DA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24110"/>
            <a:ext cx="1989014" cy="1989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7875C-13DC-454C-9A67-D750B63FAF8C}"/>
              </a:ext>
            </a:extLst>
          </p:cNvPr>
          <p:cNvSpPr txBox="1"/>
          <p:nvPr/>
        </p:nvSpPr>
        <p:spPr>
          <a:xfrm>
            <a:off x="4452731" y="1045691"/>
            <a:ext cx="69176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لیست کردن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ها: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docker images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لیست کردن کانتینر های در حال اجرا: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docker </a:t>
            </a:r>
            <a:r>
              <a:rPr lang="en-US" sz="2400" i="1" dirty="0" err="1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ps</a:t>
            </a:r>
            <a:endParaRPr lang="en-US" sz="2400" i="1" dirty="0">
              <a:solidFill>
                <a:srgbClr val="C0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لیست کردن تمام کانتینرها:</a:t>
            </a:r>
          </a:p>
          <a:p>
            <a:pPr algn="l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docker </a:t>
            </a:r>
            <a:r>
              <a:rPr lang="en-US" sz="2400" i="1" dirty="0" err="1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ps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-a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توقف یا از بین بردن یک کانتینر:</a:t>
            </a:r>
          </a:p>
          <a:p>
            <a:pPr algn="l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docker stop container-id/container-name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docker kill container-id/container-name</a:t>
            </a:r>
            <a:endParaRPr lang="fa-IR" sz="2400" i="1" dirty="0">
              <a:solidFill>
                <a:srgbClr val="C0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endParaRPr lang="fa-IR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269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793B66-8043-4BAD-B95B-49C4825D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463A73-1DC9-4649-A852-91AC4FB971A5}"/>
              </a:ext>
            </a:extLst>
          </p:cNvPr>
          <p:cNvSpPr txBox="1">
            <a:spLocks/>
          </p:cNvSpPr>
          <p:nvPr/>
        </p:nvSpPr>
        <p:spPr>
          <a:xfrm>
            <a:off x="2592925" y="405246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dirty="0">
                <a:cs typeface="B Nazanin" panose="00000400000000000000" pitchFamily="2" charset="-78"/>
              </a:rPr>
              <a:t>آشنایی با دستورات داکر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A17DC5A-4EAB-4CBC-8FE3-5110FF551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24110"/>
            <a:ext cx="1989014" cy="1989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EDB37A-CDBB-4FF8-8CB0-B5C3DE2ADD42}"/>
              </a:ext>
            </a:extLst>
          </p:cNvPr>
          <p:cNvSpPr txBox="1"/>
          <p:nvPr/>
        </p:nvSpPr>
        <p:spPr>
          <a:xfrm>
            <a:off x="4452731" y="1045691"/>
            <a:ext cx="69176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جستجو جهت یافتن یک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docker search image-name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حذف کردن یک کانتینر: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docker rm container-id/container-name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حذف کردن یک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docker </a:t>
            </a:r>
            <a:r>
              <a:rPr lang="en-US" sz="2400" i="1" dirty="0" err="1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rmi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image-id/image-name</a:t>
            </a:r>
            <a:endParaRPr lang="fa-IR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38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AABF-F413-40C4-A5C1-0771517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نحوه ی ساخت یک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1E65-9A07-4A19-BDE5-6745D536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برای ساختن یک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دو روش وجود دارد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ساخت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به شکل برهم کنشی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ساخت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با استفاده از داکر فایل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در ساخت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به روش برهم کنشی تغییرات را در یک کانتینر در حال اجرا، ایجاد کرده و سپس از روی کانتینر تغییر یافته، یک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جدید می سازیم.</a:t>
            </a:r>
          </a:p>
          <a:p>
            <a:pPr marL="0" indent="0" algn="just" rtl="1">
              <a:buNone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در ساخت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‌ به روش ایجاد داکر فایل، با استفاده از دستورات مخصوص،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جدید را می سازیم.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13B1E-3365-4BD7-B332-3144C357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9528F-2A50-4F9C-A98F-DF78D06FB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624110"/>
            <a:ext cx="4149508" cy="23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0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6126-B577-48F2-9F0B-35EDD27F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512462"/>
            <a:ext cx="8911687" cy="1280890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ساخت یک نمونه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به روش برهم کنشی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4886-9F9B-469A-B3C0-4B01A4948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1540189"/>
            <a:ext cx="4313864" cy="3777622"/>
          </a:xfrm>
        </p:spPr>
        <p:txBody>
          <a:bodyPr>
            <a:normAutofit fontScale="25000" lnSpcReduction="20000"/>
          </a:bodyPr>
          <a:lstStyle/>
          <a:p>
            <a:pPr marL="0" indent="0" algn="r" rtl="1">
              <a:lnSpc>
                <a:spcPct val="120000"/>
              </a:lnSpc>
              <a:buNone/>
            </a:pP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۶- ثبت تغییرات صورت گرفته: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72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docker commit container-id</a:t>
            </a:r>
            <a:endParaRPr lang="fa-IR" sz="7200" i="1" dirty="0">
              <a:solidFill>
                <a:srgbClr val="C0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۷- مشاهده 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id</a:t>
            </a: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برای 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جدید:</a:t>
            </a:r>
          </a:p>
          <a:p>
            <a:pPr marL="0" indent="0" rtl="1">
              <a:lnSpc>
                <a:spcPct val="120000"/>
              </a:lnSpc>
              <a:buNone/>
            </a:pPr>
            <a:r>
              <a:rPr lang="en-US" sz="72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docker images 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۸- نام گذاری 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جدید: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tag  image-id name</a:t>
            </a:r>
            <a:endParaRPr lang="fa-IR" sz="72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۹- اجرای 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ساخته شده: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run -it given-image-id  /bin/bash</a:t>
            </a:r>
          </a:p>
          <a:p>
            <a:pPr marL="0" indent="0" algn="r" rtl="1">
              <a:buNone/>
            </a:pP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۱۰- آزمون جهت نصب بودن 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curl</a:t>
            </a: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</a:p>
          <a:p>
            <a:pPr marL="0" indent="0" algn="l">
              <a:buNone/>
            </a:pPr>
            <a:r>
              <a:rPr lang="en-US" sz="72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curl --help</a:t>
            </a:r>
            <a:endParaRPr lang="fa-IR" sz="7200" i="1" dirty="0">
              <a:solidFill>
                <a:srgbClr val="C0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9B761-0CD2-447C-AF5F-6EDE8F8A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540188"/>
            <a:ext cx="4313864" cy="4805349"/>
          </a:xfrm>
        </p:spPr>
        <p:txBody>
          <a:bodyPr>
            <a:normAutofit fontScale="25000" lnSpcReduction="20000"/>
          </a:bodyPr>
          <a:lstStyle/>
          <a:p>
            <a:pPr marL="0" indent="0" algn="r" rtl="1">
              <a:lnSpc>
                <a:spcPct val="120000"/>
              </a:lnSpc>
              <a:buNone/>
            </a:pPr>
            <a:r>
              <a:rPr lang="fa-IR" sz="7200" dirty="0">
                <a:solidFill>
                  <a:schemeClr val="tx1"/>
                </a:solidFill>
                <a:cs typeface="B Nazanin" panose="00000400000000000000" pitchFamily="2" charset="-78"/>
              </a:rPr>
              <a:t>۱- اجرای یک کانتینر از روی 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Ubuntu Image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7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run -it ubuntu /bin/bash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sz="7200" dirty="0">
                <a:solidFill>
                  <a:schemeClr val="tx1"/>
                </a:solidFill>
                <a:cs typeface="B Nazanin" panose="00000400000000000000" pitchFamily="2" charset="-78"/>
              </a:rPr>
              <a:t>۲- بروزرسانی 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apt-get</a:t>
            </a: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7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apt-get update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۳- نصب کردن 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curl</a:t>
            </a: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apt-get install curl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sz="7200" dirty="0">
                <a:solidFill>
                  <a:schemeClr val="tx1"/>
                </a:solidFill>
                <a:cs typeface="B Nazanin" panose="00000400000000000000" pitchFamily="2" charset="-78"/>
              </a:rPr>
              <a:t>۴- خروج از کانتینر: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fa-IR" sz="72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۵- مشاهده 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id</a:t>
            </a:r>
            <a:r>
              <a:rPr lang="fa-IR" sz="7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کانتینر اجرا شده: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docker </a:t>
            </a:r>
            <a:r>
              <a:rPr lang="en-US" sz="7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ps</a:t>
            </a:r>
            <a:r>
              <a:rPr lang="en-US" sz="72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-</a:t>
            </a:r>
            <a:r>
              <a:rPr lang="en-US" sz="7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lq</a:t>
            </a:r>
            <a:endParaRPr lang="en-US" sz="7200" i="1" dirty="0">
              <a:solidFill>
                <a:srgbClr val="C0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91199-93B9-4AA9-B8FE-D2F74C84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E490-980B-453D-907C-EDAD5318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ساخت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با استفاده از داکر فایل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C5D0-A19D-44D4-8270-15B13649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ساخت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با استفاده از داکر فایل استوار تر و تکرار پذیر تر است.</a:t>
            </a:r>
          </a:p>
          <a:p>
            <a:pPr marL="0" indent="0" algn="r" rtl="1">
              <a:buNone/>
            </a:pPr>
            <a:r>
              <a:rPr lang="fa-IR" sz="2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در این فایل می توان دستورات زیر را نوشت: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E5F7B-8EEB-4E81-ADF4-AF760694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0DDC2-65A5-4D3F-8E95-92A1D50818FD}"/>
              </a:ext>
            </a:extLst>
          </p:cNvPr>
          <p:cNvSpPr txBox="1"/>
          <p:nvPr/>
        </p:nvSpPr>
        <p:spPr>
          <a:xfrm>
            <a:off x="2589212" y="3059668"/>
            <a:ext cx="89154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FROM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: ساخت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جدید از یک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پایه.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RUN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: اجرای دستور در یک لایه و ساخت یک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جدید. معمولا جهت نصب بسته های نرم افزار.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CMD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: تنظیم دستور پیشفرض که هنگام اجرای کانتینر می تواند باز نویسی شود.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VOLUME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: تعیین مکان ذخیره سازی.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COPY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: کپی کردن فایل ها از میزبان به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.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MAINATAINER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: معرفی شخص سازنده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.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EXPOSE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: تعیین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Port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برای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.</a:t>
            </a:r>
            <a:endParaRPr lang="en-US" dirty="0">
              <a:cs typeface="B Nazanin" panose="00000400000000000000" pitchFamily="2" charset="-78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51B8-414F-4C39-93B9-435BB381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ساخت یک نمونه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با استفاده از داکر فایل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67B2-955D-4B81-B96A-67B526A3FE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2200" dirty="0">
                <a:solidFill>
                  <a:schemeClr val="tx1"/>
                </a:solidFill>
                <a:cs typeface="B Nazanin" panose="00000400000000000000" pitchFamily="2" charset="-78"/>
              </a:rPr>
              <a:t>تعیین</a:t>
            </a:r>
            <a:r>
              <a:rPr lang="fa-IR" sz="2200" dirty="0">
                <a:cs typeface="B Nazanin" panose="00000400000000000000" pitchFamily="2" charset="-78"/>
              </a:rPr>
              <a:t> </a:t>
            </a:r>
            <a:r>
              <a:rPr lang="fa-IR" sz="2200" dirty="0">
                <a:solidFill>
                  <a:schemeClr val="tx1"/>
                </a:solidFill>
                <a:cs typeface="B Nazanin" panose="00000400000000000000" pitchFamily="2" charset="-78"/>
              </a:rPr>
              <a:t>پوشه</a:t>
            </a:r>
            <a:r>
              <a:rPr lang="fa-IR" sz="2200" dirty="0">
                <a:cs typeface="B Nazanin" panose="00000400000000000000" pitchFamily="2" charset="-78"/>
              </a:rPr>
              <a:t> ی </a:t>
            </a:r>
            <a:r>
              <a:rPr lang="fa-IR" sz="2200" dirty="0">
                <a:solidFill>
                  <a:schemeClr val="tx1"/>
                </a:solidFill>
                <a:cs typeface="B Nazanin" panose="00000400000000000000" pitchFamily="2" charset="-78"/>
              </a:rPr>
              <a:t>کار</a:t>
            </a:r>
            <a:r>
              <a:rPr lang="fa-IR" sz="2200" dirty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WORKDIR 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/app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کپی کردن فایل ها: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/app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اجرای یک دستور جدید: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افزودن پوشه ها از مبدا به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/app/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US" sz="22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/app/public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8DBF-3933-4384-9291-3D5019B73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2200" dirty="0">
                <a:cs typeface="B Nazanin" panose="00000400000000000000" pitchFamily="2" charset="-78"/>
              </a:rPr>
              <a:t>ساخت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200" dirty="0">
                <a:latin typeface="Times New Roman" panose="02020603050405020304" pitchFamily="18" charset="0"/>
                <a:cs typeface="B Nazanin" panose="00000400000000000000" pitchFamily="2" charset="-78"/>
              </a:rPr>
              <a:t>جدید از روی یک </a:t>
            </a:r>
            <a:r>
              <a:rPr lang="en-US" sz="22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200" dirty="0">
                <a:latin typeface="Times New Roman" panose="02020603050405020304" pitchFamily="18" charset="0"/>
                <a:cs typeface="B Nazanin" panose="00000400000000000000" pitchFamily="2" charset="-78"/>
              </a:rPr>
              <a:t> پایه: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node:latest</a:t>
            </a:r>
            <a:endParaRPr lang="fa-I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200" dirty="0">
                <a:solidFill>
                  <a:schemeClr val="tx1"/>
                </a:solidFill>
                <a:cs typeface="B Nazanin" panose="00000400000000000000" pitchFamily="2" charset="-78"/>
              </a:rPr>
              <a:t>تعیین نمودن اطلاعات سازنده: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MAINTAINER 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YOUR-NAME</a:t>
            </a:r>
            <a:endParaRPr lang="fa-IR" sz="22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200" dirty="0">
                <a:solidFill>
                  <a:schemeClr val="tx1"/>
                </a:solidFill>
                <a:cs typeface="B Nazanin" panose="00000400000000000000" pitchFamily="2" charset="-78"/>
              </a:rPr>
              <a:t>اضافه کردن توضیحات: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lang="fa-IR" sz="2200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200" dirty="0">
                <a:solidFill>
                  <a:schemeClr val="tx1"/>
                </a:solidFill>
                <a:cs typeface="B Nazanin" panose="00000400000000000000" pitchFamily="2" charset="-78"/>
              </a:rPr>
              <a:t>اجرای یک دستور جدید: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 </a:t>
            </a:r>
            <a:r>
              <a:rPr lang="fa-IR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/app</a:t>
            </a:r>
            <a:endParaRPr lang="fa-IR" sz="2200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fa-IR" sz="2200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AE109-FAD5-4756-B3BE-1A206E3B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7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8955-E9FA-47B6-B23B-B8A1C432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ساخت یک نمونه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با استفاده از داکر فایل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61F7-03C6-47C0-A23F-9F4998D4B0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ساخت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</a:p>
          <a:p>
            <a:pPr marL="0" indent="0" algn="l">
              <a:buNone/>
            </a:pP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docker </a:t>
            </a:r>
            <a:r>
              <a:rPr lang="fa-I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build </a:t>
            </a:r>
            <a:r>
              <a:rPr lang="fa-I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-t</a:t>
            </a:r>
            <a:r>
              <a:rPr lang="fa-I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image-name</a:t>
            </a:r>
            <a:r>
              <a:rPr lang="fa-I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path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نمایش در مرورگر: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l">
              <a:buNone/>
            </a:pPr>
            <a:r>
              <a:rPr lang="en-US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your-ip-address:your-port</a:t>
            </a:r>
            <a:endParaRPr 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F709D-1A8E-4FB7-BF3E-DD077D5C2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اجرای یک دستور جدید: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fa-I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fa-IR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تعییین دستور پیشفرض: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 [ "</a:t>
            </a:r>
            <a:r>
              <a:rPr lang="en-US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"start" ]</a:t>
            </a:r>
            <a:endParaRPr lang="fa-IR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تعیین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fa-I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مورد نظر: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 </a:t>
            </a:r>
            <a:r>
              <a:rPr lang="fa-IR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1554D-2A4A-4CC1-ADE8-1624C04B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5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F404-52CF-4F9B-8216-36CDD979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ابزار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992D9D-3358-490E-A64D-EEC641766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3" y="624110"/>
            <a:ext cx="4056355" cy="2761358"/>
          </a:xfrm>
          <a:prstGeom prst="roundRect">
            <a:avLst>
              <a:gd name="adj" fmla="val 16667"/>
            </a:avLst>
          </a:prstGeom>
          <a:ln>
            <a:solidFill>
              <a:schemeClr val="tx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72BA8-FE0D-4C8B-BA16-55FBFE36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795A7-999B-4742-BD96-FAD269924F33}"/>
              </a:ext>
            </a:extLst>
          </p:cNvPr>
          <p:cNvSpPr txBox="1"/>
          <p:nvPr/>
        </p:nvSpPr>
        <p:spPr>
          <a:xfrm>
            <a:off x="6649279" y="1451113"/>
            <a:ext cx="4780722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ابزاری جهت تعریف و اجرا کردن چندین کانتینر با هم.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استفاده از فایل </a:t>
            </a:r>
            <a:r>
              <a:rPr lang="en-US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YAML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جهت پیکربندی سرویس ها.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ساخت و راه اندازی سرویس ها تنها با یک دستور از طریق فایل پیکربندی.</a:t>
            </a:r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E2956-0532-4185-ABEB-0B8819B13AC1}"/>
              </a:ext>
            </a:extLst>
          </p:cNvPr>
          <p:cNvSpPr txBox="1"/>
          <p:nvPr/>
        </p:nvSpPr>
        <p:spPr>
          <a:xfrm>
            <a:off x="2592923" y="4212471"/>
            <a:ext cx="8911689" cy="228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جهت استفاده از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</a:t>
            </a:r>
            <a:r>
              <a:rPr lang="fa-I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انجام سه مرحله مورد نیاز است:</a:t>
            </a:r>
          </a:p>
          <a:p>
            <a:pPr algn="r" rtl="1">
              <a:lnSpc>
                <a:spcPct val="200000"/>
              </a:lnSpc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۱- تعریف کردن محیط برنامه ها با استفاده از داکر فایل.</a:t>
            </a:r>
          </a:p>
          <a:p>
            <a:pPr algn="r" rtl="1">
              <a:lnSpc>
                <a:spcPct val="200000"/>
              </a:lnSpc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۲- تعریف سرویس ها تشکیل دهنده برنامه جهت اجرا شدن باهم در یک محیط ایزوله در فایل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docker-</a:t>
            </a:r>
            <a:r>
              <a:rPr lang="en-US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compose.yaml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.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۳- اجرای دستور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docker-compose up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جهت اجرا شدن برنامه ی کامل.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15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8ED1-F3C5-4675-A2BD-F1507516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منابع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0599-41BF-41E8-BC5C-B3A0D4DF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https://www.docker.com/resources/what-container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http://apachebooster.com/kb/what-are-the-advantages-and-disadvantages-of-docker/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https://searchitoperations.techtarget.com/definition/Docker-Hub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https://rominirani.com/docker-tutorial-series-writing-a-dockerfile-ce5746617cd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http://goinbigdata.com/docker-run-vs-cmd-vs-entrypoint/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https://github.com/DataDog/docker-compose-example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92114-A2D3-454B-ADDB-B49239DB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4D2A-C671-4D16-B7B9-46ACA421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فهرست مطالب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C8F9-7CE2-485D-8073-48AFBEC2A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1905000"/>
            <a:ext cx="4313864" cy="3777622"/>
          </a:xfrm>
        </p:spPr>
        <p:txBody>
          <a:bodyPr>
            <a:normAutofit fontScale="77500" lnSpcReduction="20000"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آشنایی با دستورات داکر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نحوه ی ساخت یک </a:t>
            </a:r>
            <a:r>
              <a:rPr lang="en-US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ساخت یک نمونه </a:t>
            </a:r>
            <a:r>
              <a:rPr lang="en-US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 به روش برهم کنشی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600" dirty="0">
                <a:cs typeface="B Nazanin" panose="00000400000000000000" pitchFamily="2" charset="-78"/>
              </a:rPr>
              <a:t>ساخت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با استفاده از داکر فایل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600" dirty="0">
                <a:cs typeface="B Nazanin" panose="00000400000000000000" pitchFamily="2" charset="-78"/>
              </a:rPr>
              <a:t>ساخت یک نمونه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با استفاده از داکر فایل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ابزار </a:t>
            </a:r>
            <a:r>
              <a:rPr lang="en-US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Docker Compose</a:t>
            </a:r>
            <a:endParaRPr lang="fa-IR" sz="26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EE12-314C-4F46-AD49-666088D1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905000"/>
            <a:ext cx="4313864" cy="3777622"/>
          </a:xfrm>
        </p:spPr>
        <p:txBody>
          <a:bodyPr>
            <a:normAutofit fontScale="77500" lnSpcReduction="20000"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600" dirty="0">
                <a:cs typeface="B Nazanin" panose="00000400000000000000" pitchFamily="2" charset="-78"/>
              </a:rPr>
              <a:t>کانتینر چیست؟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600" dirty="0">
                <a:cs typeface="B Nazanin" panose="00000400000000000000" pitchFamily="2" charset="-78"/>
              </a:rPr>
              <a:t>کانتینرها و ماشین های مجازی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600" dirty="0">
                <a:cs typeface="B Nazanin" panose="00000400000000000000" pitchFamily="2" charset="-78"/>
              </a:rPr>
              <a:t>داکر چیست؟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600" dirty="0">
                <a:cs typeface="B Nazanin" panose="00000400000000000000" pitchFamily="2" charset="-78"/>
              </a:rPr>
              <a:t>مزایا و معایب استفاده از داکر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600" dirty="0">
                <a:cs typeface="B Nazanin" panose="00000400000000000000" pitchFamily="2" charset="-78"/>
              </a:rPr>
              <a:t>کانتینر در مقابل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fa-I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داکرهاب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634FB-8571-418C-8F08-A9D74921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F251-B092-4C24-9948-F82ABCB9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307933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کانتینر چیست؟</a:t>
            </a:r>
            <a:br>
              <a:rPr lang="fa-IR" dirty="0">
                <a:cs typeface="B Nazanin" panose="00000400000000000000" pitchFamily="2" charset="-78"/>
              </a:rPr>
            </a:br>
            <a:br>
              <a:rPr lang="fa-IR" dirty="0">
                <a:cs typeface="B Nazanin" panose="00000400000000000000" pitchFamily="2" charset="-78"/>
              </a:rPr>
            </a:br>
            <a:br>
              <a:rPr lang="fa-IR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5D9BE-E6C5-43A9-9BB8-2C9D4018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914E3C-EF65-4029-9E29-C66820671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32042"/>
            <a:ext cx="8915400" cy="3352265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بسته بندی نرم افزار در واحد های استاندارد جهت توسعه، ایجاد قابلیت حمل و نقل و استقرار</a:t>
            </a: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800" dirty="0">
                <a:cs typeface="B Nazanin" panose="00000400000000000000" pitchFamily="2" charset="-78"/>
              </a:rPr>
              <a:t>مشخصه های کانتینر های داکر:</a:t>
            </a:r>
          </a:p>
          <a:p>
            <a:pPr algn="r" rt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fa-IR" sz="2400" dirty="0">
                <a:cs typeface="B Nazanin" panose="00000400000000000000" pitchFamily="2" charset="-78"/>
              </a:rPr>
              <a:t>استاندارد بودن</a:t>
            </a:r>
          </a:p>
          <a:p>
            <a:pPr algn="r" rt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fa-IR" sz="2400" dirty="0">
                <a:cs typeface="B Nazanin" panose="00000400000000000000" pitchFamily="2" charset="-78"/>
              </a:rPr>
              <a:t>سبک بودن</a:t>
            </a:r>
          </a:p>
          <a:p>
            <a:pPr algn="r" rt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fa-IR" sz="2400" dirty="0">
                <a:cs typeface="B Nazanin" panose="00000400000000000000" pitchFamily="2" charset="-78"/>
              </a:rPr>
              <a:t>امنیت</a:t>
            </a:r>
          </a:p>
          <a:p>
            <a:pPr algn="r" rtl="1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r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B28F9F3D-B44E-4CDB-8A0E-43084E4AC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46" y="663303"/>
            <a:ext cx="2822454" cy="1882577"/>
          </a:xfrm>
          <a:prstGeom prst="roundRect">
            <a:avLst>
              <a:gd name="adj" fmla="val 16667"/>
            </a:avLst>
          </a:prstGeom>
          <a:ln>
            <a:solidFill>
              <a:schemeClr val="tx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1AE907-59C4-409C-A92D-298D57ED0A16}"/>
              </a:ext>
            </a:extLst>
          </p:cNvPr>
          <p:cNvSpPr txBox="1"/>
          <p:nvPr/>
        </p:nvSpPr>
        <p:spPr>
          <a:xfrm>
            <a:off x="3273546" y="2615850"/>
            <a:ext cx="282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https://claz.org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6159BB-FCEB-4C45-882F-3BACE9792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46" y="3791994"/>
            <a:ext cx="2888378" cy="1625194"/>
          </a:xfrm>
          <a:prstGeom prst="roundRect">
            <a:avLst>
              <a:gd name="adj" fmla="val 16667"/>
            </a:avLst>
          </a:prstGeom>
          <a:ln>
            <a:solidFill>
              <a:schemeClr val="tx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3424A6-4659-4685-9BF4-80BD239818B1}"/>
              </a:ext>
            </a:extLst>
          </p:cNvPr>
          <p:cNvSpPr txBox="1"/>
          <p:nvPr/>
        </p:nvSpPr>
        <p:spPr>
          <a:xfrm>
            <a:off x="3273546" y="5440356"/>
            <a:ext cx="300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https://nickjanetakis.com</a:t>
            </a:r>
          </a:p>
        </p:txBody>
      </p:sp>
    </p:spTree>
    <p:extLst>
      <p:ext uri="{BB962C8B-B14F-4D97-AF65-F5344CB8AC3E}">
        <p14:creationId xmlns:p14="http://schemas.microsoft.com/office/powerpoint/2010/main" val="16138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26AD-4E27-4E9B-AC82-58552D80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229611"/>
            <a:ext cx="8911687" cy="777307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کانتینرها و ماشین های مجازی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2634A-0E2F-4C6C-87E9-BF0CCE218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F82CB6-66EF-4141-B6BC-15DB47047B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3" y="1011020"/>
            <a:ext cx="4423843" cy="306943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1D7EF-961B-4AFE-A8E6-3551E81F9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CCC9BE9-A821-487F-8034-7DEF28DD8B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66" y="1006918"/>
            <a:ext cx="5009582" cy="311598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DF9FF-6AF8-4DB4-91AA-CA6C4E75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C1AAC-0D16-42CA-8A13-70FED99ABDB0}"/>
              </a:ext>
            </a:extLst>
          </p:cNvPr>
          <p:cNvSpPr txBox="1"/>
          <p:nvPr/>
        </p:nvSpPr>
        <p:spPr>
          <a:xfrm>
            <a:off x="7016766" y="4084555"/>
            <a:ext cx="4487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ایجاد مدل انتزاعی در لایه ی فیزیکی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اجرای چندین ماشین مجازی روی یک ماشین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ایجاد کپی کامل از سیستم عامل و کتابخانه ها و موارد مورد نیاز برنامه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اشغال فضایی در حدود ده ها گیگابایت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سرعت کمتر در بوت شدن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67375-6318-45C8-A38D-C6AC329879F3}"/>
              </a:ext>
            </a:extLst>
          </p:cNvPr>
          <p:cNvSpPr txBox="1"/>
          <p:nvPr/>
        </p:nvSpPr>
        <p:spPr>
          <a:xfrm>
            <a:off x="2592922" y="4080453"/>
            <a:ext cx="4423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ایجاد مدل انتزاعی در لایه ی کاربرد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اجرای چند کانتینر بر روی یک ماشین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اشتراک گذاری کرنل سیستم عامل با دیگر کانتینر ها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ایزوله و مستقل بودن فرآیند ها از یکدیگر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اشغال فضای کمتر نسبت به ماشین مجازی(معمولا در حدود ده ها مگابایت)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کنترل کردن برنامه های بیشتر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نیاز کمتر به ماشین های مجازی و سیستم های عامل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573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2454-52F8-431F-BE25-44ED95B7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8193"/>
          </a:xfrm>
        </p:spPr>
        <p:txBody>
          <a:bodyPr/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داکر چیست؟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D75D37-7371-4268-8AA7-A6B4DFDE5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53" y="1242392"/>
            <a:ext cx="7415779" cy="3868627"/>
          </a:xfrm>
          <a:prstGeom prst="roundRect">
            <a:avLst>
              <a:gd name="adj" fmla="val 16667"/>
            </a:avLst>
          </a:prstGeom>
          <a:ln>
            <a:solidFill>
              <a:schemeClr val="tx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3264F-97D1-43D4-A4D2-0AA55BEC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C235D-731F-44FC-8A28-969360266CA2}"/>
              </a:ext>
            </a:extLst>
          </p:cNvPr>
          <p:cNvSpPr txBox="1"/>
          <p:nvPr/>
        </p:nvSpPr>
        <p:spPr>
          <a:xfrm>
            <a:off x="7046843" y="5111019"/>
            <a:ext cx="4457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sz="2400" dirty="0">
                <a:cs typeface="B Nazanin" panose="00000400000000000000" pitchFamily="2" charset="-78"/>
              </a:rPr>
              <a:t>ابزاری جهت ایجاد، استقرار و اجرای برنامه های کاربردی با استفاده از کانتینر ها.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sz="2400" dirty="0">
                <a:cs typeface="B Nazanin" panose="00000400000000000000" pitchFamily="2" charset="-78"/>
              </a:rPr>
              <a:t>اوپن سرس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98D9A-CD77-474C-855F-E96126E70DC5}"/>
              </a:ext>
            </a:extLst>
          </p:cNvPr>
          <p:cNvSpPr txBox="1"/>
          <p:nvPr/>
        </p:nvSpPr>
        <p:spPr>
          <a:xfrm>
            <a:off x="2589075" y="5111019"/>
            <a:ext cx="4457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sz="2400" dirty="0">
                <a:cs typeface="B Nazanin" panose="00000400000000000000" pitchFamily="2" charset="-78"/>
              </a:rPr>
              <a:t>طراحی شده جهت استفاده برای توسعه دهندگان و مدیران سیستم</a:t>
            </a:r>
            <a:r>
              <a:rPr lang="en-US" sz="2400" dirty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fa-IR" sz="2400" dirty="0">
                <a:cs typeface="B Nazanin" panose="00000400000000000000" pitchFamily="2" charset="-78"/>
              </a:rPr>
              <a:t>یکی از زنجیره ی ابزار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6599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9246-EC54-4985-ACB8-334A5F20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مزایا و معایب استفاده از داکر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DA73-4A8E-458E-829C-F7A3A9DC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972703"/>
            <a:ext cx="4342893" cy="576262"/>
          </a:xfrm>
        </p:spPr>
        <p:txBody>
          <a:bodyPr/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معایب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63670-27EE-4042-BDE5-517A5EEE24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یک کانتینر تنها صاحب منابع نیست.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عدم کارکردن بعضی کانتینرها با دیگران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پیچیدگی ذخیره سازی داده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برنامه های گرافیکی روی آن خوب عمل نمی کنند.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2E0DD-DF10-4B9E-8C4F-E7486F1E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2739" y="1969475"/>
            <a:ext cx="4342892" cy="576262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مزایا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685F3-003D-4571-8C88-EBF109227C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ارائه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fa-I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جهت مدیریت کانتینر ها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استقرار سریع برنامه ها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قابلیت انتقال بین ماشین های مختلف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قابلیت اشتراک گذاری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سبک بودن و حداقل سربار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10F76-E87B-4907-9BC5-AE8AC4B9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D913-B949-4740-9E21-E0FD243F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کانتینر در مقابل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5605BD-2F87-4EA8-82B1-CD1B0F6A1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5037666" cy="3778250"/>
          </a:xfrm>
          <a:prstGeom prst="roundRect">
            <a:avLst>
              <a:gd name="adj" fmla="val 16667"/>
            </a:avLst>
          </a:prstGeom>
          <a:ln>
            <a:solidFill>
              <a:schemeClr val="tx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7B073-8764-4D32-9AA4-E03F3847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70E8E-046C-44BB-9620-0DD5C0CE51E9}"/>
              </a:ext>
            </a:extLst>
          </p:cNvPr>
          <p:cNvSpPr txBox="1"/>
          <p:nvPr/>
        </p:nvSpPr>
        <p:spPr>
          <a:xfrm>
            <a:off x="7630591" y="1905000"/>
            <a:ext cx="38740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1">
              <a:buFont typeface="Wingdings" panose="05000000000000000000" pitchFamily="2" charset="2"/>
              <a:buChar char="v"/>
            </a:pPr>
            <a:r>
              <a:rPr lang="fa-IR" sz="2400" dirty="0">
                <a:cs typeface="B Nazanin" panose="00000400000000000000" pitchFamily="2" charset="-78"/>
              </a:rPr>
              <a:t>کانتینر یک نمونه از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است.</a:t>
            </a: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یک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از لایه های سازنده خود تشکیل می گردد.</a:t>
            </a: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توانایی اجرای چندین کانتینر از یک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مانند یک قالب </a:t>
            </a: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کانتینر مانند تصویر ایجاد شده از یک قالب در جاهای مختلف</a:t>
            </a: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مانند یک کلاس در برنامه نویسی شی گرا</a:t>
            </a:r>
          </a:p>
          <a:p>
            <a:pPr marL="342900" indent="-342900" algn="just" rtl="1">
              <a:buFont typeface="Wingdings" panose="05000000000000000000" pitchFamily="2" charset="2"/>
              <a:buChar char="v"/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کانتینر مانند نمونه ایجاد شده از کلاس در برنامه نویسی شی گرا</a:t>
            </a:r>
          </a:p>
          <a:p>
            <a:pPr marL="342900" indent="-342900" algn="r" rtl="1">
              <a:buFont typeface="Wingdings" panose="05000000000000000000" pitchFamily="2" charset="2"/>
              <a:buChar char="v"/>
            </a:pP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188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36FC-1684-42CC-A5F3-0E47CCF4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داکرهاب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ACF7-09D3-435A-9C97-B1669622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یک مخزن ابری می باشد.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ساخت، آزمون، ذخیره،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توزیع و به اشتراک گذاری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توانایی دست یابی به تعداد بسیار زیادی از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‌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منبع باز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توانایی ساخت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شخصی و به اشتراک گذاری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مخزن های عمومی جهت اشتزاک گذاری و همکاری به کار می روند.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مخزن های خصوصی داده های حساس و خصوصی را در مقابل افرادی که تایید صلاحیت نشده اند حفاظت می کنند.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مخازن رسمی داکر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های پایه برای نواع زبان های برنامه نویسی، سیتم عامل ها و ... را دارند.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صاحبان مخازن خصوصی می توانند به دیگر کاربران اجازه استفاده دهند.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F8846-3691-4F58-BCC7-6C1AFEEE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4C807-2FA7-4574-ABE3-9CCD25808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787782"/>
            <a:ext cx="3791710" cy="2626110"/>
          </a:xfrm>
          <a:prstGeom prst="roundRect">
            <a:avLst>
              <a:gd name="adj" fmla="val 16667"/>
            </a:avLst>
          </a:prstGeom>
          <a:ln>
            <a:solidFill>
              <a:schemeClr val="tx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62EE2-8DB5-43B1-B6F6-96372CAE4A2B}"/>
              </a:ext>
            </a:extLst>
          </p:cNvPr>
          <p:cNvSpPr txBox="1"/>
          <p:nvPr/>
        </p:nvSpPr>
        <p:spPr>
          <a:xfrm>
            <a:off x="2589212" y="3488603"/>
            <a:ext cx="379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https://infoslack.com/docker/imgs/docker-hub.png</a:t>
            </a:r>
          </a:p>
        </p:txBody>
      </p:sp>
    </p:spTree>
    <p:extLst>
      <p:ext uri="{BB962C8B-B14F-4D97-AF65-F5344CB8AC3E}">
        <p14:creationId xmlns:p14="http://schemas.microsoft.com/office/powerpoint/2010/main" val="94833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F1E9-7DC9-4169-940A-E3627B4B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آشنایی با دستورات داکر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B991AC-9E4A-4A9C-B001-CD3F53B79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624110"/>
            <a:ext cx="1989014" cy="19890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7B76E-DB85-465C-A252-8A049F5E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CAF5-F2B7-4E5D-8B9D-3DBCD8E71BF3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CA77F-9D23-4BB2-B383-6D1A977452F2}"/>
              </a:ext>
            </a:extLst>
          </p:cNvPr>
          <p:cNvSpPr txBox="1"/>
          <p:nvPr/>
        </p:nvSpPr>
        <p:spPr>
          <a:xfrm>
            <a:off x="4472609" y="1410355"/>
            <a:ext cx="69176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>
                <a:cs typeface="B Nazanin" panose="00000400000000000000" pitchFamily="2" charset="-78"/>
              </a:rPr>
              <a:t>دریافت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از داکر هاب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pull image-name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cs typeface="B Nazanin" panose="00000400000000000000" pitchFamily="2" charset="-78"/>
              </a:rPr>
              <a:t> اجرای یک کانتینر از روی یک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run image-name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اجرای یک کانتینر از روی یک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به شکل برهم کنشی:</a:t>
            </a:r>
          </a:p>
          <a:p>
            <a:pPr rtl="1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docker run -it image-name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اجرای یک کانتینر از روی یک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Image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 در حالت پس زمینه:</a:t>
            </a:r>
          </a:p>
          <a:p>
            <a:pPr rtl="1">
              <a:lnSpc>
                <a:spcPct val="150000"/>
              </a:lnSpc>
            </a:pP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docker run -d image-name</a:t>
            </a:r>
          </a:p>
          <a:p>
            <a:pPr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48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2823</TotalTime>
  <Words>1281</Words>
  <Application>Microsoft Office PowerPoint</Application>
  <PresentationFormat>Widescreen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داکر، استفاده از آن در برنامه های کاربردی تحت وب، مزایا و معایب آن</vt:lpstr>
      <vt:lpstr>فهرست مطالب</vt:lpstr>
      <vt:lpstr>کانتینر چیست؟   </vt:lpstr>
      <vt:lpstr>کانتینرها و ماشین های مجازی</vt:lpstr>
      <vt:lpstr>داکر چیست؟</vt:lpstr>
      <vt:lpstr>مزایا و معایب استفاده از داکر</vt:lpstr>
      <vt:lpstr>کانتینر در مقابل Image</vt:lpstr>
      <vt:lpstr>داکرهاب</vt:lpstr>
      <vt:lpstr>آشنایی با دستورات داکر</vt:lpstr>
      <vt:lpstr>PowerPoint Presentation</vt:lpstr>
      <vt:lpstr>PowerPoint Presentation</vt:lpstr>
      <vt:lpstr>نحوه ی ساخت یک Image</vt:lpstr>
      <vt:lpstr>ساخت یک نمونه Image به روش برهم کنشی</vt:lpstr>
      <vt:lpstr>ساخت Image با استفاده از داکر فایل</vt:lpstr>
      <vt:lpstr>ساخت یک نمونه Image با استفاده از داکر فایل</vt:lpstr>
      <vt:lpstr>ساخت یک نمونه Image با استفاده از داکر فایل</vt:lpstr>
      <vt:lpstr>ابزار Docker Compose</vt:lpstr>
      <vt:lpstr>منابع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داکر، استفاده از آن در برنامه های کاربردی تحت وب، مزایا و معایب آن</dc:title>
  <dc:creator>Amir Hosein</dc:creator>
  <cp:lastModifiedBy>Amir Hosein</cp:lastModifiedBy>
  <cp:revision>63</cp:revision>
  <dcterms:created xsi:type="dcterms:W3CDTF">2019-05-24T05:32:47Z</dcterms:created>
  <dcterms:modified xsi:type="dcterms:W3CDTF">2019-05-26T04:35:55Z</dcterms:modified>
</cp:coreProperties>
</file>