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370" y="1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err="1"/>
              <a:t>B</a:t>
            </a:r>
            <a:r>
              <a:rPr lang="en-US" spc="15" dirty="0" err="1" smtClean="0"/>
              <a:t>arani</a:t>
            </a:r>
            <a:r>
              <a:rPr lang="en-US" spc="15" dirty="0" smtClean="0"/>
              <a:t> .R</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 y="1663702"/>
            <a:ext cx="8305800" cy="444817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US" sz="2000" dirty="0"/>
              <a:t>The results of our </a:t>
            </a:r>
            <a:r>
              <a:rPr lang="en-US" sz="2000" dirty="0" err="1"/>
              <a:t>modelling</a:t>
            </a:r>
            <a:r>
              <a:rPr lang="en-US" sz="2000" dirty="0"/>
              <a:t> efforts showcase a substantial improvement in demand forecasting accuracy, enabling retail businesses to make informed decisions with greater confidence. Through rigorous testing and validation, our models consistently outperform traditional forecasting methods, yielding lower error rates and higher precision in predicting future sales trends. Integration of external variables such as holidays and promotions further enhances the models' predictive capabilities, enabling retailers to adapt quickly to dynamic market conditions. This enhanced accuracy translates into tangible benefits for businesses, including minimized </a:t>
            </a:r>
            <a:r>
              <a:rPr lang="en-US" sz="2000" dirty="0" err="1"/>
              <a:t>stockouts</a:t>
            </a:r>
            <a:r>
              <a:rPr lang="en-US" sz="2000" dirty="0"/>
              <a:t>, reduced excess inventory costs, optimized resource allocation, and ultimately, improved profitability and customer satisfaction.</a:t>
            </a:r>
            <a:endParaRPr lang="en-US" sz="2000" dirty="0"/>
          </a:p>
          <a:p>
            <a:pPr algn="just"/>
            <a:endParaRPr lang="en-US" sz="2000" dirty="0"/>
          </a:p>
          <a:p>
            <a:pPr algn="just"/>
            <a:endParaRPr lang="en-US" sz="2000" dirty="0"/>
          </a:p>
          <a:p>
            <a:endParaRPr lang="en-US" dirty="0"/>
          </a:p>
          <a:p>
            <a:endParaRPr lang="en-US" dirty="0"/>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441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2400" y="829627"/>
            <a:ext cx="11352147" cy="5148845"/>
          </a:xfrm>
          <a:prstGeom prst="rect">
            <a:avLst/>
          </a:prstGeom>
        </p:spPr>
        <p:txBody>
          <a:bodyPr vert="horz" wrap="square" lIns="0" tIns="16510" rIns="0" bIns="0" rtlCol="0">
            <a:spAutoFit/>
          </a:bodyPr>
          <a:lstStyle/>
          <a:p>
            <a:pPr marL="12700">
              <a:spcBef>
                <a:spcPts val="130"/>
              </a:spcBef>
            </a:pPr>
            <a:r>
              <a:rPr sz="4250" spc="5" dirty="0"/>
              <a:t>PROJECT</a:t>
            </a:r>
            <a:r>
              <a:rPr sz="4250" spc="-85" dirty="0"/>
              <a:t> </a:t>
            </a:r>
            <a:r>
              <a:rPr sz="4250" spc="25" dirty="0"/>
              <a:t>TITLE</a:t>
            </a:r>
            <a:r>
              <a:rPr lang="en-US" sz="4250" spc="25" dirty="0"/>
              <a:t/>
            </a:r>
            <a:br>
              <a:rPr lang="en-US" sz="4250" spc="25" dirty="0"/>
            </a:br>
            <a:r>
              <a:rPr lang="en-IN" sz="4250" spc="25" dirty="0"/>
              <a:t/>
            </a:r>
            <a:br>
              <a:rPr lang="en-IN" sz="4250" spc="25" dirty="0"/>
            </a:br>
            <a:r>
              <a:rPr lang="en-IN" sz="4250" spc="25" dirty="0"/>
              <a:t/>
            </a:r>
            <a:br>
              <a:rPr lang="en-IN" sz="4250" spc="25" dirty="0"/>
            </a:br>
            <a:r>
              <a:rPr lang="en-IN" sz="4250" spc="25" dirty="0" smtClean="0"/>
              <a:t>   </a:t>
            </a:r>
            <a:r>
              <a:rPr lang="en-US" sz="3600" spc="25" dirty="0" smtClean="0"/>
              <a:t>"</a:t>
            </a:r>
            <a:r>
              <a:rPr lang="en-IN" sz="3600" dirty="0"/>
              <a:t>Store Item Demand </a:t>
            </a:r>
            <a:r>
              <a:rPr lang="en-IN" sz="3600" dirty="0" smtClean="0"/>
              <a:t>Forecasting</a:t>
            </a:r>
            <a:r>
              <a:rPr lang="en-US" sz="3600" spc="25" dirty="0" smtClean="0"/>
              <a:t>"</a:t>
            </a:r>
            <a:r>
              <a:rPr lang="en-IN" sz="3600" spc="25" dirty="0"/>
              <a:t/>
            </a:r>
            <a:br>
              <a:rPr lang="en-IN" sz="3600" spc="25" dirty="0"/>
            </a:br>
            <a:r>
              <a:rPr lang="en-IN" sz="3600" spc="25" dirty="0"/>
              <a:t/>
            </a:r>
            <a:br>
              <a:rPr lang="en-IN" sz="3600" spc="25" dirty="0"/>
            </a:br>
            <a:r>
              <a:rPr lang="en-IN" sz="4250" spc="25" dirty="0"/>
              <a:t/>
            </a:r>
            <a:br>
              <a:rPr lang="en-IN" sz="4250" spc="25" dirty="0"/>
            </a:br>
            <a:r>
              <a:rPr lang="en-IN" sz="4250" spc="25" dirty="0"/>
              <a:t/>
            </a: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endParaRPr lang="en-US" dirty="0"/>
          </a:p>
          <a:p>
            <a:endParaRPr lang="en-US" dirty="0"/>
          </a:p>
          <a:p>
            <a:r>
              <a:rPr lang="en-US" dirty="0"/>
              <a:t>                    Problem Statement</a:t>
            </a:r>
          </a:p>
          <a:p>
            <a:r>
              <a:rPr lang="en-US" dirty="0"/>
              <a:t>                     </a:t>
            </a:r>
          </a:p>
          <a:p>
            <a:r>
              <a:rPr lang="en-US" dirty="0"/>
              <a:t>                    Project Overview</a:t>
            </a:r>
          </a:p>
          <a:p>
            <a:r>
              <a:rPr lang="en-US" dirty="0"/>
              <a:t>                   </a:t>
            </a:r>
          </a:p>
          <a:p>
            <a:r>
              <a:rPr lang="en-US" dirty="0"/>
              <a:t>                    Who are the end users?</a:t>
            </a:r>
          </a:p>
          <a:p>
            <a:r>
              <a:rPr lang="en-US" dirty="0"/>
              <a:t>                    </a:t>
            </a:r>
          </a:p>
          <a:p>
            <a:r>
              <a:rPr lang="en-US" dirty="0"/>
              <a:t>                    Your solution and its value proportion</a:t>
            </a:r>
          </a:p>
          <a:p>
            <a:r>
              <a:rPr lang="en-US" dirty="0"/>
              <a:t>                    </a:t>
            </a:r>
          </a:p>
          <a:p>
            <a:r>
              <a:rPr lang="en-US" dirty="0"/>
              <a:t>                    The wow in your solution </a:t>
            </a:r>
          </a:p>
          <a:p>
            <a:endParaRPr lang="en-US" dirty="0"/>
          </a:p>
          <a:p>
            <a:r>
              <a:rPr lang="en-US" dirty="0"/>
              <a:t>                    Modelling</a:t>
            </a:r>
          </a:p>
          <a:p>
            <a:endParaRPr lang="en-US" dirty="0"/>
          </a:p>
          <a:p>
            <a:r>
              <a:rPr lang="en-US" dirty="0"/>
              <a:t>                    Results</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6532879" y="3464075"/>
            <a:ext cx="5465613" cy="3105146"/>
            <a:chOff x="466725" y="4992800"/>
            <a:chExt cx="5152752" cy="1954634"/>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316957" y="4992800"/>
              <a:ext cx="1302520" cy="1954634"/>
            </a:xfrm>
            <a:prstGeom prst="rect">
              <a:avLst/>
            </a:prstGeom>
          </p:spPr>
        </p:pic>
      </p:grpSp>
      <p:sp>
        <p:nvSpPr>
          <p:cNvPr id="21" name="object 21"/>
          <p:cNvSpPr txBox="1">
            <a:spLocks noGrp="1"/>
          </p:cNvSpPr>
          <p:nvPr>
            <p:ph type="title"/>
          </p:nvPr>
        </p:nvSpPr>
        <p:spPr>
          <a:xfrm>
            <a:off x="739774" y="445388"/>
            <a:ext cx="516572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3285"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38047" y="1322917"/>
            <a:ext cx="6934199" cy="4248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US" sz="2000" dirty="0"/>
              <a:t>This project aims to address the challenges of demand forecasting in a retail store context by developing a robust model capable of accurately predicting future sales. The primary objective is to optimize inventory management and enhance operational efficiency. Challenges include handling seasonality and trends, ensuring data quality and availability, incorporating relevant external factors, and adapting to dynamic market conditions. The approach involves data collection and preprocessing, exploratory data analysis, model selection and training, integration of external variables, and validation and fine-tuning. The expected outcome is a sophisticated forecasting model that enables improved decision-making, leading to minimized </a:t>
            </a:r>
            <a:r>
              <a:rPr lang="en-US" sz="2000" dirty="0" err="1"/>
              <a:t>stockouts</a:t>
            </a:r>
            <a:r>
              <a:rPr lang="en-US" sz="2000" dirty="0"/>
              <a:t>, reduced excess inventory, and enhanced profitability. Ultimately, this project seeks to empower the retail store with actionable insights for better planning and resource allocation, driving business growth and customer satisfaction.</a:t>
            </a:r>
            <a:endParaRPr sz="2000" dirty="0"/>
          </a:p>
        </p:txBody>
      </p:sp>
      <p:sp>
        <p:nvSpPr>
          <p:cNvPr id="7" name="object 7"/>
          <p:cNvSpPr txBox="1">
            <a:spLocks noGrp="1"/>
          </p:cNvSpPr>
          <p:nvPr>
            <p:ph type="title"/>
          </p:nvPr>
        </p:nvSpPr>
        <p:spPr>
          <a:xfrm>
            <a:off x="676275"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390332" y="1905000"/>
            <a:ext cx="6077268" cy="381000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xmlns="" id="{945153EA-9A01-C191-3EBB-AB7112ADB987}"/>
              </a:ext>
            </a:extLst>
          </p:cNvPr>
          <p:cNvSpPr txBox="1"/>
          <p:nvPr/>
        </p:nvSpPr>
        <p:spPr>
          <a:xfrm>
            <a:off x="1111344" y="1600200"/>
            <a:ext cx="6100482" cy="6432530"/>
          </a:xfrm>
          <a:prstGeom prst="rect">
            <a:avLst/>
          </a:prstGeom>
          <a:noFill/>
        </p:spPr>
        <p:txBody>
          <a:bodyPr wrap="square">
            <a:spAutoFit/>
          </a:bodyPr>
          <a:lstStyle/>
          <a:p>
            <a:pPr algn="just"/>
            <a:r>
              <a:rPr lang="en-US" sz="2000" dirty="0"/>
              <a:t>This project entails the development of a comprehensive store demand forecasting system to optimize inventory management and enhance operational efficiency in retail settings. By leveraging advanced analytical techniques, historical sales data, and relevant external variables, the aim is to accurately predict future sales trends, effectively addressing challenges such as seasonality, data quality, and dynamic market conditions. The project encompasses data collection, preprocessing, model selection, integration of external factors, and validation, culminating in the creation of a robust forecasting model. Ultimately, the implementation of this system is anticipated to empower retail businesses with actionable insights, leading to minimized </a:t>
            </a:r>
            <a:r>
              <a:rPr lang="en-US" sz="2000" dirty="0" err="1"/>
              <a:t>stockouts</a:t>
            </a:r>
            <a:r>
              <a:rPr lang="en-US" sz="2000" dirty="0"/>
              <a:t>, reduced excess inventory, and improved decision-making capabilities, thereby fostering business growth and customer satisfaction.</a:t>
            </a:r>
            <a:endParaRPr lang="en-US" dirty="0"/>
          </a:p>
          <a:p>
            <a:endParaRPr lang="en-US" dirty="0"/>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 y="1821833"/>
            <a:ext cx="8534400" cy="425511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dirty="0"/>
              <a:t>The end users of this store demand forecasting system are primarily retail store managers, inventory managers, and decision-makers within the retail organization. </a:t>
            </a:r>
            <a:endParaRPr lang="en-US" dirty="0" smtClean="0"/>
          </a:p>
          <a:p>
            <a:endParaRPr lang="en-US" dirty="0"/>
          </a:p>
          <a:p>
            <a:r>
              <a:rPr lang="en-US" dirty="0" smtClean="0"/>
              <a:t>These </a:t>
            </a:r>
            <a:r>
              <a:rPr lang="en-US" dirty="0"/>
              <a:t>stakeholders rely on the accurate predictions generated by the forecasting model to make informed decisions regarding inventory stocking levels, promotional strategies, and resource allocation. Additionally, other departments such as marketing, finance, and operations may also benefit from the insights provided by the system to streamline their respective functions and enhance overall business </a:t>
            </a:r>
            <a:r>
              <a:rPr lang="en-US" dirty="0" smtClean="0"/>
              <a:t>performance</a:t>
            </a:r>
          </a:p>
          <a:p>
            <a:endParaRPr lang="en-US" dirty="0"/>
          </a:p>
          <a:p>
            <a:r>
              <a:rPr lang="en-US" dirty="0" smtClean="0"/>
              <a:t>. </a:t>
            </a:r>
            <a:r>
              <a:rPr lang="en-US" dirty="0"/>
              <a:t>Ultimately, the end goal is to empower these users with actionable insights that enable them to optimize operations, maximize revenue, and ensure customer satisfaction.</a:t>
            </a:r>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971800" y="1695450"/>
            <a:ext cx="8839199" cy="4629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dirty="0"/>
              <a:t>Our solution offers a sophisticated store demand forecasting system that leverages advanced analytical techniques to accurately predict future sales trends in retail settings</a:t>
            </a:r>
            <a:r>
              <a:rPr lang="en-US" dirty="0" smtClean="0"/>
              <a:t>.</a:t>
            </a:r>
          </a:p>
          <a:p>
            <a:endParaRPr lang="en-US" dirty="0"/>
          </a:p>
          <a:p>
            <a:r>
              <a:rPr lang="en-US" dirty="0" smtClean="0"/>
              <a:t> </a:t>
            </a:r>
            <a:r>
              <a:rPr lang="en-US" dirty="0"/>
              <a:t>By addressing challenges such as seasonality, data quality, and dynamic market conditions, our system provides valuable insights to retail store managers and decision-makers, enabling them to optimize inventory management, minimize </a:t>
            </a:r>
            <a:r>
              <a:rPr lang="en-US" dirty="0" err="1"/>
              <a:t>stockouts</a:t>
            </a:r>
            <a:r>
              <a:rPr lang="en-US" dirty="0"/>
              <a:t>, reduce excess inventory, and improve overall operational efficiency. </a:t>
            </a:r>
            <a:endParaRPr lang="en-US" dirty="0" smtClean="0"/>
          </a:p>
          <a:p>
            <a:endParaRPr lang="en-US" dirty="0"/>
          </a:p>
          <a:p>
            <a:r>
              <a:rPr lang="en-US" dirty="0" smtClean="0"/>
              <a:t>With </a:t>
            </a:r>
            <a:r>
              <a:rPr lang="en-US" dirty="0"/>
              <a:t>enhanced decision-making capabilities and actionable insights, our solution empowers retail businesses to make informed decisions, driving business growth, maximizing revenue, and ultimately ensuring customer satisfaction.</a:t>
            </a:r>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540934" y="2057400"/>
            <a:ext cx="6350374" cy="22955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000" dirty="0"/>
              <a:t>The standout feature of our solution lies in its ability to seamlessly integrate external variables, such as holidays, promotions, and economic indicators, into the demand forecasting model. By incorporating these factors, our system offers unparalleled accuracy in predicting future sales trends, enabling retail businesses to proactively adjust inventory levels and promotional strategies in alignment with market dynamics. This unique capability not only enhances the precision of forecasts but also empowers retailers to stay ahead of the competition, capitalize on emerging opportunities, and ultimately elevate their operational efficiency and profitability to unprecedented levels.</a:t>
            </a:r>
            <a:endParaRPr lang="en-US" dirty="0"/>
          </a:p>
          <a:p>
            <a:endParaRPr lang="en-US" dirty="0"/>
          </a:p>
          <a:p>
            <a:endParaRPr lang="en-US" dirty="0"/>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 y="1219200"/>
            <a:ext cx="8382000" cy="51054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b="1" dirty="0" smtClean="0"/>
              <a:t>Selection: </a:t>
            </a:r>
            <a:r>
              <a:rPr lang="en-US" dirty="0"/>
              <a:t>Choosing between time series methods (like ARIMA, Exponential Smoothing) and machine learning algorithms (like Random Forests, Gradient Boosting) based on data characteristics</a:t>
            </a:r>
            <a:r>
              <a:rPr lang="en-US" dirty="0" smtClean="0"/>
              <a:t>.</a:t>
            </a:r>
          </a:p>
          <a:p>
            <a:endParaRPr lang="en-US" dirty="0"/>
          </a:p>
          <a:p>
            <a:r>
              <a:rPr lang="en-US" b="1" dirty="0" smtClean="0"/>
              <a:t>Data </a:t>
            </a:r>
            <a:r>
              <a:rPr lang="en-US" b="1" dirty="0"/>
              <a:t>Preparation</a:t>
            </a:r>
            <a:r>
              <a:rPr lang="en-US" b="1" dirty="0" smtClean="0"/>
              <a:t>: </a:t>
            </a:r>
            <a:r>
              <a:rPr lang="en-US" dirty="0"/>
              <a:t>Cleaning data, selecting relevant features, and engineering new ones to enhance model performance</a:t>
            </a:r>
            <a:r>
              <a:rPr lang="en-US" dirty="0" smtClean="0"/>
              <a:t>.</a:t>
            </a:r>
          </a:p>
          <a:p>
            <a:endParaRPr lang="en-US" dirty="0"/>
          </a:p>
          <a:p>
            <a:r>
              <a:rPr lang="en-US" b="1" dirty="0" smtClean="0"/>
              <a:t>Training </a:t>
            </a:r>
            <a:r>
              <a:rPr lang="en-US" b="1" dirty="0"/>
              <a:t>and Evaluation</a:t>
            </a:r>
            <a:r>
              <a:rPr lang="en-US" b="1" dirty="0" smtClean="0"/>
              <a:t>: </a:t>
            </a:r>
            <a:r>
              <a:rPr lang="en-US" dirty="0"/>
              <a:t>Splitting data for training/validation, assessing performance using metrics such as MAE, RMSE, and employing techniques like cross-validation</a:t>
            </a:r>
            <a:r>
              <a:rPr lang="en-US" dirty="0" smtClean="0"/>
              <a:t>.</a:t>
            </a:r>
          </a:p>
          <a:p>
            <a:endParaRPr lang="en-US" dirty="0"/>
          </a:p>
          <a:p>
            <a:r>
              <a:rPr lang="en-US" b="1" dirty="0" smtClean="0"/>
              <a:t>Integration </a:t>
            </a:r>
            <a:r>
              <a:rPr lang="en-US" b="1" dirty="0"/>
              <a:t>of External Factors</a:t>
            </a:r>
            <a:r>
              <a:rPr lang="en-US" b="1" dirty="0" smtClean="0"/>
              <a:t>: </a:t>
            </a:r>
            <a:r>
              <a:rPr lang="en-US" dirty="0"/>
              <a:t>Identifying and incorporating external variables like holidays, promotions, and economic indicators to improve forecasting accuracy</a:t>
            </a:r>
            <a:r>
              <a:rPr lang="en-US" dirty="0" smtClean="0"/>
              <a:t>.</a:t>
            </a:r>
          </a:p>
          <a:p>
            <a:endParaRPr lang="en-US" dirty="0"/>
          </a:p>
          <a:p>
            <a:r>
              <a:rPr lang="en-US" b="1" dirty="0" smtClean="0"/>
              <a:t>Refinement </a:t>
            </a:r>
            <a:r>
              <a:rPr lang="en-US" b="1" dirty="0"/>
              <a:t>and </a:t>
            </a:r>
            <a:r>
              <a:rPr lang="en-US" b="1" dirty="0" err="1" smtClean="0"/>
              <a:t>Optimization:Fine-tuning</a:t>
            </a:r>
            <a:r>
              <a:rPr lang="en-US" b="1" dirty="0" smtClean="0"/>
              <a:t> </a:t>
            </a:r>
            <a:r>
              <a:rPr lang="en-US" dirty="0"/>
              <a:t>parameters, exploring ensemble methods, and iteratively improving models based on performance feedback</a:t>
            </a:r>
            <a:r>
              <a:rPr lang="en-US" dirty="0" smtClean="0"/>
              <a:t>.</a:t>
            </a:r>
          </a:p>
          <a:p>
            <a:endParaRPr lang="en-US" dirty="0"/>
          </a:p>
          <a:p>
            <a:r>
              <a:rPr lang="en-US" b="1" dirty="0" smtClean="0"/>
              <a:t>Deployment </a:t>
            </a:r>
            <a:r>
              <a:rPr lang="en-US" b="1" dirty="0"/>
              <a:t>and </a:t>
            </a:r>
            <a:r>
              <a:rPr lang="en-US" b="1" dirty="0" smtClean="0"/>
              <a:t>Monitoring: </a:t>
            </a:r>
            <a:r>
              <a:rPr lang="en-US" dirty="0" smtClean="0"/>
              <a:t>Implementing </a:t>
            </a:r>
            <a:r>
              <a:rPr lang="en-US" dirty="0"/>
              <a:t>models into operations, monitoring performance, and maintaining a feedback loop for continuous improvement.</a:t>
            </a:r>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951</Words>
  <Application>Microsoft Office PowerPoint</Application>
  <PresentationFormat>Custom</PresentationFormat>
  <Paragraphs>82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Barani .R</vt:lpstr>
      <vt:lpstr>PROJECT TITLE      "Store Item Demand Forecasting"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Anitha G</dc:title>
  <dc:creator>Lenovo</dc:creator>
  <cp:lastModifiedBy>Lenovo</cp:lastModifiedBy>
  <cp:revision>3</cp:revision>
  <dcterms:created xsi:type="dcterms:W3CDTF">2024-04-10T05:24:28Z</dcterms:created>
  <dcterms:modified xsi:type="dcterms:W3CDTF">2024-04-10T07:07:15Z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