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7" r:id="rId7"/>
    <p:sldId id="262" r:id="rId8"/>
    <p:sldId id="270" r:id="rId9"/>
    <p:sldId id="271" r:id="rId10"/>
    <p:sldId id="272" r:id="rId11"/>
    <p:sldId id="27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31/01/21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270160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10</a:t>
            </a:fld>
            <a:endParaRPr lang="en-IN"/>
          </a:p>
        </p:txBody>
      </p:sp>
    </p:spTree>
    <p:extLst>
      <p:ext uri="{BB962C8B-B14F-4D97-AF65-F5344CB8AC3E}">
        <p14:creationId xmlns:p14="http://schemas.microsoft.com/office/powerpoint/2010/main" val="244984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31/01/21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31/01/21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31/01/21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Ambareesh Balisetty</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p:cNvSpPr>
            <a:spLocks noGrp="1"/>
          </p:cNvSpPr>
          <p:nvPr>
            <p:ph type="title"/>
          </p:nvPr>
        </p:nvSpPr>
        <p:spPr>
          <a:xfrm>
            <a:off x="1051560" y="4495466"/>
            <a:ext cx="3611880" cy="1536192"/>
          </a:xfrm>
        </p:spPr>
        <p:txBody>
          <a:bodyPr vert="horz" lIns="91440" tIns="45720" rIns="91440" bIns="45720" rtlCol="0">
            <a:normAutofit/>
          </a:bodyPr>
          <a:lstStyle/>
          <a:p>
            <a:r>
              <a:rPr lang="en-US" sz="3200" b="1" kern="1200">
                <a:latin typeface="+mj-lt"/>
                <a:ea typeface="+mj-ea"/>
                <a:cs typeface="+mj-cs"/>
              </a:rPr>
              <a:t>Top 3 Sectors</a:t>
            </a:r>
            <a:endParaRPr lang="en-US" sz="3200" kern="1200">
              <a:latin typeface="+mj-lt"/>
              <a:ea typeface="+mj-ea"/>
              <a:cs typeface="+mj-cs"/>
            </a:endParaRPr>
          </a:p>
        </p:txBody>
      </p:sp>
      <p:pic>
        <p:nvPicPr>
          <p:cNvPr id="9218" name="Picture 2">
            <a:extLst>
              <a:ext uri="{FF2B5EF4-FFF2-40B4-BE49-F238E27FC236}">
                <a16:creationId xmlns:a16="http://schemas.microsoft.com/office/drawing/2014/main" id="{DE7B6401-9A25-EA45-A443-A292343E6F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77" b="10150"/>
          <a:stretch/>
        </p:blipFill>
        <p:spPr bwMode="auto">
          <a:xfrm>
            <a:off x="20" y="10"/>
            <a:ext cx="12191980" cy="3994473"/>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0" name="Rectangle 7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0" name="Table 6">
            <a:extLst>
              <a:ext uri="{FF2B5EF4-FFF2-40B4-BE49-F238E27FC236}">
                <a16:creationId xmlns:a16="http://schemas.microsoft.com/office/drawing/2014/main" id="{5D06284C-9F7A-D240-AC1B-0BC6B616F606}"/>
              </a:ext>
            </a:extLst>
          </p:cNvPr>
          <p:cNvGraphicFramePr>
            <a:graphicFrameLocks noGrp="1"/>
          </p:cNvGraphicFramePr>
          <p:nvPr>
            <p:ph idx="1"/>
            <p:extLst>
              <p:ext uri="{D42A27DB-BD31-4B8C-83A1-F6EECF244321}">
                <p14:modId xmlns:p14="http://schemas.microsoft.com/office/powerpoint/2010/main" val="302786609"/>
              </p:ext>
            </p:extLst>
          </p:nvPr>
        </p:nvGraphicFramePr>
        <p:xfrm>
          <a:off x="5408676" y="4349319"/>
          <a:ext cx="5731764" cy="1753135"/>
        </p:xfrm>
        <a:graphic>
          <a:graphicData uri="http://schemas.openxmlformats.org/drawingml/2006/table">
            <a:tbl>
              <a:tblPr firstRow="1" bandRow="1">
                <a:tableStyleId>{5C22544A-7EE6-4342-B048-85BDC9FD1C3A}</a:tableStyleId>
              </a:tblPr>
              <a:tblGrid>
                <a:gridCol w="726948">
                  <a:extLst>
                    <a:ext uri="{9D8B030D-6E8A-4147-A177-3AD203B41FA5}">
                      <a16:colId xmlns:a16="http://schemas.microsoft.com/office/drawing/2014/main" val="2483565935"/>
                    </a:ext>
                  </a:extLst>
                </a:gridCol>
                <a:gridCol w="1560576">
                  <a:extLst>
                    <a:ext uri="{9D8B030D-6E8A-4147-A177-3AD203B41FA5}">
                      <a16:colId xmlns:a16="http://schemas.microsoft.com/office/drawing/2014/main" val="3835193071"/>
                    </a:ext>
                  </a:extLst>
                </a:gridCol>
                <a:gridCol w="1609344">
                  <a:extLst>
                    <a:ext uri="{9D8B030D-6E8A-4147-A177-3AD203B41FA5}">
                      <a16:colId xmlns:a16="http://schemas.microsoft.com/office/drawing/2014/main" val="1229492192"/>
                    </a:ext>
                  </a:extLst>
                </a:gridCol>
                <a:gridCol w="1834896">
                  <a:extLst>
                    <a:ext uri="{9D8B030D-6E8A-4147-A177-3AD203B41FA5}">
                      <a16:colId xmlns:a16="http://schemas.microsoft.com/office/drawing/2014/main" val="4038097494"/>
                    </a:ext>
                  </a:extLst>
                </a:gridCol>
              </a:tblGrid>
              <a:tr h="270271">
                <a:tc>
                  <a:txBody>
                    <a:bodyPr/>
                    <a:lstStyle/>
                    <a:p>
                      <a:r>
                        <a:rPr lang="en-US" dirty="0"/>
                        <a:t>Rank</a:t>
                      </a:r>
                    </a:p>
                  </a:txBody>
                  <a:tcPr/>
                </a:tc>
                <a:tc>
                  <a:txBody>
                    <a:bodyPr/>
                    <a:lstStyle/>
                    <a:p>
                      <a:r>
                        <a:rPr lang="en-US" dirty="0"/>
                        <a:t>USA</a:t>
                      </a:r>
                    </a:p>
                  </a:txBody>
                  <a:tcPr/>
                </a:tc>
                <a:tc>
                  <a:txBody>
                    <a:bodyPr/>
                    <a:lstStyle/>
                    <a:p>
                      <a:r>
                        <a:rPr lang="en-US" dirty="0"/>
                        <a:t>GBR</a:t>
                      </a:r>
                    </a:p>
                  </a:txBody>
                  <a:tcPr/>
                </a:tc>
                <a:tc>
                  <a:txBody>
                    <a:bodyPr/>
                    <a:lstStyle/>
                    <a:p>
                      <a:r>
                        <a:rPr lang="en-US" dirty="0"/>
                        <a:t>CAN</a:t>
                      </a:r>
                    </a:p>
                  </a:txBody>
                  <a:tcPr/>
                </a:tc>
                <a:extLst>
                  <a:ext uri="{0D108BD9-81ED-4DB2-BD59-A6C34878D82A}">
                    <a16:rowId xmlns:a16="http://schemas.microsoft.com/office/drawing/2014/main" val="3159161831"/>
                  </a:ext>
                </a:extLst>
              </a:tr>
              <a:tr h="472975">
                <a:tc>
                  <a:txBody>
                    <a:bodyPr/>
                    <a:lstStyle/>
                    <a:p>
                      <a:r>
                        <a:rPr lang="en-US" sz="1200" dirty="0"/>
                        <a:t>1</a:t>
                      </a:r>
                    </a:p>
                  </a:txBody>
                  <a:tcPr/>
                </a:tc>
                <a:tc>
                  <a:txBody>
                    <a:bodyPr/>
                    <a:lstStyle/>
                    <a:p>
                      <a:r>
                        <a:rPr lang="en-US" sz="1200" dirty="0"/>
                        <a:t>Others</a:t>
                      </a:r>
                    </a:p>
                  </a:txBody>
                  <a:tcPr/>
                </a:tc>
                <a:tc>
                  <a:txBody>
                    <a:bodyPr/>
                    <a:lstStyle/>
                    <a:p>
                      <a:r>
                        <a:rPr lang="en-US" sz="1200" dirty="0"/>
                        <a:t>Others</a:t>
                      </a:r>
                    </a:p>
                  </a:txBody>
                  <a:tcPr/>
                </a:tc>
                <a:tc>
                  <a:txBody>
                    <a:bodyPr/>
                    <a:lstStyle/>
                    <a:p>
                      <a:r>
                        <a:rPr lang="en-US" sz="1200" dirty="0"/>
                        <a:t>Cleantech / Semiconductors</a:t>
                      </a:r>
                    </a:p>
                  </a:txBody>
                  <a:tcPr/>
                </a:tc>
                <a:extLst>
                  <a:ext uri="{0D108BD9-81ED-4DB2-BD59-A6C34878D82A}">
                    <a16:rowId xmlns:a16="http://schemas.microsoft.com/office/drawing/2014/main" val="3465828667"/>
                  </a:ext>
                </a:extLst>
              </a:tr>
              <a:tr h="270271">
                <a:tc>
                  <a:txBody>
                    <a:bodyPr/>
                    <a:lstStyle/>
                    <a:p>
                      <a:r>
                        <a:rPr lang="en-US" sz="1200" dirty="0"/>
                        <a:t>2</a:t>
                      </a:r>
                    </a:p>
                  </a:txBody>
                  <a:tcPr/>
                </a:tc>
                <a:tc>
                  <a:txBody>
                    <a:bodyPr/>
                    <a:lstStyle/>
                    <a:p>
                      <a:r>
                        <a:rPr lang="en-US" sz="1200" dirty="0"/>
                        <a:t>Social, Finance, Analytics, Advertising</a:t>
                      </a:r>
                    </a:p>
                  </a:txBody>
                  <a:tcPr/>
                </a:tc>
                <a:tc>
                  <a:txBody>
                    <a:bodyPr/>
                    <a:lstStyle/>
                    <a:p>
                      <a:r>
                        <a:rPr lang="en-US" sz="1200" dirty="0"/>
                        <a:t>Social, Finance, Analytics, Advertising</a:t>
                      </a:r>
                    </a:p>
                  </a:txBody>
                  <a:tcPr/>
                </a:tc>
                <a:tc>
                  <a:txBody>
                    <a:bodyPr/>
                    <a:lstStyle/>
                    <a:p>
                      <a:r>
                        <a:rPr lang="en-US" sz="1200" dirty="0"/>
                        <a:t>Others</a:t>
                      </a:r>
                    </a:p>
                  </a:txBody>
                  <a:tcPr/>
                </a:tc>
                <a:extLst>
                  <a:ext uri="{0D108BD9-81ED-4DB2-BD59-A6C34878D82A}">
                    <a16:rowId xmlns:a16="http://schemas.microsoft.com/office/drawing/2014/main" val="4109563811"/>
                  </a:ext>
                </a:extLst>
              </a:tr>
              <a:tr h="270271">
                <a:tc>
                  <a:txBody>
                    <a:bodyPr/>
                    <a:lstStyle/>
                    <a:p>
                      <a:r>
                        <a:rPr lang="en-US" sz="1200" dirty="0"/>
                        <a:t>3</a:t>
                      </a:r>
                    </a:p>
                  </a:txBody>
                  <a:tcPr/>
                </a:tc>
                <a:tc>
                  <a:txBody>
                    <a:bodyPr/>
                    <a:lstStyle/>
                    <a:p>
                      <a:r>
                        <a:rPr lang="en-US" sz="1200" dirty="0"/>
                        <a:t>Cleantech / Semiconductors</a:t>
                      </a:r>
                    </a:p>
                  </a:txBody>
                  <a:tcPr/>
                </a:tc>
                <a:tc>
                  <a:txBody>
                    <a:bodyPr/>
                    <a:lstStyle/>
                    <a:p>
                      <a:r>
                        <a:rPr lang="en-US" sz="1200" dirty="0"/>
                        <a:t>Cleantech / Semiconductors</a:t>
                      </a:r>
                    </a:p>
                  </a:txBody>
                  <a:tcPr/>
                </a:tc>
                <a:tc>
                  <a:txBody>
                    <a:bodyPr/>
                    <a:lstStyle/>
                    <a:p>
                      <a:r>
                        <a:rPr lang="en-US" sz="1200" dirty="0"/>
                        <a:t>Social, Finance, Analytics, Advertising</a:t>
                      </a:r>
                    </a:p>
                  </a:txBody>
                  <a:tcPr/>
                </a:tc>
                <a:extLst>
                  <a:ext uri="{0D108BD9-81ED-4DB2-BD59-A6C34878D82A}">
                    <a16:rowId xmlns:a16="http://schemas.microsoft.com/office/drawing/2014/main" val="3688454219"/>
                  </a:ext>
                </a:extLst>
              </a:tr>
            </a:tbl>
          </a:graphicData>
        </a:graphic>
      </p:graphicFrame>
    </p:spTree>
    <p:extLst>
      <p:ext uri="{BB962C8B-B14F-4D97-AF65-F5344CB8AC3E}">
        <p14:creationId xmlns:p14="http://schemas.microsoft.com/office/powerpoint/2010/main" val="407880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779" y="-112346"/>
            <a:ext cx="3600860" cy="5431536"/>
          </a:xfrm>
        </p:spPr>
        <p:txBody>
          <a:bodyPr vert="horz" lIns="91440" tIns="45720" rIns="91440" bIns="45720" rtlCol="0" anchor="ctr">
            <a:normAutofit/>
          </a:bodyPr>
          <a:lstStyle/>
          <a:p>
            <a:r>
              <a:rPr lang="en-US" sz="5400" b="1" kern="1200" dirty="0">
                <a:solidFill>
                  <a:schemeClr val="tx1"/>
                </a:solidFill>
                <a:latin typeface="+mj-lt"/>
                <a:ea typeface="+mj-ea"/>
                <a:cs typeface="+mj-cs"/>
              </a:rPr>
              <a:t>Conclusion</a:t>
            </a:r>
            <a:endParaRPr lang="en-US" sz="5400" kern="1200" dirty="0">
              <a:solidFill>
                <a:schemeClr val="tx1"/>
              </a:solidFill>
              <a:latin typeface="+mj-lt"/>
              <a:ea typeface="+mj-ea"/>
              <a:cs typeface="+mj-cs"/>
            </a:endParaRPr>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879012-3F07-854E-95DC-66F7D75CAF96}"/>
              </a:ext>
            </a:extLst>
          </p:cNvPr>
          <p:cNvSpPr/>
          <p:nvPr/>
        </p:nvSpPr>
        <p:spPr>
          <a:xfrm>
            <a:off x="5126417" y="664868"/>
            <a:ext cx="3139759" cy="2252069"/>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1600" dirty="0"/>
              <a:t>USA represents 92% of investments, followed by GBR with 4% and CAN with 3%.</a:t>
            </a:r>
          </a:p>
          <a:p>
            <a:pPr marL="285750" indent="-228600" defTabSz="914400">
              <a:lnSpc>
                <a:spcPct val="90000"/>
              </a:lnSpc>
              <a:spcAft>
                <a:spcPts val="600"/>
              </a:spcAft>
              <a:buFont typeface="Arial" panose="020B0604020202020204" pitchFamily="34" charset="0"/>
              <a:buChar char="•"/>
            </a:pPr>
            <a:r>
              <a:rPr lang="en-US" sz="1600" dirty="0"/>
              <a:t>67% investments are in top 3 sectors. For CAN, it even increases to 71%</a:t>
            </a:r>
          </a:p>
        </p:txBody>
      </p:sp>
      <p:sp>
        <p:nvSpPr>
          <p:cNvPr id="29" name="Content Placeholder 1">
            <a:extLst>
              <a:ext uri="{FF2B5EF4-FFF2-40B4-BE49-F238E27FC236}">
                <a16:creationId xmlns:a16="http://schemas.microsoft.com/office/drawing/2014/main" id="{A691A773-CFCF-274E-BBB2-8F366DE57D85}"/>
              </a:ext>
            </a:extLst>
          </p:cNvPr>
          <p:cNvSpPr txBox="1">
            <a:spLocks/>
          </p:cNvSpPr>
          <p:nvPr/>
        </p:nvSpPr>
        <p:spPr>
          <a:xfrm>
            <a:off x="8314822" y="1018435"/>
            <a:ext cx="3701331" cy="267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600" dirty="0">
                <a:latin typeface="+mn-lt"/>
                <a:cs typeface="+mn-cs"/>
              </a:rPr>
              <a:t>Chosen Investment Type : Venture</a:t>
            </a:r>
          </a:p>
          <a:p>
            <a:pPr>
              <a:spcAft>
                <a:spcPts val="600"/>
              </a:spcAft>
            </a:pPr>
            <a:r>
              <a:rPr lang="en-US" sz="1600" dirty="0">
                <a:latin typeface="+mn-lt"/>
                <a:cs typeface="+mn-cs"/>
              </a:rPr>
              <a:t>Top 3 Countries : USA, GBR and CAN</a:t>
            </a:r>
          </a:p>
          <a:p>
            <a:pPr>
              <a:spcAft>
                <a:spcPts val="600"/>
              </a:spcAft>
            </a:pPr>
            <a:r>
              <a:rPr lang="en-US" sz="1600" dirty="0">
                <a:latin typeface="+mn-lt"/>
                <a:cs typeface="+mn-cs"/>
              </a:rPr>
              <a:t>Top 3 Sectors in no particular order : </a:t>
            </a:r>
          </a:p>
          <a:p>
            <a:pPr lvl="1" fontAlgn="t">
              <a:spcAft>
                <a:spcPts val="600"/>
              </a:spcAft>
            </a:pPr>
            <a:r>
              <a:rPr lang="en-US" sz="1200" dirty="0">
                <a:latin typeface="+mn-lt"/>
                <a:cs typeface="+mn-cs"/>
              </a:rPr>
              <a:t>Others</a:t>
            </a:r>
          </a:p>
          <a:p>
            <a:pPr lvl="1" fontAlgn="t">
              <a:spcAft>
                <a:spcPts val="600"/>
              </a:spcAft>
            </a:pPr>
            <a:r>
              <a:rPr lang="en-US" sz="1200" dirty="0">
                <a:latin typeface="+mn-lt"/>
                <a:cs typeface="+mn-cs"/>
              </a:rPr>
              <a:t>Social, Finance, Analytics, Advertising</a:t>
            </a:r>
          </a:p>
          <a:p>
            <a:pPr lvl="1" fontAlgn="t">
              <a:spcAft>
                <a:spcPts val="600"/>
              </a:spcAft>
            </a:pPr>
            <a:r>
              <a:rPr lang="en-US" sz="1200" dirty="0">
                <a:latin typeface="+mn-lt"/>
                <a:cs typeface="+mn-cs"/>
              </a:rPr>
              <a:t>Cleantech / Semiconductors</a:t>
            </a:r>
          </a:p>
        </p:txBody>
      </p:sp>
      <p:sp>
        <p:nvSpPr>
          <p:cNvPr id="11" name="Rectangle 10">
            <a:extLst>
              <a:ext uri="{FF2B5EF4-FFF2-40B4-BE49-F238E27FC236}">
                <a16:creationId xmlns:a16="http://schemas.microsoft.com/office/drawing/2014/main" id="{E5260A11-0A35-4C42-AE34-4F1ADD25AE4E}"/>
              </a:ext>
            </a:extLst>
          </p:cNvPr>
          <p:cNvSpPr/>
          <p:nvPr/>
        </p:nvSpPr>
        <p:spPr>
          <a:xfrm>
            <a:off x="5144260" y="3690266"/>
            <a:ext cx="6446678" cy="1290803"/>
          </a:xfrm>
          <a:prstGeom prst="rect">
            <a:avLst/>
          </a:prstGeom>
        </p:spPr>
        <p:txBody>
          <a:bodyPr wrap="square">
            <a:spAutoFit/>
          </a:bodyPr>
          <a:lstStyle/>
          <a:p>
            <a:pPr defTabSz="914400">
              <a:lnSpc>
                <a:spcPct val="110000"/>
              </a:lnSpc>
              <a:spcAft>
                <a:spcPts val="600"/>
              </a:spcAft>
            </a:pPr>
            <a:r>
              <a:rPr lang="en-US" sz="2400" dirty="0">
                <a:solidFill>
                  <a:schemeClr val="accent1">
                    <a:lumMod val="75000"/>
                  </a:schemeClr>
                </a:solidFill>
              </a:rPr>
              <a:t>Recommendation is to concentrate in US with the sectors as “Others”, “Social, Finance, Analytics, Advertising” and “Cleantech / Semiconductors”</a:t>
            </a:r>
          </a:p>
        </p:txBody>
      </p:sp>
    </p:spTree>
    <p:extLst>
      <p:ext uri="{BB962C8B-B14F-4D97-AF65-F5344CB8AC3E}">
        <p14:creationId xmlns:p14="http://schemas.microsoft.com/office/powerpoint/2010/main" val="266928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Saying THANK YOU!! | Coffee Connections | Columbus Ohio">
            <a:extLst>
              <a:ext uri="{FF2B5EF4-FFF2-40B4-BE49-F238E27FC236}">
                <a16:creationId xmlns:a16="http://schemas.microsoft.com/office/drawing/2014/main" id="{514C7DEF-264C-2049-8C6A-4420ACA16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65" r="1" b="8680"/>
          <a:stretch/>
        </p:blipFill>
        <p:spPr bwMode="auto">
          <a:xfrm>
            <a:off x="965200" y="2017348"/>
            <a:ext cx="6569449" cy="280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1"/>
          <p:cNvSpPr>
            <a:spLocks noGrp="1"/>
          </p:cNvSpPr>
          <p:nvPr>
            <p:ph type="title"/>
          </p:nvPr>
        </p:nvSpPr>
        <p:spPr>
          <a:xfrm>
            <a:off x="777240" y="731519"/>
            <a:ext cx="2845191" cy="3237579"/>
          </a:xfrm>
        </p:spPr>
        <p:txBody>
          <a:bodyPr>
            <a:normAutofit/>
          </a:bodyPr>
          <a:lstStyle/>
          <a:p>
            <a:r>
              <a:rPr lang="en-IN" sz="3800" b="1">
                <a:solidFill>
                  <a:srgbClr val="FFFFFF"/>
                </a:solidFill>
              </a:rPr>
              <a:t> </a:t>
            </a:r>
            <a:r>
              <a:rPr lang="en-IN" sz="3800">
                <a:solidFill>
                  <a:srgbClr val="FFFFFF"/>
                </a:solidFill>
              </a:rPr>
              <a:t>Objective &amp; Goals</a:t>
            </a:r>
          </a:p>
        </p:txBody>
      </p:sp>
      <p:sp>
        <p:nvSpPr>
          <p:cNvPr id="12"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pPr marL="0" indent="0">
              <a:buNone/>
            </a:pPr>
            <a:r>
              <a:rPr lang="en-US" sz="2400" dirty="0"/>
              <a:t>Objective : </a:t>
            </a:r>
          </a:p>
          <a:p>
            <a:pPr marL="0" indent="0">
              <a:buNone/>
            </a:pPr>
            <a:r>
              <a:rPr lang="en-US" sz="2400"/>
              <a:t>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endParaRPr lang="en-US" sz="2400"/>
          </a:p>
          <a:p>
            <a:pPr marL="0" indent="0">
              <a:buNone/>
            </a:pPr>
            <a:r>
              <a:rPr lang="en-US" sz="2400" dirty="0"/>
              <a:t>Goals : </a:t>
            </a:r>
          </a:p>
          <a:p>
            <a:pPr marL="342900" indent="-342900">
              <a:buAutoNum type="arabicPeriod"/>
            </a:pPr>
            <a:r>
              <a:rPr lang="en-US" sz="2400"/>
              <a:t>Find the best investment type in between 5-15M range</a:t>
            </a:r>
          </a:p>
          <a:p>
            <a:pPr marL="342900" indent="-342900">
              <a:buAutoNum type="arabicPeriod"/>
            </a:pPr>
            <a:r>
              <a:rPr lang="en-US" sz="2400"/>
              <a:t>Find the top 3 English speaking countries for the selected investment type</a:t>
            </a:r>
          </a:p>
          <a:p>
            <a:pPr marL="342900" indent="-342900">
              <a:buAutoNum type="arabicPeriod"/>
            </a:pPr>
            <a:r>
              <a:rPr lang="en-US" sz="2400"/>
              <a:t>Find the top 3 sectors for each country in top 3 list.</a:t>
            </a:r>
          </a:p>
          <a:p>
            <a:pPr marL="0" indent="0">
              <a:buNone/>
            </a:pPr>
            <a:endParaRPr lang="en-IN" sz="240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4100" b="1">
                <a:solidFill>
                  <a:schemeClr val="bg1"/>
                </a:solidFill>
                <a:latin typeface="+mj-lt"/>
                <a:cs typeface="+mj-cs"/>
              </a:rPr>
              <a:t> </a:t>
            </a:r>
            <a:r>
              <a:rPr lang="en-US" sz="4100">
                <a:solidFill>
                  <a:schemeClr val="bg1"/>
                </a:solidFill>
                <a:latin typeface="+mj-lt"/>
                <a:cs typeface="+mj-cs"/>
              </a:rPr>
              <a:t>&lt;Problem solving methodology&gt;</a:t>
            </a:r>
          </a:p>
        </p:txBody>
      </p:sp>
      <p:sp>
        <p:nvSpPr>
          <p:cNvPr id="3" name="Content Placeholder 2"/>
          <p:cNvSpPr>
            <a:spLocks noGrp="1"/>
          </p:cNvSpPr>
          <p:nvPr>
            <p:ph idx="1"/>
          </p:nvPr>
        </p:nvSpPr>
        <p:spPr>
          <a:xfrm>
            <a:off x="8174735" y="4571999"/>
            <a:ext cx="3377184" cy="1645921"/>
          </a:xfrm>
          <a:noFill/>
        </p:spPr>
        <p:txBody>
          <a:bodyPr vert="horz" lIns="91440" tIns="45720" rIns="91440" bIns="45720" rtlCol="0">
            <a:normAutofit/>
          </a:bodyPr>
          <a:lstStyle/>
          <a:p>
            <a:pPr marL="0" indent="0">
              <a:buNone/>
            </a:pPr>
            <a:r>
              <a:rPr lang="en-US" sz="2000">
                <a:solidFill>
                  <a:schemeClr val="bg1"/>
                </a:solidFill>
                <a:latin typeface="+mn-lt"/>
                <a:cs typeface="+mn-cs"/>
              </a:rPr>
              <a:t>Use flow chart</a:t>
            </a:r>
          </a:p>
        </p:txBody>
      </p:sp>
      <p:pic>
        <p:nvPicPr>
          <p:cNvPr id="2" name="Picture 1">
            <a:extLst>
              <a:ext uri="{FF2B5EF4-FFF2-40B4-BE49-F238E27FC236}">
                <a16:creationId xmlns:a16="http://schemas.microsoft.com/office/drawing/2014/main" id="{38320989-CE39-514B-842B-47F65E0C32E5}"/>
              </a:ext>
            </a:extLst>
          </p:cNvPr>
          <p:cNvPicPr>
            <a:picLocks noChangeAspect="1"/>
          </p:cNvPicPr>
          <p:nvPr/>
        </p:nvPicPr>
        <p:blipFill rotWithShape="1">
          <a:blip r:embed="rId2"/>
          <a:srcRect r="299" b="2"/>
          <a:stretch/>
        </p:blipFill>
        <p:spPr>
          <a:xfrm>
            <a:off x="20" y="10"/>
            <a:ext cx="7534636" cy="6857990"/>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516804"/>
            <a:ext cx="6594189" cy="1625210"/>
          </a:xfrm>
        </p:spPr>
        <p:txBody>
          <a:bodyPr>
            <a:normAutofit/>
          </a:bodyPr>
          <a:lstStyle/>
          <a:p>
            <a:r>
              <a:rPr lang="en-IN" b="1">
                <a:solidFill>
                  <a:srgbClr val="FFFFFF"/>
                </a:solidFill>
              </a:rPr>
              <a:t>Investment Type</a:t>
            </a:r>
            <a:endParaRPr lang="en-IN">
              <a:solidFill>
                <a:srgbClr val="FFFFFF"/>
              </a:solidFill>
            </a:endParaRPr>
          </a:p>
        </p:txBody>
      </p:sp>
      <p:sp>
        <p:nvSpPr>
          <p:cNvPr id="15"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979074-A193-E44B-A7FD-27E41F9A01CF}"/>
              </a:ext>
            </a:extLst>
          </p:cNvPr>
          <p:cNvPicPr>
            <a:picLocks noChangeAspect="1"/>
          </p:cNvPicPr>
          <p:nvPr/>
        </p:nvPicPr>
        <p:blipFill>
          <a:blip r:embed="rId2"/>
          <a:stretch>
            <a:fillRect/>
          </a:stretch>
        </p:blipFill>
        <p:spPr>
          <a:xfrm>
            <a:off x="903754" y="2660287"/>
            <a:ext cx="5905889" cy="3646887"/>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anchor="ctr">
            <a:normAutofit/>
          </a:bodyPr>
          <a:lstStyle/>
          <a:p>
            <a:pPr marL="0" indent="0">
              <a:buNone/>
            </a:pPr>
            <a:r>
              <a:rPr lang="en-IN" sz="2000" dirty="0">
                <a:solidFill>
                  <a:srgbClr val="FFFFFF"/>
                </a:solidFill>
              </a:rPr>
              <a:t>Venture is the most suitable invest type as the median is in 5-15M range.</a:t>
            </a:r>
          </a:p>
          <a:p>
            <a:pPr marL="0" indent="0">
              <a:buNone/>
            </a:pPr>
            <a:r>
              <a:rPr lang="en-IN" sz="2000" dirty="0">
                <a:solidFill>
                  <a:srgbClr val="FFFFFF"/>
                </a:solidFill>
              </a:rPr>
              <a:t>This investment type also has a maximum number of values in this range (16,598). The second one, debt_financing has only 870 values in this range.</a:t>
            </a:r>
          </a:p>
          <a:p>
            <a:pPr marL="0" indent="0">
              <a:buNone/>
            </a:pPr>
            <a:endParaRPr lang="en-IN" sz="2000" dirty="0">
              <a:solidFill>
                <a:srgbClr val="FFFFFF"/>
              </a:solidFill>
            </a:endParaRP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0155" y="730155"/>
            <a:ext cx="6090743" cy="1422871"/>
          </a:xfrm>
        </p:spPr>
        <p:txBody>
          <a:bodyPr>
            <a:normAutofit/>
          </a:bodyPr>
          <a:lstStyle/>
          <a:p>
            <a:r>
              <a:rPr lang="en-IN" b="1">
                <a:solidFill>
                  <a:srgbClr val="FFFFFF"/>
                </a:solidFill>
              </a:rPr>
              <a:t>Top 9 Countries</a:t>
            </a:r>
            <a:endParaRPr lang="en-IN">
              <a:solidFill>
                <a:srgbClr val="FFFFFF"/>
              </a:solidFill>
            </a:endParaRPr>
          </a:p>
        </p:txBody>
      </p:sp>
      <p:sp>
        <p:nvSpPr>
          <p:cNvPr id="19"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86384" y="2717021"/>
            <a:ext cx="6034514" cy="3208291"/>
          </a:xfrm>
        </p:spPr>
        <p:txBody>
          <a:bodyPr anchor="ctr">
            <a:normAutofit lnSpcReduction="10000"/>
          </a:bodyPr>
          <a:lstStyle/>
          <a:p>
            <a:pPr marL="0" indent="0">
              <a:buNone/>
            </a:pPr>
            <a:r>
              <a:rPr lang="en-IN" sz="1700" dirty="0"/>
              <a:t>The top 9 countries for Venture funds with 5-15M investment range are :</a:t>
            </a:r>
          </a:p>
          <a:p>
            <a:pPr marL="800100" lvl="1" indent="-342900">
              <a:buFont typeface="+mj-lt"/>
              <a:buAutoNum type="arabicPeriod"/>
            </a:pPr>
            <a:r>
              <a:rPr lang="en-IN" sz="1700" dirty="0">
                <a:solidFill>
                  <a:schemeClr val="accent1">
                    <a:lumMod val="75000"/>
                  </a:schemeClr>
                </a:solidFill>
              </a:rPr>
              <a:t>United States of America – English speaking country</a:t>
            </a:r>
          </a:p>
          <a:p>
            <a:pPr marL="800100" lvl="1" indent="-342900">
              <a:buFont typeface="+mj-lt"/>
              <a:buAutoNum type="arabicPeriod"/>
            </a:pPr>
            <a:r>
              <a:rPr lang="en-IN" sz="1700" dirty="0">
                <a:solidFill>
                  <a:schemeClr val="accent1">
                    <a:lumMod val="75000"/>
                  </a:schemeClr>
                </a:solidFill>
              </a:rPr>
              <a:t>Britain – English speaking country</a:t>
            </a:r>
          </a:p>
          <a:p>
            <a:pPr marL="800100" lvl="1" indent="-342900">
              <a:buFont typeface="+mj-lt"/>
              <a:buAutoNum type="arabicPeriod"/>
            </a:pPr>
            <a:r>
              <a:rPr lang="en-IN" sz="1700" dirty="0">
                <a:solidFill>
                  <a:schemeClr val="accent2">
                    <a:lumMod val="75000"/>
                  </a:schemeClr>
                </a:solidFill>
              </a:rPr>
              <a:t>China – Non-English speaking country</a:t>
            </a:r>
          </a:p>
          <a:p>
            <a:pPr marL="800100" lvl="1" indent="-342900">
              <a:buFont typeface="+mj-lt"/>
              <a:buAutoNum type="arabicPeriod"/>
            </a:pPr>
            <a:r>
              <a:rPr lang="en-IN" sz="1700" dirty="0">
                <a:solidFill>
                  <a:schemeClr val="accent1">
                    <a:lumMod val="75000"/>
                  </a:schemeClr>
                </a:solidFill>
              </a:rPr>
              <a:t>Canada – English speaking country</a:t>
            </a:r>
          </a:p>
          <a:p>
            <a:pPr marL="800100" lvl="1" indent="-342900">
              <a:buFont typeface="+mj-lt"/>
              <a:buAutoNum type="arabicPeriod"/>
            </a:pPr>
            <a:r>
              <a:rPr lang="en-IN" sz="1700" dirty="0">
                <a:solidFill>
                  <a:schemeClr val="accent1">
                    <a:lumMod val="75000"/>
                  </a:schemeClr>
                </a:solidFill>
              </a:rPr>
              <a:t>India – English speaking country</a:t>
            </a:r>
          </a:p>
          <a:p>
            <a:pPr marL="800100" lvl="1" indent="-342900">
              <a:buFont typeface="+mj-lt"/>
              <a:buAutoNum type="arabicPeriod"/>
            </a:pPr>
            <a:r>
              <a:rPr lang="en-IN" sz="1700" dirty="0">
                <a:solidFill>
                  <a:schemeClr val="accent1">
                    <a:lumMod val="75000"/>
                  </a:schemeClr>
                </a:solidFill>
              </a:rPr>
              <a:t>Israel – English speaking country</a:t>
            </a:r>
          </a:p>
          <a:p>
            <a:pPr marL="800100" lvl="1" indent="-342900">
              <a:buFont typeface="+mj-lt"/>
              <a:buAutoNum type="arabicPeriod"/>
            </a:pPr>
            <a:r>
              <a:rPr lang="en-IN" sz="1700" dirty="0">
                <a:solidFill>
                  <a:schemeClr val="accent2">
                    <a:lumMod val="75000"/>
                  </a:schemeClr>
                </a:solidFill>
              </a:rPr>
              <a:t>France – Non-English speaking country</a:t>
            </a:r>
          </a:p>
          <a:p>
            <a:pPr marL="800100" lvl="1" indent="-342900">
              <a:buFont typeface="+mj-lt"/>
              <a:buAutoNum type="arabicPeriod"/>
            </a:pPr>
            <a:r>
              <a:rPr lang="en-IN" sz="1700" dirty="0">
                <a:solidFill>
                  <a:schemeClr val="accent2">
                    <a:lumMod val="75000"/>
                  </a:schemeClr>
                </a:solidFill>
              </a:rPr>
              <a:t>Germany – Non-English speaking country</a:t>
            </a:r>
          </a:p>
          <a:p>
            <a:pPr marL="800100" lvl="1" indent="-342900">
              <a:buFont typeface="+mj-lt"/>
              <a:buAutoNum type="arabicPeriod"/>
            </a:pPr>
            <a:r>
              <a:rPr lang="en-IN" sz="1700" dirty="0">
                <a:solidFill>
                  <a:schemeClr val="accent2">
                    <a:lumMod val="75000"/>
                  </a:schemeClr>
                </a:solidFill>
              </a:rPr>
              <a:t>Sweden – Non-English speaking country</a:t>
            </a:r>
          </a:p>
          <a:p>
            <a:pPr marL="0" indent="0">
              <a:buNone/>
            </a:pPr>
            <a:endParaRPr lang="en-IN" sz="1700" dirty="0"/>
          </a:p>
          <a:p>
            <a:pPr marL="0" indent="0">
              <a:buNone/>
            </a:pPr>
            <a:endParaRPr lang="en-IN" sz="1700" dirty="0"/>
          </a:p>
        </p:txBody>
      </p:sp>
      <p:sp>
        <p:nvSpPr>
          <p:cNvPr id="17" name="Rectangle 16">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66D5684-1F82-884F-911C-52D4A6FF3258}"/>
              </a:ext>
            </a:extLst>
          </p:cNvPr>
          <p:cNvPicPr>
            <a:picLocks noChangeAspect="1"/>
          </p:cNvPicPr>
          <p:nvPr/>
        </p:nvPicPr>
        <p:blipFill>
          <a:blip r:embed="rId2"/>
          <a:stretch>
            <a:fillRect/>
          </a:stretch>
        </p:blipFill>
        <p:spPr>
          <a:xfrm>
            <a:off x="7943165" y="2697448"/>
            <a:ext cx="3126700" cy="3493008"/>
          </a:xfrm>
          <a:prstGeom prst="rect">
            <a:avLst/>
          </a:prstGeom>
        </p:spPr>
      </p:pic>
      <p:sp>
        <p:nvSpPr>
          <p:cNvPr id="5" name="Rectangle 4">
            <a:extLst>
              <a:ext uri="{FF2B5EF4-FFF2-40B4-BE49-F238E27FC236}">
                <a16:creationId xmlns:a16="http://schemas.microsoft.com/office/drawing/2014/main" id="{5BDF1441-68EA-AF45-A72E-793810227189}"/>
              </a:ext>
            </a:extLst>
          </p:cNvPr>
          <p:cNvSpPr/>
          <p:nvPr/>
        </p:nvSpPr>
        <p:spPr>
          <a:xfrm>
            <a:off x="458919" y="5977529"/>
            <a:ext cx="6821031" cy="307777"/>
          </a:xfrm>
          <a:prstGeom prst="rect">
            <a:avLst/>
          </a:prstGeom>
        </p:spPr>
        <p:txBody>
          <a:bodyPr wrap="square">
            <a:spAutoFit/>
          </a:bodyPr>
          <a:lstStyle/>
          <a:p>
            <a:r>
              <a:rPr lang="en-IN" sz="1400" b="1" dirty="0"/>
              <a:t>* Interesting Note </a:t>
            </a:r>
            <a:r>
              <a:rPr lang="en-IN" sz="1400" dirty="0"/>
              <a:t>: If the range, 5-15M is ignored, Canada and India exchange their places. </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905833"/>
            <a:ext cx="4215063" cy="2398713"/>
          </a:xfrm>
        </p:spPr>
        <p:txBody>
          <a:bodyPr>
            <a:normAutofit/>
          </a:bodyPr>
          <a:lstStyle/>
          <a:p>
            <a:r>
              <a:rPr lang="en-IN" b="1" dirty="0"/>
              <a:t>Top Sectors Across Top 3 Countries</a:t>
            </a:r>
            <a:endParaRPr lang="en-IN" dirty="0"/>
          </a:p>
        </p:txBody>
      </p:sp>
      <p:pic>
        <p:nvPicPr>
          <p:cNvPr id="8" name="Picture 7">
            <a:extLst>
              <a:ext uri="{FF2B5EF4-FFF2-40B4-BE49-F238E27FC236}">
                <a16:creationId xmlns:a16="http://schemas.microsoft.com/office/drawing/2014/main" id="{C82885C1-FE21-A74A-8A5D-4C7CBA4C30BE}"/>
              </a:ext>
            </a:extLst>
          </p:cNvPr>
          <p:cNvPicPr>
            <a:picLocks noChangeAspect="1"/>
          </p:cNvPicPr>
          <p:nvPr/>
        </p:nvPicPr>
        <p:blipFill>
          <a:blip r:embed="rId3"/>
          <a:stretch>
            <a:fillRect/>
          </a:stretch>
        </p:blipFill>
        <p:spPr>
          <a:xfrm>
            <a:off x="1301866" y="553454"/>
            <a:ext cx="9589436" cy="2469279"/>
          </a:xfrm>
          <a:prstGeom prst="rect">
            <a:avLst/>
          </a:prstGeom>
        </p:spPr>
      </p:pic>
      <p:sp>
        <p:nvSpPr>
          <p:cNvPr id="6" name="Content Placeholder 5">
            <a:extLst>
              <a:ext uri="{FF2B5EF4-FFF2-40B4-BE49-F238E27FC236}">
                <a16:creationId xmlns:a16="http://schemas.microsoft.com/office/drawing/2014/main" id="{46FF0974-3E9E-964D-A858-AB5020875FF1}"/>
              </a:ext>
            </a:extLst>
          </p:cNvPr>
          <p:cNvSpPr>
            <a:spLocks noGrp="1"/>
          </p:cNvSpPr>
          <p:nvPr>
            <p:ph idx="1"/>
          </p:nvPr>
        </p:nvSpPr>
        <p:spPr>
          <a:xfrm>
            <a:off x="5630779" y="3884452"/>
            <a:ext cx="5723021" cy="2398713"/>
          </a:xfrm>
        </p:spPr>
        <p:txBody>
          <a:bodyPr anchor="ctr">
            <a:normAutofit/>
          </a:bodyPr>
          <a:lstStyle/>
          <a:p>
            <a:r>
              <a:rPr lang="en-US" sz="1400" dirty="0"/>
              <a:t>US &amp; GB have their top 3 sectors as follows :</a:t>
            </a:r>
          </a:p>
          <a:p>
            <a:pPr marL="800100" lvl="1" indent="-342900">
              <a:buFont typeface="+mj-lt"/>
              <a:buAutoNum type="arabicPeriod"/>
            </a:pPr>
            <a:r>
              <a:rPr lang="en-US" sz="1400" dirty="0"/>
              <a:t>Others</a:t>
            </a:r>
          </a:p>
          <a:p>
            <a:pPr marL="800100" lvl="1" indent="-342900">
              <a:buFont typeface="+mj-lt"/>
              <a:buAutoNum type="arabicPeriod"/>
            </a:pPr>
            <a:r>
              <a:rPr lang="en-US" sz="1400" dirty="0"/>
              <a:t>Social, Finance, Analytics, Advertising and</a:t>
            </a:r>
          </a:p>
          <a:p>
            <a:pPr marL="800100" lvl="1" indent="-342900">
              <a:buFont typeface="+mj-lt"/>
              <a:buAutoNum type="arabicPeriod"/>
            </a:pPr>
            <a:r>
              <a:rPr lang="en-US" sz="1400" dirty="0"/>
              <a:t>Cleantech / Semiconductors</a:t>
            </a:r>
          </a:p>
          <a:p>
            <a:pPr lvl="1"/>
            <a:endParaRPr lang="en-US" sz="1400" dirty="0"/>
          </a:p>
          <a:p>
            <a:r>
              <a:rPr lang="en-US" sz="1400" dirty="0"/>
              <a:t>Whereas CA has</a:t>
            </a:r>
          </a:p>
          <a:p>
            <a:pPr marL="800100" lvl="1" indent="-342900">
              <a:buFont typeface="+mj-lt"/>
              <a:buAutoNum type="arabicPeriod"/>
            </a:pPr>
            <a:r>
              <a:rPr lang="en-US" sz="1400" dirty="0"/>
              <a:t>Cleantech / Semiconductors</a:t>
            </a:r>
          </a:p>
          <a:p>
            <a:pPr marL="800100" lvl="1" indent="-342900">
              <a:buFont typeface="+mj-lt"/>
              <a:buAutoNum type="arabicPeriod"/>
            </a:pPr>
            <a:r>
              <a:rPr lang="en-US" sz="1400" dirty="0"/>
              <a:t>Others</a:t>
            </a:r>
          </a:p>
          <a:p>
            <a:pPr marL="800100" lvl="1" indent="-342900">
              <a:buFont typeface="+mj-lt"/>
              <a:buAutoNum type="arabicPeriod"/>
            </a:pPr>
            <a:r>
              <a:rPr lang="en-US" sz="1400" dirty="0"/>
              <a:t>Social, Finance, Analytics, Advertising and</a:t>
            </a:r>
          </a:p>
          <a:p>
            <a:endParaRPr lang="en-US"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Rectangle 8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Rectangle 87">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136331" y="540167"/>
            <a:ext cx="2824070" cy="2135867"/>
          </a:xfrm>
        </p:spPr>
        <p:txBody>
          <a:bodyPr vert="horz" lIns="91440" tIns="45720" rIns="91440" bIns="45720" rtlCol="0" anchor="b">
            <a:normAutofit/>
          </a:bodyPr>
          <a:lstStyle/>
          <a:p>
            <a:r>
              <a:rPr lang="en-US" sz="4400" b="1" kern="1200">
                <a:latin typeface="+mj-lt"/>
                <a:ea typeface="+mj-ea"/>
                <a:cs typeface="+mj-cs"/>
              </a:rPr>
              <a:t>Investment Type - 1</a:t>
            </a:r>
            <a:endParaRPr lang="en-US" sz="4400" kern="1200">
              <a:latin typeface="+mj-lt"/>
              <a:ea typeface="+mj-ea"/>
              <a:cs typeface="+mj-cs"/>
            </a:endParaRPr>
          </a:p>
        </p:txBody>
      </p:sp>
      <p:sp>
        <p:nvSpPr>
          <p:cNvPr id="90" name="Rectangle 89">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4">
            <a:extLst>
              <a:ext uri="{FF2B5EF4-FFF2-40B4-BE49-F238E27FC236}">
                <a16:creationId xmlns:a16="http://schemas.microsoft.com/office/drawing/2014/main" id="{D77E493C-3736-1540-BA81-2A29D8C72D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05" y="713344"/>
            <a:ext cx="6511634" cy="540465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0A995A86-917C-A94D-9515-20E0FDCE0084}"/>
              </a:ext>
            </a:extLst>
          </p:cNvPr>
          <p:cNvSpPr>
            <a:spLocks noGrp="1"/>
          </p:cNvSpPr>
          <p:nvPr>
            <p:ph idx="1"/>
          </p:nvPr>
        </p:nvSpPr>
        <p:spPr>
          <a:xfrm>
            <a:off x="8136331" y="3197504"/>
            <a:ext cx="2909615" cy="3095445"/>
          </a:xfrm>
        </p:spPr>
        <p:txBody>
          <a:bodyPr vert="horz" lIns="91440" tIns="45720" rIns="91440" bIns="45720" rtlCol="0" anchor="t">
            <a:normAutofit/>
          </a:bodyPr>
          <a:lstStyle/>
          <a:p>
            <a:pPr>
              <a:lnSpc>
                <a:spcPct val="110000"/>
              </a:lnSpc>
              <a:spcAft>
                <a:spcPts val="600"/>
              </a:spcAft>
            </a:pPr>
            <a:r>
              <a:rPr lang="en-US" sz="1800" dirty="0">
                <a:latin typeface="+mn-lt"/>
                <a:cs typeface="+mn-cs"/>
              </a:rPr>
              <a:t>This box plot clearly depicts that venture is the only funding type that satisfies the condition of investment amounts in range of 5-15M.</a:t>
            </a:r>
          </a:p>
        </p:txBody>
      </p:sp>
      <p:cxnSp>
        <p:nvCxnSpPr>
          <p:cNvPr id="92" name="Straight Connector 91">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136331" y="540167"/>
            <a:ext cx="2824070" cy="2135867"/>
          </a:xfrm>
        </p:spPr>
        <p:txBody>
          <a:bodyPr vert="horz" lIns="91440" tIns="45720" rIns="91440" bIns="45720" rtlCol="0" anchor="b">
            <a:normAutofit/>
          </a:bodyPr>
          <a:lstStyle/>
          <a:p>
            <a:r>
              <a:rPr lang="en-US" sz="4400" b="1" kern="1200" dirty="0">
                <a:latin typeface="+mj-lt"/>
                <a:ea typeface="+mj-ea"/>
                <a:cs typeface="+mj-cs"/>
              </a:rPr>
              <a:t>Investment Type - 2</a:t>
            </a:r>
            <a:endParaRPr lang="en-US" sz="4400" kern="1200" dirty="0">
              <a:latin typeface="+mj-lt"/>
              <a:ea typeface="+mj-ea"/>
              <a:cs typeface="+mj-cs"/>
            </a:endParaRPr>
          </a:p>
        </p:txBody>
      </p:sp>
      <p:sp>
        <p:nvSpPr>
          <p:cNvPr id="141" name="Rectangle 140">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098" name="Picture 2">
            <a:extLst>
              <a:ext uri="{FF2B5EF4-FFF2-40B4-BE49-F238E27FC236}">
                <a16:creationId xmlns:a16="http://schemas.microsoft.com/office/drawing/2014/main" id="{3DF42543-6F7F-654D-A62A-C55ECEC6F8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05" y="1214966"/>
            <a:ext cx="7400808" cy="4903034"/>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0A995A86-917C-A94D-9515-20E0FDCE0084}"/>
              </a:ext>
            </a:extLst>
          </p:cNvPr>
          <p:cNvSpPr>
            <a:spLocks noGrp="1"/>
          </p:cNvSpPr>
          <p:nvPr>
            <p:ph idx="1"/>
          </p:nvPr>
        </p:nvSpPr>
        <p:spPr>
          <a:xfrm>
            <a:off x="8136331" y="2880452"/>
            <a:ext cx="2824070" cy="3095445"/>
          </a:xfrm>
        </p:spPr>
        <p:txBody>
          <a:bodyPr vert="horz" lIns="91440" tIns="45720" rIns="91440" bIns="45720" rtlCol="0" anchor="t">
            <a:normAutofit/>
          </a:bodyPr>
          <a:lstStyle/>
          <a:p>
            <a:pPr>
              <a:spcAft>
                <a:spcPts val="600"/>
              </a:spcAft>
            </a:pPr>
            <a:r>
              <a:rPr lang="en-US" sz="1800" dirty="0">
                <a:latin typeface="+mn-lt"/>
                <a:cs typeface="+mn-cs"/>
              </a:rPr>
              <a:t>This chart shows that 5-15M investment range has mostly </a:t>
            </a:r>
            <a:r>
              <a:rPr lang="en-US" sz="1800" b="1" dirty="0">
                <a:solidFill>
                  <a:schemeClr val="accent1"/>
                </a:solidFill>
                <a:latin typeface="+mn-lt"/>
                <a:cs typeface="+mn-cs"/>
              </a:rPr>
              <a:t>Venture</a:t>
            </a:r>
            <a:r>
              <a:rPr lang="en-US" sz="1800" dirty="0">
                <a:latin typeface="+mn-lt"/>
                <a:cs typeface="+mn-cs"/>
              </a:rPr>
              <a:t> funding type and it reinforces that </a:t>
            </a:r>
            <a:r>
              <a:rPr lang="en-US" sz="1800" b="1" dirty="0">
                <a:solidFill>
                  <a:schemeClr val="accent1"/>
                </a:solidFill>
              </a:rPr>
              <a:t>Venture</a:t>
            </a:r>
            <a:r>
              <a:rPr lang="en-US" sz="1800" dirty="0">
                <a:latin typeface="+mn-lt"/>
                <a:cs typeface="+mn-cs"/>
              </a:rPr>
              <a:t> is the </a:t>
            </a:r>
            <a:r>
              <a:rPr lang="en-US" sz="1800" b="1" dirty="0">
                <a:solidFill>
                  <a:schemeClr val="accent1"/>
                </a:solidFill>
                <a:latin typeface="+mn-lt"/>
                <a:cs typeface="+mn-cs"/>
              </a:rPr>
              <a:t>BEST</a:t>
            </a:r>
            <a:r>
              <a:rPr lang="en-US" sz="1800" dirty="0">
                <a:latin typeface="+mn-lt"/>
                <a:cs typeface="+mn-cs"/>
              </a:rPr>
              <a:t> funding type for our company. </a:t>
            </a:r>
          </a:p>
        </p:txBody>
      </p:sp>
      <p:cxnSp>
        <p:nvCxnSpPr>
          <p:cNvPr id="143" name="Straight Connector 142">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08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8045751" y="629266"/>
            <a:ext cx="3667039" cy="1676603"/>
          </a:xfrm>
        </p:spPr>
        <p:txBody>
          <a:bodyPr vert="horz" lIns="91440" tIns="45720" rIns="91440" bIns="45720" rtlCol="0">
            <a:normAutofit/>
          </a:bodyPr>
          <a:lstStyle/>
          <a:p>
            <a:r>
              <a:rPr lang="en-US" b="1" kern="1200" dirty="0">
                <a:latin typeface="+mj-lt"/>
                <a:ea typeface="+mj-ea"/>
                <a:cs typeface="+mj-cs"/>
              </a:rPr>
              <a:t>Top 3 Countries</a:t>
            </a:r>
            <a:endParaRPr lang="en-US" kern="1200" dirty="0">
              <a:latin typeface="+mj-lt"/>
              <a:ea typeface="+mj-ea"/>
              <a:cs typeface="+mj-cs"/>
            </a:endParaRPr>
          </a:p>
        </p:txBody>
      </p:sp>
      <p:sp>
        <p:nvSpPr>
          <p:cNvPr id="192" name="Rectangle 19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CD982E7F-AE5D-C44D-9964-4CF40BE876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298" b="-3"/>
          <a:stretch/>
        </p:blipFill>
        <p:spPr bwMode="auto">
          <a:xfrm>
            <a:off x="644652" y="722376"/>
            <a:ext cx="6263640" cy="541324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0A995A86-917C-A94D-9515-20E0FDCE0084}"/>
              </a:ext>
            </a:extLst>
          </p:cNvPr>
          <p:cNvSpPr>
            <a:spLocks noGrp="1"/>
          </p:cNvSpPr>
          <p:nvPr>
            <p:ph idx="1"/>
          </p:nvPr>
        </p:nvSpPr>
        <p:spPr>
          <a:xfrm>
            <a:off x="8045753" y="2438401"/>
            <a:ext cx="3667036" cy="3779520"/>
          </a:xfrm>
        </p:spPr>
        <p:txBody>
          <a:bodyPr vert="horz" lIns="91440" tIns="45720" rIns="91440" bIns="45720" rtlCol="0">
            <a:normAutofit/>
          </a:bodyPr>
          <a:lstStyle/>
          <a:p>
            <a:pPr>
              <a:spcAft>
                <a:spcPts val="600"/>
              </a:spcAft>
            </a:pPr>
            <a:r>
              <a:rPr lang="en-US" sz="1800" dirty="0">
                <a:latin typeface="+mn-lt"/>
                <a:cs typeface="+mn-cs"/>
              </a:rPr>
              <a:t>This chart shows that top three venture funding, English speaking countries are </a:t>
            </a:r>
          </a:p>
          <a:p>
            <a:pPr lvl="1">
              <a:spcAft>
                <a:spcPts val="600"/>
              </a:spcAft>
            </a:pPr>
            <a:r>
              <a:rPr lang="en-US" sz="1400" dirty="0">
                <a:latin typeface="+mn-lt"/>
                <a:cs typeface="+mn-cs"/>
              </a:rPr>
              <a:t>USA</a:t>
            </a:r>
          </a:p>
          <a:p>
            <a:pPr lvl="1">
              <a:spcAft>
                <a:spcPts val="600"/>
              </a:spcAft>
            </a:pPr>
            <a:r>
              <a:rPr lang="en-US" sz="1400" dirty="0">
                <a:latin typeface="+mn-lt"/>
                <a:cs typeface="+mn-cs"/>
              </a:rPr>
              <a:t>GBR and</a:t>
            </a:r>
          </a:p>
          <a:p>
            <a:pPr lvl="1">
              <a:spcAft>
                <a:spcPts val="600"/>
              </a:spcAft>
            </a:pPr>
            <a:r>
              <a:rPr lang="en-US" sz="1400" dirty="0">
                <a:latin typeface="+mn-lt"/>
                <a:cs typeface="+mn-cs"/>
              </a:rPr>
              <a:t>CAD</a:t>
            </a:r>
          </a:p>
        </p:txBody>
      </p:sp>
    </p:spTree>
    <p:extLst>
      <p:ext uri="{BB962C8B-B14F-4D97-AF65-F5344CB8AC3E}">
        <p14:creationId xmlns:p14="http://schemas.microsoft.com/office/powerpoint/2010/main" val="2635515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501</Words>
  <Application>Microsoft Macintosh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 Medium</vt:lpstr>
      <vt:lpstr>Times New Roman</vt:lpstr>
      <vt:lpstr>Office Theme</vt:lpstr>
      <vt:lpstr>INVESTMENT ASSIGNMENT  SUBMISSION </vt:lpstr>
      <vt:lpstr> Objective &amp; Goals</vt:lpstr>
      <vt:lpstr> &lt;Problem solving methodology&gt;</vt:lpstr>
      <vt:lpstr>Investment Type</vt:lpstr>
      <vt:lpstr>Top 9 Countries</vt:lpstr>
      <vt:lpstr>Top Sectors Across Top 3 Countries</vt:lpstr>
      <vt:lpstr>Investment Type - 1</vt:lpstr>
      <vt:lpstr>Investment Type - 2</vt:lpstr>
      <vt:lpstr>Top 3 Countries</vt:lpstr>
      <vt:lpstr>Top 3 Sectors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Balisetty,Ambareesh(abalisetty)</cp:lastModifiedBy>
  <cp:revision>37</cp:revision>
  <dcterms:created xsi:type="dcterms:W3CDTF">2016-06-09T08:16:28Z</dcterms:created>
  <dcterms:modified xsi:type="dcterms:W3CDTF">2021-02-01T08:05:29Z</dcterms:modified>
</cp:coreProperties>
</file>