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2" r:id="rId4"/>
    <p:sldId id="260" r:id="rId5"/>
    <p:sldId id="277" r:id="rId6"/>
    <p:sldId id="279" r:id="rId7"/>
    <p:sldId id="278" r:id="rId8"/>
    <p:sldId id="275" r:id="rId9"/>
    <p:sldId id="270" r:id="rId10"/>
    <p:sldId id="280" r:id="rId11"/>
    <p:sldId id="281" r:id="rId12"/>
    <p:sldId id="28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22/02/21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18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38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8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12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52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118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544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697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479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49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22/02/21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22/02/21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22/02/21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22/02/21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US" dirty="0"/>
              <a:t>Lending Club Case Study</a:t>
            </a:r>
            <a:r>
              <a:rPr lang="en-IN" sz="28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Ambareesh Balisetty </a:t>
            </a:r>
            <a:r>
              <a:rPr lang="en-IN" sz="1800"/>
              <a:t>&amp; Nirmal Kumar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8E139F69-90DB-4363-99C1-CDD094EED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F5608BC-985E-44AE-8C56-1C7990286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FF652A2A-BC90-4341-B339-840F6E1C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3" name="Freeform 6">
              <a:extLst>
                <a:ext uri="{FF2B5EF4-FFF2-40B4-BE49-F238E27FC236}">
                  <a16:creationId xmlns:a16="http://schemas.microsoft.com/office/drawing/2014/main" id="{E55F3E59-21AB-424D-B654-E1B9E304F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C62893-0ACC-9746-91B3-60D9DD41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75551"/>
              </p:ext>
            </p:extLst>
          </p:nvPr>
        </p:nvGraphicFramePr>
        <p:xfrm>
          <a:off x="1198944" y="2411848"/>
          <a:ext cx="5271428" cy="42560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14274">
                  <a:extLst>
                    <a:ext uri="{9D8B030D-6E8A-4147-A177-3AD203B41FA5}">
                      <a16:colId xmlns:a16="http://schemas.microsoft.com/office/drawing/2014/main" val="581327359"/>
                    </a:ext>
                  </a:extLst>
                </a:gridCol>
                <a:gridCol w="797121">
                  <a:extLst>
                    <a:ext uri="{9D8B030D-6E8A-4147-A177-3AD203B41FA5}">
                      <a16:colId xmlns:a16="http://schemas.microsoft.com/office/drawing/2014/main" val="4165301589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619077479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2632281947"/>
                    </a:ext>
                  </a:extLst>
                </a:gridCol>
                <a:gridCol w="1033668">
                  <a:extLst>
                    <a:ext uri="{9D8B030D-6E8A-4147-A177-3AD203B41FA5}">
                      <a16:colId xmlns:a16="http://schemas.microsoft.com/office/drawing/2014/main" val="35446625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b="1" cap="all" spc="60" dirty="0">
                          <a:solidFill>
                            <a:schemeClr val="tx1"/>
                          </a:solidFill>
                        </a:rPr>
                        <a:t>Independent Variable</a:t>
                      </a:r>
                    </a:p>
                  </a:txBody>
                  <a:tcPr marL="138577" marR="138577" marT="138577" marB="138577"/>
                </a:tc>
                <a:tc>
                  <a:txBody>
                    <a:bodyPr/>
                    <a:lstStyle/>
                    <a:p>
                      <a:r>
                        <a:rPr lang="en-US" sz="1100" b="1" cap="all" spc="6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138577" marR="138577" marT="138577" marB="1385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cap="all" spc="60" dirty="0">
                          <a:solidFill>
                            <a:schemeClr val="tx1"/>
                          </a:solidFill>
                        </a:rPr>
                        <a:t>Dependent variable</a:t>
                      </a:r>
                    </a:p>
                  </a:txBody>
                  <a:tcPr marL="138577" marR="138577" marT="138577" marB="138577"/>
                </a:tc>
                <a:tc>
                  <a:txBody>
                    <a:bodyPr/>
                    <a:lstStyle/>
                    <a:p>
                      <a:r>
                        <a:rPr lang="en-US" sz="1100" b="1" cap="all" spc="6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138577" marR="138577" marT="138577" marB="138577"/>
                </a:tc>
                <a:tc>
                  <a:txBody>
                    <a:bodyPr/>
                    <a:lstStyle/>
                    <a:p>
                      <a:r>
                        <a:rPr lang="en-US" sz="1100" b="1" cap="all" spc="60" dirty="0">
                          <a:solidFill>
                            <a:schemeClr val="tx1"/>
                          </a:solidFill>
                        </a:rPr>
                        <a:t>Default Rate</a:t>
                      </a:r>
                    </a:p>
                  </a:txBody>
                  <a:tcPr marL="138577" marR="138577" marT="138577" marB="138577"/>
                </a:tc>
                <a:extLst>
                  <a:ext uri="{0D108BD9-81ED-4DB2-BD59-A6C34878D82A}">
                    <a16:rowId xmlns:a16="http://schemas.microsoft.com/office/drawing/2014/main" val="3231321309"/>
                  </a:ext>
                </a:extLst>
              </a:tr>
              <a:tr h="4163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</a:rPr>
                        <a:t>Interest Rate</a:t>
                      </a:r>
                      <a:endParaRPr lang="en-US" sz="10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cap="none" spc="0" dirty="0">
                          <a:solidFill>
                            <a:schemeClr val="tx1"/>
                          </a:solidFill>
                        </a:rPr>
                        <a:t>16% - 20%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  <a:endParaRPr lang="en-US" sz="1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b="0" cap="none" spc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b="0" cap="none" spc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 marL="92385" marR="92385" marT="46193" marB="92385" anchor="ctr"/>
                </a:tc>
                <a:extLst>
                  <a:ext uri="{0D108BD9-81ED-4DB2-BD59-A6C34878D82A}">
                    <a16:rowId xmlns:a16="http://schemas.microsoft.com/office/drawing/2014/main" val="3574114293"/>
                  </a:ext>
                </a:extLst>
              </a:tr>
              <a:tr h="4163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</a:rPr>
                        <a:t>Interest Rate</a:t>
                      </a:r>
                      <a:endParaRPr lang="en-US" sz="10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20% - 24%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</a:rPr>
                        <a:t>Derogatory Remarks</a:t>
                      </a:r>
                      <a:endParaRPr lang="en-US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53%</a:t>
                      </a:r>
                    </a:p>
                  </a:txBody>
                  <a:tcPr marL="92385" marR="92385" marT="46193" marB="92385" anchor="ctr"/>
                </a:tc>
                <a:extLst>
                  <a:ext uri="{0D108BD9-81ED-4DB2-BD59-A6C34878D82A}">
                    <a16:rowId xmlns:a16="http://schemas.microsoft.com/office/drawing/2014/main" val="2580497224"/>
                  </a:ext>
                </a:extLst>
              </a:tr>
              <a:tr h="4163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</a:rPr>
                        <a:t>Interest Rate</a:t>
                      </a:r>
                      <a:endParaRPr lang="en-US" sz="10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20% - 24%</a:t>
                      </a:r>
                    </a:p>
                    <a:p>
                      <a:pPr algn="l"/>
                      <a:endParaRPr lang="en-US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Home Ownership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Own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60%</a:t>
                      </a:r>
                    </a:p>
                  </a:txBody>
                  <a:tcPr marL="92385" marR="92385" marT="46193" marB="92385" anchor="ctr"/>
                </a:tc>
                <a:extLst>
                  <a:ext uri="{0D108BD9-81ED-4DB2-BD59-A6C34878D82A}">
                    <a16:rowId xmlns:a16="http://schemas.microsoft.com/office/drawing/2014/main" val="1367277969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</a:rPr>
                        <a:t>Interest Rate</a:t>
                      </a:r>
                      <a:endParaRPr lang="en-US" sz="10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cap="none" spc="0" dirty="0">
                          <a:solidFill>
                            <a:schemeClr val="tx1"/>
                          </a:solidFill>
                        </a:rPr>
                        <a:t>16% - 20%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Educational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66.7%</a:t>
                      </a:r>
                    </a:p>
                  </a:txBody>
                  <a:tcPr marL="92385" marR="92385" marT="46193" marB="92385" anchor="ctr"/>
                </a:tc>
                <a:extLst>
                  <a:ext uri="{0D108BD9-81ED-4DB2-BD59-A6C34878D82A}">
                    <a16:rowId xmlns:a16="http://schemas.microsoft.com/office/drawing/2014/main" val="2391091375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</a:rPr>
                        <a:t>Interest Rate</a:t>
                      </a:r>
                      <a:endParaRPr lang="en-US" sz="10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20% - 24%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Educational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66.7%</a:t>
                      </a:r>
                    </a:p>
                  </a:txBody>
                  <a:tcPr marL="92385" marR="92385" marT="46193" marB="92385" anchor="ctr"/>
                </a:tc>
                <a:extLst>
                  <a:ext uri="{0D108BD9-81ED-4DB2-BD59-A6C34878D82A}">
                    <a16:rowId xmlns:a16="http://schemas.microsoft.com/office/drawing/2014/main" val="1893051072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</a:rPr>
                        <a:t>Interest Rate</a:t>
                      </a:r>
                      <a:endParaRPr lang="en-US" sz="10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20% - 24%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House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 marL="92385" marR="92385" marT="46193" marB="92385" anchor="ctr"/>
                </a:tc>
                <a:extLst>
                  <a:ext uri="{0D108BD9-81ED-4DB2-BD59-A6C34878D82A}">
                    <a16:rowId xmlns:a16="http://schemas.microsoft.com/office/drawing/2014/main" val="2756718570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</a:rPr>
                        <a:t>Interest Rate</a:t>
                      </a:r>
                      <a:endParaRPr lang="en-US" sz="10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cap="none" spc="0" dirty="0">
                          <a:solidFill>
                            <a:schemeClr val="tx1"/>
                          </a:solidFill>
                        </a:rPr>
                        <a:t>16% - 20%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Medical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57.1%</a:t>
                      </a:r>
                    </a:p>
                  </a:txBody>
                  <a:tcPr marL="92385" marR="92385" marT="46193" marB="92385" anchor="ctr"/>
                </a:tc>
                <a:extLst>
                  <a:ext uri="{0D108BD9-81ED-4DB2-BD59-A6C34878D82A}">
                    <a16:rowId xmlns:a16="http://schemas.microsoft.com/office/drawing/2014/main" val="3631004582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</a:rPr>
                        <a:t>Interest Rate</a:t>
                      </a:r>
                      <a:endParaRPr lang="en-US" sz="10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cap="none" spc="0" dirty="0">
                          <a:solidFill>
                            <a:schemeClr val="tx1"/>
                          </a:solidFill>
                        </a:rPr>
                        <a:t>16% - 20%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Small Business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52.7%</a:t>
                      </a:r>
                    </a:p>
                  </a:txBody>
                  <a:tcPr marL="92385" marR="92385" marT="46193" marB="92385" anchor="ctr"/>
                </a:tc>
                <a:extLst>
                  <a:ext uri="{0D108BD9-81ED-4DB2-BD59-A6C34878D82A}">
                    <a16:rowId xmlns:a16="http://schemas.microsoft.com/office/drawing/2014/main" val="2000639912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</a:rPr>
                        <a:t>Interest Rate</a:t>
                      </a:r>
                      <a:endParaRPr lang="en-US" sz="10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cap="none" spc="0" dirty="0">
                          <a:solidFill>
                            <a:schemeClr val="tx1"/>
                          </a:solidFill>
                        </a:rPr>
                        <a:t>16% - 20%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</a:rPr>
                        <a:t>Bankruptcies</a:t>
                      </a:r>
                      <a:endParaRPr lang="en-US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54.8%</a:t>
                      </a:r>
                    </a:p>
                  </a:txBody>
                  <a:tcPr marL="92385" marR="92385" marT="46193" marB="92385" anchor="ctr"/>
                </a:tc>
                <a:extLst>
                  <a:ext uri="{0D108BD9-81ED-4DB2-BD59-A6C34878D82A}">
                    <a16:rowId xmlns:a16="http://schemas.microsoft.com/office/drawing/2014/main" val="1409958300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35CC9C6F-CAE5-AE4C-96F5-6AC24B5E4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097221"/>
              </p:ext>
            </p:extLst>
          </p:nvPr>
        </p:nvGraphicFramePr>
        <p:xfrm>
          <a:off x="6615959" y="3688159"/>
          <a:ext cx="5271428" cy="316984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14274">
                  <a:extLst>
                    <a:ext uri="{9D8B030D-6E8A-4147-A177-3AD203B41FA5}">
                      <a16:colId xmlns:a16="http://schemas.microsoft.com/office/drawing/2014/main" val="581327359"/>
                    </a:ext>
                  </a:extLst>
                </a:gridCol>
                <a:gridCol w="797121">
                  <a:extLst>
                    <a:ext uri="{9D8B030D-6E8A-4147-A177-3AD203B41FA5}">
                      <a16:colId xmlns:a16="http://schemas.microsoft.com/office/drawing/2014/main" val="4165301589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619077479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2632281947"/>
                    </a:ext>
                  </a:extLst>
                </a:gridCol>
                <a:gridCol w="1033668">
                  <a:extLst>
                    <a:ext uri="{9D8B030D-6E8A-4147-A177-3AD203B41FA5}">
                      <a16:colId xmlns:a16="http://schemas.microsoft.com/office/drawing/2014/main" val="35446625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b="1" cap="all" spc="60" dirty="0">
                          <a:solidFill>
                            <a:schemeClr val="tx1"/>
                          </a:solidFill>
                        </a:rPr>
                        <a:t>Independent Variable</a:t>
                      </a:r>
                    </a:p>
                  </a:txBody>
                  <a:tcPr marL="138577" marR="138577" marT="138577" marB="138577"/>
                </a:tc>
                <a:tc>
                  <a:txBody>
                    <a:bodyPr/>
                    <a:lstStyle/>
                    <a:p>
                      <a:r>
                        <a:rPr lang="en-US" sz="1100" b="1" cap="all" spc="6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138577" marR="138577" marT="138577" marB="1385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cap="all" spc="60" dirty="0">
                          <a:solidFill>
                            <a:schemeClr val="tx1"/>
                          </a:solidFill>
                        </a:rPr>
                        <a:t>Dependent variable</a:t>
                      </a:r>
                    </a:p>
                  </a:txBody>
                  <a:tcPr marL="138577" marR="138577" marT="138577" marB="138577"/>
                </a:tc>
                <a:tc>
                  <a:txBody>
                    <a:bodyPr/>
                    <a:lstStyle/>
                    <a:p>
                      <a:r>
                        <a:rPr lang="en-US" sz="1100" b="1" cap="all" spc="6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138577" marR="138577" marT="138577" marB="138577"/>
                </a:tc>
                <a:tc>
                  <a:txBody>
                    <a:bodyPr/>
                    <a:lstStyle/>
                    <a:p>
                      <a:r>
                        <a:rPr lang="en-US" sz="1100" b="1" cap="all" spc="60" dirty="0">
                          <a:solidFill>
                            <a:schemeClr val="tx1"/>
                          </a:solidFill>
                        </a:rPr>
                        <a:t>Default Rate</a:t>
                      </a:r>
                    </a:p>
                  </a:txBody>
                  <a:tcPr marL="138577" marR="138577" marT="138577" marB="138577"/>
                </a:tc>
                <a:extLst>
                  <a:ext uri="{0D108BD9-81ED-4DB2-BD59-A6C34878D82A}">
                    <a16:rowId xmlns:a16="http://schemas.microsoft.com/office/drawing/2014/main" val="3231321309"/>
                  </a:ext>
                </a:extLst>
              </a:tr>
              <a:tr h="4163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Term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 Months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Home Ownership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b="0" cap="none" spc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marL="92385" marR="92385" marT="46193" marB="92385" anchor="ctr"/>
                </a:tc>
                <a:extLst>
                  <a:ext uri="{0D108BD9-81ED-4DB2-BD59-A6C34878D82A}">
                    <a16:rowId xmlns:a16="http://schemas.microsoft.com/office/drawing/2014/main" val="2218826894"/>
                  </a:ext>
                </a:extLst>
              </a:tr>
              <a:tr h="4163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Term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 Months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Annual Income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12L -  24L</a:t>
                      </a:r>
                      <a:endParaRPr lang="en-US" sz="10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b="0" cap="none" spc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marL="92385" marR="92385" marT="46193" marB="92385" anchor="ctr"/>
                </a:tc>
                <a:extLst>
                  <a:ext uri="{0D108BD9-81ED-4DB2-BD59-A6C34878D82A}">
                    <a16:rowId xmlns:a16="http://schemas.microsoft.com/office/drawing/2014/main" val="3471944519"/>
                  </a:ext>
                </a:extLst>
              </a:tr>
              <a:tr h="4163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</a:rPr>
                        <a:t>Derogatory Remarks</a:t>
                      </a:r>
                      <a:endParaRPr lang="en-US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Home Ownership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b="0" cap="none" spc="0" dirty="0">
                          <a:solidFill>
                            <a:schemeClr val="tx1"/>
                          </a:solidFill>
                        </a:rPr>
                        <a:t>66.67%</a:t>
                      </a:r>
                    </a:p>
                  </a:txBody>
                  <a:tcPr marL="92385" marR="92385" marT="46193" marB="92385" anchor="ctr"/>
                </a:tc>
                <a:extLst>
                  <a:ext uri="{0D108BD9-81ED-4DB2-BD59-A6C34878D82A}">
                    <a16:rowId xmlns:a16="http://schemas.microsoft.com/office/drawing/2014/main" val="2580497224"/>
                  </a:ext>
                </a:extLst>
              </a:tr>
              <a:tr h="4163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</a:rPr>
                        <a:t>Derogatory Remarks</a:t>
                      </a:r>
                      <a:endParaRPr lang="en-US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algn="l"/>
                      <a:endParaRPr lang="en-US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Credit Card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b="0" cap="none" spc="0" dirty="0">
                          <a:solidFill>
                            <a:schemeClr val="tx1"/>
                          </a:solidFill>
                        </a:rPr>
                        <a:t>66.67%</a:t>
                      </a:r>
                    </a:p>
                  </a:txBody>
                  <a:tcPr marL="92385" marR="92385" marT="46193" marB="92385" anchor="ctr"/>
                </a:tc>
                <a:extLst>
                  <a:ext uri="{0D108BD9-81ED-4DB2-BD59-A6C34878D82A}">
                    <a16:rowId xmlns:a16="http://schemas.microsoft.com/office/drawing/2014/main" val="1367277969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</a:rPr>
                        <a:t>Derogatory Remarks</a:t>
                      </a:r>
                      <a:endParaRPr lang="en-US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Medical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 marL="92385" marR="92385" marT="46193" marB="92385" anchor="ctr"/>
                </a:tc>
                <a:extLst>
                  <a:ext uri="{0D108BD9-81ED-4DB2-BD59-A6C34878D82A}">
                    <a16:rowId xmlns:a16="http://schemas.microsoft.com/office/drawing/2014/main" val="2391091375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Home Ownership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Car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 marL="92385" marR="92385" marT="46193" marB="92385" anchor="ctr"/>
                </a:tc>
                <a:extLst>
                  <a:ext uri="{0D108BD9-81ED-4DB2-BD59-A6C34878D82A}">
                    <a16:rowId xmlns:a16="http://schemas.microsoft.com/office/drawing/2014/main" val="1893051072"/>
                  </a:ext>
                </a:extLst>
              </a:tr>
            </a:tbl>
          </a:graphicData>
        </a:graphic>
      </p:graphicFrame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E094C70F-2768-2847-B9F5-FCF561DA1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67438"/>
              </p:ext>
            </p:extLst>
          </p:nvPr>
        </p:nvGraphicFramePr>
        <p:xfrm>
          <a:off x="6615959" y="194775"/>
          <a:ext cx="5271428" cy="337461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14274">
                  <a:extLst>
                    <a:ext uri="{9D8B030D-6E8A-4147-A177-3AD203B41FA5}">
                      <a16:colId xmlns:a16="http://schemas.microsoft.com/office/drawing/2014/main" val="581327359"/>
                    </a:ext>
                  </a:extLst>
                </a:gridCol>
                <a:gridCol w="797121">
                  <a:extLst>
                    <a:ext uri="{9D8B030D-6E8A-4147-A177-3AD203B41FA5}">
                      <a16:colId xmlns:a16="http://schemas.microsoft.com/office/drawing/2014/main" val="4165301589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619077479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2632281947"/>
                    </a:ext>
                  </a:extLst>
                </a:gridCol>
                <a:gridCol w="1033668">
                  <a:extLst>
                    <a:ext uri="{9D8B030D-6E8A-4147-A177-3AD203B41FA5}">
                      <a16:colId xmlns:a16="http://schemas.microsoft.com/office/drawing/2014/main" val="35446625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b="1" cap="all" spc="60" dirty="0">
                          <a:solidFill>
                            <a:schemeClr val="tx1"/>
                          </a:solidFill>
                        </a:rPr>
                        <a:t>Independent Variable</a:t>
                      </a:r>
                    </a:p>
                  </a:txBody>
                  <a:tcPr marL="138577" marR="138577" marT="138577" marB="138577"/>
                </a:tc>
                <a:tc>
                  <a:txBody>
                    <a:bodyPr/>
                    <a:lstStyle/>
                    <a:p>
                      <a:r>
                        <a:rPr lang="en-US" sz="1100" b="1" cap="all" spc="6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138577" marR="138577" marT="138577" marB="1385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cap="all" spc="60" dirty="0">
                          <a:solidFill>
                            <a:schemeClr val="tx1"/>
                          </a:solidFill>
                        </a:rPr>
                        <a:t>Dependent variable</a:t>
                      </a:r>
                    </a:p>
                  </a:txBody>
                  <a:tcPr marL="138577" marR="138577" marT="138577" marB="138577"/>
                </a:tc>
                <a:tc>
                  <a:txBody>
                    <a:bodyPr/>
                    <a:lstStyle/>
                    <a:p>
                      <a:r>
                        <a:rPr lang="en-US" sz="1100" b="1" cap="all" spc="6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138577" marR="138577" marT="138577" marB="138577"/>
                </a:tc>
                <a:tc>
                  <a:txBody>
                    <a:bodyPr/>
                    <a:lstStyle/>
                    <a:p>
                      <a:r>
                        <a:rPr lang="en-US" sz="1100" b="1" cap="all" spc="60" dirty="0">
                          <a:solidFill>
                            <a:schemeClr val="tx1"/>
                          </a:solidFill>
                        </a:rPr>
                        <a:t>Default Rate</a:t>
                      </a:r>
                    </a:p>
                  </a:txBody>
                  <a:tcPr marL="138577" marR="138577" marT="138577" marB="138577"/>
                </a:tc>
                <a:extLst>
                  <a:ext uri="{0D108BD9-81ED-4DB2-BD59-A6C34878D82A}">
                    <a16:rowId xmlns:a16="http://schemas.microsoft.com/office/drawing/2014/main" val="3231321309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</a:rPr>
                        <a:t>Grade</a:t>
                      </a:r>
                      <a:endParaRPr lang="en-US" sz="10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cap="none" spc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</a:rPr>
                        <a:t>Derogatory Remarks</a:t>
                      </a:r>
                      <a:endParaRPr lang="en-US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66.7%</a:t>
                      </a:r>
                    </a:p>
                  </a:txBody>
                  <a:tcPr marL="92385" marR="92385" marT="46193" marB="92385" anchor="ctr"/>
                </a:tc>
                <a:extLst>
                  <a:ext uri="{0D108BD9-81ED-4DB2-BD59-A6C34878D82A}">
                    <a16:rowId xmlns:a16="http://schemas.microsoft.com/office/drawing/2014/main" val="2209409841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</a:rPr>
                        <a:t>Grade</a:t>
                      </a:r>
                      <a:endParaRPr lang="en-US" sz="10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cap="none" spc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Home Ownership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 marL="92385" marR="92385" marT="46193" marB="92385" anchor="ctr"/>
                </a:tc>
                <a:extLst>
                  <a:ext uri="{0D108BD9-81ED-4DB2-BD59-A6C34878D82A}">
                    <a16:rowId xmlns:a16="http://schemas.microsoft.com/office/drawing/2014/main" val="331718164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</a:rPr>
                        <a:t>Grade</a:t>
                      </a:r>
                      <a:endParaRPr lang="en-US" sz="10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cap="none" spc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Home Ownership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Own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 marL="92385" marR="92385" marT="46193" marB="92385" anchor="ctr"/>
                </a:tc>
                <a:extLst>
                  <a:ext uri="{0D108BD9-81ED-4DB2-BD59-A6C34878D82A}">
                    <a16:rowId xmlns:a16="http://schemas.microsoft.com/office/drawing/2014/main" val="3666169056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</a:rPr>
                        <a:t>Grade</a:t>
                      </a:r>
                      <a:endParaRPr lang="en-US" sz="10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cap="none" spc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Car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 marL="92385" marR="92385" marT="46193" marB="92385" anchor="ctr"/>
                </a:tc>
                <a:extLst>
                  <a:ext uri="{0D108BD9-81ED-4DB2-BD59-A6C34878D82A}">
                    <a16:rowId xmlns:a16="http://schemas.microsoft.com/office/drawing/2014/main" val="3448577261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</a:rPr>
                        <a:t>Grade</a:t>
                      </a:r>
                      <a:endParaRPr lang="en-US" sz="10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cap="none" spc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House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 marL="92385" marR="92385" marT="46193" marB="92385" anchor="ctr"/>
                </a:tc>
                <a:extLst>
                  <a:ext uri="{0D108BD9-81ED-4DB2-BD59-A6C34878D82A}">
                    <a16:rowId xmlns:a16="http://schemas.microsoft.com/office/drawing/2014/main" val="3673329523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</a:rPr>
                        <a:t>Grade</a:t>
                      </a:r>
                      <a:endParaRPr lang="en-US" sz="10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cap="none" spc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Medical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66.67%</a:t>
                      </a:r>
                    </a:p>
                  </a:txBody>
                  <a:tcPr marL="92385" marR="92385" marT="46193" marB="92385" anchor="ctr"/>
                </a:tc>
                <a:extLst>
                  <a:ext uri="{0D108BD9-81ED-4DB2-BD59-A6C34878D82A}">
                    <a16:rowId xmlns:a16="http://schemas.microsoft.com/office/drawing/2014/main" val="314545009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</a:rPr>
                        <a:t>Grade</a:t>
                      </a:r>
                      <a:endParaRPr lang="en-US" sz="10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cap="none" spc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kern="1200" cap="none" spc="0" dirty="0">
                          <a:solidFill>
                            <a:schemeClr val="tx1"/>
                          </a:solidFill>
                        </a:rPr>
                        <a:t>Bankruptcies</a:t>
                      </a:r>
                      <a:endParaRPr lang="en-US" sz="1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b="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000" b="0" cap="none" spc="0" dirty="0">
                          <a:solidFill>
                            <a:schemeClr val="tx1"/>
                          </a:solidFill>
                        </a:rPr>
                        <a:t>66.67%</a:t>
                      </a:r>
                    </a:p>
                  </a:txBody>
                  <a:tcPr marL="92385" marR="92385" marT="46193" marB="92385" anchor="ctr"/>
                </a:tc>
                <a:extLst>
                  <a:ext uri="{0D108BD9-81ED-4DB2-BD59-A6C34878D82A}">
                    <a16:rowId xmlns:a16="http://schemas.microsoft.com/office/drawing/2014/main" val="686824810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C944EC5F-E71A-4B42-80C4-72F2F881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538" y="38720"/>
            <a:ext cx="5827643" cy="14334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Additional Recommendations - II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1BA36D-638A-FD4D-87DE-83537B428C01}"/>
              </a:ext>
            </a:extLst>
          </p:cNvPr>
          <p:cNvSpPr/>
          <p:nvPr/>
        </p:nvSpPr>
        <p:spPr>
          <a:xfrm>
            <a:off x="1208791" y="1558917"/>
            <a:ext cx="5271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Below recommendations need to be followed when Default rate is set not to breach 50%.</a:t>
            </a:r>
          </a:p>
        </p:txBody>
      </p:sp>
    </p:spTree>
    <p:extLst>
      <p:ext uri="{BB962C8B-B14F-4D97-AF65-F5344CB8AC3E}">
        <p14:creationId xmlns:p14="http://schemas.microsoft.com/office/powerpoint/2010/main" val="303838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44EC5F-E71A-4B42-80C4-72F2F881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/>
              <a:t>Additional Recommendations – II (Continued)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1BA36D-638A-FD4D-87DE-83537B428C01}"/>
              </a:ext>
            </a:extLst>
          </p:cNvPr>
          <p:cNvSpPr/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Below graphs shows the additional recommendations given for Interest and Grade variables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72FD5-87A1-984F-82B2-4C8BFBF0C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217" y="2228334"/>
            <a:ext cx="3492568" cy="4492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FE3B36-9C4B-2949-9FCA-E87246197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94" y="2895275"/>
            <a:ext cx="5973477" cy="31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4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44EC5F-E71A-4B42-80C4-72F2F881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>
                <a:latin typeface="+mj-lt"/>
                <a:cs typeface="+mj-cs"/>
              </a:rPr>
              <a:t>Additional Recommendations – II (Continued)</a:t>
            </a:r>
            <a:endParaRPr lang="en-US" sz="3700">
              <a:latin typeface="+mj-lt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1BA36D-638A-FD4D-87DE-83537B428C01}"/>
              </a:ext>
            </a:extLst>
          </p:cNvPr>
          <p:cNvSpPr/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Below graphs shows the additional recommendations given for Term and Derogatory Remarks 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574784-D816-404F-AC3F-E3330A1F0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26" y="2228799"/>
            <a:ext cx="4458368" cy="44360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32311E-2EAA-AB46-BB5A-8D9332847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417" y="2421923"/>
            <a:ext cx="4547162" cy="429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3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194" name="Picture 2" descr="Saying THANK YOU!! | Coffee Connections | Columbus Ohio">
            <a:extLst>
              <a:ext uri="{FF2B5EF4-FFF2-40B4-BE49-F238E27FC236}">
                <a16:creationId xmlns:a16="http://schemas.microsoft.com/office/drawing/2014/main" id="{514C7DEF-264C-2049-8C6A-4420ACA16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5" r="1" b="8680"/>
          <a:stretch/>
        </p:blipFill>
        <p:spPr bwMode="auto">
          <a:xfrm>
            <a:off x="965200" y="2017348"/>
            <a:ext cx="6569449" cy="280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>
                <a:solidFill>
                  <a:srgbClr val="FFFFFF"/>
                </a:solidFill>
              </a:rPr>
              <a:t>Objective </a:t>
            </a:r>
            <a:br>
              <a:rPr lang="en-IN" sz="3800" b="1" dirty="0">
                <a:solidFill>
                  <a:srgbClr val="FFFFFF"/>
                </a:solidFill>
              </a:rPr>
            </a:br>
            <a:r>
              <a:rPr lang="en-IN" sz="3800" b="1" dirty="0">
                <a:solidFill>
                  <a:srgbClr val="FFFFFF"/>
                </a:solidFill>
              </a:rPr>
              <a:t>&amp; </a:t>
            </a:r>
            <a:br>
              <a:rPr lang="en-IN" sz="3800" b="1" dirty="0">
                <a:solidFill>
                  <a:srgbClr val="FFFFFF"/>
                </a:solidFill>
              </a:rPr>
            </a:br>
            <a:r>
              <a:rPr lang="en-IN" sz="3800" b="1" dirty="0">
                <a:solidFill>
                  <a:srgbClr val="FFFFFF"/>
                </a:solidFill>
              </a:rPr>
              <a:t>Goal</a:t>
            </a:r>
            <a:endParaRPr lang="en-IN" sz="38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Objective : </a:t>
            </a:r>
          </a:p>
          <a:p>
            <a:pPr marL="0" indent="0">
              <a:buNone/>
            </a:pPr>
            <a:r>
              <a:rPr lang="en-US" sz="2400" dirty="0"/>
              <a:t>To identify the risky loan applicants, reduce loans given to such persons and thereby cutting down the amount of credit loss.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Goals : </a:t>
            </a:r>
          </a:p>
          <a:p>
            <a:pPr marL="0" indent="0">
              <a:buNone/>
            </a:pPr>
            <a:r>
              <a:rPr lang="en-US" sz="2400" dirty="0"/>
              <a:t>Understand the driving factors (or driver variables) behind loan default, i.e., the variables which are strong indicators of default. 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15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9708" y="1014574"/>
            <a:ext cx="5633531" cy="22267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Overall Loan Status Statistics</a:t>
            </a: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05289D7-932C-4B41-B727-F7E16C3AF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708" y="3640633"/>
            <a:ext cx="5631417" cy="24872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On a total, 14% of the loans are being  charged-off i.e., getting defaulted.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E9E99D-2F7A-BB44-B82E-6B34E291D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95394"/>
              </p:ext>
            </p:extLst>
          </p:nvPr>
        </p:nvGraphicFramePr>
        <p:xfrm>
          <a:off x="6803647" y="1985469"/>
          <a:ext cx="4730215" cy="2887064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1389841">
                  <a:extLst>
                    <a:ext uri="{9D8B030D-6E8A-4147-A177-3AD203B41FA5}">
                      <a16:colId xmlns:a16="http://schemas.microsoft.com/office/drawing/2014/main" val="1272951505"/>
                    </a:ext>
                  </a:extLst>
                </a:gridCol>
                <a:gridCol w="1355859">
                  <a:extLst>
                    <a:ext uri="{9D8B030D-6E8A-4147-A177-3AD203B41FA5}">
                      <a16:colId xmlns:a16="http://schemas.microsoft.com/office/drawing/2014/main" val="646273379"/>
                    </a:ext>
                  </a:extLst>
                </a:gridCol>
                <a:gridCol w="1984515">
                  <a:extLst>
                    <a:ext uri="{9D8B030D-6E8A-4147-A177-3AD203B41FA5}">
                      <a16:colId xmlns:a16="http://schemas.microsoft.com/office/drawing/2014/main" val="3637319216"/>
                    </a:ext>
                  </a:extLst>
                </a:gridCol>
              </a:tblGrid>
              <a:tr h="905266">
                <a:tc>
                  <a:txBody>
                    <a:bodyPr/>
                    <a:lstStyle/>
                    <a:p>
                      <a:r>
                        <a:rPr lang="en-US" sz="2400"/>
                        <a:t>Loan status</a:t>
                      </a:r>
                    </a:p>
                  </a:txBody>
                  <a:tcPr marL="122333" marR="122333" marT="61167" marB="6116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Values</a:t>
                      </a:r>
                    </a:p>
                  </a:txBody>
                  <a:tcPr marL="122333" marR="122333" marT="61167" marB="6116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Percentage</a:t>
                      </a:r>
                    </a:p>
                  </a:txBody>
                  <a:tcPr marL="122333" marR="122333" marT="61167" marB="61167"/>
                </a:tc>
                <a:extLst>
                  <a:ext uri="{0D108BD9-81ED-4DB2-BD59-A6C34878D82A}">
                    <a16:rowId xmlns:a16="http://schemas.microsoft.com/office/drawing/2014/main" val="2607016504"/>
                  </a:ext>
                </a:extLst>
              </a:tr>
              <a:tr h="905266">
                <a:tc>
                  <a:txBody>
                    <a:bodyPr/>
                    <a:lstStyle/>
                    <a:p>
                      <a:r>
                        <a:rPr lang="en-US" sz="2400"/>
                        <a:t>Fully Paid</a:t>
                      </a:r>
                    </a:p>
                  </a:txBody>
                  <a:tcPr marL="122333" marR="122333" marT="61167" marB="6116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32113</a:t>
                      </a:r>
                    </a:p>
                  </a:txBody>
                  <a:tcPr marL="122333" marR="122333" marT="61167" marB="6116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86%</a:t>
                      </a:r>
                    </a:p>
                  </a:txBody>
                  <a:tcPr marL="122333" marR="122333" marT="61167" marB="61167"/>
                </a:tc>
                <a:extLst>
                  <a:ext uri="{0D108BD9-81ED-4DB2-BD59-A6C34878D82A}">
                    <a16:rowId xmlns:a16="http://schemas.microsoft.com/office/drawing/2014/main" val="2470898070"/>
                  </a:ext>
                </a:extLst>
              </a:tr>
              <a:tr h="538266">
                <a:tc>
                  <a:txBody>
                    <a:bodyPr/>
                    <a:lstStyle/>
                    <a:p>
                      <a:r>
                        <a:rPr lang="en-US" sz="2400"/>
                        <a:t>Default</a:t>
                      </a:r>
                    </a:p>
                  </a:txBody>
                  <a:tcPr marL="122333" marR="122333" marT="61167" marB="6116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5384</a:t>
                      </a:r>
                    </a:p>
                  </a:txBody>
                  <a:tcPr marL="122333" marR="122333" marT="61167" marB="6116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14%</a:t>
                      </a:r>
                    </a:p>
                  </a:txBody>
                  <a:tcPr marL="122333" marR="122333" marT="61167" marB="61167"/>
                </a:tc>
                <a:extLst>
                  <a:ext uri="{0D108BD9-81ED-4DB2-BD59-A6C34878D82A}">
                    <a16:rowId xmlns:a16="http://schemas.microsoft.com/office/drawing/2014/main" val="3562987050"/>
                  </a:ext>
                </a:extLst>
              </a:tr>
              <a:tr h="538266">
                <a:tc>
                  <a:txBody>
                    <a:bodyPr/>
                    <a:lstStyle/>
                    <a:p>
                      <a:r>
                        <a:rPr lang="en-US" sz="2400"/>
                        <a:t>Total</a:t>
                      </a:r>
                    </a:p>
                  </a:txBody>
                  <a:tcPr marL="122333" marR="122333" marT="61167" marB="6116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37497</a:t>
                      </a:r>
                    </a:p>
                  </a:txBody>
                  <a:tcPr marL="122333" marR="122333" marT="61167" marB="6116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100%</a:t>
                      </a:r>
                    </a:p>
                  </a:txBody>
                  <a:tcPr marL="122333" marR="122333" marT="61167" marB="61167"/>
                </a:tc>
                <a:extLst>
                  <a:ext uri="{0D108BD9-81ED-4DB2-BD59-A6C34878D82A}">
                    <a16:rowId xmlns:a16="http://schemas.microsoft.com/office/drawing/2014/main" val="3439674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70" y="307418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 Variables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B7EC14-E80A-694F-B9F4-76F22B5F9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20551"/>
              </p:ext>
            </p:extLst>
          </p:nvPr>
        </p:nvGraphicFramePr>
        <p:xfrm>
          <a:off x="838199" y="1456544"/>
          <a:ext cx="10706101" cy="48789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4571">
                  <a:extLst>
                    <a:ext uri="{9D8B030D-6E8A-4147-A177-3AD203B41FA5}">
                      <a16:colId xmlns:a16="http://schemas.microsoft.com/office/drawing/2014/main" val="32799533"/>
                    </a:ext>
                  </a:extLst>
                </a:gridCol>
                <a:gridCol w="2350773">
                  <a:extLst>
                    <a:ext uri="{9D8B030D-6E8A-4147-A177-3AD203B41FA5}">
                      <a16:colId xmlns:a16="http://schemas.microsoft.com/office/drawing/2014/main" val="3748106403"/>
                    </a:ext>
                  </a:extLst>
                </a:gridCol>
                <a:gridCol w="5649686">
                  <a:extLst>
                    <a:ext uri="{9D8B030D-6E8A-4147-A177-3AD203B41FA5}">
                      <a16:colId xmlns:a16="http://schemas.microsoft.com/office/drawing/2014/main" val="754474003"/>
                    </a:ext>
                  </a:extLst>
                </a:gridCol>
                <a:gridCol w="2041071">
                  <a:extLst>
                    <a:ext uri="{9D8B030D-6E8A-4147-A177-3AD203B41FA5}">
                      <a16:colId xmlns:a16="http://schemas.microsoft.com/office/drawing/2014/main" val="2475518325"/>
                    </a:ext>
                  </a:extLst>
                </a:gridCol>
              </a:tblGrid>
              <a:tr h="88091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S.No</a:t>
                      </a:r>
                    </a:p>
                  </a:txBody>
                  <a:tcPr marL="72527" marR="72527" marT="36264" marB="36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Variable Name</a:t>
                      </a:r>
                    </a:p>
                  </a:txBody>
                  <a:tcPr marL="72527" marR="72527" marT="36264" marB="36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</a:p>
                  </a:txBody>
                  <a:tcPr marL="72527" marR="72527" marT="36264" marB="36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Difference between Default Loan Percentage between different groups</a:t>
                      </a:r>
                    </a:p>
                  </a:txBody>
                  <a:tcPr marL="72527" marR="72527" marT="36264" marB="36264" anchor="ctr"/>
                </a:tc>
                <a:extLst>
                  <a:ext uri="{0D108BD9-81ED-4DB2-BD59-A6C34878D82A}">
                    <a16:rowId xmlns:a16="http://schemas.microsoft.com/office/drawing/2014/main" val="1050286546"/>
                  </a:ext>
                </a:extLst>
              </a:tr>
              <a:tr h="37269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L="72527" marR="72527" marT="36264" marB="36264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int_rate</a:t>
                      </a:r>
                      <a:endParaRPr lang="en-US" sz="1800" dirty="0"/>
                    </a:p>
                  </a:txBody>
                  <a:tcPr marL="72527" marR="72527" marT="36264" marB="36264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Interest Rate on the loan</a:t>
                      </a:r>
                    </a:p>
                  </a:txBody>
                  <a:tcPr marL="72527" marR="72527" marT="36264" marB="36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34.4%</a:t>
                      </a:r>
                    </a:p>
                  </a:txBody>
                  <a:tcPr marL="72527" marR="72527" marT="36264" marB="36264"/>
                </a:tc>
                <a:extLst>
                  <a:ext uri="{0D108BD9-81ED-4DB2-BD59-A6C34878D82A}">
                    <a16:rowId xmlns:a16="http://schemas.microsoft.com/office/drawing/2014/main" val="2112811399"/>
                  </a:ext>
                </a:extLst>
              </a:tr>
              <a:tr h="37269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marL="72527" marR="72527" marT="36264" marB="3626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grade</a:t>
                      </a:r>
                    </a:p>
                  </a:txBody>
                  <a:tcPr marL="72527" marR="72527" marT="36264" marB="36264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LC assigned loan grade</a:t>
                      </a:r>
                    </a:p>
                  </a:txBody>
                  <a:tcPr marL="72527" marR="72527" marT="36264" marB="36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27.3%</a:t>
                      </a:r>
                    </a:p>
                  </a:txBody>
                  <a:tcPr marL="72527" marR="72527" marT="36264" marB="36264"/>
                </a:tc>
                <a:extLst>
                  <a:ext uri="{0D108BD9-81ED-4DB2-BD59-A6C34878D82A}">
                    <a16:rowId xmlns:a16="http://schemas.microsoft.com/office/drawing/2014/main" val="1632773088"/>
                  </a:ext>
                </a:extLst>
              </a:tr>
              <a:tr h="62680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marL="72527" marR="72527" marT="36264" marB="36264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pub_rec_bankruptcies</a:t>
                      </a:r>
                      <a:endParaRPr lang="en-US" sz="1800" dirty="0"/>
                    </a:p>
                  </a:txBody>
                  <a:tcPr marL="72527" marR="72527" marT="36264" marB="3626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Number of public record bankruptcies</a:t>
                      </a:r>
                    </a:p>
                  </a:txBody>
                  <a:tcPr marL="72527" marR="72527" marT="36264" marB="36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26.0%</a:t>
                      </a:r>
                    </a:p>
                  </a:txBody>
                  <a:tcPr marL="72527" marR="72527" marT="36264" marB="36264"/>
                </a:tc>
                <a:extLst>
                  <a:ext uri="{0D108BD9-81ED-4DB2-BD59-A6C34878D82A}">
                    <a16:rowId xmlns:a16="http://schemas.microsoft.com/office/drawing/2014/main" val="2997429322"/>
                  </a:ext>
                </a:extLst>
              </a:tr>
              <a:tr h="37269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marL="72527" marR="72527" marT="36264" marB="36264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pub_rec</a:t>
                      </a:r>
                    </a:p>
                  </a:txBody>
                  <a:tcPr marL="72527" marR="72527" marT="36264" marB="36264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Number of derogatory public records</a:t>
                      </a:r>
                    </a:p>
                  </a:txBody>
                  <a:tcPr marL="72527" marR="72527" marT="36264" marB="36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22.4%</a:t>
                      </a:r>
                    </a:p>
                  </a:txBody>
                  <a:tcPr marL="72527" marR="72527" marT="36264" marB="36264"/>
                </a:tc>
                <a:extLst>
                  <a:ext uri="{0D108BD9-81ED-4DB2-BD59-A6C34878D82A}">
                    <a16:rowId xmlns:a16="http://schemas.microsoft.com/office/drawing/2014/main" val="2347870034"/>
                  </a:ext>
                </a:extLst>
              </a:tr>
              <a:tr h="62680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marL="72527" marR="72527" marT="36264" marB="36264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home_ownership</a:t>
                      </a:r>
                      <a:endParaRPr lang="en-US" sz="1800" dirty="0"/>
                    </a:p>
                  </a:txBody>
                  <a:tcPr marL="72527" marR="72527" marT="36264" marB="36264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The home ownership status provided by the borrower during registration</a:t>
                      </a:r>
                    </a:p>
                  </a:txBody>
                  <a:tcPr marL="72527" marR="72527" marT="36264" marB="36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18.8%</a:t>
                      </a:r>
                    </a:p>
                  </a:txBody>
                  <a:tcPr marL="72527" marR="72527" marT="36264" marB="36264"/>
                </a:tc>
                <a:extLst>
                  <a:ext uri="{0D108BD9-81ED-4DB2-BD59-A6C34878D82A}">
                    <a16:rowId xmlns:a16="http://schemas.microsoft.com/office/drawing/2014/main" val="1837266799"/>
                  </a:ext>
                </a:extLst>
              </a:tr>
              <a:tr h="37269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 marL="72527" marR="72527" marT="36264" marB="3626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purpose</a:t>
                      </a:r>
                    </a:p>
                  </a:txBody>
                  <a:tcPr marL="72527" marR="72527" marT="36264" marB="36264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 category provided by the borrower for the loan request. </a:t>
                      </a:r>
                    </a:p>
                  </a:txBody>
                  <a:tcPr marL="72527" marR="72527" marT="36264" marB="36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16.9%</a:t>
                      </a:r>
                    </a:p>
                  </a:txBody>
                  <a:tcPr marL="72527" marR="72527" marT="36264" marB="36264"/>
                </a:tc>
                <a:extLst>
                  <a:ext uri="{0D108BD9-81ED-4DB2-BD59-A6C34878D82A}">
                    <a16:rowId xmlns:a16="http://schemas.microsoft.com/office/drawing/2014/main" val="637300067"/>
                  </a:ext>
                </a:extLst>
              </a:tr>
              <a:tr h="62680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</a:t>
                      </a:r>
                    </a:p>
                  </a:txBody>
                  <a:tcPr marL="72527" marR="72527" marT="36264" marB="36264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annual_inc</a:t>
                      </a:r>
                      <a:endParaRPr lang="en-US" sz="1800" dirty="0"/>
                    </a:p>
                  </a:txBody>
                  <a:tcPr marL="72527" marR="72527" marT="36264" marB="36264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The self-reported annual income provided by the borrower during registration.</a:t>
                      </a:r>
                    </a:p>
                  </a:txBody>
                  <a:tcPr marL="72527" marR="72527" marT="36264" marB="36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16.7%</a:t>
                      </a:r>
                    </a:p>
                  </a:txBody>
                  <a:tcPr marL="72527" marR="72527" marT="36264" marB="36264"/>
                </a:tc>
                <a:extLst>
                  <a:ext uri="{0D108BD9-81ED-4DB2-BD59-A6C34878D82A}">
                    <a16:rowId xmlns:a16="http://schemas.microsoft.com/office/drawing/2014/main" val="3785418557"/>
                  </a:ext>
                </a:extLst>
              </a:tr>
              <a:tr h="62680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8</a:t>
                      </a:r>
                    </a:p>
                  </a:txBody>
                  <a:tcPr marL="72527" marR="72527" marT="36264" marB="36264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term</a:t>
                      </a:r>
                    </a:p>
                  </a:txBody>
                  <a:tcPr marL="72527" marR="72527" marT="36264" marB="36264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The number of payments on the loan. Values are in months and can be either 36 or 60.</a:t>
                      </a:r>
                    </a:p>
                  </a:txBody>
                  <a:tcPr marL="72527" marR="72527" marT="36264" marB="362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14.3%</a:t>
                      </a:r>
                    </a:p>
                  </a:txBody>
                  <a:tcPr marL="72527" marR="72527" marT="36264" marB="36264"/>
                </a:tc>
                <a:extLst>
                  <a:ext uri="{0D108BD9-81ED-4DB2-BD59-A6C34878D82A}">
                    <a16:rowId xmlns:a16="http://schemas.microsoft.com/office/drawing/2014/main" val="730896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45" y="-411"/>
            <a:ext cx="11993259" cy="1853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Loan Status against Interest Rate and </a:t>
            </a:r>
            <a:r>
              <a:rPr lang="en-US" sz="5200" b="1" dirty="0">
                <a:latin typeface="+mj-lt"/>
                <a:cs typeface="+mj-cs"/>
              </a:rPr>
              <a:t>Grade</a:t>
            </a:r>
          </a:p>
        </p:txBody>
      </p:sp>
      <p:pic>
        <p:nvPicPr>
          <p:cNvPr id="11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A5D295C8-F1F8-C346-A69E-B9A86F059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" r="-2" b="-2"/>
          <a:stretch/>
        </p:blipFill>
        <p:spPr>
          <a:xfrm>
            <a:off x="6385628" y="2449630"/>
            <a:ext cx="5803323" cy="38903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CD7C1B-64F3-5F48-9AC1-05F95F57E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6119" y="1505434"/>
            <a:ext cx="2080453" cy="21904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4A38EC-6BDE-4148-932D-B62780478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737" y="2418316"/>
            <a:ext cx="6137891" cy="38746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B67CF2-D0B6-D14F-ABE4-6EFB59A83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157" y="1702138"/>
            <a:ext cx="2318657" cy="20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9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41" y="-411"/>
            <a:ext cx="11794515" cy="1853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Loan Status </a:t>
            </a:r>
            <a:r>
              <a:rPr lang="en-US" sz="5200" b="1" dirty="0">
                <a:latin typeface="+mj-lt"/>
                <a:cs typeface="+mj-cs"/>
              </a:rPr>
              <a:t>against Bankruptcies </a:t>
            </a: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Derogatory Remarks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711758-78B6-C047-91A5-B7F9369A39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0" r="8888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3FD2B2-C0CD-1C4B-8E8A-7A8AC051D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782" y="1990534"/>
            <a:ext cx="3147947" cy="14384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9BEE44-C16C-F74A-9B49-D0463301C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488" y="2679715"/>
            <a:ext cx="5807034" cy="36097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CC6160-A335-C747-B683-3EDCE18168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1672" y="1704708"/>
            <a:ext cx="2401228" cy="205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2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Loan Status against Home Ownership and Purpose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51396-F273-F741-988D-CB3584B6DF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" r="5717" b="-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202A67-3843-A740-977C-407233A430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365" r="-2" b="-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DFB9B0-A2F4-DC40-970B-002CD5584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0343" y="1552833"/>
            <a:ext cx="1555029" cy="2356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9AA821-4594-9B45-AD1E-C2E30F7D7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7886" y="1853253"/>
            <a:ext cx="2289626" cy="177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8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8E4C195-FE4F-47F0-A51D-0E31F2BC9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4960117"/>
            <a:ext cx="6207026" cy="165332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Loan Status against Term and Annual Income 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6" name="Rectangle 7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5" y="269325"/>
            <a:ext cx="5346416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E4F458F-C43B-F64A-A314-8DD0C4CA1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96"/>
          <a:stretch/>
        </p:blipFill>
        <p:spPr>
          <a:xfrm>
            <a:off x="914401" y="420005"/>
            <a:ext cx="4902440" cy="2816352"/>
          </a:xfrm>
          <a:prstGeom prst="rect">
            <a:avLst/>
          </a:prstGeom>
        </p:spPr>
      </p:pic>
      <p:pic>
        <p:nvPicPr>
          <p:cNvPr id="8" name="Picture 7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F02C2ED5-A3A1-B444-A7E0-904D64001A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51" r="-1" b="-1"/>
          <a:stretch/>
        </p:blipFill>
        <p:spPr>
          <a:xfrm>
            <a:off x="914401" y="3444398"/>
            <a:ext cx="4902440" cy="281635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5D41529B-0B17-AC42-94D8-053CAB8D2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961" y="732662"/>
            <a:ext cx="2105521" cy="92284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95E9F91-9562-A04B-B984-6613B4A022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041" y="3095514"/>
            <a:ext cx="2105522" cy="116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8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8E139F69-90DB-4363-99C1-CDD094EED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52800" y="662399"/>
            <a:ext cx="5995987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Primary Recommendations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F5608BC-985E-44AE-8C56-1C7990286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FF652A2A-BC90-4341-B339-840F6E1C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3" name="Freeform 6">
              <a:extLst>
                <a:ext uri="{FF2B5EF4-FFF2-40B4-BE49-F238E27FC236}">
                  <a16:creationId xmlns:a16="http://schemas.microsoft.com/office/drawing/2014/main" id="{E55F3E59-21AB-424D-B654-E1B9E304F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995A86-917C-A94D-9515-20E0FDCE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890" y="1631151"/>
            <a:ext cx="6360606" cy="38448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tx1">
                    <a:alpha val="60000"/>
                  </a:schemeClr>
                </a:solidFill>
                <a:latin typeface="+mn-lt"/>
                <a:cs typeface="+mn-cs"/>
              </a:rPr>
              <a:t>Below recommendations are given when                                 Default rate is set </a:t>
            </a:r>
            <a:r>
              <a:rPr lang="en-US" sz="2000" b="1">
                <a:solidFill>
                  <a:schemeClr val="tx1">
                    <a:alpha val="60000"/>
                  </a:schemeClr>
                </a:solidFill>
                <a:latin typeface="+mn-lt"/>
                <a:cs typeface="+mn-cs"/>
              </a:rPr>
              <a:t>not to breach </a:t>
            </a:r>
            <a:r>
              <a:rPr lang="en-US" sz="2000" b="1" dirty="0">
                <a:solidFill>
                  <a:schemeClr val="tx1">
                    <a:alpha val="60000"/>
                  </a:schemeClr>
                </a:solidFill>
                <a:latin typeface="+mn-lt"/>
                <a:cs typeface="+mn-cs"/>
              </a:rPr>
              <a:t>22% 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+mn-lt"/>
                <a:cs typeface="+mn-cs"/>
              </a:rPr>
              <a:t>Not to give loans having interest rates between 16 – 24 %.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+mn-lt"/>
                <a:cs typeface="+mn-cs"/>
              </a:rPr>
              <a:t>Not to give loans having term as 60 months.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+mn-lt"/>
                <a:cs typeface="+mn-cs"/>
              </a:rPr>
              <a:t>Not to give loans for the grades D, E, F and G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+mn-lt"/>
                <a:cs typeface="+mn-cs"/>
              </a:rPr>
              <a:t>Not to give loans with purpose as  ‘Small Business’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+mn-lt"/>
                <a:cs typeface="+mn-cs"/>
              </a:rPr>
              <a:t>Not to give loans when the requestor is having bankruptcies or having one or two derogatory remarks.</a:t>
            </a:r>
          </a:p>
          <a:p>
            <a:pPr marL="0" indent="0">
              <a:spcAft>
                <a:spcPts val="600"/>
              </a:spcAft>
              <a:buNone/>
            </a:pPr>
            <a:endParaRPr lang="en-US" sz="1700" dirty="0">
              <a:solidFill>
                <a:schemeClr val="tx1">
                  <a:alpha val="60000"/>
                </a:schemeClr>
              </a:solidFill>
              <a:latin typeface="+mn-lt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700" dirty="0">
                <a:solidFill>
                  <a:schemeClr val="tx1">
                    <a:alpha val="60000"/>
                  </a:schemeClr>
                </a:solidFill>
                <a:latin typeface="+mn-lt"/>
                <a:cs typeface="+mn-cs"/>
              </a:rPr>
              <a:t>	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A6196DA-24F8-3649-B8E7-95910C290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877908"/>
              </p:ext>
            </p:extLst>
          </p:nvPr>
        </p:nvGraphicFramePr>
        <p:xfrm>
          <a:off x="7894025" y="518766"/>
          <a:ext cx="3914165" cy="56702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67148">
                  <a:extLst>
                    <a:ext uri="{9D8B030D-6E8A-4147-A177-3AD203B41FA5}">
                      <a16:colId xmlns:a16="http://schemas.microsoft.com/office/drawing/2014/main" val="581327359"/>
                    </a:ext>
                  </a:extLst>
                </a:gridCol>
                <a:gridCol w="1244329">
                  <a:extLst>
                    <a:ext uri="{9D8B030D-6E8A-4147-A177-3AD203B41FA5}">
                      <a16:colId xmlns:a16="http://schemas.microsoft.com/office/drawing/2014/main" val="2632281947"/>
                    </a:ext>
                  </a:extLst>
                </a:gridCol>
                <a:gridCol w="1202688">
                  <a:extLst>
                    <a:ext uri="{9D8B030D-6E8A-4147-A177-3AD203B41FA5}">
                      <a16:colId xmlns:a16="http://schemas.microsoft.com/office/drawing/2014/main" val="3544662501"/>
                    </a:ext>
                  </a:extLst>
                </a:gridCol>
              </a:tblGrid>
              <a:tr h="698583">
                <a:tc>
                  <a:txBody>
                    <a:bodyPr/>
                    <a:lstStyle/>
                    <a:p>
                      <a:r>
                        <a:rPr lang="en-US" sz="1300" b="1" cap="all" spc="6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 marL="138577" marR="138577" marT="138577" marB="138577"/>
                </a:tc>
                <a:tc>
                  <a:txBody>
                    <a:bodyPr/>
                    <a:lstStyle/>
                    <a:p>
                      <a:r>
                        <a:rPr lang="en-US" sz="1300" b="1" cap="all" spc="6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138577" marR="138577" marT="138577" marB="138577"/>
                </a:tc>
                <a:tc>
                  <a:txBody>
                    <a:bodyPr/>
                    <a:lstStyle/>
                    <a:p>
                      <a:r>
                        <a:rPr lang="en-US" sz="1300" b="1" cap="all" spc="60">
                          <a:solidFill>
                            <a:schemeClr val="tx1"/>
                          </a:solidFill>
                        </a:rPr>
                        <a:t>Default Rate</a:t>
                      </a:r>
                    </a:p>
                  </a:txBody>
                  <a:tcPr marL="138577" marR="138577" marT="138577" marB="138577"/>
                </a:tc>
                <a:extLst>
                  <a:ext uri="{0D108BD9-81ED-4DB2-BD59-A6C34878D82A}">
                    <a16:rowId xmlns:a16="http://schemas.microsoft.com/office/drawing/2014/main" val="3231321309"/>
                  </a:ext>
                </a:extLst>
              </a:tr>
              <a:tr h="416338">
                <a:tc rowSpan="2">
                  <a:txBody>
                    <a:bodyPr/>
                    <a:lstStyle/>
                    <a:p>
                      <a:pPr algn="l"/>
                      <a:r>
                        <a:rPr lang="en-US" sz="1600" b="0" cap="none" spc="0">
                          <a:solidFill>
                            <a:schemeClr val="tx1"/>
                          </a:solidFill>
                        </a:rPr>
                        <a:t>Interest Rate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solidFill>
                            <a:schemeClr val="tx1"/>
                          </a:solidFill>
                        </a:rPr>
                        <a:t>16% - 20%</a:t>
                      </a:r>
                    </a:p>
                  </a:txBody>
                  <a:tcPr marL="92385" marR="92385" marT="46193" marB="92385"/>
                </a:tc>
                <a:tc>
                  <a:txBody>
                    <a:bodyPr/>
                    <a:lstStyle/>
                    <a:p>
                      <a:r>
                        <a:rPr lang="en-US" sz="1600" b="0" cap="none" spc="0">
                          <a:solidFill>
                            <a:schemeClr val="tx1"/>
                          </a:solidFill>
                        </a:rPr>
                        <a:t>28%</a:t>
                      </a:r>
                    </a:p>
                  </a:txBody>
                  <a:tcPr marL="92385" marR="92385" marT="46193" marB="92385"/>
                </a:tc>
                <a:extLst>
                  <a:ext uri="{0D108BD9-81ED-4DB2-BD59-A6C34878D82A}">
                    <a16:rowId xmlns:a16="http://schemas.microsoft.com/office/drawing/2014/main" val="3574114293"/>
                  </a:ext>
                </a:extLst>
              </a:tr>
              <a:tr h="416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20% - 24 % </a:t>
                      </a:r>
                    </a:p>
                  </a:txBody>
                  <a:tcPr marL="92385" marR="92385" marT="46193" marB="92385"/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40%</a:t>
                      </a:r>
                    </a:p>
                  </a:txBody>
                  <a:tcPr marL="92385" marR="92385" marT="46193" marB="92385"/>
                </a:tc>
                <a:extLst>
                  <a:ext uri="{0D108BD9-81ED-4DB2-BD59-A6C34878D82A}">
                    <a16:rowId xmlns:a16="http://schemas.microsoft.com/office/drawing/2014/main" val="2580497224"/>
                  </a:ext>
                </a:extLst>
              </a:tr>
              <a:tr h="416338">
                <a:tc>
                  <a:txBody>
                    <a:bodyPr/>
                    <a:lstStyle/>
                    <a:p>
                      <a:pPr algn="l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Term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60 Months</a:t>
                      </a:r>
                    </a:p>
                  </a:txBody>
                  <a:tcPr marL="92385" marR="92385" marT="46193" marB="92385"/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25%</a:t>
                      </a:r>
                    </a:p>
                  </a:txBody>
                  <a:tcPr marL="92385" marR="92385" marT="46193" marB="92385"/>
                </a:tc>
                <a:extLst>
                  <a:ext uri="{0D108BD9-81ED-4DB2-BD59-A6C34878D82A}">
                    <a16:rowId xmlns:a16="http://schemas.microsoft.com/office/drawing/2014/main" val="1367277969"/>
                  </a:ext>
                </a:extLst>
              </a:tr>
              <a:tr h="406046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Grades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2385" marR="92385" marT="46193" marB="92385"/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22%</a:t>
                      </a:r>
                    </a:p>
                  </a:txBody>
                  <a:tcPr marL="92385" marR="92385" marT="46193" marB="92385"/>
                </a:tc>
                <a:extLst>
                  <a:ext uri="{0D108BD9-81ED-4DB2-BD59-A6C34878D82A}">
                    <a16:rowId xmlns:a16="http://schemas.microsoft.com/office/drawing/2014/main" val="2391091375"/>
                  </a:ext>
                </a:extLst>
              </a:tr>
              <a:tr h="407504">
                <a:tc vMerge="1">
                  <a:txBody>
                    <a:bodyPr/>
                    <a:lstStyle/>
                    <a:p>
                      <a:pPr algn="l"/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2385" marR="92385" marT="46193" marB="92385"/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27%</a:t>
                      </a:r>
                    </a:p>
                  </a:txBody>
                  <a:tcPr marL="92385" marR="92385" marT="46193" marB="92385"/>
                </a:tc>
                <a:extLst>
                  <a:ext uri="{0D108BD9-81ED-4DB2-BD59-A6C34878D82A}">
                    <a16:rowId xmlns:a16="http://schemas.microsoft.com/office/drawing/2014/main" val="681003108"/>
                  </a:ext>
                </a:extLst>
              </a:tr>
              <a:tr h="357809">
                <a:tc vMerge="1">
                  <a:txBody>
                    <a:bodyPr/>
                    <a:lstStyle/>
                    <a:p>
                      <a:pPr algn="l"/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2385" marR="92385" marT="46193" marB="92385"/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32%</a:t>
                      </a:r>
                    </a:p>
                  </a:txBody>
                  <a:tcPr marL="92385" marR="92385" marT="46193" marB="92385"/>
                </a:tc>
                <a:extLst>
                  <a:ext uri="{0D108BD9-81ED-4DB2-BD59-A6C34878D82A}">
                    <a16:rowId xmlns:a16="http://schemas.microsoft.com/office/drawing/2014/main" val="1929091374"/>
                  </a:ext>
                </a:extLst>
              </a:tr>
              <a:tr h="372956">
                <a:tc vMerge="1">
                  <a:txBody>
                    <a:bodyPr/>
                    <a:lstStyle/>
                    <a:p>
                      <a:pPr algn="l"/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92385" marR="92385" marT="46193" marB="92385"/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33%</a:t>
                      </a:r>
                    </a:p>
                  </a:txBody>
                  <a:tcPr marL="92385" marR="92385" marT="46193" marB="92385"/>
                </a:tc>
                <a:extLst>
                  <a:ext uri="{0D108BD9-81ED-4DB2-BD59-A6C34878D82A}">
                    <a16:rowId xmlns:a16="http://schemas.microsoft.com/office/drawing/2014/main" val="2612986539"/>
                  </a:ext>
                </a:extLst>
              </a:tr>
              <a:tr h="655786">
                <a:tc>
                  <a:txBody>
                    <a:bodyPr/>
                    <a:lstStyle/>
                    <a:p>
                      <a:pPr algn="l"/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Small Business</a:t>
                      </a:r>
                    </a:p>
                  </a:txBody>
                  <a:tcPr marL="92385" marR="92385" marT="46193" marB="92385"/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27%</a:t>
                      </a:r>
                    </a:p>
                  </a:txBody>
                  <a:tcPr marL="92385" marR="92385" marT="46193" marB="92385"/>
                </a:tc>
                <a:extLst>
                  <a:ext uri="{0D108BD9-81ED-4DB2-BD59-A6C34878D82A}">
                    <a16:rowId xmlns:a16="http://schemas.microsoft.com/office/drawing/2014/main" val="1581579567"/>
                  </a:ext>
                </a:extLst>
              </a:tr>
              <a:tr h="416338">
                <a:tc rowSpan="2">
                  <a:txBody>
                    <a:bodyPr/>
                    <a:lstStyle/>
                    <a:p>
                      <a:pPr algn="l"/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</a:rPr>
                        <a:t>Bankruptcies</a:t>
                      </a:r>
                      <a:endParaRPr lang="en-US" sz="16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2385" marR="92385" marT="46193" marB="92385"/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22%</a:t>
                      </a:r>
                    </a:p>
                  </a:txBody>
                  <a:tcPr marL="92385" marR="92385" marT="46193" marB="92385"/>
                </a:tc>
                <a:extLst>
                  <a:ext uri="{0D108BD9-81ED-4DB2-BD59-A6C34878D82A}">
                    <a16:rowId xmlns:a16="http://schemas.microsoft.com/office/drawing/2014/main" val="561637000"/>
                  </a:ext>
                </a:extLst>
              </a:tr>
              <a:tr h="416338">
                <a:tc vMerge="1">
                  <a:txBody>
                    <a:bodyPr/>
                    <a:lstStyle/>
                    <a:p>
                      <a:pPr algn="l"/>
                      <a:endParaRPr 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2385" marR="92385" marT="46193" marB="92385"/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40$</a:t>
                      </a:r>
                    </a:p>
                  </a:txBody>
                  <a:tcPr marL="92385" marR="92385" marT="46193" marB="92385"/>
                </a:tc>
                <a:extLst>
                  <a:ext uri="{0D108BD9-81ED-4DB2-BD59-A6C34878D82A}">
                    <a16:rowId xmlns:a16="http://schemas.microsoft.com/office/drawing/2014/main" val="2209441464"/>
                  </a:ext>
                </a:extLst>
              </a:tr>
              <a:tr h="6557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</a:rPr>
                        <a:t>Derogatory Remarks</a:t>
                      </a:r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92385" marR="92385" marT="46193" marB="92385" anchor="ctr"/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1 or 2</a:t>
                      </a:r>
                    </a:p>
                  </a:txBody>
                  <a:tcPr marL="92385" marR="92385" marT="46193" marB="92385"/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22%</a:t>
                      </a:r>
                    </a:p>
                  </a:txBody>
                  <a:tcPr marL="92385" marR="92385" marT="46193" marB="92385"/>
                </a:tc>
                <a:extLst>
                  <a:ext uri="{0D108BD9-81ED-4DB2-BD59-A6C34878D82A}">
                    <a16:rowId xmlns:a16="http://schemas.microsoft.com/office/drawing/2014/main" val="388945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08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</TotalTime>
  <Words>704</Words>
  <Application>Microsoft Macintosh PowerPoint</Application>
  <PresentationFormat>Widescreen</PresentationFormat>
  <Paragraphs>249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Lending Club Case Study </vt:lpstr>
      <vt:lpstr>Objective  &amp;  Goal</vt:lpstr>
      <vt:lpstr>Overall Loan Status Statistics</vt:lpstr>
      <vt:lpstr>Impact Variables</vt:lpstr>
      <vt:lpstr>Loan Status against Interest Rate and Grade</vt:lpstr>
      <vt:lpstr>Loan Status against Bankruptcies and Derogatory Remarks</vt:lpstr>
      <vt:lpstr>Loan Status against Home Ownership and Purpose</vt:lpstr>
      <vt:lpstr>Loan Status against Term and Annual Income </vt:lpstr>
      <vt:lpstr>Primary Recommendations</vt:lpstr>
      <vt:lpstr>Additional Recommendations - II</vt:lpstr>
      <vt:lpstr>Additional Recommendations – II (Continued)</vt:lpstr>
      <vt:lpstr>Additional Recommendations – II (Continued)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Balisetty,Ambareesh(abalisetty)</cp:lastModifiedBy>
  <cp:revision>73</cp:revision>
  <dcterms:created xsi:type="dcterms:W3CDTF">2016-06-09T08:16:28Z</dcterms:created>
  <dcterms:modified xsi:type="dcterms:W3CDTF">2021-02-22T08:23:35Z</dcterms:modified>
</cp:coreProperties>
</file>