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4/22/2020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679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60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05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49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41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33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140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66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43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15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4/22/2020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945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4/22/2020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0319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dventure.howstuffworks.com/destinations/travel-guide/tips/ff-programs.htm" TargetMode="External"/><Relationship Id="rId2" Type="http://schemas.openxmlformats.org/officeDocument/2006/relationships/hyperlink" Target="https://skift.com/2014/04/16/the-biggest-issues-faced-by-elderly-travelers-at-american-airports/" TargetMode="External"/><Relationship Id="rId1" Type="http://schemas.openxmlformats.org/officeDocument/2006/relationships/slideLayout" Target="../slideLayouts/slideLayout7.xml"/><Relationship Id="rId4" Type="http://schemas.openxmlformats.org/officeDocument/2006/relationships/hyperlink" Target="https://www.qualtrics.com/experie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46BF-5C5F-4200-9004-F5212C379815}"/>
              </a:ext>
            </a:extLst>
          </p:cNvPr>
          <p:cNvSpPr>
            <a:spLocks noGrp="1"/>
          </p:cNvSpPr>
          <p:nvPr>
            <p:ph type="ctrTitle"/>
          </p:nvPr>
        </p:nvSpPr>
        <p:spPr>
          <a:xfrm>
            <a:off x="2237485" y="371476"/>
            <a:ext cx="9182990" cy="3181350"/>
          </a:xfrm>
        </p:spPr>
        <p:txBody>
          <a:bodyPr>
            <a:normAutofit fontScale="90000"/>
          </a:bodyPr>
          <a:lstStyle/>
          <a:p>
            <a:r>
              <a:rPr lang="en-US" dirty="0"/>
              <a:t>IMPROVING THE CUSTOMER SATISFACTION OF AIRLINES IN THE USA</a:t>
            </a:r>
          </a:p>
        </p:txBody>
      </p:sp>
      <p:sp>
        <p:nvSpPr>
          <p:cNvPr id="3" name="Subtitle 2">
            <a:extLst>
              <a:ext uri="{FF2B5EF4-FFF2-40B4-BE49-F238E27FC236}">
                <a16:creationId xmlns:a16="http://schemas.microsoft.com/office/drawing/2014/main" id="{00A63706-A43E-4249-8ED9-037278329608}"/>
              </a:ext>
            </a:extLst>
          </p:cNvPr>
          <p:cNvSpPr>
            <a:spLocks noGrp="1"/>
          </p:cNvSpPr>
          <p:nvPr>
            <p:ph type="subTitle" idx="1"/>
          </p:nvPr>
        </p:nvSpPr>
        <p:spPr>
          <a:xfrm>
            <a:off x="6485636" y="4163040"/>
            <a:ext cx="5428551" cy="1622322"/>
          </a:xfrm>
        </p:spPr>
        <p:txBody>
          <a:bodyPr>
            <a:normAutofit/>
          </a:bodyPr>
          <a:lstStyle/>
          <a:p>
            <a:r>
              <a:rPr lang="en-US" dirty="0"/>
              <a:t>IST 687: Introduction to data science</a:t>
            </a:r>
          </a:p>
          <a:p>
            <a:r>
              <a:rPr lang="en-US" dirty="0"/>
              <a:t>PROJECT BY:</a:t>
            </a:r>
          </a:p>
          <a:p>
            <a:r>
              <a:rPr lang="en-US" dirty="0"/>
              <a:t>AMBARISH PATANKAR</a:t>
            </a:r>
          </a:p>
          <a:p>
            <a:endParaRPr lang="en-US" dirty="0"/>
          </a:p>
        </p:txBody>
      </p:sp>
    </p:spTree>
    <p:extLst>
      <p:ext uri="{BB962C8B-B14F-4D97-AF65-F5344CB8AC3E}">
        <p14:creationId xmlns:p14="http://schemas.microsoft.com/office/powerpoint/2010/main" val="1594836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2B75D-975F-4443-AAD4-574658A854CE}"/>
              </a:ext>
            </a:extLst>
          </p:cNvPr>
          <p:cNvSpPr/>
          <p:nvPr/>
        </p:nvSpPr>
        <p:spPr>
          <a:xfrm>
            <a:off x="483551" y="359091"/>
            <a:ext cx="5260301" cy="830997"/>
          </a:xfrm>
          <a:prstGeom prst="rect">
            <a:avLst/>
          </a:prstGeom>
        </p:spPr>
        <p:txBody>
          <a:bodyPr wrap="square">
            <a:spAutoFit/>
          </a:bodyPr>
          <a:lstStyle/>
          <a:p>
            <a:r>
              <a:rPr lang="en-US" sz="4800" dirty="0"/>
              <a:t>Modeling techniques</a:t>
            </a:r>
          </a:p>
        </p:txBody>
      </p:sp>
      <p:pic>
        <p:nvPicPr>
          <p:cNvPr id="3" name="Picture 2">
            <a:extLst>
              <a:ext uri="{FF2B5EF4-FFF2-40B4-BE49-F238E27FC236}">
                <a16:creationId xmlns:a16="http://schemas.microsoft.com/office/drawing/2014/main" id="{83A1DB47-307E-458B-AEB6-4C984EFE339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73338" y="1190087"/>
            <a:ext cx="6329778" cy="4651419"/>
          </a:xfrm>
          <a:prstGeom prst="rect">
            <a:avLst/>
          </a:prstGeom>
          <a:noFill/>
          <a:ln>
            <a:noFill/>
          </a:ln>
        </p:spPr>
      </p:pic>
      <p:sp>
        <p:nvSpPr>
          <p:cNvPr id="4" name="TextBox 3">
            <a:extLst>
              <a:ext uri="{FF2B5EF4-FFF2-40B4-BE49-F238E27FC236}">
                <a16:creationId xmlns:a16="http://schemas.microsoft.com/office/drawing/2014/main" id="{A73F5981-096C-4552-8094-CEF7BFCC7AD3}"/>
              </a:ext>
            </a:extLst>
          </p:cNvPr>
          <p:cNvSpPr txBox="1"/>
          <p:nvPr/>
        </p:nvSpPr>
        <p:spPr>
          <a:xfrm>
            <a:off x="639192" y="1384917"/>
            <a:ext cx="4216893" cy="4247317"/>
          </a:xfrm>
          <a:prstGeom prst="rect">
            <a:avLst/>
          </a:prstGeom>
          <a:noFill/>
        </p:spPr>
        <p:txBody>
          <a:bodyPr wrap="square" rtlCol="0">
            <a:spAutoFit/>
          </a:bodyPr>
          <a:lstStyle/>
          <a:p>
            <a:r>
              <a:rPr lang="en-US" dirty="0" err="1"/>
              <a:t>i</a:t>
            </a:r>
            <a:r>
              <a:rPr lang="en-US" dirty="0"/>
              <a:t>) Linear modeling (contd.)</a:t>
            </a:r>
          </a:p>
          <a:p>
            <a:pPr marL="285750" indent="-285750">
              <a:buFont typeface="Arial" panose="020B0604020202020204" pitchFamily="34" charset="0"/>
              <a:buChar char="•"/>
            </a:pPr>
            <a:r>
              <a:rPr lang="en-US" dirty="0"/>
              <a:t>The multiple r-squared value is 0.38555 and adjusted r-squared value is 0.3848</a:t>
            </a:r>
          </a:p>
          <a:p>
            <a:pPr marL="285750" indent="-285750">
              <a:buFont typeface="Arial" panose="020B0604020202020204" pitchFamily="34" charset="0"/>
              <a:buChar char="•"/>
            </a:pPr>
            <a:r>
              <a:rPr lang="en-US" dirty="0"/>
              <a:t>Likelihood to recommend variable accounts for about 38% of the variability</a:t>
            </a:r>
          </a:p>
          <a:p>
            <a:pPr marL="285750" indent="-285750">
              <a:buFont typeface="Arial" panose="020B0604020202020204" pitchFamily="34" charset="0"/>
              <a:buChar char="•"/>
            </a:pPr>
            <a:r>
              <a:rPr lang="en-US" dirty="0"/>
              <a:t>P-value is less than 0.05, which means the equation is significant</a:t>
            </a:r>
          </a:p>
          <a:p>
            <a:pPr marL="285750" indent="-285750">
              <a:buFont typeface="Arial" panose="020B0604020202020204" pitchFamily="34" charset="0"/>
              <a:buChar char="•"/>
            </a:pPr>
            <a:r>
              <a:rPr lang="en-US" dirty="0"/>
              <a:t>Variables with 3 asterisks represent a highly significant p-value, which means the variable plays an important role in the recommendation</a:t>
            </a:r>
          </a:p>
          <a:p>
            <a:pPr marL="285750" indent="-285750">
              <a:buFont typeface="Arial" panose="020B0604020202020204" pitchFamily="34" charset="0"/>
              <a:buChar char="•"/>
            </a:pPr>
            <a:r>
              <a:rPr lang="en-US" dirty="0"/>
              <a:t>As the adjusted r-squared value is not high, linear modeling wouldn’t be the best model for prediction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5806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B88EC8-CCDA-432C-A29A-F3598DEFAB3B}"/>
              </a:ext>
            </a:extLst>
          </p:cNvPr>
          <p:cNvSpPr/>
          <p:nvPr/>
        </p:nvSpPr>
        <p:spPr>
          <a:xfrm>
            <a:off x="536818" y="438989"/>
            <a:ext cx="5293437" cy="830997"/>
          </a:xfrm>
          <a:prstGeom prst="rect">
            <a:avLst/>
          </a:prstGeom>
        </p:spPr>
        <p:txBody>
          <a:bodyPr wrap="none">
            <a:spAutoFit/>
          </a:bodyPr>
          <a:lstStyle/>
          <a:p>
            <a:r>
              <a:rPr lang="en-US" sz="4800" dirty="0"/>
              <a:t>Modeling techniques</a:t>
            </a:r>
          </a:p>
        </p:txBody>
      </p:sp>
      <p:pic>
        <p:nvPicPr>
          <p:cNvPr id="3" name="Picture 2">
            <a:extLst>
              <a:ext uri="{FF2B5EF4-FFF2-40B4-BE49-F238E27FC236}">
                <a16:creationId xmlns:a16="http://schemas.microsoft.com/office/drawing/2014/main" id="{BD6B27F2-FC55-43FB-8226-3187CB48A963}"/>
              </a:ext>
            </a:extLst>
          </p:cNvPr>
          <p:cNvPicPr/>
          <p:nvPr/>
        </p:nvPicPr>
        <p:blipFill>
          <a:blip r:embed="rId2"/>
          <a:stretch>
            <a:fillRect/>
          </a:stretch>
        </p:blipFill>
        <p:spPr>
          <a:xfrm>
            <a:off x="6584271" y="155145"/>
            <a:ext cx="4970297" cy="1975496"/>
          </a:xfrm>
          <a:prstGeom prst="rect">
            <a:avLst/>
          </a:prstGeom>
        </p:spPr>
      </p:pic>
      <p:pic>
        <p:nvPicPr>
          <p:cNvPr id="4" name="Picture 3">
            <a:extLst>
              <a:ext uri="{FF2B5EF4-FFF2-40B4-BE49-F238E27FC236}">
                <a16:creationId xmlns:a16="http://schemas.microsoft.com/office/drawing/2014/main" id="{EF7145C9-863F-4B42-B00E-5B8ABCC12C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84271" y="2325949"/>
            <a:ext cx="5214151" cy="3459701"/>
          </a:xfrm>
          <a:prstGeom prst="rect">
            <a:avLst/>
          </a:prstGeom>
          <a:noFill/>
          <a:ln>
            <a:noFill/>
          </a:ln>
        </p:spPr>
      </p:pic>
      <p:sp>
        <p:nvSpPr>
          <p:cNvPr id="5" name="TextBox 4">
            <a:extLst>
              <a:ext uri="{FF2B5EF4-FFF2-40B4-BE49-F238E27FC236}">
                <a16:creationId xmlns:a16="http://schemas.microsoft.com/office/drawing/2014/main" id="{44632A79-7A61-4715-8E0F-B9FD6E2F7276}"/>
              </a:ext>
            </a:extLst>
          </p:cNvPr>
          <p:cNvSpPr txBox="1"/>
          <p:nvPr/>
        </p:nvSpPr>
        <p:spPr>
          <a:xfrm>
            <a:off x="701336" y="1837678"/>
            <a:ext cx="5293437" cy="3416320"/>
          </a:xfrm>
          <a:prstGeom prst="rect">
            <a:avLst/>
          </a:prstGeom>
          <a:noFill/>
        </p:spPr>
        <p:txBody>
          <a:bodyPr wrap="square" rtlCol="0">
            <a:spAutoFit/>
          </a:bodyPr>
          <a:lstStyle/>
          <a:p>
            <a:r>
              <a:rPr lang="en-US" dirty="0"/>
              <a:t>ii) Support Vector Machine (for loyalty)</a:t>
            </a:r>
          </a:p>
          <a:p>
            <a:pPr marL="285750" indent="-285750">
              <a:buFont typeface="Arial" panose="020B0604020202020204" pitchFamily="34" charset="0"/>
              <a:buChar char="•"/>
            </a:pPr>
            <a:r>
              <a:rPr lang="en-US" dirty="0"/>
              <a:t>Accuracy of the model is 0.9421 or 94.21%, which means that the prediction model is reliable</a:t>
            </a:r>
          </a:p>
          <a:p>
            <a:pPr marL="285750" indent="-285750">
              <a:buFont typeface="Arial" panose="020B0604020202020204" pitchFamily="34" charset="0"/>
              <a:buChar char="•"/>
            </a:pPr>
            <a:r>
              <a:rPr lang="en-US" dirty="0"/>
              <a:t>The sensitivity and specificity are also high, which means that the model is surely reliable </a:t>
            </a:r>
          </a:p>
          <a:p>
            <a:pPr marL="285750" indent="-285750">
              <a:buFont typeface="Arial" panose="020B0604020202020204" pitchFamily="34" charset="0"/>
              <a:buChar char="•"/>
            </a:pPr>
            <a:r>
              <a:rPr lang="en-US" dirty="0"/>
              <a:t>Southeast Airlines could use the model to predict the loyalty of a customer</a:t>
            </a:r>
          </a:p>
          <a:p>
            <a:pPr marL="285750" indent="-285750">
              <a:buFont typeface="Arial" panose="020B0604020202020204" pitchFamily="34" charset="0"/>
              <a:buChar char="•"/>
            </a:pPr>
            <a:r>
              <a:rPr lang="en-US" dirty="0"/>
              <a:t>If the company gets some additional data from the customer, we can predict the customers behavior based on a customized scheme </a:t>
            </a:r>
          </a:p>
          <a:p>
            <a:pPr marL="285750" indent="-285750">
              <a:buFont typeface="Arial" panose="020B0604020202020204" pitchFamily="34" charset="0"/>
              <a:buChar char="•"/>
            </a:pPr>
            <a:r>
              <a:rPr lang="en-US" dirty="0"/>
              <a:t>Confusion matrix shows that 2895 customers are not loyal</a:t>
            </a:r>
          </a:p>
        </p:txBody>
      </p:sp>
    </p:spTree>
    <p:extLst>
      <p:ext uri="{BB962C8B-B14F-4D97-AF65-F5344CB8AC3E}">
        <p14:creationId xmlns:p14="http://schemas.microsoft.com/office/powerpoint/2010/main" val="210702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F1CE32-6AFF-4737-BEF9-86DCBEE34219}"/>
              </a:ext>
            </a:extLst>
          </p:cNvPr>
          <p:cNvSpPr/>
          <p:nvPr/>
        </p:nvSpPr>
        <p:spPr>
          <a:xfrm>
            <a:off x="803147" y="563278"/>
            <a:ext cx="5293437" cy="830997"/>
          </a:xfrm>
          <a:prstGeom prst="rect">
            <a:avLst/>
          </a:prstGeom>
        </p:spPr>
        <p:txBody>
          <a:bodyPr wrap="none">
            <a:spAutoFit/>
          </a:bodyPr>
          <a:lstStyle/>
          <a:p>
            <a:r>
              <a:rPr lang="en-US" sz="4800" dirty="0"/>
              <a:t>Modeling techniques</a:t>
            </a:r>
          </a:p>
        </p:txBody>
      </p:sp>
      <p:sp>
        <p:nvSpPr>
          <p:cNvPr id="4" name="TextBox 3">
            <a:extLst>
              <a:ext uri="{FF2B5EF4-FFF2-40B4-BE49-F238E27FC236}">
                <a16:creationId xmlns:a16="http://schemas.microsoft.com/office/drawing/2014/main" id="{C36EA2C1-0FD7-4F48-A8B0-E8BC0BF671DB}"/>
              </a:ext>
            </a:extLst>
          </p:cNvPr>
          <p:cNvSpPr txBox="1"/>
          <p:nvPr/>
        </p:nvSpPr>
        <p:spPr>
          <a:xfrm>
            <a:off x="967666" y="1589103"/>
            <a:ext cx="3826007" cy="3970318"/>
          </a:xfrm>
          <a:prstGeom prst="rect">
            <a:avLst/>
          </a:prstGeom>
          <a:noFill/>
        </p:spPr>
        <p:txBody>
          <a:bodyPr wrap="square" rtlCol="0">
            <a:spAutoFit/>
          </a:bodyPr>
          <a:lstStyle/>
          <a:p>
            <a:r>
              <a:rPr lang="en-US" dirty="0"/>
              <a:t>iii) Association Rules Mining</a:t>
            </a:r>
          </a:p>
          <a:p>
            <a:r>
              <a:rPr lang="en-US" dirty="0"/>
              <a:t>    a) Detractors</a:t>
            </a:r>
          </a:p>
          <a:p>
            <a:pPr marL="285750" indent="-285750">
              <a:buFont typeface="Arial" panose="020B0604020202020204" pitchFamily="34" charset="0"/>
              <a:buChar char="•"/>
            </a:pPr>
            <a:r>
              <a:rPr lang="en-US" dirty="0"/>
              <a:t>Visualization for Detractors</a:t>
            </a:r>
          </a:p>
          <a:p>
            <a:pPr marL="285750" indent="-285750">
              <a:buFont typeface="Arial" panose="020B0604020202020204" pitchFamily="34" charset="0"/>
              <a:buChar char="•"/>
            </a:pPr>
            <a:r>
              <a:rPr lang="en-US" dirty="0"/>
              <a:t>Customers having a Blue airline flyer status, who are personal travelers and aren’t  frequent flyer are detractors</a:t>
            </a:r>
          </a:p>
          <a:p>
            <a:pPr marL="285750" indent="-285750">
              <a:buFont typeface="Arial" panose="020B0604020202020204" pitchFamily="34" charset="0"/>
              <a:buChar char="•"/>
            </a:pPr>
            <a:r>
              <a:rPr lang="en-US" dirty="0"/>
              <a:t>Customers who dine rarely at the airport or do not dine at all, are not satisfied</a:t>
            </a:r>
          </a:p>
          <a:p>
            <a:pPr marL="285750" indent="-285750">
              <a:buFont typeface="Arial" panose="020B0604020202020204" pitchFamily="34" charset="0"/>
              <a:buChar char="•"/>
            </a:pPr>
            <a:r>
              <a:rPr lang="en-US" dirty="0"/>
              <a:t>The airlines need to improve the customer experience for ‘Blue’ passengers, as most of them are detractors</a:t>
            </a:r>
          </a:p>
        </p:txBody>
      </p:sp>
      <p:pic>
        <p:nvPicPr>
          <p:cNvPr id="5" name="Picture 4">
            <a:extLst>
              <a:ext uri="{FF2B5EF4-FFF2-40B4-BE49-F238E27FC236}">
                <a16:creationId xmlns:a16="http://schemas.microsoft.com/office/drawing/2014/main" id="{458B66A3-365F-44A3-9DFF-1EAB2D63A8C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50692" y="1394275"/>
            <a:ext cx="7038110" cy="4655543"/>
          </a:xfrm>
          <a:prstGeom prst="rect">
            <a:avLst/>
          </a:prstGeom>
          <a:noFill/>
          <a:ln>
            <a:noFill/>
          </a:ln>
        </p:spPr>
      </p:pic>
    </p:spTree>
    <p:extLst>
      <p:ext uri="{BB962C8B-B14F-4D97-AF65-F5344CB8AC3E}">
        <p14:creationId xmlns:p14="http://schemas.microsoft.com/office/powerpoint/2010/main" val="205058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DD9B2C-45EE-4BCD-AD33-1EE7FCEABB6A}"/>
              </a:ext>
            </a:extLst>
          </p:cNvPr>
          <p:cNvPicPr/>
          <p:nvPr/>
        </p:nvPicPr>
        <p:blipFill>
          <a:blip r:embed="rId2"/>
          <a:stretch>
            <a:fillRect/>
          </a:stretch>
        </p:blipFill>
        <p:spPr>
          <a:xfrm>
            <a:off x="152400" y="2065473"/>
            <a:ext cx="5802142" cy="3893394"/>
          </a:xfrm>
          <a:prstGeom prst="rect">
            <a:avLst/>
          </a:prstGeom>
        </p:spPr>
      </p:pic>
      <p:sp>
        <p:nvSpPr>
          <p:cNvPr id="4" name="Rectangle 3">
            <a:extLst>
              <a:ext uri="{FF2B5EF4-FFF2-40B4-BE49-F238E27FC236}">
                <a16:creationId xmlns:a16="http://schemas.microsoft.com/office/drawing/2014/main" id="{D158ECC8-9397-4F23-B860-E7F0FA93F79B}"/>
              </a:ext>
            </a:extLst>
          </p:cNvPr>
          <p:cNvSpPr/>
          <p:nvPr/>
        </p:nvSpPr>
        <p:spPr>
          <a:xfrm>
            <a:off x="661105" y="403479"/>
            <a:ext cx="5293437" cy="830997"/>
          </a:xfrm>
          <a:prstGeom prst="rect">
            <a:avLst/>
          </a:prstGeom>
        </p:spPr>
        <p:txBody>
          <a:bodyPr wrap="none">
            <a:spAutoFit/>
          </a:bodyPr>
          <a:lstStyle/>
          <a:p>
            <a:r>
              <a:rPr lang="en-US" sz="4800" dirty="0"/>
              <a:t>Modeling techniques</a:t>
            </a:r>
          </a:p>
        </p:txBody>
      </p:sp>
      <p:sp>
        <p:nvSpPr>
          <p:cNvPr id="5" name="Rectangle 4">
            <a:extLst>
              <a:ext uri="{FF2B5EF4-FFF2-40B4-BE49-F238E27FC236}">
                <a16:creationId xmlns:a16="http://schemas.microsoft.com/office/drawing/2014/main" id="{6BC568BD-DAE0-4C31-9527-C088EFD207B1}"/>
              </a:ext>
            </a:extLst>
          </p:cNvPr>
          <p:cNvSpPr/>
          <p:nvPr/>
        </p:nvSpPr>
        <p:spPr>
          <a:xfrm>
            <a:off x="4012459" y="1234476"/>
            <a:ext cx="5260479" cy="646331"/>
          </a:xfrm>
          <a:prstGeom prst="rect">
            <a:avLst/>
          </a:prstGeom>
        </p:spPr>
        <p:txBody>
          <a:bodyPr wrap="none">
            <a:spAutoFit/>
          </a:bodyPr>
          <a:lstStyle/>
          <a:p>
            <a:r>
              <a:rPr lang="en-US" dirty="0"/>
              <a:t>iii) Association Rules Mining (</a:t>
            </a:r>
            <a:r>
              <a:rPr lang="en-US" dirty="0" err="1"/>
              <a:t>contd</a:t>
            </a:r>
            <a:r>
              <a:rPr lang="en-US" dirty="0"/>
              <a:t>)</a:t>
            </a:r>
          </a:p>
          <a:p>
            <a:r>
              <a:rPr lang="en-US" dirty="0"/>
              <a:t>    Scatter plot and parallel coordinates for Detractors</a:t>
            </a:r>
          </a:p>
        </p:txBody>
      </p:sp>
      <p:pic>
        <p:nvPicPr>
          <p:cNvPr id="6" name="Picture 5">
            <a:extLst>
              <a:ext uri="{FF2B5EF4-FFF2-40B4-BE49-F238E27FC236}">
                <a16:creationId xmlns:a16="http://schemas.microsoft.com/office/drawing/2014/main" id="{5B3D386C-776C-4052-825C-68DCD22FFACC}"/>
              </a:ext>
            </a:extLst>
          </p:cNvPr>
          <p:cNvPicPr/>
          <p:nvPr/>
        </p:nvPicPr>
        <p:blipFill>
          <a:blip r:embed="rId3"/>
          <a:stretch>
            <a:fillRect/>
          </a:stretch>
        </p:blipFill>
        <p:spPr>
          <a:xfrm>
            <a:off x="6096000" y="2033862"/>
            <a:ext cx="5943600" cy="3940810"/>
          </a:xfrm>
          <a:prstGeom prst="rect">
            <a:avLst/>
          </a:prstGeom>
        </p:spPr>
      </p:pic>
    </p:spTree>
    <p:extLst>
      <p:ext uri="{BB962C8B-B14F-4D97-AF65-F5344CB8AC3E}">
        <p14:creationId xmlns:p14="http://schemas.microsoft.com/office/powerpoint/2010/main" val="1060281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0BA062-FC3A-49FA-BB3E-DDB0329652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00474" y="1402673"/>
            <a:ext cx="7111013" cy="4438834"/>
          </a:xfrm>
          <a:prstGeom prst="rect">
            <a:avLst/>
          </a:prstGeom>
          <a:noFill/>
          <a:ln>
            <a:noFill/>
          </a:ln>
        </p:spPr>
      </p:pic>
      <p:sp>
        <p:nvSpPr>
          <p:cNvPr id="3" name="Rectangle 2">
            <a:extLst>
              <a:ext uri="{FF2B5EF4-FFF2-40B4-BE49-F238E27FC236}">
                <a16:creationId xmlns:a16="http://schemas.microsoft.com/office/drawing/2014/main" id="{2C052625-77BF-4377-9EF3-E37E8CE6C1F8}"/>
              </a:ext>
            </a:extLst>
          </p:cNvPr>
          <p:cNvSpPr/>
          <p:nvPr/>
        </p:nvSpPr>
        <p:spPr>
          <a:xfrm>
            <a:off x="590083" y="492257"/>
            <a:ext cx="5293437" cy="830997"/>
          </a:xfrm>
          <a:prstGeom prst="rect">
            <a:avLst/>
          </a:prstGeom>
        </p:spPr>
        <p:txBody>
          <a:bodyPr wrap="none">
            <a:spAutoFit/>
          </a:bodyPr>
          <a:lstStyle/>
          <a:p>
            <a:r>
              <a:rPr lang="en-US" sz="4800" dirty="0"/>
              <a:t>Modeling techniques</a:t>
            </a:r>
          </a:p>
        </p:txBody>
      </p:sp>
      <p:sp>
        <p:nvSpPr>
          <p:cNvPr id="4" name="TextBox 3">
            <a:extLst>
              <a:ext uri="{FF2B5EF4-FFF2-40B4-BE49-F238E27FC236}">
                <a16:creationId xmlns:a16="http://schemas.microsoft.com/office/drawing/2014/main" id="{D65863DE-8379-48C6-BFBA-3FAB9157EFE3}"/>
              </a:ext>
            </a:extLst>
          </p:cNvPr>
          <p:cNvSpPr txBox="1"/>
          <p:nvPr/>
        </p:nvSpPr>
        <p:spPr>
          <a:xfrm>
            <a:off x="754602" y="1636931"/>
            <a:ext cx="3764132" cy="3970318"/>
          </a:xfrm>
          <a:prstGeom prst="rect">
            <a:avLst/>
          </a:prstGeom>
          <a:noFill/>
        </p:spPr>
        <p:txBody>
          <a:bodyPr wrap="square" rtlCol="0">
            <a:spAutoFit/>
          </a:bodyPr>
          <a:lstStyle/>
          <a:p>
            <a:r>
              <a:rPr lang="en-US" dirty="0"/>
              <a:t>iii) Association Rules Mining (</a:t>
            </a:r>
            <a:r>
              <a:rPr lang="en-US" dirty="0" err="1"/>
              <a:t>contd</a:t>
            </a:r>
            <a:r>
              <a:rPr lang="en-US" dirty="0"/>
              <a:t>)</a:t>
            </a:r>
          </a:p>
          <a:p>
            <a:r>
              <a:rPr lang="en-US" dirty="0"/>
              <a:t>    b) Passives</a:t>
            </a:r>
          </a:p>
          <a:p>
            <a:pPr marL="285750" indent="-285750">
              <a:buFont typeface="Arial" panose="020B0604020202020204" pitchFamily="34" charset="0"/>
              <a:buChar char="•"/>
            </a:pPr>
            <a:r>
              <a:rPr lang="en-US" dirty="0"/>
              <a:t>Customers having Silver airline flyer status and travelling for personal reasons are passives</a:t>
            </a:r>
          </a:p>
          <a:p>
            <a:pPr marL="285750" indent="-285750">
              <a:buFont typeface="Arial" panose="020B0604020202020204" pitchFamily="34" charset="0"/>
              <a:buChar char="•"/>
            </a:pPr>
            <a:r>
              <a:rPr lang="en-US" dirty="0"/>
              <a:t>Most of the customers fly economy class, travelling a long distance and rarely dining at the airport</a:t>
            </a:r>
          </a:p>
          <a:p>
            <a:pPr marL="285750" indent="-285750">
              <a:buFont typeface="Arial" panose="020B0604020202020204" pitchFamily="34" charset="0"/>
              <a:buChar char="•"/>
            </a:pPr>
            <a:r>
              <a:rPr lang="en-US" dirty="0"/>
              <a:t>Travelling for long time and rarely dining at the airports are the reasons that they are not promoting the airlines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479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355C5-A939-4301-B7B2-76CFC5356C5B}"/>
              </a:ext>
            </a:extLst>
          </p:cNvPr>
          <p:cNvPicPr>
            <a:picLocks noChangeAspect="1"/>
          </p:cNvPicPr>
          <p:nvPr/>
        </p:nvPicPr>
        <p:blipFill>
          <a:blip r:embed="rId2"/>
          <a:stretch>
            <a:fillRect/>
          </a:stretch>
        </p:blipFill>
        <p:spPr>
          <a:xfrm>
            <a:off x="6392943" y="2255520"/>
            <a:ext cx="5412977" cy="3566159"/>
          </a:xfrm>
          <a:prstGeom prst="rect">
            <a:avLst/>
          </a:prstGeom>
        </p:spPr>
      </p:pic>
      <p:pic>
        <p:nvPicPr>
          <p:cNvPr id="3" name="Picture 2">
            <a:extLst>
              <a:ext uri="{FF2B5EF4-FFF2-40B4-BE49-F238E27FC236}">
                <a16:creationId xmlns:a16="http://schemas.microsoft.com/office/drawing/2014/main" id="{F23A003F-9F7D-48FB-ABC8-3CD092DFE1CE}"/>
              </a:ext>
            </a:extLst>
          </p:cNvPr>
          <p:cNvPicPr>
            <a:picLocks noChangeAspect="1"/>
          </p:cNvPicPr>
          <p:nvPr/>
        </p:nvPicPr>
        <p:blipFill>
          <a:blip r:embed="rId3"/>
          <a:stretch>
            <a:fillRect/>
          </a:stretch>
        </p:blipFill>
        <p:spPr>
          <a:xfrm>
            <a:off x="154701" y="2245360"/>
            <a:ext cx="5786598" cy="3566160"/>
          </a:xfrm>
          <a:prstGeom prst="rect">
            <a:avLst/>
          </a:prstGeom>
        </p:spPr>
      </p:pic>
      <p:sp>
        <p:nvSpPr>
          <p:cNvPr id="4" name="Rectangle 3">
            <a:extLst>
              <a:ext uri="{FF2B5EF4-FFF2-40B4-BE49-F238E27FC236}">
                <a16:creationId xmlns:a16="http://schemas.microsoft.com/office/drawing/2014/main" id="{F7217CB5-1177-4D9B-8B7A-F5F9C3FFDBDB}"/>
              </a:ext>
            </a:extLst>
          </p:cNvPr>
          <p:cNvSpPr/>
          <p:nvPr/>
        </p:nvSpPr>
        <p:spPr>
          <a:xfrm>
            <a:off x="3048000" y="1470075"/>
            <a:ext cx="6096000" cy="646331"/>
          </a:xfrm>
          <a:prstGeom prst="rect">
            <a:avLst/>
          </a:prstGeom>
        </p:spPr>
        <p:txBody>
          <a:bodyPr>
            <a:spAutoFit/>
          </a:bodyPr>
          <a:lstStyle/>
          <a:p>
            <a:r>
              <a:rPr lang="en-US" dirty="0"/>
              <a:t>iii) Association Rules Mining (</a:t>
            </a:r>
            <a:r>
              <a:rPr lang="en-US" dirty="0" err="1"/>
              <a:t>contd</a:t>
            </a:r>
            <a:r>
              <a:rPr lang="en-US" dirty="0"/>
              <a:t>)</a:t>
            </a:r>
          </a:p>
          <a:p>
            <a:r>
              <a:rPr lang="en-US" dirty="0"/>
              <a:t>    Scatter plot and parallel coordinates for Passives</a:t>
            </a:r>
          </a:p>
        </p:txBody>
      </p:sp>
      <p:sp>
        <p:nvSpPr>
          <p:cNvPr id="5" name="Rectangle 4">
            <a:extLst>
              <a:ext uri="{FF2B5EF4-FFF2-40B4-BE49-F238E27FC236}">
                <a16:creationId xmlns:a16="http://schemas.microsoft.com/office/drawing/2014/main" id="{1B701FE1-2CFF-4044-889A-5AF4E6AEAA22}"/>
              </a:ext>
            </a:extLst>
          </p:cNvPr>
          <p:cNvSpPr/>
          <p:nvPr/>
        </p:nvSpPr>
        <p:spPr>
          <a:xfrm>
            <a:off x="647862" y="607646"/>
            <a:ext cx="5293437" cy="830997"/>
          </a:xfrm>
          <a:prstGeom prst="rect">
            <a:avLst/>
          </a:prstGeom>
        </p:spPr>
        <p:txBody>
          <a:bodyPr wrap="none">
            <a:spAutoFit/>
          </a:bodyPr>
          <a:lstStyle/>
          <a:p>
            <a:r>
              <a:rPr lang="en-US" sz="4800" dirty="0"/>
              <a:t>Modeling techniques</a:t>
            </a:r>
          </a:p>
        </p:txBody>
      </p:sp>
    </p:spTree>
    <p:extLst>
      <p:ext uri="{BB962C8B-B14F-4D97-AF65-F5344CB8AC3E}">
        <p14:creationId xmlns:p14="http://schemas.microsoft.com/office/powerpoint/2010/main" val="33338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684357-8B2F-468D-A259-0D064BD150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6906" y="1447542"/>
            <a:ext cx="6880194" cy="4456108"/>
          </a:xfrm>
          <a:prstGeom prst="rect">
            <a:avLst/>
          </a:prstGeom>
          <a:noFill/>
          <a:ln>
            <a:noFill/>
          </a:ln>
        </p:spPr>
      </p:pic>
      <p:sp>
        <p:nvSpPr>
          <p:cNvPr id="3" name="Rectangle 2">
            <a:extLst>
              <a:ext uri="{FF2B5EF4-FFF2-40B4-BE49-F238E27FC236}">
                <a16:creationId xmlns:a16="http://schemas.microsoft.com/office/drawing/2014/main" id="{DC06DD3B-CB2D-4B03-A7D2-42C1683AB8FE}"/>
              </a:ext>
            </a:extLst>
          </p:cNvPr>
          <p:cNvSpPr/>
          <p:nvPr/>
        </p:nvSpPr>
        <p:spPr>
          <a:xfrm>
            <a:off x="1078356" y="1765307"/>
            <a:ext cx="3884262" cy="5078313"/>
          </a:xfrm>
          <a:prstGeom prst="rect">
            <a:avLst/>
          </a:prstGeom>
        </p:spPr>
        <p:txBody>
          <a:bodyPr wrap="square">
            <a:spAutoFit/>
          </a:bodyPr>
          <a:lstStyle/>
          <a:p>
            <a:r>
              <a:rPr lang="en-US" dirty="0"/>
              <a:t>iii) Association Rules Mining (</a:t>
            </a:r>
            <a:r>
              <a:rPr lang="en-US" dirty="0" err="1"/>
              <a:t>contd</a:t>
            </a:r>
            <a:r>
              <a:rPr lang="en-US" dirty="0"/>
              <a:t>)</a:t>
            </a:r>
          </a:p>
          <a:p>
            <a:r>
              <a:rPr lang="en-US" dirty="0"/>
              <a:t>    c) Promoters</a:t>
            </a:r>
          </a:p>
          <a:p>
            <a:pPr marL="285750" indent="-285750">
              <a:buFont typeface="Arial" panose="020B0604020202020204" pitchFamily="34" charset="0"/>
              <a:buChar char="•"/>
            </a:pPr>
            <a:r>
              <a:rPr lang="en-US" dirty="0"/>
              <a:t>Customers having a Silver airline flyer status, travelling for business reasons and dine at the airport a lot are the promoters</a:t>
            </a:r>
          </a:p>
          <a:p>
            <a:pPr marL="285750" indent="-285750">
              <a:buFont typeface="Arial" panose="020B0604020202020204" pitchFamily="34" charset="0"/>
              <a:buChar char="•"/>
            </a:pPr>
            <a:r>
              <a:rPr lang="en-US" dirty="0"/>
              <a:t>Promoters have very less flight arrival delay, which is one of the reasons they are satisfied</a:t>
            </a:r>
          </a:p>
          <a:p>
            <a:pPr marL="285750" indent="-285750">
              <a:buFont typeface="Arial" panose="020B0604020202020204" pitchFamily="34" charset="0"/>
              <a:buChar char="•"/>
            </a:pPr>
            <a:r>
              <a:rPr lang="en-US" dirty="0"/>
              <a:t>There is also no delay in the departure of the flights, which us another positive</a:t>
            </a:r>
          </a:p>
          <a:p>
            <a:pPr marL="285750" indent="-285750">
              <a:buFont typeface="Arial" panose="020B0604020202020204" pitchFamily="34" charset="0"/>
              <a:buChar char="•"/>
            </a:pPr>
            <a:r>
              <a:rPr lang="en-US" dirty="0"/>
              <a:t>Most of the Silver airline flyer status customers seem to be satisfied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E4925A6F-E1CC-44A8-953F-09B461001FAF}"/>
              </a:ext>
            </a:extLst>
          </p:cNvPr>
          <p:cNvSpPr/>
          <p:nvPr/>
        </p:nvSpPr>
        <p:spPr>
          <a:xfrm>
            <a:off x="1078355" y="616544"/>
            <a:ext cx="5293437" cy="830997"/>
          </a:xfrm>
          <a:prstGeom prst="rect">
            <a:avLst/>
          </a:prstGeom>
        </p:spPr>
        <p:txBody>
          <a:bodyPr wrap="none">
            <a:spAutoFit/>
          </a:bodyPr>
          <a:lstStyle/>
          <a:p>
            <a:r>
              <a:rPr lang="en-US" sz="4800" dirty="0"/>
              <a:t>Modeling techniques</a:t>
            </a:r>
          </a:p>
        </p:txBody>
      </p:sp>
    </p:spTree>
    <p:extLst>
      <p:ext uri="{BB962C8B-B14F-4D97-AF65-F5344CB8AC3E}">
        <p14:creationId xmlns:p14="http://schemas.microsoft.com/office/powerpoint/2010/main" val="198104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5534B7-A581-4E8E-A968-601CE6EB21A8}"/>
              </a:ext>
            </a:extLst>
          </p:cNvPr>
          <p:cNvPicPr>
            <a:picLocks noChangeAspect="1"/>
          </p:cNvPicPr>
          <p:nvPr/>
        </p:nvPicPr>
        <p:blipFill>
          <a:blip r:embed="rId2"/>
          <a:stretch>
            <a:fillRect/>
          </a:stretch>
        </p:blipFill>
        <p:spPr>
          <a:xfrm>
            <a:off x="6096000" y="2032001"/>
            <a:ext cx="6096001" cy="3688080"/>
          </a:xfrm>
          <a:prstGeom prst="rect">
            <a:avLst/>
          </a:prstGeom>
        </p:spPr>
      </p:pic>
      <p:sp>
        <p:nvSpPr>
          <p:cNvPr id="3" name="Rectangle 2">
            <a:extLst>
              <a:ext uri="{FF2B5EF4-FFF2-40B4-BE49-F238E27FC236}">
                <a16:creationId xmlns:a16="http://schemas.microsoft.com/office/drawing/2014/main" id="{2AEDA22E-23A6-43F8-94F2-6CBF7588CA8F}"/>
              </a:ext>
            </a:extLst>
          </p:cNvPr>
          <p:cNvSpPr/>
          <p:nvPr/>
        </p:nvSpPr>
        <p:spPr>
          <a:xfrm>
            <a:off x="3484880" y="1226235"/>
            <a:ext cx="6096000" cy="646331"/>
          </a:xfrm>
          <a:prstGeom prst="rect">
            <a:avLst/>
          </a:prstGeom>
        </p:spPr>
        <p:txBody>
          <a:bodyPr>
            <a:spAutoFit/>
          </a:bodyPr>
          <a:lstStyle/>
          <a:p>
            <a:r>
              <a:rPr lang="en-US" dirty="0"/>
              <a:t>iii) Association Rules Mining (</a:t>
            </a:r>
            <a:r>
              <a:rPr lang="en-US" dirty="0" err="1"/>
              <a:t>contd</a:t>
            </a:r>
            <a:r>
              <a:rPr lang="en-US" dirty="0"/>
              <a:t>)</a:t>
            </a:r>
          </a:p>
          <a:p>
            <a:r>
              <a:rPr lang="en-US" dirty="0"/>
              <a:t>    Scatter plot and parallel coordinates for Promoters</a:t>
            </a:r>
          </a:p>
        </p:txBody>
      </p:sp>
      <p:pic>
        <p:nvPicPr>
          <p:cNvPr id="4" name="Picture 3">
            <a:extLst>
              <a:ext uri="{FF2B5EF4-FFF2-40B4-BE49-F238E27FC236}">
                <a16:creationId xmlns:a16="http://schemas.microsoft.com/office/drawing/2014/main" id="{DF8B0881-FCE7-4F9F-B137-9BF3C8485995}"/>
              </a:ext>
            </a:extLst>
          </p:cNvPr>
          <p:cNvPicPr>
            <a:picLocks noChangeAspect="1"/>
          </p:cNvPicPr>
          <p:nvPr/>
        </p:nvPicPr>
        <p:blipFill>
          <a:blip r:embed="rId3"/>
          <a:stretch>
            <a:fillRect/>
          </a:stretch>
        </p:blipFill>
        <p:spPr>
          <a:xfrm>
            <a:off x="91440" y="2032001"/>
            <a:ext cx="5756592" cy="3688080"/>
          </a:xfrm>
          <a:prstGeom prst="rect">
            <a:avLst/>
          </a:prstGeom>
        </p:spPr>
      </p:pic>
      <p:sp>
        <p:nvSpPr>
          <p:cNvPr id="5" name="Rectangle 4">
            <a:extLst>
              <a:ext uri="{FF2B5EF4-FFF2-40B4-BE49-F238E27FC236}">
                <a16:creationId xmlns:a16="http://schemas.microsoft.com/office/drawing/2014/main" id="{66501983-1BFD-4DC9-89DA-5EFC530E1115}"/>
              </a:ext>
            </a:extLst>
          </p:cNvPr>
          <p:cNvSpPr/>
          <p:nvPr/>
        </p:nvSpPr>
        <p:spPr>
          <a:xfrm>
            <a:off x="728845" y="465857"/>
            <a:ext cx="5293437" cy="830997"/>
          </a:xfrm>
          <a:prstGeom prst="rect">
            <a:avLst/>
          </a:prstGeom>
        </p:spPr>
        <p:txBody>
          <a:bodyPr wrap="none">
            <a:spAutoFit/>
          </a:bodyPr>
          <a:lstStyle/>
          <a:p>
            <a:r>
              <a:rPr lang="en-US" sz="4800" dirty="0"/>
              <a:t>Modeling techniques</a:t>
            </a:r>
          </a:p>
        </p:txBody>
      </p:sp>
    </p:spTree>
    <p:extLst>
      <p:ext uri="{BB962C8B-B14F-4D97-AF65-F5344CB8AC3E}">
        <p14:creationId xmlns:p14="http://schemas.microsoft.com/office/powerpoint/2010/main" val="4223505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3874A-AFDB-4812-B04A-E842B8ABC716}"/>
              </a:ext>
            </a:extLst>
          </p:cNvPr>
          <p:cNvSpPr txBox="1"/>
          <p:nvPr/>
        </p:nvSpPr>
        <p:spPr>
          <a:xfrm>
            <a:off x="680720" y="721360"/>
            <a:ext cx="10678160" cy="830997"/>
          </a:xfrm>
          <a:prstGeom prst="rect">
            <a:avLst/>
          </a:prstGeom>
          <a:noFill/>
        </p:spPr>
        <p:txBody>
          <a:bodyPr wrap="square" rtlCol="0">
            <a:spAutoFit/>
          </a:bodyPr>
          <a:lstStyle/>
          <a:p>
            <a:r>
              <a:rPr lang="en-US" sz="4800" dirty="0"/>
              <a:t>Map Visualizations</a:t>
            </a:r>
          </a:p>
        </p:txBody>
      </p:sp>
      <p:sp>
        <p:nvSpPr>
          <p:cNvPr id="3" name="TextBox 2">
            <a:extLst>
              <a:ext uri="{FF2B5EF4-FFF2-40B4-BE49-F238E27FC236}">
                <a16:creationId xmlns:a16="http://schemas.microsoft.com/office/drawing/2014/main" id="{695AE1DB-0E1D-4E3C-A8AB-C833BE006F53}"/>
              </a:ext>
            </a:extLst>
          </p:cNvPr>
          <p:cNvSpPr txBox="1"/>
          <p:nvPr/>
        </p:nvSpPr>
        <p:spPr>
          <a:xfrm>
            <a:off x="833120" y="1552357"/>
            <a:ext cx="10830560" cy="369332"/>
          </a:xfrm>
          <a:prstGeom prst="rect">
            <a:avLst/>
          </a:prstGeom>
          <a:noFill/>
        </p:spPr>
        <p:txBody>
          <a:bodyPr wrap="square" rtlCol="0">
            <a:spAutoFit/>
          </a:bodyPr>
          <a:lstStyle/>
          <a:p>
            <a:pPr algn="ctr"/>
            <a:r>
              <a:rPr lang="en-US" dirty="0" err="1"/>
              <a:t>FlyFast</a:t>
            </a:r>
            <a:r>
              <a:rPr lang="en-US" dirty="0"/>
              <a:t> Airways Inc. (Low Customer Satisfaction)</a:t>
            </a:r>
          </a:p>
        </p:txBody>
      </p:sp>
      <p:pic>
        <p:nvPicPr>
          <p:cNvPr id="4" name="Picture 3">
            <a:extLst>
              <a:ext uri="{FF2B5EF4-FFF2-40B4-BE49-F238E27FC236}">
                <a16:creationId xmlns:a16="http://schemas.microsoft.com/office/drawing/2014/main" id="{155ED419-F030-46D8-8E4A-C6A7E8880E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6240" y="2106692"/>
            <a:ext cx="8798560" cy="3887708"/>
          </a:xfrm>
          <a:prstGeom prst="rect">
            <a:avLst/>
          </a:prstGeom>
          <a:noFill/>
          <a:ln>
            <a:noFill/>
          </a:ln>
        </p:spPr>
      </p:pic>
    </p:spTree>
    <p:extLst>
      <p:ext uri="{BB962C8B-B14F-4D97-AF65-F5344CB8AC3E}">
        <p14:creationId xmlns:p14="http://schemas.microsoft.com/office/powerpoint/2010/main" val="385322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7698E7-CBD6-4D99-87D4-D3DD8745BF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10080"/>
            <a:ext cx="8778240" cy="4135120"/>
          </a:xfrm>
          <a:prstGeom prst="rect">
            <a:avLst/>
          </a:prstGeom>
          <a:noFill/>
          <a:ln>
            <a:noFill/>
          </a:ln>
        </p:spPr>
      </p:pic>
      <p:sp>
        <p:nvSpPr>
          <p:cNvPr id="3" name="Rectangle 2">
            <a:extLst>
              <a:ext uri="{FF2B5EF4-FFF2-40B4-BE49-F238E27FC236}">
                <a16:creationId xmlns:a16="http://schemas.microsoft.com/office/drawing/2014/main" id="{D8EBC281-5CA7-4BF0-B011-0DA34099003D}"/>
              </a:ext>
            </a:extLst>
          </p:cNvPr>
          <p:cNvSpPr/>
          <p:nvPr/>
        </p:nvSpPr>
        <p:spPr>
          <a:xfrm>
            <a:off x="364425" y="236974"/>
            <a:ext cx="4637295" cy="830997"/>
          </a:xfrm>
          <a:prstGeom prst="rect">
            <a:avLst/>
          </a:prstGeom>
        </p:spPr>
        <p:txBody>
          <a:bodyPr wrap="none">
            <a:spAutoFit/>
          </a:bodyPr>
          <a:lstStyle/>
          <a:p>
            <a:r>
              <a:rPr lang="en-US" sz="4800" dirty="0"/>
              <a:t>Map Visualizations</a:t>
            </a:r>
          </a:p>
        </p:txBody>
      </p:sp>
      <p:sp>
        <p:nvSpPr>
          <p:cNvPr id="4" name="Rectangle 3">
            <a:extLst>
              <a:ext uri="{FF2B5EF4-FFF2-40B4-BE49-F238E27FC236}">
                <a16:creationId xmlns:a16="http://schemas.microsoft.com/office/drawing/2014/main" id="{E4924F9F-66E0-49A7-A9E3-437853418B21}"/>
              </a:ext>
            </a:extLst>
          </p:cNvPr>
          <p:cNvSpPr/>
          <p:nvPr/>
        </p:nvSpPr>
        <p:spPr>
          <a:xfrm>
            <a:off x="3327149" y="1375479"/>
            <a:ext cx="5212582" cy="369332"/>
          </a:xfrm>
          <a:prstGeom prst="rect">
            <a:avLst/>
          </a:prstGeom>
        </p:spPr>
        <p:txBody>
          <a:bodyPr wrap="none">
            <a:spAutoFit/>
          </a:bodyPr>
          <a:lstStyle/>
          <a:p>
            <a:pPr algn="ctr"/>
            <a:r>
              <a:rPr lang="en-US" dirty="0" err="1"/>
              <a:t>GoingNorth</a:t>
            </a:r>
            <a:r>
              <a:rPr lang="en-US" dirty="0"/>
              <a:t> Airlines Inc. (Low Customer Satisfaction)</a:t>
            </a:r>
          </a:p>
        </p:txBody>
      </p:sp>
    </p:spTree>
    <p:extLst>
      <p:ext uri="{BB962C8B-B14F-4D97-AF65-F5344CB8AC3E}">
        <p14:creationId xmlns:p14="http://schemas.microsoft.com/office/powerpoint/2010/main" val="83001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B509-DBEF-499B-B6D4-05AA0AC63A0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6B867C4-8C93-48E7-B4EE-B96703FEAA60}"/>
              </a:ext>
            </a:extLst>
          </p:cNvPr>
          <p:cNvSpPr>
            <a:spLocks noGrp="1"/>
          </p:cNvSpPr>
          <p:nvPr>
            <p:ph idx="1"/>
          </p:nvPr>
        </p:nvSpPr>
        <p:spPr/>
        <p:txBody>
          <a:bodyPr>
            <a:normAutofit fontScale="92500" lnSpcReduction="20000"/>
          </a:bodyPr>
          <a:lstStyle/>
          <a:p>
            <a:r>
              <a:rPr lang="en-US" dirty="0"/>
              <a:t>Introduction</a:t>
            </a:r>
          </a:p>
          <a:p>
            <a:r>
              <a:rPr lang="en-US" dirty="0"/>
              <a:t>Data Summary</a:t>
            </a:r>
          </a:p>
          <a:p>
            <a:r>
              <a:rPr lang="en-US" dirty="0"/>
              <a:t>Business Questions</a:t>
            </a:r>
          </a:p>
          <a:p>
            <a:r>
              <a:rPr lang="en-US" dirty="0"/>
              <a:t>Visualizations</a:t>
            </a:r>
          </a:p>
          <a:p>
            <a:r>
              <a:rPr lang="en-US" dirty="0"/>
              <a:t>Modeling techniques</a:t>
            </a:r>
          </a:p>
          <a:p>
            <a:r>
              <a:rPr lang="en-US" dirty="0"/>
              <a:t>Map Visualizations</a:t>
            </a:r>
          </a:p>
          <a:p>
            <a:r>
              <a:rPr lang="en-US" dirty="0"/>
              <a:t>Actionable Insights &amp; Recommendations</a:t>
            </a:r>
          </a:p>
          <a:p>
            <a:r>
              <a:rPr lang="en-US" dirty="0"/>
              <a:t>References</a:t>
            </a:r>
          </a:p>
        </p:txBody>
      </p:sp>
    </p:spTree>
    <p:extLst>
      <p:ext uri="{BB962C8B-B14F-4D97-AF65-F5344CB8AC3E}">
        <p14:creationId xmlns:p14="http://schemas.microsoft.com/office/powerpoint/2010/main" val="41590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3A790C-E908-485D-A69A-C405EA44D1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2080" y="1828801"/>
            <a:ext cx="9428480" cy="4257040"/>
          </a:xfrm>
          <a:prstGeom prst="rect">
            <a:avLst/>
          </a:prstGeom>
          <a:noFill/>
          <a:ln>
            <a:noFill/>
          </a:ln>
        </p:spPr>
      </p:pic>
      <p:sp>
        <p:nvSpPr>
          <p:cNvPr id="3" name="Rectangle 2">
            <a:extLst>
              <a:ext uri="{FF2B5EF4-FFF2-40B4-BE49-F238E27FC236}">
                <a16:creationId xmlns:a16="http://schemas.microsoft.com/office/drawing/2014/main" id="{27A80B71-1E4A-468A-8DDC-7F33686E461C}"/>
              </a:ext>
            </a:extLst>
          </p:cNvPr>
          <p:cNvSpPr/>
          <p:nvPr/>
        </p:nvSpPr>
        <p:spPr>
          <a:xfrm>
            <a:off x="516825" y="358894"/>
            <a:ext cx="4637295" cy="830997"/>
          </a:xfrm>
          <a:prstGeom prst="rect">
            <a:avLst/>
          </a:prstGeom>
        </p:spPr>
        <p:txBody>
          <a:bodyPr wrap="none">
            <a:spAutoFit/>
          </a:bodyPr>
          <a:lstStyle/>
          <a:p>
            <a:r>
              <a:rPr lang="en-US" sz="4800" dirty="0"/>
              <a:t>Map Visualizations</a:t>
            </a:r>
          </a:p>
        </p:txBody>
      </p:sp>
      <p:sp>
        <p:nvSpPr>
          <p:cNvPr id="4" name="Rectangle 3">
            <a:extLst>
              <a:ext uri="{FF2B5EF4-FFF2-40B4-BE49-F238E27FC236}">
                <a16:creationId xmlns:a16="http://schemas.microsoft.com/office/drawing/2014/main" id="{36AB63C7-6F24-4F8F-95C0-E0D663EC5392}"/>
              </a:ext>
            </a:extLst>
          </p:cNvPr>
          <p:cNvSpPr/>
          <p:nvPr/>
        </p:nvSpPr>
        <p:spPr>
          <a:xfrm>
            <a:off x="3528726" y="1244571"/>
            <a:ext cx="4707827" cy="369332"/>
          </a:xfrm>
          <a:prstGeom prst="rect">
            <a:avLst/>
          </a:prstGeom>
        </p:spPr>
        <p:txBody>
          <a:bodyPr wrap="none">
            <a:spAutoFit/>
          </a:bodyPr>
          <a:lstStyle/>
          <a:p>
            <a:pPr algn="ctr"/>
            <a:r>
              <a:rPr lang="en-US" dirty="0" err="1"/>
              <a:t>Oursin</a:t>
            </a:r>
            <a:r>
              <a:rPr lang="en-US" dirty="0"/>
              <a:t> Airlines Inc. (Low Customer Satisfaction)</a:t>
            </a:r>
          </a:p>
        </p:txBody>
      </p:sp>
    </p:spTree>
    <p:extLst>
      <p:ext uri="{BB962C8B-B14F-4D97-AF65-F5344CB8AC3E}">
        <p14:creationId xmlns:p14="http://schemas.microsoft.com/office/powerpoint/2010/main" val="3850056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079F3C-6CDA-40A4-A538-CC2D7554DD11}"/>
              </a:ext>
            </a:extLst>
          </p:cNvPr>
          <p:cNvPicPr/>
          <p:nvPr/>
        </p:nvPicPr>
        <p:blipFill>
          <a:blip r:embed="rId2"/>
          <a:stretch>
            <a:fillRect/>
          </a:stretch>
        </p:blipFill>
        <p:spPr>
          <a:xfrm>
            <a:off x="1625600" y="2024371"/>
            <a:ext cx="9032240" cy="4071630"/>
          </a:xfrm>
          <a:prstGeom prst="rect">
            <a:avLst/>
          </a:prstGeom>
        </p:spPr>
      </p:pic>
      <p:sp>
        <p:nvSpPr>
          <p:cNvPr id="3" name="Rectangle 2">
            <a:extLst>
              <a:ext uri="{FF2B5EF4-FFF2-40B4-BE49-F238E27FC236}">
                <a16:creationId xmlns:a16="http://schemas.microsoft.com/office/drawing/2014/main" id="{A598AE5B-E30A-40CB-A72D-D75252769AAB}"/>
              </a:ext>
            </a:extLst>
          </p:cNvPr>
          <p:cNvSpPr/>
          <p:nvPr/>
        </p:nvSpPr>
        <p:spPr>
          <a:xfrm>
            <a:off x="1116265" y="653534"/>
            <a:ext cx="4637295" cy="830997"/>
          </a:xfrm>
          <a:prstGeom prst="rect">
            <a:avLst/>
          </a:prstGeom>
        </p:spPr>
        <p:txBody>
          <a:bodyPr wrap="none">
            <a:spAutoFit/>
          </a:bodyPr>
          <a:lstStyle/>
          <a:p>
            <a:r>
              <a:rPr lang="en-US" sz="4800" dirty="0"/>
              <a:t>Map Visualizations</a:t>
            </a:r>
          </a:p>
        </p:txBody>
      </p:sp>
      <p:sp>
        <p:nvSpPr>
          <p:cNvPr id="4" name="Rectangle 3">
            <a:extLst>
              <a:ext uri="{FF2B5EF4-FFF2-40B4-BE49-F238E27FC236}">
                <a16:creationId xmlns:a16="http://schemas.microsoft.com/office/drawing/2014/main" id="{D369A49A-18B9-4B52-AB14-E205C62B1213}"/>
              </a:ext>
            </a:extLst>
          </p:cNvPr>
          <p:cNvSpPr/>
          <p:nvPr/>
        </p:nvSpPr>
        <p:spPr>
          <a:xfrm>
            <a:off x="3133105" y="1569785"/>
            <a:ext cx="5925789" cy="369332"/>
          </a:xfrm>
          <a:prstGeom prst="rect">
            <a:avLst/>
          </a:prstGeom>
        </p:spPr>
        <p:txBody>
          <a:bodyPr wrap="none">
            <a:spAutoFit/>
          </a:bodyPr>
          <a:lstStyle/>
          <a:p>
            <a:pPr algn="ctr"/>
            <a:r>
              <a:rPr lang="en-US" dirty="0"/>
              <a:t>Northwest Business Airlines Inc. (High Customer Satisfaction)</a:t>
            </a:r>
          </a:p>
        </p:txBody>
      </p:sp>
    </p:spTree>
    <p:extLst>
      <p:ext uri="{BB962C8B-B14F-4D97-AF65-F5344CB8AC3E}">
        <p14:creationId xmlns:p14="http://schemas.microsoft.com/office/powerpoint/2010/main" val="400843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8E748-8957-4A19-8B19-B2BC992AB9C9}"/>
              </a:ext>
            </a:extLst>
          </p:cNvPr>
          <p:cNvSpPr txBox="1"/>
          <p:nvPr/>
        </p:nvSpPr>
        <p:spPr>
          <a:xfrm>
            <a:off x="619760" y="487680"/>
            <a:ext cx="10922000" cy="830997"/>
          </a:xfrm>
          <a:prstGeom prst="rect">
            <a:avLst/>
          </a:prstGeom>
          <a:noFill/>
        </p:spPr>
        <p:txBody>
          <a:bodyPr wrap="square" rtlCol="0">
            <a:spAutoFit/>
          </a:bodyPr>
          <a:lstStyle/>
          <a:p>
            <a:r>
              <a:rPr lang="en-US" sz="4800" dirty="0"/>
              <a:t>Actionable Insights &amp; Recommendations</a:t>
            </a:r>
          </a:p>
        </p:txBody>
      </p:sp>
      <p:sp>
        <p:nvSpPr>
          <p:cNvPr id="3" name="TextBox 2">
            <a:extLst>
              <a:ext uri="{FF2B5EF4-FFF2-40B4-BE49-F238E27FC236}">
                <a16:creationId xmlns:a16="http://schemas.microsoft.com/office/drawing/2014/main" id="{2A927846-5C5D-4156-B809-9506983C730C}"/>
              </a:ext>
            </a:extLst>
          </p:cNvPr>
          <p:cNvSpPr txBox="1"/>
          <p:nvPr/>
        </p:nvSpPr>
        <p:spPr>
          <a:xfrm>
            <a:off x="792480" y="1463040"/>
            <a:ext cx="9997440" cy="5078313"/>
          </a:xfrm>
          <a:prstGeom prst="rect">
            <a:avLst/>
          </a:prstGeom>
          <a:noFill/>
        </p:spPr>
        <p:txBody>
          <a:bodyPr wrap="square" rtlCol="0">
            <a:spAutoFit/>
          </a:bodyPr>
          <a:lstStyle/>
          <a:p>
            <a:pPr marL="400050" indent="-400050">
              <a:buAutoNum type="romanLcParenR"/>
            </a:pPr>
            <a:r>
              <a:rPr lang="en-US" dirty="0"/>
              <a:t>Age</a:t>
            </a:r>
          </a:p>
          <a:p>
            <a:pPr marL="285750" indent="-285750">
              <a:buFont typeface="Arial" panose="020B0604020202020204" pitchFamily="34" charset="0"/>
              <a:buChar char="•"/>
            </a:pPr>
            <a:r>
              <a:rPr lang="en-US" dirty="0"/>
              <a:t>Customers above the age of 55 are Detractors</a:t>
            </a:r>
          </a:p>
          <a:p>
            <a:pPr marL="285750" indent="-285750">
              <a:buFont typeface="Arial" panose="020B0604020202020204" pitchFamily="34" charset="0"/>
              <a:buChar char="•"/>
            </a:pPr>
            <a:r>
              <a:rPr lang="en-US" dirty="0"/>
              <a:t>Senior citizens can be helped with navigation at the airport, in order to find their flights on time</a:t>
            </a:r>
          </a:p>
          <a:p>
            <a:pPr marL="285750" indent="-285750">
              <a:buFont typeface="Arial" panose="020B0604020202020204" pitchFamily="34" charset="0"/>
              <a:buChar char="•"/>
            </a:pPr>
            <a:r>
              <a:rPr lang="en-US" dirty="0"/>
              <a:t>Provide express lines to fatigued customers, so that they can go through the check point process without waiting in long queues</a:t>
            </a:r>
          </a:p>
          <a:p>
            <a:pPr marL="285750" indent="-285750">
              <a:buFont typeface="Arial" panose="020B0604020202020204" pitchFamily="34" charset="0"/>
              <a:buChar char="•"/>
            </a:pPr>
            <a:r>
              <a:rPr lang="en-US" dirty="0"/>
              <a:t>Provide better in-air entertainment, like movies which the senior citizens can enjoy</a:t>
            </a:r>
          </a:p>
          <a:p>
            <a:pPr marL="285750" indent="-285750">
              <a:buFont typeface="Arial" panose="020B0604020202020204" pitchFamily="34" charset="0"/>
              <a:buChar char="•"/>
            </a:pPr>
            <a:r>
              <a:rPr lang="en-US" dirty="0"/>
              <a:t>If the customer is in good mood, he/she is likely to recommend the airline</a:t>
            </a:r>
          </a:p>
          <a:p>
            <a:endParaRPr lang="en-US" dirty="0"/>
          </a:p>
          <a:p>
            <a:r>
              <a:rPr lang="en-US" dirty="0"/>
              <a:t>ii) Frequent Flyer Accounts</a:t>
            </a:r>
          </a:p>
          <a:p>
            <a:pPr marL="285750" indent="-285750">
              <a:buFont typeface="Arial" panose="020B0604020202020204" pitchFamily="34" charset="0"/>
              <a:buChar char="•"/>
            </a:pPr>
            <a:r>
              <a:rPr lang="en-US" dirty="0"/>
              <a:t>Most customers don’t have a frequent flyer account, which means that customers are changing airlines quite often while travelling</a:t>
            </a:r>
          </a:p>
          <a:p>
            <a:pPr marL="285750" indent="-285750">
              <a:buFont typeface="Arial" panose="020B0604020202020204" pitchFamily="34" charset="0"/>
              <a:buChar char="•"/>
            </a:pPr>
            <a:r>
              <a:rPr lang="en-US" dirty="0"/>
              <a:t>For Northwest Business Airlines Inc., customers with low frequent flyer account are detractors</a:t>
            </a:r>
          </a:p>
          <a:p>
            <a:pPr marL="285750" indent="-285750">
              <a:buFont typeface="Arial" panose="020B0604020202020204" pitchFamily="34" charset="0"/>
              <a:buChar char="•"/>
            </a:pPr>
            <a:r>
              <a:rPr lang="en-US" dirty="0"/>
              <a:t>Suggest the customers to create an account on the website, while booking their flights</a:t>
            </a:r>
          </a:p>
          <a:p>
            <a:pPr marL="285750" indent="-285750">
              <a:buFont typeface="Arial" panose="020B0604020202020204" pitchFamily="34" charset="0"/>
              <a:buChar char="•"/>
            </a:pPr>
            <a:r>
              <a:rPr lang="en-US" dirty="0"/>
              <a:t>For example, for a customer’s first flight with an airline, the customer can be provided with a free meal on the airplane, but the customers can only register for a free meal if they create an account and register for it online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2337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7C712-C090-4CF0-8B9B-E8F87CFEE24F}"/>
              </a:ext>
            </a:extLst>
          </p:cNvPr>
          <p:cNvSpPr/>
          <p:nvPr/>
        </p:nvSpPr>
        <p:spPr>
          <a:xfrm>
            <a:off x="384464" y="602734"/>
            <a:ext cx="10227480" cy="830997"/>
          </a:xfrm>
          <a:prstGeom prst="rect">
            <a:avLst/>
          </a:prstGeom>
        </p:spPr>
        <p:txBody>
          <a:bodyPr wrap="none">
            <a:spAutoFit/>
          </a:bodyPr>
          <a:lstStyle/>
          <a:p>
            <a:r>
              <a:rPr lang="en-US" sz="4800" dirty="0"/>
              <a:t>Actionable Insights &amp; Recommendations</a:t>
            </a:r>
          </a:p>
        </p:txBody>
      </p:sp>
      <p:sp>
        <p:nvSpPr>
          <p:cNvPr id="3" name="TextBox 2">
            <a:extLst>
              <a:ext uri="{FF2B5EF4-FFF2-40B4-BE49-F238E27FC236}">
                <a16:creationId xmlns:a16="http://schemas.microsoft.com/office/drawing/2014/main" id="{7D57A71F-DF7F-4F5E-B84A-C948DE64980C}"/>
              </a:ext>
            </a:extLst>
          </p:cNvPr>
          <p:cNvSpPr txBox="1"/>
          <p:nvPr/>
        </p:nvSpPr>
        <p:spPr>
          <a:xfrm>
            <a:off x="548640" y="2021840"/>
            <a:ext cx="10688320" cy="3693319"/>
          </a:xfrm>
          <a:prstGeom prst="rect">
            <a:avLst/>
          </a:prstGeom>
          <a:noFill/>
        </p:spPr>
        <p:txBody>
          <a:bodyPr wrap="square" rtlCol="0">
            <a:spAutoFit/>
          </a:bodyPr>
          <a:lstStyle/>
          <a:p>
            <a:r>
              <a:rPr lang="en-US" dirty="0"/>
              <a:t>ii) Frequent Flyer Accounts(contd.)</a:t>
            </a:r>
          </a:p>
          <a:p>
            <a:pPr marL="285750" indent="-285750">
              <a:buFont typeface="Arial" panose="020B0604020202020204" pitchFamily="34" charset="0"/>
              <a:buChar char="•"/>
            </a:pPr>
            <a:r>
              <a:rPr lang="en-US" dirty="0"/>
              <a:t>Customers can be provided with promotional codes, by sending them these codes via e-mail.</a:t>
            </a:r>
          </a:p>
          <a:p>
            <a:pPr marL="285750" indent="-285750">
              <a:buFont typeface="Arial" panose="020B0604020202020204" pitchFamily="34" charset="0"/>
              <a:buChar char="•"/>
            </a:pPr>
            <a:r>
              <a:rPr lang="en-US" dirty="0"/>
              <a:t>Give miles to the customers on their personal accounts, whenever they complete a flight</a:t>
            </a:r>
          </a:p>
          <a:p>
            <a:pPr marL="285750" indent="-285750">
              <a:buFont typeface="Arial" panose="020B0604020202020204" pitchFamily="34" charset="0"/>
              <a:buChar char="•"/>
            </a:pPr>
            <a:r>
              <a:rPr lang="en-US" dirty="0"/>
              <a:t>Customers can be rewarded with points, if they refer the airline to a friend, who creates an account too</a:t>
            </a:r>
          </a:p>
          <a:p>
            <a:endParaRPr lang="en-US" dirty="0"/>
          </a:p>
          <a:p>
            <a:r>
              <a:rPr lang="en-US" dirty="0"/>
              <a:t>iii) Shopping and Dining at the airport</a:t>
            </a:r>
          </a:p>
          <a:p>
            <a:pPr marL="285750" indent="-285750">
              <a:buFont typeface="Arial" panose="020B0604020202020204" pitchFamily="34" charset="0"/>
              <a:buChar char="•"/>
            </a:pPr>
            <a:r>
              <a:rPr lang="en-US" dirty="0"/>
              <a:t>Customers who dine very less or don’t dine at all at the airport are Detractors</a:t>
            </a:r>
          </a:p>
          <a:p>
            <a:pPr marL="285750" indent="-285750">
              <a:buFont typeface="Arial" panose="020B0604020202020204" pitchFamily="34" charset="0"/>
              <a:buChar char="•"/>
            </a:pPr>
            <a:r>
              <a:rPr lang="en-US" dirty="0"/>
              <a:t>Number of customers dining at the airport is more than the people shopping</a:t>
            </a:r>
          </a:p>
          <a:p>
            <a:pPr marL="285750" indent="-285750">
              <a:buFont typeface="Arial" panose="020B0604020202020204" pitchFamily="34" charset="0"/>
              <a:buChar char="•"/>
            </a:pPr>
            <a:r>
              <a:rPr lang="en-US" dirty="0"/>
              <a:t>Promote the airport as a shopping destination, example: Dubai International Airport</a:t>
            </a:r>
          </a:p>
          <a:p>
            <a:pPr marL="285750" indent="-285750">
              <a:buFont typeface="Arial" panose="020B0604020202020204" pitchFamily="34" charset="0"/>
              <a:buChar char="•"/>
            </a:pPr>
            <a:r>
              <a:rPr lang="en-US" dirty="0"/>
              <a:t>Shopping can be improved by providing discounts to customers who have frequent flyer accounts</a:t>
            </a:r>
          </a:p>
          <a:p>
            <a:pPr marL="285750" indent="-285750">
              <a:buFont typeface="Arial" panose="020B0604020202020204" pitchFamily="34" charset="0"/>
              <a:buChar char="•"/>
            </a:pPr>
            <a:r>
              <a:rPr lang="en-US" dirty="0"/>
              <a:t>Duty-free shopping center can also offer sales at their stores, in order to attract customers</a:t>
            </a:r>
          </a:p>
          <a:p>
            <a:pPr marL="285750" indent="-285750">
              <a:buFont typeface="Arial" panose="020B0604020202020204" pitchFamily="34" charset="0"/>
              <a:buChar char="•"/>
            </a:pPr>
            <a:r>
              <a:rPr lang="en-US" dirty="0"/>
              <a:t>Dining options can be improved by providing lounge access to customers</a:t>
            </a:r>
          </a:p>
          <a:p>
            <a:endParaRPr lang="en-US" dirty="0"/>
          </a:p>
        </p:txBody>
      </p:sp>
    </p:spTree>
    <p:extLst>
      <p:ext uri="{BB962C8B-B14F-4D97-AF65-F5344CB8AC3E}">
        <p14:creationId xmlns:p14="http://schemas.microsoft.com/office/powerpoint/2010/main" val="415877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B0CAE-F580-46DD-AA59-A0A0D03B64BB}"/>
              </a:ext>
            </a:extLst>
          </p:cNvPr>
          <p:cNvSpPr txBox="1"/>
          <p:nvPr/>
        </p:nvSpPr>
        <p:spPr>
          <a:xfrm>
            <a:off x="731520" y="894080"/>
            <a:ext cx="10444480" cy="4862870"/>
          </a:xfrm>
          <a:prstGeom prst="rect">
            <a:avLst/>
          </a:prstGeom>
          <a:noFill/>
        </p:spPr>
        <p:txBody>
          <a:bodyPr wrap="square" rtlCol="0">
            <a:spAutoFit/>
          </a:bodyPr>
          <a:lstStyle/>
          <a:p>
            <a:r>
              <a:rPr lang="en-US" sz="4800" dirty="0"/>
              <a:t>References</a:t>
            </a:r>
          </a:p>
          <a:p>
            <a:endParaRPr lang="en-US" sz="1000" dirty="0"/>
          </a:p>
          <a:p>
            <a:pPr marL="342900" indent="-342900">
              <a:buAutoNum type="arabicPeriod"/>
            </a:pPr>
            <a:r>
              <a:rPr lang="en-US" dirty="0" err="1"/>
              <a:t>Saltz</a:t>
            </a:r>
            <a:r>
              <a:rPr lang="en-US" dirty="0"/>
              <a:t>, J. S., &amp; Stanton, J. M. (2018). An introduction to data science.</a:t>
            </a:r>
          </a:p>
          <a:p>
            <a:endParaRPr lang="en-US" dirty="0"/>
          </a:p>
          <a:p>
            <a:pPr marL="342900" indent="-342900">
              <a:buAutoNum type="arabicPeriod" startAt="2"/>
            </a:pPr>
            <a:r>
              <a:rPr lang="en-US" dirty="0"/>
              <a:t>Skift (2014). The Biggest Issues Faced by Elderly Travelers at American Airports. Retrieved from </a:t>
            </a:r>
            <a:r>
              <a:rPr lang="en-US" dirty="0">
                <a:hlinkClick r:id="rId2"/>
              </a:rPr>
              <a:t>https://skift.com/2014/04/16/the-biggest-issues-faced-by-elderly-travelers-at-american-airports/</a:t>
            </a:r>
            <a:endParaRPr lang="en-US" dirty="0"/>
          </a:p>
          <a:p>
            <a:endParaRPr lang="en-US" dirty="0"/>
          </a:p>
          <a:p>
            <a:pPr marL="342900" indent="-342900">
              <a:buAutoNum type="arabicPeriod" startAt="3"/>
            </a:pPr>
            <a:r>
              <a:rPr lang="en-US" dirty="0"/>
              <a:t>Faraway, J. J. (2005). Extending the Linear Model with R: Generalized Linear, Mixed Effects and Nonparametric Regression Models. United Kingdom: CRC Press.</a:t>
            </a:r>
          </a:p>
          <a:p>
            <a:endParaRPr lang="en-US" dirty="0"/>
          </a:p>
          <a:p>
            <a:pPr marL="342900" indent="-342900">
              <a:buAutoNum type="arabicPeriod" startAt="4"/>
            </a:pPr>
            <a:r>
              <a:rPr lang="en-US" dirty="0"/>
              <a:t>O’Donnell (2003). How Frequent Flyer Programs Work. Retrieved from </a:t>
            </a:r>
            <a:r>
              <a:rPr lang="en-US" dirty="0">
                <a:hlinkClick r:id="rId3"/>
              </a:rPr>
              <a:t>https://adventure.howstuffworks.com/destinations/travel-guide/tips/ff-programs.htm</a:t>
            </a:r>
            <a:endParaRPr lang="en-US" dirty="0"/>
          </a:p>
          <a:p>
            <a:endParaRPr lang="en-US" dirty="0"/>
          </a:p>
          <a:p>
            <a:r>
              <a:rPr lang="en-US" dirty="0"/>
              <a:t>5. 	</a:t>
            </a:r>
            <a:r>
              <a:rPr lang="en-US" dirty="0" err="1"/>
              <a:t>n.a.</a:t>
            </a:r>
            <a:r>
              <a:rPr lang="en-US" dirty="0"/>
              <a:t> (2020). What is Net Promoter Score? Retrieved from </a:t>
            </a:r>
            <a:r>
              <a:rPr lang="en-US" dirty="0">
                <a:hlinkClick r:id="rId4"/>
              </a:rPr>
              <a:t>https://www.qualtrics.com/experience-</a:t>
            </a:r>
            <a:r>
              <a:rPr lang="en-US" dirty="0"/>
              <a:t>	management/customer/net-promoter-score/</a:t>
            </a:r>
          </a:p>
          <a:p>
            <a:endParaRPr lang="en-US" dirty="0"/>
          </a:p>
        </p:txBody>
      </p:sp>
    </p:spTree>
    <p:extLst>
      <p:ext uri="{BB962C8B-B14F-4D97-AF65-F5344CB8AC3E}">
        <p14:creationId xmlns:p14="http://schemas.microsoft.com/office/powerpoint/2010/main" val="169993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93CA-91C0-4A7E-9BD8-E0F217582E05}"/>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241853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8CEE4B-157A-468B-8A0B-A3D5FB6DC73A}"/>
              </a:ext>
            </a:extLst>
          </p:cNvPr>
          <p:cNvSpPr txBox="1"/>
          <p:nvPr/>
        </p:nvSpPr>
        <p:spPr>
          <a:xfrm>
            <a:off x="713173" y="523783"/>
            <a:ext cx="10750858" cy="830997"/>
          </a:xfrm>
          <a:prstGeom prst="rect">
            <a:avLst/>
          </a:prstGeom>
          <a:noFill/>
        </p:spPr>
        <p:txBody>
          <a:bodyPr wrap="square" rtlCol="0">
            <a:spAutoFit/>
          </a:bodyPr>
          <a:lstStyle/>
          <a:p>
            <a:r>
              <a:rPr lang="en-US" sz="4800" dirty="0"/>
              <a:t>Introduction</a:t>
            </a:r>
          </a:p>
        </p:txBody>
      </p:sp>
      <p:sp>
        <p:nvSpPr>
          <p:cNvPr id="4" name="TextBox 3">
            <a:extLst>
              <a:ext uri="{FF2B5EF4-FFF2-40B4-BE49-F238E27FC236}">
                <a16:creationId xmlns:a16="http://schemas.microsoft.com/office/drawing/2014/main" id="{EB2F3048-95E7-4292-A048-48B8A7E35EDD}"/>
              </a:ext>
            </a:extLst>
          </p:cNvPr>
          <p:cNvSpPr txBox="1"/>
          <p:nvPr/>
        </p:nvSpPr>
        <p:spPr>
          <a:xfrm>
            <a:off x="778276" y="1905182"/>
            <a:ext cx="10635448" cy="3447098"/>
          </a:xfrm>
          <a:prstGeom prst="rect">
            <a:avLst/>
          </a:prstGeom>
          <a:noFill/>
        </p:spPr>
        <p:txBody>
          <a:bodyPr wrap="square" rtlCol="0">
            <a:spAutoFit/>
          </a:bodyPr>
          <a:lstStyle/>
          <a:p>
            <a:r>
              <a:rPr lang="en-US" sz="2000" dirty="0"/>
              <a:t>		The United States of America is a huge country, and most people take flights to travel between states. Although driving from one state to another is feasible, people usually look to save time and take flights. Hence, many airlines go head-to-head in order to gain more customers and are always looking out to improve their products and services like loyalty, reliability, ease of use, etc. Southeast Airlines can be the top dogs in the market by improving the experience of their customers and by reducing customer churn. </a:t>
            </a:r>
          </a:p>
          <a:p>
            <a:r>
              <a:rPr lang="en-US" sz="2000" dirty="0"/>
              <a:t>		In order to get an idea of experience of the customers, the loyalty program was introduced. However, the loyalty program did not work, as it was not enough in keeping low customer churn. In this project, I will extract attributes which are of use to me and generate models in order to generate insights and provide recommendations to the airlines. </a:t>
            </a:r>
          </a:p>
          <a:p>
            <a:endParaRPr lang="en-US" dirty="0"/>
          </a:p>
        </p:txBody>
      </p:sp>
    </p:spTree>
    <p:extLst>
      <p:ext uri="{BB962C8B-B14F-4D97-AF65-F5344CB8AC3E}">
        <p14:creationId xmlns:p14="http://schemas.microsoft.com/office/powerpoint/2010/main" val="87325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34617F-A6BC-467B-BE15-A6840671B94C}"/>
              </a:ext>
            </a:extLst>
          </p:cNvPr>
          <p:cNvSpPr txBox="1"/>
          <p:nvPr/>
        </p:nvSpPr>
        <p:spPr>
          <a:xfrm>
            <a:off x="701964" y="655782"/>
            <a:ext cx="10788072" cy="830997"/>
          </a:xfrm>
          <a:prstGeom prst="rect">
            <a:avLst/>
          </a:prstGeom>
          <a:noFill/>
        </p:spPr>
        <p:txBody>
          <a:bodyPr wrap="square" rtlCol="0">
            <a:spAutoFit/>
          </a:bodyPr>
          <a:lstStyle/>
          <a:p>
            <a:r>
              <a:rPr lang="en-US" sz="4800" dirty="0"/>
              <a:t>Data Summary</a:t>
            </a:r>
          </a:p>
        </p:txBody>
      </p:sp>
      <p:sp>
        <p:nvSpPr>
          <p:cNvPr id="4" name="TextBox 3">
            <a:extLst>
              <a:ext uri="{FF2B5EF4-FFF2-40B4-BE49-F238E27FC236}">
                <a16:creationId xmlns:a16="http://schemas.microsoft.com/office/drawing/2014/main" id="{CA27C7E0-51DA-4B53-9A4E-1408B544E231}"/>
              </a:ext>
            </a:extLst>
          </p:cNvPr>
          <p:cNvSpPr txBox="1"/>
          <p:nvPr/>
        </p:nvSpPr>
        <p:spPr>
          <a:xfrm>
            <a:off x="711200" y="1930400"/>
            <a:ext cx="10788073"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6C954A4C-A3AC-4E42-9896-7F4D1CE20DEF}"/>
              </a:ext>
            </a:extLst>
          </p:cNvPr>
          <p:cNvSpPr txBox="1"/>
          <p:nvPr/>
        </p:nvSpPr>
        <p:spPr>
          <a:xfrm>
            <a:off x="711200" y="1773382"/>
            <a:ext cx="102616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data consisted of 10282 different observations of 32 variables</a:t>
            </a:r>
          </a:p>
          <a:p>
            <a:pPr marL="285750" indent="-285750">
              <a:buFont typeface="Arial" panose="020B0604020202020204" pitchFamily="34" charset="0"/>
              <a:buChar char="•"/>
            </a:pPr>
            <a:r>
              <a:rPr lang="en-US" dirty="0"/>
              <a:t>While surveying the customers, some customers might not have filled the survey. Completed as it consisted of a lot of missing values</a:t>
            </a:r>
          </a:p>
          <a:p>
            <a:pPr marL="285750" indent="-285750">
              <a:buFont typeface="Arial" panose="020B0604020202020204" pitchFamily="34" charset="0"/>
              <a:buChar char="•"/>
            </a:pPr>
            <a:r>
              <a:rPr lang="en-US" dirty="0"/>
              <a:t>I have deleted all of the missing values in the data for my analysis</a:t>
            </a:r>
          </a:p>
          <a:p>
            <a:pPr marL="285750" indent="-285750">
              <a:buFont typeface="Arial" panose="020B0604020202020204" pitchFamily="34" charset="0"/>
              <a:buChar char="•"/>
            </a:pPr>
            <a:r>
              <a:rPr lang="en-US" dirty="0"/>
              <a:t>The loyalty program was introduced, in order to find out about the customer experience</a:t>
            </a:r>
          </a:p>
          <a:p>
            <a:pPr marL="285750" indent="-285750">
              <a:buFont typeface="Arial" panose="020B0604020202020204" pitchFamily="34" charset="0"/>
              <a:buChar char="•"/>
            </a:pPr>
            <a:r>
              <a:rPr lang="en-US" dirty="0"/>
              <a:t>The program did not work, as it was not enough in keeping low customer churn</a:t>
            </a:r>
          </a:p>
          <a:p>
            <a:pPr marL="285750" indent="-285750">
              <a:buFont typeface="Arial" panose="020B0604020202020204" pitchFamily="34" charset="0"/>
              <a:buChar char="•"/>
            </a:pPr>
            <a:r>
              <a:rPr lang="en-US" dirty="0"/>
              <a:t>The ‘Likelihood to Recommend’ variable is the most important variable in the data, I have based most of my analysis on it</a:t>
            </a:r>
          </a:p>
          <a:p>
            <a:pPr marL="285750" indent="-285750">
              <a:buFont typeface="Arial" panose="020B0604020202020204" pitchFamily="34" charset="0"/>
              <a:buChar char="•"/>
            </a:pPr>
            <a:r>
              <a:rPr lang="en-US" dirty="0"/>
              <a:t>This value ranges from 0 to 10, if score is less than 6, then the customer is a detractor, if the score is 7 or 8, then the customer is passive and if the score is 9 or 10, then the customer is a promoter</a:t>
            </a:r>
          </a:p>
          <a:p>
            <a:pPr marL="285750" indent="-285750">
              <a:buFont typeface="Arial" panose="020B0604020202020204" pitchFamily="34" charset="0"/>
              <a:buChar char="•"/>
            </a:pPr>
            <a:r>
              <a:rPr lang="en-US" dirty="0"/>
              <a:t>For my analysis, I have considered the following variables for generating insights: age, gender, airline status, total frequent flyer accounts,  price sensitivity, likelihood to recommend, loyalty, shopping at the airport, dining at the airport and type of travel</a:t>
            </a:r>
          </a:p>
        </p:txBody>
      </p:sp>
    </p:spTree>
    <p:extLst>
      <p:ext uri="{BB962C8B-B14F-4D97-AF65-F5344CB8AC3E}">
        <p14:creationId xmlns:p14="http://schemas.microsoft.com/office/powerpoint/2010/main" val="24240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53F654-EB88-4218-8ED6-927B4DF34330}"/>
              </a:ext>
            </a:extLst>
          </p:cNvPr>
          <p:cNvSpPr txBox="1"/>
          <p:nvPr/>
        </p:nvSpPr>
        <p:spPr>
          <a:xfrm>
            <a:off x="692727" y="822036"/>
            <a:ext cx="10806546" cy="1107996"/>
          </a:xfrm>
          <a:prstGeom prst="rect">
            <a:avLst/>
          </a:prstGeom>
          <a:noFill/>
        </p:spPr>
        <p:txBody>
          <a:bodyPr wrap="square" rtlCol="0">
            <a:spAutoFit/>
          </a:bodyPr>
          <a:lstStyle/>
          <a:p>
            <a:r>
              <a:rPr lang="en-US" sz="4800" dirty="0"/>
              <a:t>Business Questions</a:t>
            </a:r>
            <a:endParaRPr lang="en-US" dirty="0"/>
          </a:p>
          <a:p>
            <a:endParaRPr lang="en-US" dirty="0"/>
          </a:p>
        </p:txBody>
      </p:sp>
      <p:sp>
        <p:nvSpPr>
          <p:cNvPr id="3" name="TextBox 2">
            <a:extLst>
              <a:ext uri="{FF2B5EF4-FFF2-40B4-BE49-F238E27FC236}">
                <a16:creationId xmlns:a16="http://schemas.microsoft.com/office/drawing/2014/main" id="{CAEA64E6-B460-4631-9770-4AB031ADE710}"/>
              </a:ext>
            </a:extLst>
          </p:cNvPr>
          <p:cNvSpPr txBox="1"/>
          <p:nvPr/>
        </p:nvSpPr>
        <p:spPr>
          <a:xfrm>
            <a:off x="692727" y="2150369"/>
            <a:ext cx="10880436" cy="3416320"/>
          </a:xfrm>
          <a:prstGeom prst="rect">
            <a:avLst/>
          </a:prstGeom>
          <a:noFill/>
        </p:spPr>
        <p:txBody>
          <a:bodyPr wrap="square" rtlCol="0">
            <a:spAutoFit/>
          </a:bodyPr>
          <a:lstStyle/>
          <a:p>
            <a:r>
              <a:rPr lang="en-US" dirty="0"/>
              <a:t>I have addressed the following business questions:</a:t>
            </a:r>
          </a:p>
          <a:p>
            <a:pPr marL="285750" lvl="0" indent="-285750">
              <a:buFont typeface="Arial" panose="020B0604020202020204" pitchFamily="34" charset="0"/>
              <a:buChar char="•"/>
            </a:pPr>
            <a:r>
              <a:rPr lang="en-US" dirty="0"/>
              <a:t>Which airlines have the lowest and highest levels of customer satisfaction?</a:t>
            </a:r>
          </a:p>
          <a:p>
            <a:pPr marL="285750" lvl="0" indent="-285750">
              <a:buFont typeface="Arial" panose="020B0604020202020204" pitchFamily="34" charset="0"/>
              <a:buChar char="•"/>
            </a:pPr>
            <a:r>
              <a:rPr lang="en-US" dirty="0"/>
              <a:t>Why I chose </a:t>
            </a:r>
            <a:r>
              <a:rPr lang="en-US" dirty="0" err="1"/>
              <a:t>FlyFast</a:t>
            </a:r>
            <a:r>
              <a:rPr lang="en-US" dirty="0"/>
              <a:t> Airways Inc. and Northwest Business Airlines Inc. for my analysis?</a:t>
            </a:r>
          </a:p>
          <a:p>
            <a:pPr marL="285750" lvl="0" indent="-285750">
              <a:buFont typeface="Arial" panose="020B0604020202020204" pitchFamily="34" charset="0"/>
              <a:buChar char="•"/>
            </a:pPr>
            <a:r>
              <a:rPr lang="en-US" dirty="0"/>
              <a:t>How old are people who have been taking the flights?</a:t>
            </a:r>
          </a:p>
          <a:p>
            <a:pPr marL="285750" lvl="0" indent="-285750">
              <a:buFont typeface="Arial" panose="020B0604020202020204" pitchFamily="34" charset="0"/>
              <a:buChar char="•"/>
            </a:pPr>
            <a:r>
              <a:rPr lang="en-US" dirty="0"/>
              <a:t>How is age affecting the likelihood of a customer recommending a specific airline to another customer?</a:t>
            </a:r>
          </a:p>
          <a:p>
            <a:pPr marL="285750" lvl="0" indent="-285750">
              <a:buFont typeface="Arial" panose="020B0604020202020204" pitchFamily="34" charset="0"/>
              <a:buChar char="•"/>
            </a:pPr>
            <a:r>
              <a:rPr lang="en-US" dirty="0"/>
              <a:t>Which age group is likely to recommend an airline?</a:t>
            </a:r>
          </a:p>
          <a:p>
            <a:pPr marL="285750" lvl="0" indent="-285750">
              <a:buFont typeface="Arial" panose="020B0604020202020204" pitchFamily="34" charset="0"/>
              <a:buChar char="•"/>
            </a:pPr>
            <a:r>
              <a:rPr lang="en-US" dirty="0"/>
              <a:t>Are males recommending the airlines more or are females?</a:t>
            </a:r>
          </a:p>
          <a:p>
            <a:pPr marL="285750" lvl="0" indent="-285750">
              <a:buFont typeface="Arial" panose="020B0604020202020204" pitchFamily="34" charset="0"/>
              <a:buChar char="•"/>
            </a:pPr>
            <a:r>
              <a:rPr lang="en-US" dirty="0"/>
              <a:t>How is price sensitivity affecting the satisfaction of a customer?</a:t>
            </a:r>
          </a:p>
          <a:p>
            <a:pPr marL="285750" lvl="0" indent="-285750">
              <a:buFont typeface="Arial" panose="020B0604020202020204" pitchFamily="34" charset="0"/>
              <a:buChar char="•"/>
            </a:pPr>
            <a:r>
              <a:rPr lang="en-US" dirty="0"/>
              <a:t>Is customer satisfaction affected by the type of travel of the customers?</a:t>
            </a:r>
          </a:p>
          <a:p>
            <a:pPr marL="285750" lvl="0" indent="-285750">
              <a:buFont typeface="Arial" panose="020B0604020202020204" pitchFamily="34" charset="0"/>
              <a:buChar char="•"/>
            </a:pPr>
            <a:r>
              <a:rPr lang="en-US" dirty="0"/>
              <a:t>Are customers with a certain airline status more likely to recommend an airline?</a:t>
            </a:r>
          </a:p>
          <a:p>
            <a:pPr marL="285750" lvl="0" indent="-285750">
              <a:buFont typeface="Arial" panose="020B0604020202020204" pitchFamily="34" charset="0"/>
              <a:buChar char="•"/>
            </a:pPr>
            <a:r>
              <a:rPr lang="en-US" dirty="0"/>
              <a:t>Are loyal customers most likely to recommend an airline?</a:t>
            </a:r>
          </a:p>
          <a:p>
            <a:endParaRPr lang="en-US" dirty="0"/>
          </a:p>
        </p:txBody>
      </p:sp>
    </p:spTree>
    <p:extLst>
      <p:ext uri="{BB962C8B-B14F-4D97-AF65-F5344CB8AC3E}">
        <p14:creationId xmlns:p14="http://schemas.microsoft.com/office/powerpoint/2010/main" val="160651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F51C9D-3DF7-4C18-8DEC-8174A746908B}"/>
              </a:ext>
            </a:extLst>
          </p:cNvPr>
          <p:cNvSpPr txBox="1"/>
          <p:nvPr/>
        </p:nvSpPr>
        <p:spPr>
          <a:xfrm>
            <a:off x="843379" y="268082"/>
            <a:ext cx="10306974" cy="830997"/>
          </a:xfrm>
          <a:prstGeom prst="rect">
            <a:avLst/>
          </a:prstGeom>
          <a:noFill/>
        </p:spPr>
        <p:txBody>
          <a:bodyPr wrap="square" rtlCol="0">
            <a:spAutoFit/>
          </a:bodyPr>
          <a:lstStyle/>
          <a:p>
            <a:r>
              <a:rPr lang="en-US" sz="4800" dirty="0"/>
              <a:t>Visualizations</a:t>
            </a:r>
          </a:p>
        </p:txBody>
      </p:sp>
      <p:sp>
        <p:nvSpPr>
          <p:cNvPr id="3" name="TextBox 2">
            <a:extLst>
              <a:ext uri="{FF2B5EF4-FFF2-40B4-BE49-F238E27FC236}">
                <a16:creationId xmlns:a16="http://schemas.microsoft.com/office/drawing/2014/main" id="{3E3570E0-7695-47E6-8748-BB2575B4CAE4}"/>
              </a:ext>
            </a:extLst>
          </p:cNvPr>
          <p:cNvSpPr txBox="1"/>
          <p:nvPr/>
        </p:nvSpPr>
        <p:spPr>
          <a:xfrm>
            <a:off x="1029810" y="1509204"/>
            <a:ext cx="10715347" cy="369332"/>
          </a:xfrm>
          <a:prstGeom prst="rect">
            <a:avLst/>
          </a:prstGeom>
          <a:noFill/>
        </p:spPr>
        <p:txBody>
          <a:bodyPr wrap="square" rtlCol="0">
            <a:spAutoFit/>
          </a:bodyPr>
          <a:lstStyle/>
          <a:p>
            <a:r>
              <a:rPr lang="en-US" dirty="0" err="1"/>
              <a:t>i</a:t>
            </a:r>
            <a:r>
              <a:rPr lang="en-US" dirty="0"/>
              <a:t>) Age</a:t>
            </a:r>
          </a:p>
        </p:txBody>
      </p:sp>
      <p:pic>
        <p:nvPicPr>
          <p:cNvPr id="5" name="Picture 4">
            <a:extLst>
              <a:ext uri="{FF2B5EF4-FFF2-40B4-BE49-F238E27FC236}">
                <a16:creationId xmlns:a16="http://schemas.microsoft.com/office/drawing/2014/main" id="{89A63F48-4240-45DD-9670-AABCDFB389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17219" y="958788"/>
            <a:ext cx="6312024" cy="4911213"/>
          </a:xfrm>
          <a:prstGeom prst="rect">
            <a:avLst/>
          </a:prstGeom>
          <a:noFill/>
          <a:ln>
            <a:noFill/>
          </a:ln>
        </p:spPr>
      </p:pic>
      <p:sp>
        <p:nvSpPr>
          <p:cNvPr id="6" name="TextBox 5">
            <a:extLst>
              <a:ext uri="{FF2B5EF4-FFF2-40B4-BE49-F238E27FC236}">
                <a16:creationId xmlns:a16="http://schemas.microsoft.com/office/drawing/2014/main" id="{C86728E4-A05D-4CD8-A602-24AE926BD8C6}"/>
              </a:ext>
            </a:extLst>
          </p:cNvPr>
          <p:cNvSpPr txBox="1"/>
          <p:nvPr/>
        </p:nvSpPr>
        <p:spPr>
          <a:xfrm>
            <a:off x="1225118" y="2059619"/>
            <a:ext cx="439444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For my analysis, I have divided the age groups into 3 groups: a) 29 or younger, b) 30-55, c) 56 or above</a:t>
            </a:r>
          </a:p>
          <a:p>
            <a:pPr marL="285750" indent="-285750">
              <a:buFont typeface="Arial" panose="020B0604020202020204" pitchFamily="34" charset="0"/>
              <a:buChar char="•"/>
            </a:pPr>
            <a:r>
              <a:rPr lang="en-US" dirty="0"/>
              <a:t>The most satisfied age group is the second group</a:t>
            </a:r>
          </a:p>
          <a:p>
            <a:pPr marL="285750" indent="-285750">
              <a:buFont typeface="Arial" panose="020B0604020202020204" pitchFamily="34" charset="0"/>
              <a:buChar char="•"/>
            </a:pPr>
            <a:r>
              <a:rPr lang="en-US" dirty="0"/>
              <a:t>The least satisfied group is the last age group, which mainly consists of senior citizens</a:t>
            </a:r>
          </a:p>
          <a:p>
            <a:pPr marL="285750" indent="-285750">
              <a:buFont typeface="Arial" panose="020B0604020202020204" pitchFamily="34" charset="0"/>
              <a:buChar char="•"/>
            </a:pPr>
            <a:r>
              <a:rPr lang="en-US" dirty="0"/>
              <a:t>The first age group has a range of scores, which consists of both detractors and promoters</a:t>
            </a:r>
          </a:p>
          <a:p>
            <a:pPr marL="285750" indent="-285750">
              <a:buFont typeface="Arial" panose="020B0604020202020204" pitchFamily="34" charset="0"/>
              <a:buChar char="•"/>
            </a:pPr>
            <a:r>
              <a:rPr lang="en-US" dirty="0"/>
              <a:t>The median of the first and third seem to be passives</a:t>
            </a:r>
          </a:p>
        </p:txBody>
      </p:sp>
    </p:spTree>
    <p:extLst>
      <p:ext uri="{BB962C8B-B14F-4D97-AF65-F5344CB8AC3E}">
        <p14:creationId xmlns:p14="http://schemas.microsoft.com/office/powerpoint/2010/main" val="119481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4D9790-87E9-4BED-9A0D-30C5C256CBE8}"/>
              </a:ext>
            </a:extLst>
          </p:cNvPr>
          <p:cNvSpPr/>
          <p:nvPr/>
        </p:nvSpPr>
        <p:spPr>
          <a:xfrm>
            <a:off x="452992" y="385725"/>
            <a:ext cx="3512500" cy="830997"/>
          </a:xfrm>
          <a:prstGeom prst="rect">
            <a:avLst/>
          </a:prstGeom>
        </p:spPr>
        <p:txBody>
          <a:bodyPr wrap="none">
            <a:spAutoFit/>
          </a:bodyPr>
          <a:lstStyle/>
          <a:p>
            <a:r>
              <a:rPr lang="en-US" sz="4800" dirty="0"/>
              <a:t>Visualizations</a:t>
            </a:r>
          </a:p>
        </p:txBody>
      </p:sp>
      <p:sp>
        <p:nvSpPr>
          <p:cNvPr id="3" name="TextBox 2">
            <a:extLst>
              <a:ext uri="{FF2B5EF4-FFF2-40B4-BE49-F238E27FC236}">
                <a16:creationId xmlns:a16="http://schemas.microsoft.com/office/drawing/2014/main" id="{80350D16-772C-49B9-8220-ABCE54A92AB3}"/>
              </a:ext>
            </a:extLst>
          </p:cNvPr>
          <p:cNvSpPr txBox="1"/>
          <p:nvPr/>
        </p:nvSpPr>
        <p:spPr>
          <a:xfrm>
            <a:off x="710215" y="1766656"/>
            <a:ext cx="4820574" cy="3970318"/>
          </a:xfrm>
          <a:prstGeom prst="rect">
            <a:avLst/>
          </a:prstGeom>
          <a:noFill/>
        </p:spPr>
        <p:txBody>
          <a:bodyPr wrap="square" rtlCol="0">
            <a:spAutoFit/>
          </a:bodyPr>
          <a:lstStyle/>
          <a:p>
            <a:r>
              <a:rPr lang="en-US" dirty="0"/>
              <a:t>ii) Type of travel</a:t>
            </a:r>
          </a:p>
          <a:p>
            <a:pPr marL="285750" indent="-285750">
              <a:buFont typeface="Arial" panose="020B0604020202020204" pitchFamily="34" charset="0"/>
              <a:buChar char="•"/>
            </a:pPr>
            <a:r>
              <a:rPr lang="en-US" dirty="0"/>
              <a:t>‘Mileage tickets’ customers are much less as compared to the ‘Business travel’ and ‘Personal travel’ customers</a:t>
            </a:r>
          </a:p>
          <a:p>
            <a:pPr marL="285750" indent="-285750">
              <a:buFont typeface="Arial" panose="020B0604020202020204" pitchFamily="34" charset="0"/>
              <a:buChar char="•"/>
            </a:pPr>
            <a:r>
              <a:rPr lang="en-US" dirty="0"/>
              <a:t>‘Business travel’ has more promoters as compared to detractors and passives</a:t>
            </a:r>
          </a:p>
          <a:p>
            <a:pPr marL="285750" indent="-285750">
              <a:buFont typeface="Arial" panose="020B0604020202020204" pitchFamily="34" charset="0"/>
              <a:buChar char="•"/>
            </a:pPr>
            <a:r>
              <a:rPr lang="en-US" dirty="0"/>
              <a:t>‘Mileage tickets’ has almost equal number of passives and promoters</a:t>
            </a:r>
          </a:p>
          <a:p>
            <a:pPr marL="285750" indent="-285750">
              <a:buFont typeface="Arial" panose="020B0604020202020204" pitchFamily="34" charset="0"/>
              <a:buChar char="•"/>
            </a:pPr>
            <a:r>
              <a:rPr lang="en-US" dirty="0"/>
              <a:t>‘Personal travel’ has a lot of detractors as compared to passives and promoters</a:t>
            </a:r>
          </a:p>
          <a:p>
            <a:pPr marL="285750" indent="-285750">
              <a:buFont typeface="Arial" panose="020B0604020202020204" pitchFamily="34" charset="0"/>
              <a:buChar char="•"/>
            </a:pPr>
            <a:r>
              <a:rPr lang="en-US" dirty="0"/>
              <a:t>‘Personal travel’ has the least number of promoters, which indicates that the customers travelling for personal reasons are not satisfied</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84CE7CF9-99E1-4F5C-BA51-3A0CFE4FD7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38139" y="998186"/>
            <a:ext cx="6064471" cy="4861628"/>
          </a:xfrm>
          <a:prstGeom prst="rect">
            <a:avLst/>
          </a:prstGeom>
          <a:noFill/>
          <a:ln>
            <a:noFill/>
          </a:ln>
        </p:spPr>
      </p:pic>
    </p:spTree>
    <p:extLst>
      <p:ext uri="{BB962C8B-B14F-4D97-AF65-F5344CB8AC3E}">
        <p14:creationId xmlns:p14="http://schemas.microsoft.com/office/powerpoint/2010/main" val="187844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E7590F-95FF-4F5F-B592-640740C2AC9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69981" y="1269507"/>
            <a:ext cx="5433133" cy="4534898"/>
          </a:xfrm>
          <a:prstGeom prst="rect">
            <a:avLst/>
          </a:prstGeom>
          <a:noFill/>
          <a:ln>
            <a:noFill/>
          </a:ln>
        </p:spPr>
      </p:pic>
      <p:sp>
        <p:nvSpPr>
          <p:cNvPr id="3" name="TextBox 2">
            <a:extLst>
              <a:ext uri="{FF2B5EF4-FFF2-40B4-BE49-F238E27FC236}">
                <a16:creationId xmlns:a16="http://schemas.microsoft.com/office/drawing/2014/main" id="{F6C64CA0-1D56-4AC7-8FEA-8801E442DEA3}"/>
              </a:ext>
            </a:extLst>
          </p:cNvPr>
          <p:cNvSpPr txBox="1"/>
          <p:nvPr/>
        </p:nvSpPr>
        <p:spPr>
          <a:xfrm>
            <a:off x="656948" y="408373"/>
            <a:ext cx="10626570" cy="830997"/>
          </a:xfrm>
          <a:prstGeom prst="rect">
            <a:avLst/>
          </a:prstGeom>
          <a:noFill/>
        </p:spPr>
        <p:txBody>
          <a:bodyPr wrap="square" rtlCol="0">
            <a:spAutoFit/>
          </a:bodyPr>
          <a:lstStyle/>
          <a:p>
            <a:r>
              <a:rPr lang="en-US" sz="4800" dirty="0"/>
              <a:t>Visualizations</a:t>
            </a:r>
          </a:p>
        </p:txBody>
      </p:sp>
      <p:sp>
        <p:nvSpPr>
          <p:cNvPr id="4" name="TextBox 3">
            <a:extLst>
              <a:ext uri="{FF2B5EF4-FFF2-40B4-BE49-F238E27FC236}">
                <a16:creationId xmlns:a16="http://schemas.microsoft.com/office/drawing/2014/main" id="{49676003-F1B7-4A7F-8B1C-A9D3E1FEA1CF}"/>
              </a:ext>
            </a:extLst>
          </p:cNvPr>
          <p:cNvSpPr txBox="1"/>
          <p:nvPr/>
        </p:nvSpPr>
        <p:spPr>
          <a:xfrm>
            <a:off x="878889" y="1582340"/>
            <a:ext cx="4580879" cy="4247317"/>
          </a:xfrm>
          <a:prstGeom prst="rect">
            <a:avLst/>
          </a:prstGeom>
          <a:noFill/>
        </p:spPr>
        <p:txBody>
          <a:bodyPr wrap="square" rtlCol="0">
            <a:spAutoFit/>
          </a:bodyPr>
          <a:lstStyle/>
          <a:p>
            <a:r>
              <a:rPr lang="en-US" dirty="0"/>
              <a:t>iii) Airline status</a:t>
            </a:r>
          </a:p>
          <a:p>
            <a:pPr marL="285750" indent="-285750">
              <a:buFont typeface="Arial" panose="020B0604020202020204" pitchFamily="34" charset="0"/>
              <a:buChar char="•"/>
            </a:pPr>
            <a:r>
              <a:rPr lang="en-US" dirty="0"/>
              <a:t>Types: Blue, Gold, Platinum and Silver</a:t>
            </a:r>
          </a:p>
          <a:p>
            <a:pPr marL="285750" indent="-285750">
              <a:buFont typeface="Arial" panose="020B0604020202020204" pitchFamily="34" charset="0"/>
              <a:buChar char="•"/>
            </a:pPr>
            <a:r>
              <a:rPr lang="en-US" dirty="0"/>
              <a:t>Blue has the maximum number of customers</a:t>
            </a:r>
          </a:p>
          <a:p>
            <a:pPr marL="285750" indent="-285750">
              <a:buFont typeface="Arial" panose="020B0604020202020204" pitchFamily="34" charset="0"/>
              <a:buChar char="•"/>
            </a:pPr>
            <a:r>
              <a:rPr lang="en-US" dirty="0"/>
              <a:t>Platinum has the least number of customers</a:t>
            </a:r>
          </a:p>
          <a:p>
            <a:pPr marL="285750" indent="-285750">
              <a:buFont typeface="Arial" panose="020B0604020202020204" pitchFamily="34" charset="0"/>
              <a:buChar char="•"/>
            </a:pPr>
            <a:r>
              <a:rPr lang="en-US" dirty="0"/>
              <a:t>Blue has the maximum number of detractors, followed by passives</a:t>
            </a:r>
          </a:p>
          <a:p>
            <a:pPr marL="285750" indent="-285750">
              <a:buFont typeface="Arial" panose="020B0604020202020204" pitchFamily="34" charset="0"/>
              <a:buChar char="•"/>
            </a:pPr>
            <a:r>
              <a:rPr lang="en-US" dirty="0"/>
              <a:t>Gold, Platinum and Silver have more promoters as compared to detractors</a:t>
            </a:r>
          </a:p>
          <a:p>
            <a:pPr marL="285750" indent="-285750">
              <a:buFont typeface="Arial" panose="020B0604020202020204" pitchFamily="34" charset="0"/>
              <a:buChar char="•"/>
            </a:pPr>
            <a:r>
              <a:rPr lang="en-US" dirty="0"/>
              <a:t>Silver has considerable amount of promoters as compared to detractors</a:t>
            </a:r>
          </a:p>
          <a:p>
            <a:pPr marL="285750" indent="-285750">
              <a:buFont typeface="Arial" panose="020B0604020202020204" pitchFamily="34" charset="0"/>
              <a:buChar char="•"/>
            </a:pPr>
            <a:r>
              <a:rPr lang="en-US" dirty="0"/>
              <a:t>Most of the customers in Blue are not satisfied and as a result are not promoting an airline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4018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40B988-CDF9-44C5-9F42-4E40450FF39E}"/>
              </a:ext>
            </a:extLst>
          </p:cNvPr>
          <p:cNvSpPr/>
          <p:nvPr/>
        </p:nvSpPr>
        <p:spPr>
          <a:xfrm>
            <a:off x="745954" y="483378"/>
            <a:ext cx="10874915" cy="830997"/>
          </a:xfrm>
          <a:prstGeom prst="rect">
            <a:avLst/>
          </a:prstGeom>
        </p:spPr>
        <p:txBody>
          <a:bodyPr wrap="square">
            <a:spAutoFit/>
          </a:bodyPr>
          <a:lstStyle/>
          <a:p>
            <a:r>
              <a:rPr lang="en-US" sz="4800" dirty="0"/>
              <a:t>Modeling techniques</a:t>
            </a:r>
          </a:p>
        </p:txBody>
      </p:sp>
      <p:pic>
        <p:nvPicPr>
          <p:cNvPr id="3" name="Picture 2">
            <a:extLst>
              <a:ext uri="{FF2B5EF4-FFF2-40B4-BE49-F238E27FC236}">
                <a16:creationId xmlns:a16="http://schemas.microsoft.com/office/drawing/2014/main" id="{514C18E1-C9BD-492F-8077-2935FB46C16A}"/>
              </a:ext>
            </a:extLst>
          </p:cNvPr>
          <p:cNvPicPr/>
          <p:nvPr/>
        </p:nvPicPr>
        <p:blipFill>
          <a:blip r:embed="rId2"/>
          <a:stretch>
            <a:fillRect/>
          </a:stretch>
        </p:blipFill>
        <p:spPr>
          <a:xfrm>
            <a:off x="4696287" y="1314375"/>
            <a:ext cx="7430610" cy="4619699"/>
          </a:xfrm>
          <a:prstGeom prst="rect">
            <a:avLst/>
          </a:prstGeom>
        </p:spPr>
      </p:pic>
      <p:sp>
        <p:nvSpPr>
          <p:cNvPr id="4" name="TextBox 3">
            <a:extLst>
              <a:ext uri="{FF2B5EF4-FFF2-40B4-BE49-F238E27FC236}">
                <a16:creationId xmlns:a16="http://schemas.microsoft.com/office/drawing/2014/main" id="{85EB01E8-EFA6-40AC-9C87-E095852F9009}"/>
              </a:ext>
            </a:extLst>
          </p:cNvPr>
          <p:cNvSpPr txBox="1"/>
          <p:nvPr/>
        </p:nvSpPr>
        <p:spPr>
          <a:xfrm>
            <a:off x="914400" y="1686757"/>
            <a:ext cx="3781887" cy="4247317"/>
          </a:xfrm>
          <a:prstGeom prst="rect">
            <a:avLst/>
          </a:prstGeom>
          <a:noFill/>
        </p:spPr>
        <p:txBody>
          <a:bodyPr wrap="square" rtlCol="0">
            <a:spAutoFit/>
          </a:bodyPr>
          <a:lstStyle/>
          <a:p>
            <a:r>
              <a:rPr lang="en-US" dirty="0" err="1"/>
              <a:t>i</a:t>
            </a:r>
            <a:r>
              <a:rPr lang="en-US" dirty="0"/>
              <a:t>) Linear Modeling</a:t>
            </a:r>
          </a:p>
          <a:p>
            <a:pPr marL="285750" indent="-285750">
              <a:buFont typeface="Arial" panose="020B0604020202020204" pitchFamily="34" charset="0"/>
              <a:buChar char="•"/>
            </a:pPr>
            <a:r>
              <a:rPr lang="en-US" dirty="0"/>
              <a:t>Correlation matrix tells us which variables have the strongest correlation and are considered for linear modeling</a:t>
            </a:r>
          </a:p>
          <a:p>
            <a:pPr marL="285750" indent="-285750">
              <a:buFont typeface="Arial" panose="020B0604020202020204" pitchFamily="34" charset="0"/>
              <a:buChar char="•"/>
            </a:pPr>
            <a:r>
              <a:rPr lang="en-US" dirty="0"/>
              <a:t>Flight distance and Flight time in minutes have the strongest correlation (0.97)</a:t>
            </a:r>
          </a:p>
          <a:p>
            <a:pPr marL="285750" indent="-285750">
              <a:buFont typeface="Arial" panose="020B0604020202020204" pitchFamily="34" charset="0"/>
              <a:buChar char="•"/>
            </a:pPr>
            <a:r>
              <a:rPr lang="en-US" dirty="0"/>
              <a:t>Arrival delay in minutes and  departure delay in minutes have the second strongest correlation (0.96)</a:t>
            </a:r>
          </a:p>
          <a:p>
            <a:pPr marL="285750" indent="-285750">
              <a:buFont typeface="Arial" panose="020B0604020202020204" pitchFamily="34" charset="0"/>
              <a:buChar char="•"/>
            </a:pPr>
            <a:r>
              <a:rPr lang="en-US" dirty="0"/>
              <a:t>Chose the independent variables after analyzing the diagram.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1755144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1710</TotalTime>
  <Words>1834</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IMPROVING THE CUSTOMER SATISFACTION OF AIRLINES IN THE USA</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ambarish patankar</dc:creator>
  <cp:lastModifiedBy>ambarish patankar</cp:lastModifiedBy>
  <cp:revision>40</cp:revision>
  <dcterms:created xsi:type="dcterms:W3CDTF">2020-04-22T21:17:47Z</dcterms:created>
  <dcterms:modified xsi:type="dcterms:W3CDTF">2020-04-24T01:48:11Z</dcterms:modified>
</cp:coreProperties>
</file>