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71" r:id="rId11"/>
    <p:sldId id="266" r:id="rId12"/>
    <p:sldId id="268" r:id="rId13"/>
    <p:sldId id="265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1131217" y="923742"/>
            <a:ext cx="10114961" cy="2444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4800" b="1" dirty="0">
                <a:latin typeface="Arial" panose="020B0604020202020204" pitchFamily="34" charset="0"/>
                <a:cs typeface="Arial" panose="020B0604020202020204" pitchFamily="34" charset="0"/>
              </a:rPr>
              <a:t>BOB Assistant</a:t>
            </a:r>
            <a:br>
              <a:rPr lang="en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4800" b="1" dirty="0">
                <a:latin typeface="Arial" panose="020B0604020202020204" pitchFamily="34" charset="0"/>
                <a:cs typeface="Arial" panose="020B0604020202020204" pitchFamily="34" charset="0"/>
              </a:rPr>
              <a:t>Bank of Baroda Hackathon 2024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669303" y="5112688"/>
            <a:ext cx="115949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Team Name : Ambarish Ganguly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team bio : 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 Data and AI Practice Head - Energy Resources and Utilities 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 :29 JUNE 2024</a:t>
            </a:r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315" y="229550"/>
            <a:ext cx="1141586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Uniqueness of Approach and Solution</a:t>
            </a:r>
            <a:endParaRPr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692869" y="1132445"/>
            <a:ext cx="11236751" cy="525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solution of Question and Answering , Chat with Documents, Using English as the Language to converse with disparate data sources, Intelligent Form Analyser , Document Comparator 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is a 1 stop shop for the Bank of Baroda employees.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Operational Efficiency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repetitive administrative and operational tasks, reducing processing time and errors.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Optimize resource allocation and workflow management to improve overall efficiency.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Provide intelligent insights for process improvements and decision-making support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</a:t>
            </a:r>
            <a:r>
              <a:rPr lang="en-IN" b="1" dirty="0">
                <a:solidFill>
                  <a:srgbClr val="70AD47">
                    <a:lumMod val="50000"/>
                  </a:srgb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Customer Service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customer inquiries and provide accurate responses in real-time.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Offer personalized recommendations and solutions based on customer data and interaction history.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Seamlessly integrate with existing customer service platforms and maintain a high level of security and data privacy</a:t>
            </a:r>
            <a:endParaRPr kumimoji="0" lang="en-IN" sz="120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400" b="1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2400" b="1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2400" b="1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9497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7522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User Experience</a:t>
            </a:r>
          </a:p>
        </p:txBody>
      </p:sp>
      <p:sp>
        <p:nvSpPr>
          <p:cNvPr id="2" name="Google Shape;348;p2">
            <a:extLst>
              <a:ext uri="{FF2B5EF4-FFF2-40B4-BE49-F238E27FC236}">
                <a16:creationId xmlns:a16="http://schemas.microsoft.com/office/drawing/2014/main" id="{3DC5EE89-A6B7-7E79-739B-E8D7E3772EAD}"/>
              </a:ext>
            </a:extLst>
          </p:cNvPr>
          <p:cNvSpPr txBox="1"/>
          <p:nvPr/>
        </p:nvSpPr>
        <p:spPr>
          <a:xfrm>
            <a:off x="669304" y="1151300"/>
            <a:ext cx="11123628" cy="518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Operational Efficiency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repetitive administrative and operational tasks, reducing processing time and errors.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Optimize resource allocation and workflow management to improve overall efficiency.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Provide intelligent insights for process improvements and decision-making support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</a:t>
            </a:r>
            <a:r>
              <a:rPr lang="en-IN" sz="1600" b="1" dirty="0">
                <a:solidFill>
                  <a:srgbClr val="70AD47">
                    <a:lumMod val="50000"/>
                  </a:srgb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Customer Service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customer inquiries and provide accurate responses in real-time.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Offer personalized recommendations and solutions based on customer data and interaction history.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Seamlessly integrate with existing customer service platforms and maintain a high level of security and data privacy</a:t>
            </a:r>
            <a:endParaRPr kumimoji="0" lang="en-IN" sz="160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6499" y="229550"/>
            <a:ext cx="1152898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600" b="1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Scalability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5863471" y="1398139"/>
            <a:ext cx="4864230" cy="4061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1" u="none" strike="noStrike" cap="none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All the Azure Resources used here are Scalable without affecting performance</a:t>
            </a:r>
            <a:endParaRPr lang="en-IN" sz="2400" b="1" u="none" strike="noStrike" cap="none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2" name="Google Shape;348;p2">
            <a:extLst>
              <a:ext uri="{FF2B5EF4-FFF2-40B4-BE49-F238E27FC236}">
                <a16:creationId xmlns:a16="http://schemas.microsoft.com/office/drawing/2014/main" id="{7F6B898A-E61F-6C24-5EE8-6E304BA66042}"/>
              </a:ext>
            </a:extLst>
          </p:cNvPr>
          <p:cNvSpPr txBox="1"/>
          <p:nvPr/>
        </p:nvSpPr>
        <p:spPr>
          <a:xfrm>
            <a:off x="641023" y="1398139"/>
            <a:ext cx="4986779" cy="40617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OpenAI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AI Search</a:t>
            </a:r>
            <a:endParaRPr lang="en-IN" sz="16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Blob Storage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Queues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VM / Azure Web App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SQL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Cosmos DB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Container Registry</a:t>
            </a:r>
            <a:endParaRPr sz="16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484973-0AB2-EFCD-4B1F-BFEAA5A74868}"/>
              </a:ext>
            </a:extLst>
          </p:cNvPr>
          <p:cNvSpPr/>
          <p:nvPr/>
        </p:nvSpPr>
        <p:spPr>
          <a:xfrm>
            <a:off x="641023" y="805550"/>
            <a:ext cx="4986779" cy="4859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Azure resources used</a:t>
            </a:r>
          </a:p>
        </p:txBody>
      </p:sp>
    </p:spTree>
    <p:extLst>
      <p:ext uri="{BB962C8B-B14F-4D97-AF65-F5344CB8AC3E}">
        <p14:creationId xmlns:p14="http://schemas.microsoft.com/office/powerpoint/2010/main" val="172518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851" y="238977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 of Deployment and Maintenance</a:t>
            </a:r>
          </a:p>
        </p:txBody>
      </p:sp>
      <p:sp>
        <p:nvSpPr>
          <p:cNvPr id="2" name="Google Shape;348;p2">
            <a:extLst>
              <a:ext uri="{FF2B5EF4-FFF2-40B4-BE49-F238E27FC236}">
                <a16:creationId xmlns:a16="http://schemas.microsoft.com/office/drawing/2014/main" id="{5C64B547-EC81-42AD-B82D-91F7E0176052}"/>
              </a:ext>
            </a:extLst>
          </p:cNvPr>
          <p:cNvSpPr txBox="1"/>
          <p:nvPr/>
        </p:nvSpPr>
        <p:spPr>
          <a:xfrm>
            <a:off x="5863471" y="1398139"/>
            <a:ext cx="4864230" cy="4061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u="none" strike="noStrike" cap="none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All the Azure Resources are Platform as a Service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u="none" strike="noStrike" cap="none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The Azure Services can be deployed easily in Azure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GitHub Actions can be used for CI / CD</a:t>
            </a:r>
            <a:endParaRPr lang="en-IN" sz="1400" u="none" strike="noStrike" cap="none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3" name="Google Shape;348;p2">
            <a:extLst>
              <a:ext uri="{FF2B5EF4-FFF2-40B4-BE49-F238E27FC236}">
                <a16:creationId xmlns:a16="http://schemas.microsoft.com/office/drawing/2014/main" id="{392E17E4-A0FC-5C5A-B0D4-7874DE89A8F2}"/>
              </a:ext>
            </a:extLst>
          </p:cNvPr>
          <p:cNvSpPr txBox="1"/>
          <p:nvPr/>
        </p:nvSpPr>
        <p:spPr>
          <a:xfrm>
            <a:off x="641023" y="1398139"/>
            <a:ext cx="4986779" cy="40617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OpenAI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AI Search</a:t>
            </a:r>
            <a:endParaRPr lang="en-IN" sz="16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Blob Storage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Queues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VM / Azure Web App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SQL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Cosmos DB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Container Registry</a:t>
            </a:r>
            <a:endParaRPr sz="16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7B910-6C2D-6A5D-4EB2-C31135B40230}"/>
              </a:ext>
            </a:extLst>
          </p:cNvPr>
          <p:cNvSpPr/>
          <p:nvPr/>
        </p:nvSpPr>
        <p:spPr>
          <a:xfrm>
            <a:off x="641023" y="805550"/>
            <a:ext cx="4986779" cy="4859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Azure resources used</a:t>
            </a:r>
          </a:p>
        </p:txBody>
      </p:sp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3571" y="191843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Security Considerations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857839" y="1151300"/>
            <a:ext cx="10803117" cy="496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We use the following in the solution to address the Security considerations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Networking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Private Endpoints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Block Lists and Content Filters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Authentication through the use of Azure AD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3912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408614" y="2948556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410051" y="3782256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Ambarish Ganguly</a:t>
            </a: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018" y="229550"/>
            <a:ext cx="8490611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21673" y="1116663"/>
            <a:ext cx="10286999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Banks have the following challenges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Lots of information is in the documents</a:t>
            </a: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and the Bank officers find it difficult to extract information, gain insights from this information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Banks also have a lot of data stores . Bank officers have the business knowledge </a:t>
            </a: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but do not have the ability to ask in English to extract information from the data stores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Banks also deal with numerous forms [ pension forms / bank application forms / other types of forms ] . These </a:t>
            </a: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forms need to be processed manually and it  is time consuming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Banks </a:t>
            </a: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also need to compare documents</a:t>
            </a: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based on certain characteristics. [ e.g. How do the earnings of Tata Motors and Maruti for the Year 2023 compare ? ]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417" y="229550"/>
            <a:ext cx="1080033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: Bob Assistant</a:t>
            </a:r>
            <a:endParaRPr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348;p2">
            <a:extLst>
              <a:ext uri="{FF2B5EF4-FFF2-40B4-BE49-F238E27FC236}">
                <a16:creationId xmlns:a16="http://schemas.microsoft.com/office/drawing/2014/main" id="{ACBDAB34-44FA-764F-F448-CCFBC4F218D8}"/>
              </a:ext>
            </a:extLst>
          </p:cNvPr>
          <p:cNvSpPr txBox="1"/>
          <p:nvPr/>
        </p:nvSpPr>
        <p:spPr>
          <a:xfrm>
            <a:off x="587091" y="1126090"/>
            <a:ext cx="10649659" cy="329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The Bank of Baroda Assistant would do the following things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Question and Answering and chat with documents</a:t>
            </a: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. This will help to understand </a:t>
            </a: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and gain insights on documents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Summarization</a:t>
            </a: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with documents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Use English to talk with various data sources </a:t>
            </a: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such as databases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Read Forms and Invoices and record their results. This will improve operational efficiency and customer satisfaction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Document Comparator </a:t>
            </a: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to compare across documents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2169" y="220123"/>
            <a:ext cx="10850252" cy="845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or resources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622169" y="1311556"/>
            <a:ext cx="11085922" cy="501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OpenAI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AI Search</a:t>
            </a:r>
            <a:endParaRPr lang="en-IN" sz="16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Blob Storage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Queues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VM / Azure Web App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SQL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Cosmos DB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Azure Container Registry</a:t>
            </a:r>
            <a:endParaRPr sz="160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779" y="295538"/>
            <a:ext cx="1151955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Architecture - Any Supporting Functional Documents</a:t>
            </a:r>
            <a:endParaRPr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82072E-5425-38CF-70AE-E836795BE400}"/>
              </a:ext>
            </a:extLst>
          </p:cNvPr>
          <p:cNvSpPr/>
          <p:nvPr/>
        </p:nvSpPr>
        <p:spPr>
          <a:xfrm>
            <a:off x="4440025" y="2276433"/>
            <a:ext cx="1847654" cy="1583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Orchestrator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9CAA2E-9E67-1CA0-94EB-AB2C64D04F2A}"/>
              </a:ext>
            </a:extLst>
          </p:cNvPr>
          <p:cNvSpPr/>
          <p:nvPr/>
        </p:nvSpPr>
        <p:spPr>
          <a:xfrm>
            <a:off x="8542252" y="1588726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Search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B0971-C633-EF4A-A402-CF05C4534F4C}"/>
              </a:ext>
            </a:extLst>
          </p:cNvPr>
          <p:cNvSpPr/>
          <p:nvPr/>
        </p:nvSpPr>
        <p:spPr>
          <a:xfrm>
            <a:off x="8542250" y="5394429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SQL Data Store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E2E7D-D5BC-E391-8E5B-90A47729154E}"/>
              </a:ext>
            </a:extLst>
          </p:cNvPr>
          <p:cNvSpPr/>
          <p:nvPr/>
        </p:nvSpPr>
        <p:spPr>
          <a:xfrm>
            <a:off x="8542250" y="3163023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Processing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14826-87DC-39BA-93FC-7F26B35BA8B1}"/>
              </a:ext>
            </a:extLst>
          </p:cNvPr>
          <p:cNvSpPr/>
          <p:nvPr/>
        </p:nvSpPr>
        <p:spPr>
          <a:xfrm>
            <a:off x="8542250" y="2295287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21161-2112-C04D-2A6F-4B3D1B4719A9}"/>
              </a:ext>
            </a:extLst>
          </p:cNvPr>
          <p:cNvSpPr/>
          <p:nvPr/>
        </p:nvSpPr>
        <p:spPr>
          <a:xfrm>
            <a:off x="8542250" y="3906423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Documents Store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D73F55-30CE-BBF1-856D-F8D83A04D636}"/>
              </a:ext>
            </a:extLst>
          </p:cNvPr>
          <p:cNvSpPr/>
          <p:nvPr/>
        </p:nvSpPr>
        <p:spPr>
          <a:xfrm>
            <a:off x="738427" y="1588725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Identity Provider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2FD08-AEA8-551A-18C1-DD7BDDAEEB87}"/>
              </a:ext>
            </a:extLst>
          </p:cNvPr>
          <p:cNvSpPr/>
          <p:nvPr/>
        </p:nvSpPr>
        <p:spPr>
          <a:xfrm>
            <a:off x="738426" y="3479829"/>
            <a:ext cx="2430545" cy="37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A92A5DB-D547-E793-F830-98784B1FF782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287679" y="1776114"/>
            <a:ext cx="2254573" cy="1292171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FED3DA8-E71C-32B0-DD3F-E8966FB6ABFC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287679" y="2524954"/>
            <a:ext cx="2254571" cy="543331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67E1B13-C1EC-2DF9-7EDC-BCE86C5CF0E7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287679" y="3068285"/>
            <a:ext cx="2254571" cy="282126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2612DE7-2BC4-AEF7-4CB4-0C3F1AEF73BA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6287679" y="3068285"/>
            <a:ext cx="2254571" cy="1025526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0D16D9-FBC6-F347-17A6-5421A80F2958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287679" y="3068285"/>
            <a:ext cx="2254571" cy="2513532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AA4BDAF-FC97-C749-66A4-C7B7B362559F}"/>
              </a:ext>
            </a:extLst>
          </p:cNvPr>
          <p:cNvCxnSpPr>
            <a:stCxn id="11" idx="3"/>
            <a:endCxn id="2" idx="1"/>
          </p:cNvCxnSpPr>
          <p:nvPr/>
        </p:nvCxnSpPr>
        <p:spPr>
          <a:xfrm>
            <a:off x="3168972" y="1776113"/>
            <a:ext cx="1271053" cy="1292172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EBDE5F-9D59-B706-244E-F751F8BC3F80}"/>
              </a:ext>
            </a:extLst>
          </p:cNvPr>
          <p:cNvCxnSpPr>
            <a:stCxn id="12" idx="3"/>
            <a:endCxn id="2" idx="1"/>
          </p:cNvCxnSpPr>
          <p:nvPr/>
        </p:nvCxnSpPr>
        <p:spPr>
          <a:xfrm flipV="1">
            <a:off x="3168971" y="3068285"/>
            <a:ext cx="1271054" cy="598932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79DD746-1AE2-B7BE-C4AF-DF0035C272BB}"/>
              </a:ext>
            </a:extLst>
          </p:cNvPr>
          <p:cNvSpPr/>
          <p:nvPr/>
        </p:nvSpPr>
        <p:spPr>
          <a:xfrm>
            <a:off x="8542250" y="4679421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Queueing Service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759FE2A-BB87-A61A-CFA3-4E5E1987683F}"/>
              </a:ext>
            </a:extLst>
          </p:cNvPr>
          <p:cNvCxnSpPr>
            <a:stCxn id="2" idx="3"/>
            <a:endCxn id="30" idx="1"/>
          </p:cNvCxnSpPr>
          <p:nvPr/>
        </p:nvCxnSpPr>
        <p:spPr>
          <a:xfrm>
            <a:off x="6287679" y="3068285"/>
            <a:ext cx="2254571" cy="1798524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353" y="195940"/>
            <a:ext cx="1151955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Technical Architecture - </a:t>
            </a: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Supporting Functional Documents</a:t>
            </a:r>
            <a:endParaRPr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82072E-5425-38CF-70AE-E836795BE400}"/>
              </a:ext>
            </a:extLst>
          </p:cNvPr>
          <p:cNvSpPr/>
          <p:nvPr/>
        </p:nvSpPr>
        <p:spPr>
          <a:xfrm>
            <a:off x="4440025" y="2276433"/>
            <a:ext cx="1847654" cy="1583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Orchestrator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9CAA2E-9E67-1CA0-94EB-AB2C64D04F2A}"/>
              </a:ext>
            </a:extLst>
          </p:cNvPr>
          <p:cNvSpPr/>
          <p:nvPr/>
        </p:nvSpPr>
        <p:spPr>
          <a:xfrm>
            <a:off x="8542253" y="1588726"/>
            <a:ext cx="1421882" cy="54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Search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B0971-C633-EF4A-A402-CF05C4534F4C}"/>
              </a:ext>
            </a:extLst>
          </p:cNvPr>
          <p:cNvSpPr/>
          <p:nvPr/>
        </p:nvSpPr>
        <p:spPr>
          <a:xfrm>
            <a:off x="8542251" y="5394429"/>
            <a:ext cx="1421882" cy="54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SQL Data Store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E2E7D-D5BC-E391-8E5B-90A47729154E}"/>
              </a:ext>
            </a:extLst>
          </p:cNvPr>
          <p:cNvSpPr/>
          <p:nvPr/>
        </p:nvSpPr>
        <p:spPr>
          <a:xfrm>
            <a:off x="8542251" y="3163023"/>
            <a:ext cx="1421882" cy="54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Processing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14826-87DC-39BA-93FC-7F26B35BA8B1}"/>
              </a:ext>
            </a:extLst>
          </p:cNvPr>
          <p:cNvSpPr/>
          <p:nvPr/>
        </p:nvSpPr>
        <p:spPr>
          <a:xfrm>
            <a:off x="8542251" y="2295287"/>
            <a:ext cx="1421882" cy="54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21161-2112-C04D-2A6F-4B3D1B4719A9}"/>
              </a:ext>
            </a:extLst>
          </p:cNvPr>
          <p:cNvSpPr/>
          <p:nvPr/>
        </p:nvSpPr>
        <p:spPr>
          <a:xfrm>
            <a:off x="8542251" y="3906423"/>
            <a:ext cx="1421882" cy="54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Documents Store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D73F55-30CE-BBF1-856D-F8D83A04D636}"/>
              </a:ext>
            </a:extLst>
          </p:cNvPr>
          <p:cNvSpPr/>
          <p:nvPr/>
        </p:nvSpPr>
        <p:spPr>
          <a:xfrm>
            <a:off x="738427" y="1588725"/>
            <a:ext cx="2430545" cy="37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Identity Provider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2FD08-AEA8-551A-18C1-DD7BDDAEEB87}"/>
              </a:ext>
            </a:extLst>
          </p:cNvPr>
          <p:cNvSpPr/>
          <p:nvPr/>
        </p:nvSpPr>
        <p:spPr>
          <a:xfrm>
            <a:off x="738426" y="3479829"/>
            <a:ext cx="2430545" cy="37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A92A5DB-D547-E793-F830-98784B1FF78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6287679" y="1860392"/>
            <a:ext cx="2254574" cy="1207893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FED3DA8-E71C-32B0-DD3F-E8966FB6ABFC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287679" y="2524954"/>
            <a:ext cx="2254571" cy="543331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67E1B13-C1EC-2DF9-7EDC-BCE86C5CF0E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6287679" y="3068285"/>
            <a:ext cx="2254572" cy="366404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2612DE7-2BC4-AEF7-4CB4-0C3F1AEF73BA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6287679" y="3068285"/>
            <a:ext cx="2254572" cy="1109804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0D16D9-FBC6-F347-17A6-5421A80F2958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287679" y="3068285"/>
            <a:ext cx="2254572" cy="2597810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AA4BDAF-FC97-C749-66A4-C7B7B362559F}"/>
              </a:ext>
            </a:extLst>
          </p:cNvPr>
          <p:cNvCxnSpPr>
            <a:stCxn id="11" idx="3"/>
            <a:endCxn id="2" idx="1"/>
          </p:cNvCxnSpPr>
          <p:nvPr/>
        </p:nvCxnSpPr>
        <p:spPr>
          <a:xfrm>
            <a:off x="3168972" y="1776113"/>
            <a:ext cx="1271053" cy="1292172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EBDE5F-9D59-B706-244E-F751F8BC3F80}"/>
              </a:ext>
            </a:extLst>
          </p:cNvPr>
          <p:cNvCxnSpPr>
            <a:stCxn id="12" idx="3"/>
            <a:endCxn id="2" idx="1"/>
          </p:cNvCxnSpPr>
          <p:nvPr/>
        </p:nvCxnSpPr>
        <p:spPr>
          <a:xfrm flipV="1">
            <a:off x="3168971" y="3068285"/>
            <a:ext cx="1271054" cy="598932"/>
          </a:xfrm>
          <a:prstGeom prst="bentConnector3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79DD746-1AE2-B7BE-C4AF-DF0035C272BB}"/>
              </a:ext>
            </a:extLst>
          </p:cNvPr>
          <p:cNvSpPr/>
          <p:nvPr/>
        </p:nvSpPr>
        <p:spPr>
          <a:xfrm>
            <a:off x="8542251" y="4679421"/>
            <a:ext cx="1421882" cy="543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Queueing Service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759FE2A-BB87-A61A-CFA3-4E5E1987683F}"/>
              </a:ext>
            </a:extLst>
          </p:cNvPr>
          <p:cNvCxnSpPr>
            <a:cxnSpLocks/>
            <a:stCxn id="2" idx="3"/>
            <a:endCxn id="30" idx="1"/>
          </p:cNvCxnSpPr>
          <p:nvPr/>
        </p:nvCxnSpPr>
        <p:spPr>
          <a:xfrm>
            <a:off x="6287679" y="3068285"/>
            <a:ext cx="2254572" cy="188280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8089B36-BC95-D6C4-3890-5DAF270DAF89}"/>
              </a:ext>
            </a:extLst>
          </p:cNvPr>
          <p:cNvSpPr/>
          <p:nvPr/>
        </p:nvSpPr>
        <p:spPr>
          <a:xfrm>
            <a:off x="10239078" y="1588726"/>
            <a:ext cx="1421882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AI Search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F65596-1EA8-4A32-22B0-40663F143202}"/>
              </a:ext>
            </a:extLst>
          </p:cNvPr>
          <p:cNvSpPr/>
          <p:nvPr/>
        </p:nvSpPr>
        <p:spPr>
          <a:xfrm>
            <a:off x="10239076" y="5394429"/>
            <a:ext cx="1421882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SQL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33AA87-3DBB-06EE-EE7E-382303B3834D}"/>
              </a:ext>
            </a:extLst>
          </p:cNvPr>
          <p:cNvSpPr/>
          <p:nvPr/>
        </p:nvSpPr>
        <p:spPr>
          <a:xfrm>
            <a:off x="10239076" y="3163023"/>
            <a:ext cx="1421882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Cosmos DB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A154B4-D197-E9BD-7207-92AC3E781A2B}"/>
              </a:ext>
            </a:extLst>
          </p:cNvPr>
          <p:cNvSpPr/>
          <p:nvPr/>
        </p:nvSpPr>
        <p:spPr>
          <a:xfrm>
            <a:off x="10239076" y="2295287"/>
            <a:ext cx="1421882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OpenAI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BE5B0D-4095-2C79-A57A-4426B47FE333}"/>
              </a:ext>
            </a:extLst>
          </p:cNvPr>
          <p:cNvSpPr/>
          <p:nvPr/>
        </p:nvSpPr>
        <p:spPr>
          <a:xfrm>
            <a:off x="10239076" y="3906423"/>
            <a:ext cx="1421882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Blob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F62349-B41E-C865-F0A8-7F44CE52877A}"/>
              </a:ext>
            </a:extLst>
          </p:cNvPr>
          <p:cNvSpPr/>
          <p:nvPr/>
        </p:nvSpPr>
        <p:spPr>
          <a:xfrm>
            <a:off x="10239076" y="4679421"/>
            <a:ext cx="1421882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Queue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7CC7B1-22F5-3EFE-8562-318C1DA9DFD5}"/>
              </a:ext>
            </a:extLst>
          </p:cNvPr>
          <p:cNvSpPr/>
          <p:nvPr/>
        </p:nvSpPr>
        <p:spPr>
          <a:xfrm>
            <a:off x="738425" y="2103379"/>
            <a:ext cx="2430543" cy="374776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Entra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5F93D7-F6BE-74FB-2AFB-AC8610FD7E63}"/>
              </a:ext>
            </a:extLst>
          </p:cNvPr>
          <p:cNvSpPr/>
          <p:nvPr/>
        </p:nvSpPr>
        <p:spPr>
          <a:xfrm>
            <a:off x="4482439" y="4004511"/>
            <a:ext cx="1805237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Web App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4E7B4D-F945-8756-25CA-56351CC6EA12}"/>
              </a:ext>
            </a:extLst>
          </p:cNvPr>
          <p:cNvSpPr/>
          <p:nvPr/>
        </p:nvSpPr>
        <p:spPr>
          <a:xfrm>
            <a:off x="4482438" y="4695217"/>
            <a:ext cx="1805237" cy="54333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203031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315" y="229550"/>
            <a:ext cx="1141586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Differentiators &amp; Adoption Plan</a:t>
            </a:r>
            <a:endParaRPr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692869" y="1132445"/>
            <a:ext cx="11236751" cy="525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solution of Question and Answering , Chat with Documents, Using English as the Language to converse with disparate data sources, Intelligent Form Analyser , Document Comparator 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is a 1 stop shop for the Bank of Baroda employees.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Operational Efficiency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repetitive administrative and operational tasks, reducing processing time and errors.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Optimize resource allocation and workflow management to improve overall efficiency.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Provide intelligent insights for process improvements and decision-making support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</a:t>
            </a:r>
            <a:r>
              <a:rPr lang="en-IN" b="1" dirty="0">
                <a:solidFill>
                  <a:srgbClr val="70AD47">
                    <a:lumMod val="50000"/>
                  </a:srgb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Customer Service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customer inquiries and provide accurate responses in real-time.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Offer personalized recommendations and solutions based on customer data and interaction history.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Seamlessly integrate with existing customer service platforms and maintain a high level of security and data privacy</a:t>
            </a:r>
            <a:endParaRPr kumimoji="0" lang="en-IN" sz="120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400" b="1" dirty="0"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2400" b="1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2400" b="1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231" y="229550"/>
            <a:ext cx="1179293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Link &amp; supporting diagrams, screenshots, if any</a:t>
            </a:r>
            <a:b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443060" y="1207861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https://github.com/ambarishg/bob-hack-2024</a:t>
            </a:r>
            <a:endParaRPr lang="en-IN" sz="1600" b="1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9304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669304" y="1151300"/>
            <a:ext cx="11123628" cy="518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Operational Efficiency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repetitive administrative and operational tasks, reducing processing time and errors.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Optimize resource allocation and workflow management to improve overall efficiency.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Provide intelligent insights for process improvements and decision-making support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This would improve in </a:t>
            </a:r>
            <a:r>
              <a:rPr lang="en-IN" sz="1600" b="1" dirty="0">
                <a:solidFill>
                  <a:srgbClr val="70AD47">
                    <a:lumMod val="50000"/>
                  </a:srgbClr>
                </a:solidFill>
                <a:highlight>
                  <a:srgbClr val="FFFFFF"/>
                </a:highlight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Customer Service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Automate customer inquiries and provide accurate responses in real-time.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Offer personalized recommendations and solutions based on customer data and interaction history.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Seamlessly integrate with existing customer service platforms and maintain a high level of security and data privacy</a:t>
            </a:r>
            <a:endParaRPr kumimoji="0" lang="en-IN" sz="160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917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PowerPoint Presentation</vt:lpstr>
      <vt:lpstr>Problem Statement</vt:lpstr>
      <vt:lpstr>Solution : Bob Assistant</vt:lpstr>
      <vt:lpstr>Tools or resources</vt:lpstr>
      <vt:lpstr>Logical Architecture - Any Supporting Functional Documents</vt:lpstr>
      <vt:lpstr>Technical Architecture - Any Supporting Functional Documents</vt:lpstr>
      <vt:lpstr>Key Differentiators &amp; Adoption Plan</vt:lpstr>
      <vt:lpstr>GitHub Repository Link &amp; supporting diagrams, screenshots, if any </vt:lpstr>
      <vt:lpstr>Business Potential and Relevance </vt:lpstr>
      <vt:lpstr>Uniqueness of Approach and Solution</vt:lpstr>
      <vt:lpstr>User Experience</vt:lpstr>
      <vt:lpstr>Scalability</vt:lpstr>
      <vt:lpstr>Ease of Deployment and Maintenance</vt:lpstr>
      <vt:lpstr>Security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Rohit</dc:creator>
  <cp:lastModifiedBy>Ambarish Ganguly</cp:lastModifiedBy>
  <cp:revision>26</cp:revision>
  <dcterms:created xsi:type="dcterms:W3CDTF">2024-06-09T08:34:46Z</dcterms:created>
  <dcterms:modified xsi:type="dcterms:W3CDTF">2024-06-30T03:09:12Z</dcterms:modified>
</cp:coreProperties>
</file>