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 id="2147483704" r:id="rId3"/>
  </p:sldMasterIdLst>
  <p:notesMasterIdLst>
    <p:notesMasterId r:id="rId20"/>
  </p:notesMasterIdLst>
  <p:sldIdLst>
    <p:sldId id="265" r:id="rId4"/>
    <p:sldId id="266" r:id="rId5"/>
    <p:sldId id="258" r:id="rId6"/>
    <p:sldId id="280" r:id="rId7"/>
    <p:sldId id="259" r:id="rId8"/>
    <p:sldId id="274" r:id="rId9"/>
    <p:sldId id="275" r:id="rId10"/>
    <p:sldId id="276" r:id="rId11"/>
    <p:sldId id="277" r:id="rId12"/>
    <p:sldId id="263" r:id="rId13"/>
    <p:sldId id="268" r:id="rId14"/>
    <p:sldId id="267" r:id="rId15"/>
    <p:sldId id="278" r:id="rId16"/>
    <p:sldId id="279" r:id="rId17"/>
    <p:sldId id="262" r:id="rId18"/>
    <p:sldId id="264"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Lato" panose="020F0502020204030203" pitchFamily="34" charset="0"/>
      <p:regular r:id="rId27"/>
      <p:bold r:id="rId28"/>
      <p:italic r:id="rId29"/>
      <p:boldItalic r:id="rId30"/>
    </p:embeddedFont>
    <p:embeddedFont>
      <p:font typeface="Lato Black" panose="020F0502020204030203" pitchFamily="34" charset="0"/>
      <p:bold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950B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5.fntdata"/><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1.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241695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059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14316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BDAD-2DE1-A8A0-5661-35D16DA8794A}"/>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F5DA476-8CEE-8378-36D4-09FFA340ED8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64791D-1FD2-C451-4DA6-48B0D1BBFB49}"/>
              </a:ext>
            </a:extLst>
          </p:cNvPr>
          <p:cNvSpPr>
            <a:spLocks noGrp="1"/>
          </p:cNvSpPr>
          <p:nvPr>
            <p:ph type="dt" sz="half" idx="10"/>
          </p:nvPr>
        </p:nvSpPr>
        <p:spPr/>
        <p:txBody>
          <a:bodyPr/>
          <a:lstStyle/>
          <a:p>
            <a:fld id="{5DE426A2-7513-444A-8246-C06352B3F482}" type="datetimeFigureOut">
              <a:rPr lang="en-IN" smtClean="0"/>
              <a:t>23-04-2023</a:t>
            </a:fld>
            <a:endParaRPr lang="en-IN"/>
          </a:p>
        </p:txBody>
      </p:sp>
      <p:sp>
        <p:nvSpPr>
          <p:cNvPr id="5" name="Footer Placeholder 4">
            <a:extLst>
              <a:ext uri="{FF2B5EF4-FFF2-40B4-BE49-F238E27FC236}">
                <a16:creationId xmlns:a16="http://schemas.microsoft.com/office/drawing/2014/main" id="{2F5C96D5-4B93-4D3C-7500-68D1E76DCD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3F6E73-4D98-1614-DA2C-472882A7BF4E}"/>
              </a:ext>
            </a:extLst>
          </p:cNvPr>
          <p:cNvSpPr>
            <a:spLocks noGrp="1"/>
          </p:cNvSpPr>
          <p:nvPr>
            <p:ph type="sldNum" sz="quarter" idx="12"/>
          </p:nvPr>
        </p:nvSpPr>
        <p:spPr/>
        <p:txBody>
          <a:bodyPr/>
          <a:lstStyle/>
          <a:p>
            <a:fld id="{AD992ED0-0626-42E6-BF80-B6EB349B3190}" type="slidenum">
              <a:rPr lang="en-IN" smtClean="0"/>
              <a:t>‹#›</a:t>
            </a:fld>
            <a:endParaRPr lang="en-IN"/>
          </a:p>
        </p:txBody>
      </p:sp>
    </p:spTree>
    <p:extLst>
      <p:ext uri="{BB962C8B-B14F-4D97-AF65-F5344CB8AC3E}">
        <p14:creationId xmlns:p14="http://schemas.microsoft.com/office/powerpoint/2010/main" val="12814390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AE74-59B1-06D9-30EA-D6853E1BC2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ABC866-E393-5C6A-A2D3-7D0118D770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3B9F6F-1532-8469-DF2D-C1CA8337D16E}"/>
              </a:ext>
            </a:extLst>
          </p:cNvPr>
          <p:cNvSpPr>
            <a:spLocks noGrp="1"/>
          </p:cNvSpPr>
          <p:nvPr>
            <p:ph type="dt" sz="half" idx="10"/>
          </p:nvPr>
        </p:nvSpPr>
        <p:spPr/>
        <p:txBody>
          <a:bodyPr/>
          <a:lstStyle/>
          <a:p>
            <a:fld id="{5DE426A2-7513-444A-8246-C06352B3F482}" type="datetimeFigureOut">
              <a:rPr lang="en-IN" smtClean="0"/>
              <a:t>23-04-2023</a:t>
            </a:fld>
            <a:endParaRPr lang="en-IN"/>
          </a:p>
        </p:txBody>
      </p:sp>
      <p:sp>
        <p:nvSpPr>
          <p:cNvPr id="5" name="Footer Placeholder 4">
            <a:extLst>
              <a:ext uri="{FF2B5EF4-FFF2-40B4-BE49-F238E27FC236}">
                <a16:creationId xmlns:a16="http://schemas.microsoft.com/office/drawing/2014/main" id="{489654DC-030E-EFF5-7478-4784CC298E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6BBD50-3CA3-3BCB-0A7A-C4761B945C4B}"/>
              </a:ext>
            </a:extLst>
          </p:cNvPr>
          <p:cNvSpPr>
            <a:spLocks noGrp="1"/>
          </p:cNvSpPr>
          <p:nvPr>
            <p:ph type="sldNum" sz="quarter" idx="12"/>
          </p:nvPr>
        </p:nvSpPr>
        <p:spPr/>
        <p:txBody>
          <a:bodyPr/>
          <a:lstStyle/>
          <a:p>
            <a:fld id="{AD992ED0-0626-42E6-BF80-B6EB349B3190}" type="slidenum">
              <a:rPr lang="en-IN" smtClean="0"/>
              <a:t>‹#›</a:t>
            </a:fld>
            <a:endParaRPr lang="en-IN"/>
          </a:p>
        </p:txBody>
      </p:sp>
    </p:spTree>
    <p:extLst>
      <p:ext uri="{BB962C8B-B14F-4D97-AF65-F5344CB8AC3E}">
        <p14:creationId xmlns:p14="http://schemas.microsoft.com/office/powerpoint/2010/main" val="377796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26481-2940-A3A4-A0E7-58D895571201}"/>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BFC6E9-28A7-B7F0-DABE-BE5900C6553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D91983-45DD-1B46-87F1-7A1AE663492D}"/>
              </a:ext>
            </a:extLst>
          </p:cNvPr>
          <p:cNvSpPr>
            <a:spLocks noGrp="1"/>
          </p:cNvSpPr>
          <p:nvPr>
            <p:ph type="dt" sz="half" idx="10"/>
          </p:nvPr>
        </p:nvSpPr>
        <p:spPr/>
        <p:txBody>
          <a:bodyPr/>
          <a:lstStyle/>
          <a:p>
            <a:fld id="{5DE426A2-7513-444A-8246-C06352B3F482}" type="datetimeFigureOut">
              <a:rPr lang="en-IN" smtClean="0"/>
              <a:t>23-04-2023</a:t>
            </a:fld>
            <a:endParaRPr lang="en-IN"/>
          </a:p>
        </p:txBody>
      </p:sp>
      <p:sp>
        <p:nvSpPr>
          <p:cNvPr id="5" name="Footer Placeholder 4">
            <a:extLst>
              <a:ext uri="{FF2B5EF4-FFF2-40B4-BE49-F238E27FC236}">
                <a16:creationId xmlns:a16="http://schemas.microsoft.com/office/drawing/2014/main" id="{25EB62AE-1634-D435-8F56-08BDFDA6C2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8B99D2-E961-7775-841C-7AF31D43B4F8}"/>
              </a:ext>
            </a:extLst>
          </p:cNvPr>
          <p:cNvSpPr>
            <a:spLocks noGrp="1"/>
          </p:cNvSpPr>
          <p:nvPr>
            <p:ph type="sldNum" sz="quarter" idx="12"/>
          </p:nvPr>
        </p:nvSpPr>
        <p:spPr/>
        <p:txBody>
          <a:bodyPr/>
          <a:lstStyle/>
          <a:p>
            <a:fld id="{AD992ED0-0626-42E6-BF80-B6EB349B3190}" type="slidenum">
              <a:rPr lang="en-IN" smtClean="0"/>
              <a:t>‹#›</a:t>
            </a:fld>
            <a:endParaRPr lang="en-IN"/>
          </a:p>
        </p:txBody>
      </p:sp>
    </p:spTree>
    <p:extLst>
      <p:ext uri="{BB962C8B-B14F-4D97-AF65-F5344CB8AC3E}">
        <p14:creationId xmlns:p14="http://schemas.microsoft.com/office/powerpoint/2010/main" val="1056887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4008C-CD3B-CD66-162D-D2A5052D47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2A0829-B61F-AF14-922E-DF245D32815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989560-E009-BB9B-4701-2AD4329CC18C}"/>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A808B2-E9AF-0F21-AFCA-10C1B24103FC}"/>
              </a:ext>
            </a:extLst>
          </p:cNvPr>
          <p:cNvSpPr>
            <a:spLocks noGrp="1"/>
          </p:cNvSpPr>
          <p:nvPr>
            <p:ph type="dt" sz="half" idx="10"/>
          </p:nvPr>
        </p:nvSpPr>
        <p:spPr/>
        <p:txBody>
          <a:bodyPr/>
          <a:lstStyle/>
          <a:p>
            <a:fld id="{5DE426A2-7513-444A-8246-C06352B3F482}" type="datetimeFigureOut">
              <a:rPr lang="en-IN" smtClean="0"/>
              <a:t>23-04-2023</a:t>
            </a:fld>
            <a:endParaRPr lang="en-IN"/>
          </a:p>
        </p:txBody>
      </p:sp>
      <p:sp>
        <p:nvSpPr>
          <p:cNvPr id="6" name="Footer Placeholder 5">
            <a:extLst>
              <a:ext uri="{FF2B5EF4-FFF2-40B4-BE49-F238E27FC236}">
                <a16:creationId xmlns:a16="http://schemas.microsoft.com/office/drawing/2014/main" id="{DE34D373-70DC-983E-F1D5-6EB7EB9B1C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69E456-6C34-8844-CCEF-692F74FB9068}"/>
              </a:ext>
            </a:extLst>
          </p:cNvPr>
          <p:cNvSpPr>
            <a:spLocks noGrp="1"/>
          </p:cNvSpPr>
          <p:nvPr>
            <p:ph type="sldNum" sz="quarter" idx="12"/>
          </p:nvPr>
        </p:nvSpPr>
        <p:spPr/>
        <p:txBody>
          <a:bodyPr/>
          <a:lstStyle/>
          <a:p>
            <a:fld id="{AD992ED0-0626-42E6-BF80-B6EB349B3190}" type="slidenum">
              <a:rPr lang="en-IN" smtClean="0"/>
              <a:t>‹#›</a:t>
            </a:fld>
            <a:endParaRPr lang="en-IN"/>
          </a:p>
        </p:txBody>
      </p:sp>
    </p:spTree>
    <p:extLst>
      <p:ext uri="{BB962C8B-B14F-4D97-AF65-F5344CB8AC3E}">
        <p14:creationId xmlns:p14="http://schemas.microsoft.com/office/powerpoint/2010/main" val="107584583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03BD-C6E9-28E2-3DF3-0AE47376D566}"/>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507355-7571-549C-A80E-8A80A155558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07A74F5-0139-C0D8-BC8D-0DEADDE0023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19A2C3-E646-963C-6235-BEB045B3932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3CBCE-4636-7814-494C-DD825EC2FE2D}"/>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18D49A-8999-3CAF-6EA1-53A50E72AF1C}"/>
              </a:ext>
            </a:extLst>
          </p:cNvPr>
          <p:cNvSpPr>
            <a:spLocks noGrp="1"/>
          </p:cNvSpPr>
          <p:nvPr>
            <p:ph type="dt" sz="half" idx="10"/>
          </p:nvPr>
        </p:nvSpPr>
        <p:spPr/>
        <p:txBody>
          <a:bodyPr/>
          <a:lstStyle/>
          <a:p>
            <a:fld id="{5DE426A2-7513-444A-8246-C06352B3F482}" type="datetimeFigureOut">
              <a:rPr lang="en-IN" smtClean="0"/>
              <a:t>23-04-2023</a:t>
            </a:fld>
            <a:endParaRPr lang="en-IN"/>
          </a:p>
        </p:txBody>
      </p:sp>
      <p:sp>
        <p:nvSpPr>
          <p:cNvPr id="8" name="Footer Placeholder 7">
            <a:extLst>
              <a:ext uri="{FF2B5EF4-FFF2-40B4-BE49-F238E27FC236}">
                <a16:creationId xmlns:a16="http://schemas.microsoft.com/office/drawing/2014/main" id="{697E1928-BEA4-D977-D511-49F6455125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B7AFB0-2A02-918E-9976-2B167CFE3144}"/>
              </a:ext>
            </a:extLst>
          </p:cNvPr>
          <p:cNvSpPr>
            <a:spLocks noGrp="1"/>
          </p:cNvSpPr>
          <p:nvPr>
            <p:ph type="sldNum" sz="quarter" idx="12"/>
          </p:nvPr>
        </p:nvSpPr>
        <p:spPr/>
        <p:txBody>
          <a:bodyPr/>
          <a:lstStyle/>
          <a:p>
            <a:fld id="{AD992ED0-0626-42E6-BF80-B6EB349B3190}" type="slidenum">
              <a:rPr lang="en-IN" smtClean="0"/>
              <a:t>‹#›</a:t>
            </a:fld>
            <a:endParaRPr lang="en-IN"/>
          </a:p>
        </p:txBody>
      </p:sp>
    </p:spTree>
    <p:extLst>
      <p:ext uri="{BB962C8B-B14F-4D97-AF65-F5344CB8AC3E}">
        <p14:creationId xmlns:p14="http://schemas.microsoft.com/office/powerpoint/2010/main" val="31045938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BBB14-7CC3-C948-4345-FD8638A730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D5CA4D-E798-9F78-2276-8A4B0F67E7CC}"/>
              </a:ext>
            </a:extLst>
          </p:cNvPr>
          <p:cNvSpPr>
            <a:spLocks noGrp="1"/>
          </p:cNvSpPr>
          <p:nvPr>
            <p:ph type="dt" sz="half" idx="10"/>
          </p:nvPr>
        </p:nvSpPr>
        <p:spPr/>
        <p:txBody>
          <a:bodyPr/>
          <a:lstStyle/>
          <a:p>
            <a:fld id="{5DE426A2-7513-444A-8246-C06352B3F482}" type="datetimeFigureOut">
              <a:rPr lang="en-IN" smtClean="0"/>
              <a:t>23-04-2023</a:t>
            </a:fld>
            <a:endParaRPr lang="en-IN"/>
          </a:p>
        </p:txBody>
      </p:sp>
      <p:sp>
        <p:nvSpPr>
          <p:cNvPr id="4" name="Footer Placeholder 3">
            <a:extLst>
              <a:ext uri="{FF2B5EF4-FFF2-40B4-BE49-F238E27FC236}">
                <a16:creationId xmlns:a16="http://schemas.microsoft.com/office/drawing/2014/main" id="{55BDD2D2-F630-C5D4-5694-4D5F98BD62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4BC617-A0F5-FDF2-10F7-AB61086EFB89}"/>
              </a:ext>
            </a:extLst>
          </p:cNvPr>
          <p:cNvSpPr>
            <a:spLocks noGrp="1"/>
          </p:cNvSpPr>
          <p:nvPr>
            <p:ph type="sldNum" sz="quarter" idx="12"/>
          </p:nvPr>
        </p:nvSpPr>
        <p:spPr/>
        <p:txBody>
          <a:bodyPr/>
          <a:lstStyle/>
          <a:p>
            <a:fld id="{AD992ED0-0626-42E6-BF80-B6EB349B3190}" type="slidenum">
              <a:rPr lang="en-IN" smtClean="0"/>
              <a:t>‹#›</a:t>
            </a:fld>
            <a:endParaRPr lang="en-IN"/>
          </a:p>
        </p:txBody>
      </p:sp>
    </p:spTree>
    <p:extLst>
      <p:ext uri="{BB962C8B-B14F-4D97-AF65-F5344CB8AC3E}">
        <p14:creationId xmlns:p14="http://schemas.microsoft.com/office/powerpoint/2010/main" val="15175860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14EF5-095E-227B-1B4C-09B76D74C261}"/>
              </a:ext>
            </a:extLst>
          </p:cNvPr>
          <p:cNvSpPr>
            <a:spLocks noGrp="1"/>
          </p:cNvSpPr>
          <p:nvPr>
            <p:ph type="dt" sz="half" idx="10"/>
          </p:nvPr>
        </p:nvSpPr>
        <p:spPr/>
        <p:txBody>
          <a:bodyPr/>
          <a:lstStyle/>
          <a:p>
            <a:fld id="{5DE426A2-7513-444A-8246-C06352B3F482}" type="datetimeFigureOut">
              <a:rPr lang="en-IN" smtClean="0"/>
              <a:t>23-04-2023</a:t>
            </a:fld>
            <a:endParaRPr lang="en-IN"/>
          </a:p>
        </p:txBody>
      </p:sp>
      <p:sp>
        <p:nvSpPr>
          <p:cNvPr id="3" name="Footer Placeholder 2">
            <a:extLst>
              <a:ext uri="{FF2B5EF4-FFF2-40B4-BE49-F238E27FC236}">
                <a16:creationId xmlns:a16="http://schemas.microsoft.com/office/drawing/2014/main" id="{388FBFD0-2CA5-15EC-B168-5C1140611B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E1D3F9-5074-A0AD-7EE4-2C6A947E5B09}"/>
              </a:ext>
            </a:extLst>
          </p:cNvPr>
          <p:cNvSpPr>
            <a:spLocks noGrp="1"/>
          </p:cNvSpPr>
          <p:nvPr>
            <p:ph type="sldNum" sz="quarter" idx="12"/>
          </p:nvPr>
        </p:nvSpPr>
        <p:spPr/>
        <p:txBody>
          <a:bodyPr/>
          <a:lstStyle/>
          <a:p>
            <a:fld id="{AD992ED0-0626-42E6-BF80-B6EB349B3190}" type="slidenum">
              <a:rPr lang="en-IN" smtClean="0"/>
              <a:t>‹#›</a:t>
            </a:fld>
            <a:endParaRPr lang="en-IN"/>
          </a:p>
        </p:txBody>
      </p:sp>
    </p:spTree>
    <p:extLst>
      <p:ext uri="{BB962C8B-B14F-4D97-AF65-F5344CB8AC3E}">
        <p14:creationId xmlns:p14="http://schemas.microsoft.com/office/powerpoint/2010/main" val="272200157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D805-092C-9D67-5502-E795CC2DE4E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CD89EC-B2CA-A3BE-F170-78E7C58E336B}"/>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ADC653-0B2F-6CE0-0D1E-E74C50052DF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968113D-C0C8-4D93-8316-F6CFEC2BBB1D}"/>
              </a:ext>
            </a:extLst>
          </p:cNvPr>
          <p:cNvSpPr>
            <a:spLocks noGrp="1"/>
          </p:cNvSpPr>
          <p:nvPr>
            <p:ph type="dt" sz="half" idx="10"/>
          </p:nvPr>
        </p:nvSpPr>
        <p:spPr/>
        <p:txBody>
          <a:bodyPr/>
          <a:lstStyle/>
          <a:p>
            <a:fld id="{5DE426A2-7513-444A-8246-C06352B3F482}" type="datetimeFigureOut">
              <a:rPr lang="en-IN" smtClean="0"/>
              <a:t>23-04-2023</a:t>
            </a:fld>
            <a:endParaRPr lang="en-IN"/>
          </a:p>
        </p:txBody>
      </p:sp>
      <p:sp>
        <p:nvSpPr>
          <p:cNvPr id="6" name="Footer Placeholder 5">
            <a:extLst>
              <a:ext uri="{FF2B5EF4-FFF2-40B4-BE49-F238E27FC236}">
                <a16:creationId xmlns:a16="http://schemas.microsoft.com/office/drawing/2014/main" id="{C537CB08-9A78-3B0F-D209-4355D39891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64DCC1-976C-1AE2-6EF6-2763F7E2CACF}"/>
              </a:ext>
            </a:extLst>
          </p:cNvPr>
          <p:cNvSpPr>
            <a:spLocks noGrp="1"/>
          </p:cNvSpPr>
          <p:nvPr>
            <p:ph type="sldNum" sz="quarter" idx="12"/>
          </p:nvPr>
        </p:nvSpPr>
        <p:spPr/>
        <p:txBody>
          <a:bodyPr/>
          <a:lstStyle/>
          <a:p>
            <a:fld id="{AD992ED0-0626-42E6-BF80-B6EB349B3190}" type="slidenum">
              <a:rPr lang="en-IN" smtClean="0"/>
              <a:t>‹#›</a:t>
            </a:fld>
            <a:endParaRPr lang="en-IN"/>
          </a:p>
        </p:txBody>
      </p:sp>
    </p:spTree>
    <p:extLst>
      <p:ext uri="{BB962C8B-B14F-4D97-AF65-F5344CB8AC3E}">
        <p14:creationId xmlns:p14="http://schemas.microsoft.com/office/powerpoint/2010/main" val="225983747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15C1-AE1F-F9AA-D9CA-BAE8913D002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9D5549-906B-436C-5204-5F4F13E5B950}"/>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5AE9C8E2-FC19-49F6-B0A8-A8F0BB0F2DB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C58940-B8FA-8D10-A784-B9E450A0ADF2}"/>
              </a:ext>
            </a:extLst>
          </p:cNvPr>
          <p:cNvSpPr>
            <a:spLocks noGrp="1"/>
          </p:cNvSpPr>
          <p:nvPr>
            <p:ph type="dt" sz="half" idx="10"/>
          </p:nvPr>
        </p:nvSpPr>
        <p:spPr/>
        <p:txBody>
          <a:bodyPr/>
          <a:lstStyle/>
          <a:p>
            <a:fld id="{5DE426A2-7513-444A-8246-C06352B3F482}" type="datetimeFigureOut">
              <a:rPr lang="en-IN" smtClean="0"/>
              <a:t>23-04-2023</a:t>
            </a:fld>
            <a:endParaRPr lang="en-IN"/>
          </a:p>
        </p:txBody>
      </p:sp>
      <p:sp>
        <p:nvSpPr>
          <p:cNvPr id="6" name="Footer Placeholder 5">
            <a:extLst>
              <a:ext uri="{FF2B5EF4-FFF2-40B4-BE49-F238E27FC236}">
                <a16:creationId xmlns:a16="http://schemas.microsoft.com/office/drawing/2014/main" id="{C17EAB66-2B06-7E2D-2949-F3E0E0D403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86BFF2-15E9-C2EA-781B-E4B73CD40A35}"/>
              </a:ext>
            </a:extLst>
          </p:cNvPr>
          <p:cNvSpPr>
            <a:spLocks noGrp="1"/>
          </p:cNvSpPr>
          <p:nvPr>
            <p:ph type="sldNum" sz="quarter" idx="12"/>
          </p:nvPr>
        </p:nvSpPr>
        <p:spPr/>
        <p:txBody>
          <a:bodyPr/>
          <a:lstStyle/>
          <a:p>
            <a:fld id="{AD992ED0-0626-42E6-BF80-B6EB349B3190}" type="slidenum">
              <a:rPr lang="en-IN" smtClean="0"/>
              <a:t>‹#›</a:t>
            </a:fld>
            <a:endParaRPr lang="en-IN"/>
          </a:p>
        </p:txBody>
      </p:sp>
    </p:spTree>
    <p:extLst>
      <p:ext uri="{BB962C8B-B14F-4D97-AF65-F5344CB8AC3E}">
        <p14:creationId xmlns:p14="http://schemas.microsoft.com/office/powerpoint/2010/main" val="9860453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6C58-2A6C-0CD6-4C19-20B803A662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018E4D-09E8-3BAC-D774-641289ECC8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BECD8B-B1BF-2F0B-8766-15805D63D452}"/>
              </a:ext>
            </a:extLst>
          </p:cNvPr>
          <p:cNvSpPr>
            <a:spLocks noGrp="1"/>
          </p:cNvSpPr>
          <p:nvPr>
            <p:ph type="dt" sz="half" idx="10"/>
          </p:nvPr>
        </p:nvSpPr>
        <p:spPr/>
        <p:txBody>
          <a:bodyPr/>
          <a:lstStyle/>
          <a:p>
            <a:fld id="{5DE426A2-7513-444A-8246-C06352B3F482}" type="datetimeFigureOut">
              <a:rPr lang="en-IN" smtClean="0"/>
              <a:t>23-04-2023</a:t>
            </a:fld>
            <a:endParaRPr lang="en-IN"/>
          </a:p>
        </p:txBody>
      </p:sp>
      <p:sp>
        <p:nvSpPr>
          <p:cNvPr id="5" name="Footer Placeholder 4">
            <a:extLst>
              <a:ext uri="{FF2B5EF4-FFF2-40B4-BE49-F238E27FC236}">
                <a16:creationId xmlns:a16="http://schemas.microsoft.com/office/drawing/2014/main" id="{83875EF1-B72C-D5AE-97C4-49966107E2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97AE07-8033-016D-A597-B9658FA7523E}"/>
              </a:ext>
            </a:extLst>
          </p:cNvPr>
          <p:cNvSpPr>
            <a:spLocks noGrp="1"/>
          </p:cNvSpPr>
          <p:nvPr>
            <p:ph type="sldNum" sz="quarter" idx="12"/>
          </p:nvPr>
        </p:nvSpPr>
        <p:spPr/>
        <p:txBody>
          <a:bodyPr/>
          <a:lstStyle/>
          <a:p>
            <a:fld id="{AD992ED0-0626-42E6-BF80-B6EB349B3190}" type="slidenum">
              <a:rPr lang="en-IN" smtClean="0"/>
              <a:t>‹#›</a:t>
            </a:fld>
            <a:endParaRPr lang="en-IN"/>
          </a:p>
        </p:txBody>
      </p:sp>
    </p:spTree>
    <p:extLst>
      <p:ext uri="{BB962C8B-B14F-4D97-AF65-F5344CB8AC3E}">
        <p14:creationId xmlns:p14="http://schemas.microsoft.com/office/powerpoint/2010/main" val="394361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66AA7-23CF-17C2-84F4-4E70363E08E8}"/>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47A2E4-BE5F-34A3-28E2-568A6403E6F7}"/>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E4E41D-5950-068B-7AD1-9A3B613EF8CC}"/>
              </a:ext>
            </a:extLst>
          </p:cNvPr>
          <p:cNvSpPr>
            <a:spLocks noGrp="1"/>
          </p:cNvSpPr>
          <p:nvPr>
            <p:ph type="dt" sz="half" idx="10"/>
          </p:nvPr>
        </p:nvSpPr>
        <p:spPr/>
        <p:txBody>
          <a:bodyPr/>
          <a:lstStyle/>
          <a:p>
            <a:fld id="{5DE426A2-7513-444A-8246-C06352B3F482}" type="datetimeFigureOut">
              <a:rPr lang="en-IN" smtClean="0"/>
              <a:t>23-04-2023</a:t>
            </a:fld>
            <a:endParaRPr lang="en-IN"/>
          </a:p>
        </p:txBody>
      </p:sp>
      <p:sp>
        <p:nvSpPr>
          <p:cNvPr id="5" name="Footer Placeholder 4">
            <a:extLst>
              <a:ext uri="{FF2B5EF4-FFF2-40B4-BE49-F238E27FC236}">
                <a16:creationId xmlns:a16="http://schemas.microsoft.com/office/drawing/2014/main" id="{BF2F3406-1DF6-563C-9130-62C8911DB1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70E002-6288-887F-68DC-026AD1329A39}"/>
              </a:ext>
            </a:extLst>
          </p:cNvPr>
          <p:cNvSpPr>
            <a:spLocks noGrp="1"/>
          </p:cNvSpPr>
          <p:nvPr>
            <p:ph type="sldNum" sz="quarter" idx="12"/>
          </p:nvPr>
        </p:nvSpPr>
        <p:spPr/>
        <p:txBody>
          <a:bodyPr/>
          <a:lstStyle/>
          <a:p>
            <a:fld id="{AD992ED0-0626-42E6-BF80-B6EB349B3190}" type="slidenum">
              <a:rPr lang="en-IN" smtClean="0"/>
              <a:t>‹#›</a:t>
            </a:fld>
            <a:endParaRPr lang="en-IN"/>
          </a:p>
        </p:txBody>
      </p:sp>
    </p:spTree>
    <p:extLst>
      <p:ext uri="{BB962C8B-B14F-4D97-AF65-F5344CB8AC3E}">
        <p14:creationId xmlns:p14="http://schemas.microsoft.com/office/powerpoint/2010/main" val="3466052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26" Type="http://schemas.openxmlformats.org/officeDocument/2006/relationships/slideLayout" Target="../slideLayouts/slideLayout47.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slideLayout" Target="../slideLayouts/slideLayout46.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29" Type="http://schemas.openxmlformats.org/officeDocument/2006/relationships/theme" Target="../theme/theme2.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slideLayout" Target="../slideLayouts/slideLayout45.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slideLayout" Target="../slideLayouts/slideLayout44.xml"/><Relationship Id="rId28" Type="http://schemas.openxmlformats.org/officeDocument/2006/relationships/slideLayout" Target="../slideLayouts/slideLayout49.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 Id="rId27" Type="http://schemas.openxmlformats.org/officeDocument/2006/relationships/slideLayout" Target="../slideLayouts/slideLayout4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3.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46150E-114E-588E-35CE-9453400358B1}"/>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BA5114-F7D3-CD4D-8B2A-AC69DA371CE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1EFEBA-4989-F210-0587-2D19D270618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DE426A2-7513-444A-8246-C06352B3F482}" type="datetimeFigureOut">
              <a:rPr lang="en-IN" smtClean="0"/>
              <a:t>23-04-2023</a:t>
            </a:fld>
            <a:endParaRPr lang="en-IN"/>
          </a:p>
        </p:txBody>
      </p:sp>
      <p:sp>
        <p:nvSpPr>
          <p:cNvPr id="5" name="Footer Placeholder 4">
            <a:extLst>
              <a:ext uri="{FF2B5EF4-FFF2-40B4-BE49-F238E27FC236}">
                <a16:creationId xmlns:a16="http://schemas.microsoft.com/office/drawing/2014/main" id="{A5B1A7D3-C6EF-1E02-0B2D-0EF8F7FDE2C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1F8983-8848-334F-B794-E10AF9BD29A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D992ED0-0626-42E6-BF80-B6EB349B3190}" type="slidenum">
              <a:rPr lang="en-IN" smtClean="0"/>
              <a:t>‹#›</a:t>
            </a:fld>
            <a:endParaRPr lang="en-IN"/>
          </a:p>
        </p:txBody>
      </p:sp>
    </p:spTree>
    <p:extLst>
      <p:ext uri="{BB962C8B-B14F-4D97-AF65-F5344CB8AC3E}">
        <p14:creationId xmlns:p14="http://schemas.microsoft.com/office/powerpoint/2010/main" val="24769184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png"/><Relationship Id="rId16" Type="http://schemas.openxmlformats.org/officeDocument/2006/relationships/image" Target="../media/image5.png"/><Relationship Id="rId1" Type="http://schemas.openxmlformats.org/officeDocument/2006/relationships/slideLayout" Target="../slideLayouts/slideLayout5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svg"/><Relationship Id="rId15" Type="http://schemas.openxmlformats.org/officeDocument/2006/relationships/image" Target="../media/image2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 Id="rId1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a:t>
            </a:r>
            <a:br>
              <a:rPr lang="en" sz="4000" dirty="0"/>
            </a:b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b="1" dirty="0"/>
              <a:t>Your Team Name </a:t>
            </a:r>
            <a:r>
              <a:rPr lang="en-US" dirty="0"/>
              <a:t>: Ambarish Ganguly</a:t>
            </a:r>
          </a:p>
          <a:p>
            <a:endParaRPr lang="en-US" dirty="0"/>
          </a:p>
          <a:p>
            <a:r>
              <a:rPr lang="en-US" b="1" dirty="0"/>
              <a:t>Your team bio </a:t>
            </a:r>
            <a:r>
              <a:rPr lang="en-US" dirty="0"/>
              <a:t>: Microsoft Valuable Professional [ AI Category ]</a:t>
            </a:r>
          </a:p>
          <a:p>
            <a:r>
              <a:rPr lang="en-US" dirty="0"/>
              <a:t>Microsoft Certified Trainer</a:t>
            </a:r>
          </a:p>
          <a:p>
            <a:endParaRPr lang="en-US" dirty="0"/>
          </a:p>
          <a:p>
            <a:r>
              <a:rPr lang="en-US" dirty="0"/>
              <a:t>Date : 22</a:t>
            </a:r>
            <a:r>
              <a:rPr lang="en-US" baseline="30000" dirty="0"/>
              <a:t>nd</a:t>
            </a:r>
            <a:r>
              <a:rPr lang="en-US" dirty="0"/>
              <a:t> April 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3692105" y="1795402"/>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3524756" y="1411129"/>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
        <p:nvSpPr>
          <p:cNvPr id="2" name="TextBox 1">
            <a:extLst>
              <a:ext uri="{FF2B5EF4-FFF2-40B4-BE49-F238E27FC236}">
                <a16:creationId xmlns:a16="http://schemas.microsoft.com/office/drawing/2014/main" id="{1C396D0A-92AE-F648-00AD-92CFC86DDE60}"/>
              </a:ext>
            </a:extLst>
          </p:cNvPr>
          <p:cNvSpPr txBox="1"/>
          <p:nvPr/>
        </p:nvSpPr>
        <p:spPr>
          <a:xfrm>
            <a:off x="202720" y="2657073"/>
            <a:ext cx="8861845" cy="400110"/>
          </a:xfrm>
          <a:prstGeom prst="rect">
            <a:avLst/>
          </a:prstGeom>
          <a:noFill/>
        </p:spPr>
        <p:txBody>
          <a:bodyPr wrap="square" rtlCol="0">
            <a:spAutoFit/>
          </a:bodyPr>
          <a:lstStyle/>
          <a:p>
            <a:r>
              <a:rPr lang="en" sz="2000" b="1" dirty="0">
                <a:solidFill>
                  <a:srgbClr val="FF00FF"/>
                </a:solidFill>
              </a:rPr>
              <a:t>Agriculture Hub powered by Generative AI– AI Powered Platform </a:t>
            </a:r>
            <a:endParaRPr lang="en-IN" sz="2000" b="1" dirty="0">
              <a:solidFill>
                <a:srgbClr val="FF00FF"/>
              </a:solidFill>
            </a:endParaRPr>
          </a:p>
        </p:txBody>
      </p:sp>
    </p:spTree>
    <p:extLst>
      <p:ext uri="{BB962C8B-B14F-4D97-AF65-F5344CB8AC3E}">
        <p14:creationId xmlns:p14="http://schemas.microsoft.com/office/powerpoint/2010/main" val="10431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2E15-39FE-D658-FBF0-0B4FFDFCAEAA}"/>
              </a:ext>
            </a:extLst>
          </p:cNvPr>
          <p:cNvSpPr>
            <a:spLocks noGrp="1"/>
          </p:cNvSpPr>
          <p:nvPr>
            <p:ph type="title"/>
          </p:nvPr>
        </p:nvSpPr>
        <p:spPr>
          <a:xfrm>
            <a:off x="628650" y="273844"/>
            <a:ext cx="7886700" cy="495791"/>
          </a:xfrm>
        </p:spPr>
        <p:txBody>
          <a:bodyPr>
            <a:normAutofit fontScale="90000"/>
          </a:bodyPr>
          <a:lstStyle/>
          <a:p>
            <a:r>
              <a:rPr lang="en-US" dirty="0">
                <a:latin typeface="Arial" panose="020B0604020202020204" pitchFamily="34" charset="0"/>
                <a:cs typeface="Arial" panose="020B0604020202020204" pitchFamily="34" charset="0"/>
              </a:rPr>
              <a:t>Architecture Part 1 [ Vision only ]</a:t>
            </a:r>
            <a:endParaRPr lang="en-IN" dirty="0">
              <a:latin typeface="Arial" panose="020B0604020202020204" pitchFamily="34" charset="0"/>
              <a:cs typeface="Arial" panose="020B0604020202020204" pitchFamily="34" charset="0"/>
            </a:endParaRPr>
          </a:p>
        </p:txBody>
      </p:sp>
      <p:pic>
        <p:nvPicPr>
          <p:cNvPr id="4" name="Graphic 3">
            <a:extLst>
              <a:ext uri="{FF2B5EF4-FFF2-40B4-BE49-F238E27FC236}">
                <a16:creationId xmlns:a16="http://schemas.microsoft.com/office/drawing/2014/main" id="{08806331-3806-8773-2CF7-84D3B25437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0213" y="2254138"/>
            <a:ext cx="475774" cy="475774"/>
          </a:xfrm>
          <a:prstGeom prst="rect">
            <a:avLst/>
          </a:prstGeom>
        </p:spPr>
      </p:pic>
      <p:pic>
        <p:nvPicPr>
          <p:cNvPr id="5" name="Graphic 4">
            <a:extLst>
              <a:ext uri="{FF2B5EF4-FFF2-40B4-BE49-F238E27FC236}">
                <a16:creationId xmlns:a16="http://schemas.microsoft.com/office/drawing/2014/main" id="{1CD640CA-2580-66B0-1DED-A141F860C0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18338" y="2164796"/>
            <a:ext cx="675799" cy="675799"/>
          </a:xfrm>
          <a:prstGeom prst="rect">
            <a:avLst/>
          </a:prstGeom>
        </p:spPr>
      </p:pic>
      <p:pic>
        <p:nvPicPr>
          <p:cNvPr id="6" name="Graphic 5">
            <a:extLst>
              <a:ext uri="{FF2B5EF4-FFF2-40B4-BE49-F238E27FC236}">
                <a16:creationId xmlns:a16="http://schemas.microsoft.com/office/drawing/2014/main" id="{0C867A46-FF01-1FD8-C011-13F6F2C3DB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00212" y="3453542"/>
            <a:ext cx="475775" cy="475775"/>
          </a:xfrm>
          <a:prstGeom prst="rect">
            <a:avLst/>
          </a:prstGeom>
        </p:spPr>
      </p:pic>
      <p:pic>
        <p:nvPicPr>
          <p:cNvPr id="7" name="Graphic 6">
            <a:extLst>
              <a:ext uri="{FF2B5EF4-FFF2-40B4-BE49-F238E27FC236}">
                <a16:creationId xmlns:a16="http://schemas.microsoft.com/office/drawing/2014/main" id="{7CE6668A-FDDA-82C7-C775-DAF2552753D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80927" y="890346"/>
            <a:ext cx="475774" cy="475774"/>
          </a:xfrm>
          <a:prstGeom prst="rect">
            <a:avLst/>
          </a:prstGeom>
        </p:spPr>
      </p:pic>
      <p:pic>
        <p:nvPicPr>
          <p:cNvPr id="8" name="Picture 7">
            <a:extLst>
              <a:ext uri="{FF2B5EF4-FFF2-40B4-BE49-F238E27FC236}">
                <a16:creationId xmlns:a16="http://schemas.microsoft.com/office/drawing/2014/main" id="{726A4727-40B3-E2DC-C3AC-A75220A59790}"/>
              </a:ext>
            </a:extLst>
          </p:cNvPr>
          <p:cNvPicPr>
            <a:picLocks noChangeAspect="1"/>
          </p:cNvPicPr>
          <p:nvPr/>
        </p:nvPicPr>
        <p:blipFill>
          <a:blip r:embed="rId10"/>
          <a:stretch>
            <a:fillRect/>
          </a:stretch>
        </p:blipFill>
        <p:spPr>
          <a:xfrm>
            <a:off x="6068637" y="2225493"/>
            <a:ext cx="457240" cy="554403"/>
          </a:xfrm>
          <a:prstGeom prst="rect">
            <a:avLst/>
          </a:prstGeom>
        </p:spPr>
      </p:pic>
      <p:pic>
        <p:nvPicPr>
          <p:cNvPr id="9" name="Picture 8">
            <a:extLst>
              <a:ext uri="{FF2B5EF4-FFF2-40B4-BE49-F238E27FC236}">
                <a16:creationId xmlns:a16="http://schemas.microsoft.com/office/drawing/2014/main" id="{5E813802-A451-04AD-0EC0-C304F8296007}"/>
              </a:ext>
            </a:extLst>
          </p:cNvPr>
          <p:cNvPicPr>
            <a:picLocks noChangeAspect="1"/>
          </p:cNvPicPr>
          <p:nvPr/>
        </p:nvPicPr>
        <p:blipFill>
          <a:blip r:embed="rId11"/>
          <a:stretch>
            <a:fillRect/>
          </a:stretch>
        </p:blipFill>
        <p:spPr>
          <a:xfrm>
            <a:off x="3946963" y="4029329"/>
            <a:ext cx="675799" cy="616517"/>
          </a:xfrm>
          <a:prstGeom prst="rect">
            <a:avLst/>
          </a:prstGeom>
        </p:spPr>
      </p:pic>
      <p:cxnSp>
        <p:nvCxnSpPr>
          <p:cNvPr id="10" name="Connector: Elbow 9">
            <a:extLst>
              <a:ext uri="{FF2B5EF4-FFF2-40B4-BE49-F238E27FC236}">
                <a16:creationId xmlns:a16="http://schemas.microsoft.com/office/drawing/2014/main" id="{7F942DA1-CFCB-F8D9-6FBE-22C1E9957387}"/>
              </a:ext>
            </a:extLst>
          </p:cNvPr>
          <p:cNvCxnSpPr>
            <a:stCxn id="7" idx="3"/>
            <a:endCxn id="5" idx="0"/>
          </p:cNvCxnSpPr>
          <p:nvPr/>
        </p:nvCxnSpPr>
        <p:spPr>
          <a:xfrm>
            <a:off x="1856701" y="1128234"/>
            <a:ext cx="1999537" cy="1036562"/>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a:extLst>
              <a:ext uri="{FF2B5EF4-FFF2-40B4-BE49-F238E27FC236}">
                <a16:creationId xmlns:a16="http://schemas.microsoft.com/office/drawing/2014/main" id="{E0ED7EFF-98FE-A4E1-4AF6-53ABC85630D8}"/>
              </a:ext>
            </a:extLst>
          </p:cNvPr>
          <p:cNvCxnSpPr>
            <a:stCxn id="4" idx="3"/>
            <a:endCxn id="5" idx="1"/>
          </p:cNvCxnSpPr>
          <p:nvPr/>
        </p:nvCxnSpPr>
        <p:spPr>
          <a:xfrm>
            <a:off x="1875986" y="2492026"/>
            <a:ext cx="1642352" cy="1067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 name="Connector: Elbow 11">
            <a:extLst>
              <a:ext uri="{FF2B5EF4-FFF2-40B4-BE49-F238E27FC236}">
                <a16:creationId xmlns:a16="http://schemas.microsoft.com/office/drawing/2014/main" id="{6CC263D5-5DEE-6312-B3CD-F0514C385A92}"/>
              </a:ext>
            </a:extLst>
          </p:cNvPr>
          <p:cNvCxnSpPr>
            <a:stCxn id="6" idx="3"/>
            <a:endCxn id="5" idx="2"/>
          </p:cNvCxnSpPr>
          <p:nvPr/>
        </p:nvCxnSpPr>
        <p:spPr>
          <a:xfrm flipV="1">
            <a:off x="1875987" y="2840595"/>
            <a:ext cx="1980251" cy="850835"/>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Connector: Elbow 12">
            <a:extLst>
              <a:ext uri="{FF2B5EF4-FFF2-40B4-BE49-F238E27FC236}">
                <a16:creationId xmlns:a16="http://schemas.microsoft.com/office/drawing/2014/main" id="{8389E8C0-6B51-DE57-7ACF-CEB2CA28AA16}"/>
              </a:ext>
            </a:extLst>
          </p:cNvPr>
          <p:cNvCxnSpPr>
            <a:stCxn id="9" idx="0"/>
            <a:endCxn id="5" idx="2"/>
          </p:cNvCxnSpPr>
          <p:nvPr/>
        </p:nvCxnSpPr>
        <p:spPr>
          <a:xfrm rot="16200000" flipV="1">
            <a:off x="3476184" y="3220649"/>
            <a:ext cx="1188734" cy="428625"/>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7570EC06-E404-CAC3-756E-253A0F346A5D}"/>
              </a:ext>
            </a:extLst>
          </p:cNvPr>
          <p:cNvCxnSpPr>
            <a:stCxn id="5" idx="3"/>
            <a:endCxn id="8" idx="1"/>
          </p:cNvCxnSpPr>
          <p:nvPr/>
        </p:nvCxnSpPr>
        <p:spPr>
          <a:xfrm flipV="1">
            <a:off x="4194136" y="2502695"/>
            <a:ext cx="1874501"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5" name="TextBox 14">
            <a:extLst>
              <a:ext uri="{FF2B5EF4-FFF2-40B4-BE49-F238E27FC236}">
                <a16:creationId xmlns:a16="http://schemas.microsoft.com/office/drawing/2014/main" id="{0EBE08FF-856E-5C2F-9EE8-C1A5C3499FE1}"/>
              </a:ext>
            </a:extLst>
          </p:cNvPr>
          <p:cNvSpPr txBox="1"/>
          <p:nvPr/>
        </p:nvSpPr>
        <p:spPr>
          <a:xfrm>
            <a:off x="1852414" y="1169913"/>
            <a:ext cx="960122" cy="219291"/>
          </a:xfrm>
          <a:prstGeom prst="rect">
            <a:avLst/>
          </a:prstGeom>
          <a:noFill/>
        </p:spPr>
        <p:txBody>
          <a:bodyPr wrap="square" rtlCol="0">
            <a:spAutoFit/>
          </a:bodyPr>
          <a:lstStyle/>
          <a:p>
            <a:pPr defTabSz="685800">
              <a:buClrTx/>
            </a:pPr>
            <a:r>
              <a:rPr lang="en-US" sz="825" kern="1200" dirty="0">
                <a:solidFill>
                  <a:prstClr val="black"/>
                </a:solidFill>
                <a:latin typeface="Arial" panose="020B0604020202020204" pitchFamily="34" charset="0"/>
                <a:ea typeface="+mn-ea"/>
                <a:cs typeface="Arial" panose="020B0604020202020204" pitchFamily="34" charset="0"/>
              </a:rPr>
              <a:t>Azure Key Vault</a:t>
            </a:r>
            <a:endParaRPr lang="en-IN" sz="825" kern="1200" dirty="0">
              <a:solidFill>
                <a:prstClr val="black"/>
              </a:solidFill>
              <a:latin typeface="Arial" panose="020B0604020202020204" pitchFamily="34" charset="0"/>
              <a:ea typeface="+mn-ea"/>
              <a:cs typeface="Arial" panose="020B0604020202020204" pitchFamily="34" charset="0"/>
            </a:endParaRPr>
          </a:p>
        </p:txBody>
      </p:sp>
      <p:sp>
        <p:nvSpPr>
          <p:cNvPr id="16" name="TextBox 15">
            <a:extLst>
              <a:ext uri="{FF2B5EF4-FFF2-40B4-BE49-F238E27FC236}">
                <a16:creationId xmlns:a16="http://schemas.microsoft.com/office/drawing/2014/main" id="{0A0DF2C7-3CDE-1B0A-BD29-FCEA96330A0D}"/>
              </a:ext>
            </a:extLst>
          </p:cNvPr>
          <p:cNvSpPr txBox="1"/>
          <p:nvPr/>
        </p:nvSpPr>
        <p:spPr>
          <a:xfrm>
            <a:off x="1905991" y="2613379"/>
            <a:ext cx="1362317" cy="219291"/>
          </a:xfrm>
          <a:prstGeom prst="rect">
            <a:avLst/>
          </a:prstGeom>
          <a:noFill/>
        </p:spPr>
        <p:txBody>
          <a:bodyPr wrap="square" rtlCol="0">
            <a:spAutoFit/>
          </a:bodyPr>
          <a:lstStyle/>
          <a:p>
            <a:pPr defTabSz="685800">
              <a:buClrTx/>
            </a:pPr>
            <a:r>
              <a:rPr lang="en-US" sz="825" kern="1200" dirty="0">
                <a:solidFill>
                  <a:prstClr val="black"/>
                </a:solidFill>
                <a:latin typeface="Arial" panose="020B0604020202020204" pitchFamily="34" charset="0"/>
                <a:ea typeface="+mn-ea"/>
                <a:cs typeface="Arial" panose="020B0604020202020204" pitchFamily="34" charset="0"/>
              </a:rPr>
              <a:t>Azure Container Registry</a:t>
            </a:r>
            <a:endParaRPr lang="en-IN" sz="825" kern="1200" dirty="0">
              <a:solidFill>
                <a:prstClr val="black"/>
              </a:solidFill>
              <a:latin typeface="Arial" panose="020B0604020202020204" pitchFamily="34" charset="0"/>
              <a:ea typeface="+mn-ea"/>
              <a:cs typeface="Arial" panose="020B0604020202020204" pitchFamily="34" charset="0"/>
            </a:endParaRPr>
          </a:p>
        </p:txBody>
      </p:sp>
      <p:sp>
        <p:nvSpPr>
          <p:cNvPr id="17" name="TextBox 16">
            <a:extLst>
              <a:ext uri="{FF2B5EF4-FFF2-40B4-BE49-F238E27FC236}">
                <a16:creationId xmlns:a16="http://schemas.microsoft.com/office/drawing/2014/main" id="{49A8295E-4A22-5FC2-DE84-9C7D3CA52BF3}"/>
              </a:ext>
            </a:extLst>
          </p:cNvPr>
          <p:cNvSpPr txBox="1"/>
          <p:nvPr/>
        </p:nvSpPr>
        <p:spPr>
          <a:xfrm>
            <a:off x="1852414" y="3833122"/>
            <a:ext cx="1362317" cy="219291"/>
          </a:xfrm>
          <a:prstGeom prst="rect">
            <a:avLst/>
          </a:prstGeom>
          <a:noFill/>
        </p:spPr>
        <p:txBody>
          <a:bodyPr wrap="square" rtlCol="0">
            <a:spAutoFit/>
          </a:bodyPr>
          <a:lstStyle/>
          <a:p>
            <a:pPr defTabSz="685800">
              <a:buClrTx/>
            </a:pPr>
            <a:r>
              <a:rPr lang="en-US" sz="825" kern="1200" dirty="0">
                <a:solidFill>
                  <a:prstClr val="black"/>
                </a:solidFill>
                <a:latin typeface="Arial" panose="020B0604020202020204" pitchFamily="34" charset="0"/>
                <a:ea typeface="+mn-ea"/>
                <a:cs typeface="Arial" panose="020B0604020202020204" pitchFamily="34" charset="0"/>
              </a:rPr>
              <a:t>Azure Custom Vision API</a:t>
            </a:r>
            <a:endParaRPr lang="en-IN" sz="825" kern="1200" dirty="0">
              <a:solidFill>
                <a:prstClr val="black"/>
              </a:solidFill>
              <a:latin typeface="Arial" panose="020B0604020202020204" pitchFamily="34" charset="0"/>
              <a:ea typeface="+mn-ea"/>
              <a:cs typeface="Arial" panose="020B0604020202020204" pitchFamily="34" charset="0"/>
            </a:endParaRPr>
          </a:p>
        </p:txBody>
      </p:sp>
      <p:sp>
        <p:nvSpPr>
          <p:cNvPr id="18" name="TextBox 17">
            <a:extLst>
              <a:ext uri="{FF2B5EF4-FFF2-40B4-BE49-F238E27FC236}">
                <a16:creationId xmlns:a16="http://schemas.microsoft.com/office/drawing/2014/main" id="{F18825F4-352D-0FCE-59BE-A050A247D275}"/>
              </a:ext>
            </a:extLst>
          </p:cNvPr>
          <p:cNvSpPr txBox="1"/>
          <p:nvPr/>
        </p:nvSpPr>
        <p:spPr>
          <a:xfrm>
            <a:off x="4622762" y="4141380"/>
            <a:ext cx="1028701" cy="473206"/>
          </a:xfrm>
          <a:prstGeom prst="rect">
            <a:avLst/>
          </a:prstGeom>
          <a:noFill/>
        </p:spPr>
        <p:txBody>
          <a:bodyPr wrap="square" rtlCol="0">
            <a:spAutoFit/>
          </a:bodyPr>
          <a:lstStyle/>
          <a:p>
            <a:pPr defTabSz="685800">
              <a:buClrTx/>
            </a:pPr>
            <a:r>
              <a:rPr lang="en-US" sz="825" kern="1200" dirty="0">
                <a:solidFill>
                  <a:prstClr val="black"/>
                </a:solidFill>
                <a:latin typeface="Arial" panose="020B0604020202020204" pitchFamily="34" charset="0"/>
                <a:ea typeface="+mn-ea"/>
                <a:cs typeface="Arial" panose="020B0604020202020204" pitchFamily="34" charset="0"/>
              </a:rPr>
              <a:t>Azure Log Analytics Workspace</a:t>
            </a:r>
            <a:endParaRPr lang="en-IN" sz="825" kern="1200" dirty="0">
              <a:solidFill>
                <a:prstClr val="black"/>
              </a:solidFill>
              <a:latin typeface="Arial" panose="020B0604020202020204" pitchFamily="34" charset="0"/>
              <a:ea typeface="+mn-ea"/>
              <a:cs typeface="Arial" panose="020B0604020202020204" pitchFamily="34" charset="0"/>
            </a:endParaRPr>
          </a:p>
        </p:txBody>
      </p:sp>
      <p:sp>
        <p:nvSpPr>
          <p:cNvPr id="19" name="TextBox 18">
            <a:extLst>
              <a:ext uri="{FF2B5EF4-FFF2-40B4-BE49-F238E27FC236}">
                <a16:creationId xmlns:a16="http://schemas.microsoft.com/office/drawing/2014/main" id="{9E695B8A-EF3A-110D-6868-5E80D1841F8C}"/>
              </a:ext>
            </a:extLst>
          </p:cNvPr>
          <p:cNvSpPr txBox="1"/>
          <p:nvPr/>
        </p:nvSpPr>
        <p:spPr>
          <a:xfrm>
            <a:off x="6125807" y="2071547"/>
            <a:ext cx="1011555" cy="219291"/>
          </a:xfrm>
          <a:prstGeom prst="rect">
            <a:avLst/>
          </a:prstGeom>
          <a:noFill/>
        </p:spPr>
        <p:txBody>
          <a:bodyPr wrap="square" rtlCol="0">
            <a:spAutoFit/>
          </a:bodyPr>
          <a:lstStyle/>
          <a:p>
            <a:pPr defTabSz="685800">
              <a:buClrTx/>
            </a:pPr>
            <a:r>
              <a:rPr lang="en-US" sz="825" kern="1200" dirty="0">
                <a:solidFill>
                  <a:prstClr val="black"/>
                </a:solidFill>
                <a:latin typeface="Arial" panose="020B0604020202020204" pitchFamily="34" charset="0"/>
                <a:ea typeface="+mn-ea"/>
                <a:cs typeface="Arial" panose="020B0604020202020204" pitchFamily="34" charset="0"/>
              </a:rPr>
              <a:t>GitHub Actions</a:t>
            </a:r>
            <a:endParaRPr lang="en-IN" sz="825" kern="1200" dirty="0">
              <a:solidFill>
                <a:prstClr val="black"/>
              </a:solidFill>
              <a:latin typeface="Arial" panose="020B0604020202020204" pitchFamily="34" charset="0"/>
              <a:ea typeface="+mn-ea"/>
              <a:cs typeface="Arial" panose="020B0604020202020204" pitchFamily="34" charset="0"/>
            </a:endParaRPr>
          </a:p>
        </p:txBody>
      </p:sp>
      <p:sp>
        <p:nvSpPr>
          <p:cNvPr id="20" name="TextBox 19">
            <a:extLst>
              <a:ext uri="{FF2B5EF4-FFF2-40B4-BE49-F238E27FC236}">
                <a16:creationId xmlns:a16="http://schemas.microsoft.com/office/drawing/2014/main" id="{0C75F23E-32F5-B523-138F-CDD57815E923}"/>
              </a:ext>
            </a:extLst>
          </p:cNvPr>
          <p:cNvSpPr txBox="1"/>
          <p:nvPr/>
        </p:nvSpPr>
        <p:spPr>
          <a:xfrm>
            <a:off x="4070551" y="2644324"/>
            <a:ext cx="1135142" cy="346249"/>
          </a:xfrm>
          <a:prstGeom prst="rect">
            <a:avLst/>
          </a:prstGeom>
          <a:noFill/>
        </p:spPr>
        <p:txBody>
          <a:bodyPr wrap="square" rtlCol="0">
            <a:spAutoFit/>
          </a:bodyPr>
          <a:lstStyle/>
          <a:p>
            <a:pPr defTabSz="685800">
              <a:buClrTx/>
            </a:pPr>
            <a:r>
              <a:rPr lang="en-US" sz="825" kern="1200" dirty="0">
                <a:solidFill>
                  <a:prstClr val="black"/>
                </a:solidFill>
                <a:latin typeface="Arial" panose="020B0604020202020204" pitchFamily="34" charset="0"/>
                <a:ea typeface="+mn-ea"/>
                <a:cs typeface="Arial" panose="020B0604020202020204" pitchFamily="34" charset="0"/>
              </a:rPr>
              <a:t>Azure Container Apps</a:t>
            </a:r>
            <a:endParaRPr lang="en-IN" sz="825" kern="1200" dirty="0">
              <a:solidFill>
                <a:prstClr val="black"/>
              </a:solidFill>
              <a:latin typeface="Arial" panose="020B0604020202020204" pitchFamily="34" charset="0"/>
              <a:ea typeface="+mn-ea"/>
              <a:cs typeface="Arial" panose="020B0604020202020204" pitchFamily="34" charset="0"/>
            </a:endParaRPr>
          </a:p>
        </p:txBody>
      </p:sp>
      <p:pic>
        <p:nvPicPr>
          <p:cNvPr id="21" name="Graphic 20">
            <a:extLst>
              <a:ext uri="{FF2B5EF4-FFF2-40B4-BE49-F238E27FC236}">
                <a16:creationId xmlns:a16="http://schemas.microsoft.com/office/drawing/2014/main" id="{3EBF24D7-320E-1BBD-D6C5-8536475FFFA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609188" y="996851"/>
            <a:ext cx="381834" cy="381834"/>
          </a:xfrm>
          <a:prstGeom prst="rect">
            <a:avLst/>
          </a:prstGeom>
        </p:spPr>
      </p:pic>
      <p:sp>
        <p:nvSpPr>
          <p:cNvPr id="22" name="TextBox 21">
            <a:extLst>
              <a:ext uri="{FF2B5EF4-FFF2-40B4-BE49-F238E27FC236}">
                <a16:creationId xmlns:a16="http://schemas.microsoft.com/office/drawing/2014/main" id="{814145BA-6797-A141-8BEF-98EB976B479F}"/>
              </a:ext>
            </a:extLst>
          </p:cNvPr>
          <p:cNvSpPr txBox="1"/>
          <p:nvPr/>
        </p:nvSpPr>
        <p:spPr>
          <a:xfrm>
            <a:off x="4332012" y="1406449"/>
            <a:ext cx="1223011" cy="219291"/>
          </a:xfrm>
          <a:prstGeom prst="rect">
            <a:avLst/>
          </a:prstGeom>
          <a:noFill/>
        </p:spPr>
        <p:txBody>
          <a:bodyPr wrap="square" rtlCol="0">
            <a:spAutoFit/>
          </a:bodyPr>
          <a:lstStyle/>
          <a:p>
            <a:pPr defTabSz="685800">
              <a:buClrTx/>
            </a:pPr>
            <a:r>
              <a:rPr lang="en-US" sz="825" kern="1200" dirty="0">
                <a:solidFill>
                  <a:prstClr val="black"/>
                </a:solidFill>
                <a:latin typeface="Arial" panose="020B0604020202020204" pitchFamily="34" charset="0"/>
                <a:ea typeface="+mn-ea"/>
                <a:cs typeface="Arial" panose="020B0604020202020204" pitchFamily="34" charset="0"/>
              </a:rPr>
              <a:t>Azure Blob Storage</a:t>
            </a:r>
            <a:endParaRPr lang="en-IN" sz="825" kern="1200" dirty="0">
              <a:solidFill>
                <a:prstClr val="black"/>
              </a:solidFill>
              <a:latin typeface="Arial" panose="020B0604020202020204" pitchFamily="34" charset="0"/>
              <a:ea typeface="+mn-ea"/>
              <a:cs typeface="Arial" panose="020B0604020202020204" pitchFamily="34" charset="0"/>
            </a:endParaRPr>
          </a:p>
        </p:txBody>
      </p:sp>
      <p:pic>
        <p:nvPicPr>
          <p:cNvPr id="23" name="Graphic 22">
            <a:extLst>
              <a:ext uri="{FF2B5EF4-FFF2-40B4-BE49-F238E27FC236}">
                <a16:creationId xmlns:a16="http://schemas.microsoft.com/office/drawing/2014/main" id="{042CD958-5D2D-68A2-CDAE-3D08736BC85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131561" y="3404496"/>
            <a:ext cx="428626" cy="428626"/>
          </a:xfrm>
          <a:prstGeom prst="rect">
            <a:avLst/>
          </a:prstGeom>
        </p:spPr>
      </p:pic>
      <p:sp>
        <p:nvSpPr>
          <p:cNvPr id="24" name="TextBox 23">
            <a:extLst>
              <a:ext uri="{FF2B5EF4-FFF2-40B4-BE49-F238E27FC236}">
                <a16:creationId xmlns:a16="http://schemas.microsoft.com/office/drawing/2014/main" id="{8B7C71D2-D6C8-DC28-46B1-A5099EA969A1}"/>
              </a:ext>
            </a:extLst>
          </p:cNvPr>
          <p:cNvSpPr txBox="1"/>
          <p:nvPr/>
        </p:nvSpPr>
        <p:spPr>
          <a:xfrm>
            <a:off x="6560186" y="3257335"/>
            <a:ext cx="1011555" cy="219291"/>
          </a:xfrm>
          <a:prstGeom prst="rect">
            <a:avLst/>
          </a:prstGeom>
          <a:noFill/>
        </p:spPr>
        <p:txBody>
          <a:bodyPr wrap="square" rtlCol="0">
            <a:spAutoFit/>
          </a:bodyPr>
          <a:lstStyle/>
          <a:p>
            <a:pPr defTabSz="685800">
              <a:buClrTx/>
            </a:pPr>
            <a:r>
              <a:rPr lang="en-US" sz="825" kern="1200" dirty="0">
                <a:solidFill>
                  <a:prstClr val="black"/>
                </a:solidFill>
                <a:latin typeface="Arial" panose="020B0604020202020204" pitchFamily="34" charset="0"/>
                <a:ea typeface="+mn-ea"/>
                <a:cs typeface="Arial" panose="020B0604020202020204" pitchFamily="34" charset="0"/>
              </a:rPr>
              <a:t>Cosmos DB</a:t>
            </a:r>
            <a:endParaRPr lang="en-IN" sz="825" kern="1200" dirty="0">
              <a:solidFill>
                <a:prstClr val="black"/>
              </a:solidFill>
              <a:latin typeface="Arial" panose="020B0604020202020204" pitchFamily="34" charset="0"/>
              <a:ea typeface="+mn-ea"/>
              <a:cs typeface="Arial" panose="020B0604020202020204" pitchFamily="34" charset="0"/>
            </a:endParaRPr>
          </a:p>
        </p:txBody>
      </p:sp>
      <p:cxnSp>
        <p:nvCxnSpPr>
          <p:cNvPr id="25" name="Connector: Elbow 24">
            <a:extLst>
              <a:ext uri="{FF2B5EF4-FFF2-40B4-BE49-F238E27FC236}">
                <a16:creationId xmlns:a16="http://schemas.microsoft.com/office/drawing/2014/main" id="{D36DFFCA-B9F8-0981-0EBE-22DF40D507B3}"/>
              </a:ext>
            </a:extLst>
          </p:cNvPr>
          <p:cNvCxnSpPr>
            <a:stCxn id="22" idx="2"/>
            <a:endCxn id="5" idx="0"/>
          </p:cNvCxnSpPr>
          <p:nvPr/>
        </p:nvCxnSpPr>
        <p:spPr>
          <a:xfrm rot="5400000">
            <a:off x="4130350" y="1351628"/>
            <a:ext cx="539056" cy="1087280"/>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6" name="Connector: Elbow 25">
            <a:extLst>
              <a:ext uri="{FF2B5EF4-FFF2-40B4-BE49-F238E27FC236}">
                <a16:creationId xmlns:a16="http://schemas.microsoft.com/office/drawing/2014/main" id="{0D739791-FF48-B433-B5CC-BD894ECADF2F}"/>
              </a:ext>
            </a:extLst>
          </p:cNvPr>
          <p:cNvCxnSpPr>
            <a:stCxn id="23" idx="1"/>
            <a:endCxn id="5" idx="3"/>
          </p:cNvCxnSpPr>
          <p:nvPr/>
        </p:nvCxnSpPr>
        <p:spPr>
          <a:xfrm rot="10800000">
            <a:off x="4194137" y="2502697"/>
            <a:ext cx="1937424" cy="1116113"/>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sp>
        <p:nvSpPr>
          <p:cNvPr id="27" name="TextBox 26">
            <a:extLst>
              <a:ext uri="{FF2B5EF4-FFF2-40B4-BE49-F238E27FC236}">
                <a16:creationId xmlns:a16="http://schemas.microsoft.com/office/drawing/2014/main" id="{979FB68E-79CF-5632-732C-B4743FB1CEA5}"/>
              </a:ext>
            </a:extLst>
          </p:cNvPr>
          <p:cNvSpPr txBox="1"/>
          <p:nvPr/>
        </p:nvSpPr>
        <p:spPr>
          <a:xfrm>
            <a:off x="931225" y="4133820"/>
            <a:ext cx="1842378" cy="727122"/>
          </a:xfrm>
          <a:prstGeom prst="rect">
            <a:avLst/>
          </a:prstGeom>
          <a:noFill/>
        </p:spPr>
        <p:txBody>
          <a:bodyPr wrap="square" rtlCol="0">
            <a:spAutoFit/>
          </a:bodyPr>
          <a:lstStyle/>
          <a:p>
            <a:pPr defTabSz="685800">
              <a:buClrTx/>
            </a:pPr>
            <a:r>
              <a:rPr lang="en-US" sz="825" kern="1200" dirty="0">
                <a:solidFill>
                  <a:prstClr val="black"/>
                </a:solidFill>
                <a:latin typeface="Arial" panose="020B0604020202020204" pitchFamily="34" charset="0"/>
                <a:ea typeface="+mn-ea"/>
                <a:cs typeface="Arial" panose="020B0604020202020204" pitchFamily="34" charset="0"/>
              </a:rPr>
              <a:t>Training is done separately in Azure Custom Vision</a:t>
            </a:r>
          </a:p>
          <a:p>
            <a:pPr defTabSz="685800">
              <a:buClrTx/>
            </a:pPr>
            <a:endParaRPr lang="en-US" sz="825" kern="1200" dirty="0">
              <a:solidFill>
                <a:prstClr val="black"/>
              </a:solidFill>
              <a:latin typeface="Arial" panose="020B0604020202020204" pitchFamily="34" charset="0"/>
              <a:ea typeface="+mn-ea"/>
              <a:cs typeface="Arial" panose="020B0604020202020204" pitchFamily="34" charset="0"/>
            </a:endParaRPr>
          </a:p>
          <a:p>
            <a:pPr defTabSz="685800">
              <a:buClrTx/>
            </a:pPr>
            <a:r>
              <a:rPr lang="en-US" sz="825" kern="1200" dirty="0">
                <a:solidFill>
                  <a:prstClr val="black"/>
                </a:solidFill>
                <a:latin typeface="Arial" panose="020B0604020202020204" pitchFamily="34" charset="0"/>
                <a:ea typeface="+mn-ea"/>
                <a:cs typeface="Arial" panose="020B0604020202020204" pitchFamily="34" charset="0"/>
              </a:rPr>
              <a:t>Then the model is exposed through the Azure Custom Vision API</a:t>
            </a:r>
            <a:endParaRPr lang="en-IN" sz="825" kern="1200" dirty="0">
              <a:solidFill>
                <a:prstClr val="black"/>
              </a:solidFill>
              <a:latin typeface="Arial" panose="020B0604020202020204" pitchFamily="34" charset="0"/>
              <a:ea typeface="+mn-ea"/>
              <a:cs typeface="Arial" panose="020B0604020202020204" pitchFamily="34" charset="0"/>
            </a:endParaRPr>
          </a:p>
        </p:txBody>
      </p:sp>
      <p:pic>
        <p:nvPicPr>
          <p:cNvPr id="3" name="Picture 4" descr="Icon&#10;&#10;Description automatically generated">
            <a:extLst>
              <a:ext uri="{FF2B5EF4-FFF2-40B4-BE49-F238E27FC236}">
                <a16:creationId xmlns:a16="http://schemas.microsoft.com/office/drawing/2014/main" id="{E30D4050-A9C1-24B4-F59A-807E77B7CEA5}"/>
              </a:ext>
            </a:extLst>
          </p:cNvPr>
          <p:cNvPicPr>
            <a:picLocks noChangeAspect="1"/>
          </p:cNvPicPr>
          <p:nvPr/>
        </p:nvPicPr>
        <p:blipFill>
          <a:blip r:embed="rId16"/>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2902006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000" dirty="0">
                <a:latin typeface="Arial" panose="020B0604020202020204" pitchFamily="34" charset="0"/>
                <a:cs typeface="Arial" panose="020B0604020202020204" pitchFamily="34" charset="0"/>
              </a:rPr>
              <a:t>Architecture Part 2 [ Generative AI ] Logical Architecture</a:t>
            </a:r>
            <a:endParaRPr sz="1800" dirty="0"/>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4" name="Rectangle 3">
            <a:extLst>
              <a:ext uri="{FF2B5EF4-FFF2-40B4-BE49-F238E27FC236}">
                <a16:creationId xmlns:a16="http://schemas.microsoft.com/office/drawing/2014/main" id="{95A6ACBA-90F0-0C78-1F0F-29A99D413A1A}"/>
              </a:ext>
            </a:extLst>
          </p:cNvPr>
          <p:cNvSpPr/>
          <p:nvPr/>
        </p:nvSpPr>
        <p:spPr>
          <a:xfrm>
            <a:off x="571500" y="1135856"/>
            <a:ext cx="1757363" cy="271463"/>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141414"/>
                </a:solidFill>
                <a:effectLst/>
                <a:uLnTx/>
                <a:uFillTx/>
                <a:latin typeface="Arial"/>
                <a:ea typeface="+mn-ea"/>
                <a:cs typeface="+mn-cs"/>
                <a:sym typeface="Arial"/>
              </a:rPr>
              <a:t>Medical Data</a:t>
            </a:r>
            <a:endParaRPr kumimoji="0" lang="en-IN" sz="1400" b="0" i="0" u="none" strike="noStrike" kern="0" cap="none" spc="0" normalizeH="0" baseline="0" noProof="0" dirty="0">
              <a:ln>
                <a:noFill/>
              </a:ln>
              <a:solidFill>
                <a:srgbClr val="141414"/>
              </a:solidFill>
              <a:effectLst/>
              <a:uLnTx/>
              <a:uFillTx/>
              <a:latin typeface="Arial"/>
              <a:ea typeface="+mn-ea"/>
              <a:cs typeface="+mn-cs"/>
              <a:sym typeface="Arial"/>
            </a:endParaRPr>
          </a:p>
        </p:txBody>
      </p:sp>
      <p:sp>
        <p:nvSpPr>
          <p:cNvPr id="5" name="Rectangle 4">
            <a:extLst>
              <a:ext uri="{FF2B5EF4-FFF2-40B4-BE49-F238E27FC236}">
                <a16:creationId xmlns:a16="http://schemas.microsoft.com/office/drawing/2014/main" id="{73516BD8-B3D3-DED8-3D74-CE28BFE261C0}"/>
              </a:ext>
            </a:extLst>
          </p:cNvPr>
          <p:cNvSpPr/>
          <p:nvPr/>
        </p:nvSpPr>
        <p:spPr>
          <a:xfrm>
            <a:off x="571500" y="1449625"/>
            <a:ext cx="1757363" cy="288000"/>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141414"/>
                </a:solidFill>
                <a:effectLst/>
                <a:uLnTx/>
                <a:uFillTx/>
                <a:latin typeface="Arial"/>
                <a:ea typeface="+mn-ea"/>
                <a:cs typeface="+mn-cs"/>
                <a:sym typeface="Arial"/>
              </a:rPr>
              <a:t>Literature Data</a:t>
            </a:r>
            <a:endParaRPr kumimoji="0" lang="en-IN" sz="1400" b="0" i="0" u="none" strike="noStrike" kern="0" cap="none" spc="0" normalizeH="0" baseline="0" noProof="0" dirty="0">
              <a:ln>
                <a:noFill/>
              </a:ln>
              <a:solidFill>
                <a:srgbClr val="141414"/>
              </a:solidFill>
              <a:effectLst/>
              <a:uLnTx/>
              <a:uFillTx/>
              <a:latin typeface="Arial"/>
              <a:ea typeface="+mn-ea"/>
              <a:cs typeface="+mn-cs"/>
              <a:sym typeface="Arial"/>
            </a:endParaRPr>
          </a:p>
        </p:txBody>
      </p:sp>
      <p:sp>
        <p:nvSpPr>
          <p:cNvPr id="6" name="Rectangle 5">
            <a:extLst>
              <a:ext uri="{FF2B5EF4-FFF2-40B4-BE49-F238E27FC236}">
                <a16:creationId xmlns:a16="http://schemas.microsoft.com/office/drawing/2014/main" id="{A9C23388-541B-8FFE-9877-27AA1D53E0B9}"/>
              </a:ext>
            </a:extLst>
          </p:cNvPr>
          <p:cNvSpPr/>
          <p:nvPr/>
        </p:nvSpPr>
        <p:spPr>
          <a:xfrm>
            <a:off x="571500" y="1779931"/>
            <a:ext cx="1757363" cy="288000"/>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141414"/>
                </a:solidFill>
                <a:effectLst/>
                <a:uLnTx/>
                <a:uFillTx/>
                <a:latin typeface="Arial"/>
                <a:ea typeface="+mn-ea"/>
                <a:cs typeface="+mn-cs"/>
                <a:sym typeface="Arial"/>
              </a:rPr>
              <a:t>Career Data</a:t>
            </a:r>
            <a:endParaRPr kumimoji="0" lang="en-IN" sz="1400" b="0" i="0" u="none" strike="noStrike" kern="0" cap="none" spc="0" normalizeH="0" baseline="0" noProof="0" dirty="0">
              <a:ln>
                <a:noFill/>
              </a:ln>
              <a:solidFill>
                <a:srgbClr val="141414"/>
              </a:solidFill>
              <a:effectLst/>
              <a:uLnTx/>
              <a:uFillTx/>
              <a:latin typeface="Arial"/>
              <a:ea typeface="+mn-ea"/>
              <a:cs typeface="+mn-cs"/>
              <a:sym typeface="Arial"/>
            </a:endParaRPr>
          </a:p>
        </p:txBody>
      </p:sp>
      <p:sp>
        <p:nvSpPr>
          <p:cNvPr id="7" name="Rectangle 6">
            <a:extLst>
              <a:ext uri="{FF2B5EF4-FFF2-40B4-BE49-F238E27FC236}">
                <a16:creationId xmlns:a16="http://schemas.microsoft.com/office/drawing/2014/main" id="{8DBFC80C-BE6D-4D79-869E-97EAE3EA69E3}"/>
              </a:ext>
            </a:extLst>
          </p:cNvPr>
          <p:cNvSpPr/>
          <p:nvPr/>
        </p:nvSpPr>
        <p:spPr>
          <a:xfrm>
            <a:off x="2878931" y="1135856"/>
            <a:ext cx="1378744" cy="932075"/>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141414"/>
                </a:solidFill>
                <a:effectLst/>
                <a:uLnTx/>
                <a:uFillTx/>
                <a:latin typeface="Arial"/>
                <a:ea typeface="+mn-ea"/>
                <a:cs typeface="+mn-cs"/>
                <a:sym typeface="Arial"/>
              </a:rPr>
              <a:t>Process data for word embeddings</a:t>
            </a:r>
            <a:endParaRPr kumimoji="0" lang="en-IN" sz="1400" b="0" i="0" u="none" strike="noStrike" kern="0" cap="none" spc="0" normalizeH="0" baseline="0" noProof="0" dirty="0">
              <a:ln>
                <a:noFill/>
              </a:ln>
              <a:solidFill>
                <a:srgbClr val="141414"/>
              </a:solidFill>
              <a:effectLst/>
              <a:uLnTx/>
              <a:uFillTx/>
              <a:latin typeface="Arial"/>
              <a:ea typeface="+mn-ea"/>
              <a:cs typeface="+mn-cs"/>
              <a:sym typeface="Arial"/>
            </a:endParaRPr>
          </a:p>
        </p:txBody>
      </p:sp>
      <p:cxnSp>
        <p:nvCxnSpPr>
          <p:cNvPr id="9" name="Connector: Elbow 8">
            <a:extLst>
              <a:ext uri="{FF2B5EF4-FFF2-40B4-BE49-F238E27FC236}">
                <a16:creationId xmlns:a16="http://schemas.microsoft.com/office/drawing/2014/main" id="{EC9FFA4D-1AF5-5476-9190-3CF59859C68D}"/>
              </a:ext>
            </a:extLst>
          </p:cNvPr>
          <p:cNvCxnSpPr>
            <a:stCxn id="4" idx="3"/>
            <a:endCxn id="7" idx="1"/>
          </p:cNvCxnSpPr>
          <p:nvPr/>
        </p:nvCxnSpPr>
        <p:spPr>
          <a:xfrm>
            <a:off x="2328863" y="1271588"/>
            <a:ext cx="550068" cy="330306"/>
          </a:xfrm>
          <a:prstGeom prst="bentConnector3">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cxnSp>
        <p:nvCxnSpPr>
          <p:cNvPr id="11" name="Connector: Elbow 10">
            <a:extLst>
              <a:ext uri="{FF2B5EF4-FFF2-40B4-BE49-F238E27FC236}">
                <a16:creationId xmlns:a16="http://schemas.microsoft.com/office/drawing/2014/main" id="{13B18432-ECF4-CD7F-DE04-9FDD60353565}"/>
              </a:ext>
            </a:extLst>
          </p:cNvPr>
          <p:cNvCxnSpPr>
            <a:stCxn id="5" idx="3"/>
          </p:cNvCxnSpPr>
          <p:nvPr/>
        </p:nvCxnSpPr>
        <p:spPr>
          <a:xfrm>
            <a:off x="2328863" y="1593625"/>
            <a:ext cx="471487" cy="8269"/>
          </a:xfrm>
          <a:prstGeom prst="bentConnector3">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cxnSp>
        <p:nvCxnSpPr>
          <p:cNvPr id="12" name="Connector: Elbow 11">
            <a:extLst>
              <a:ext uri="{FF2B5EF4-FFF2-40B4-BE49-F238E27FC236}">
                <a16:creationId xmlns:a16="http://schemas.microsoft.com/office/drawing/2014/main" id="{EE5AB250-8B6D-F32F-9F2E-CAC09E00CC82}"/>
              </a:ext>
            </a:extLst>
          </p:cNvPr>
          <p:cNvCxnSpPr>
            <a:cxnSpLocks/>
            <a:stCxn id="6" idx="3"/>
            <a:endCxn id="7" idx="1"/>
          </p:cNvCxnSpPr>
          <p:nvPr/>
        </p:nvCxnSpPr>
        <p:spPr>
          <a:xfrm flipV="1">
            <a:off x="2328863" y="1601894"/>
            <a:ext cx="550068" cy="322037"/>
          </a:xfrm>
          <a:prstGeom prst="bentConnector3">
            <a:avLst>
              <a:gd name="adj1" fmla="val 50000"/>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16" name="Flowchart: Magnetic Disk 15">
            <a:extLst>
              <a:ext uri="{FF2B5EF4-FFF2-40B4-BE49-F238E27FC236}">
                <a16:creationId xmlns:a16="http://schemas.microsoft.com/office/drawing/2014/main" id="{E0AECDB9-CBD0-0388-2F65-429C088B1D78}"/>
              </a:ext>
            </a:extLst>
          </p:cNvPr>
          <p:cNvSpPr/>
          <p:nvPr/>
        </p:nvSpPr>
        <p:spPr>
          <a:xfrm>
            <a:off x="5672138" y="1135855"/>
            <a:ext cx="1271587" cy="932075"/>
          </a:xfrm>
          <a:prstGeom prst="flowChartMagneticDisk">
            <a:avLst/>
          </a:prstGeom>
          <a:noFill/>
          <a:ln>
            <a:solidFill>
              <a:schemeClr val="accent4">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18" name="Straight Arrow Connector 17">
            <a:extLst>
              <a:ext uri="{FF2B5EF4-FFF2-40B4-BE49-F238E27FC236}">
                <a16:creationId xmlns:a16="http://schemas.microsoft.com/office/drawing/2014/main" id="{8DC7D2ED-95D7-5B03-8577-937EE4A406CC}"/>
              </a:ext>
            </a:extLst>
          </p:cNvPr>
          <p:cNvCxnSpPr>
            <a:stCxn id="7" idx="3"/>
            <a:endCxn id="16" idx="2"/>
          </p:cNvCxnSpPr>
          <p:nvPr/>
        </p:nvCxnSpPr>
        <p:spPr>
          <a:xfrm flipV="1">
            <a:off x="4257675" y="1601893"/>
            <a:ext cx="1414463" cy="1"/>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DAE05B30-B3EF-D262-1CB0-843AA4BA4979}"/>
              </a:ext>
            </a:extLst>
          </p:cNvPr>
          <p:cNvSpPr txBox="1"/>
          <p:nvPr/>
        </p:nvSpPr>
        <p:spPr>
          <a:xfrm>
            <a:off x="7050882" y="1273896"/>
            <a:ext cx="1271587"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Word Embeddings Store</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0" name="Rectangle 19">
            <a:extLst>
              <a:ext uri="{FF2B5EF4-FFF2-40B4-BE49-F238E27FC236}">
                <a16:creationId xmlns:a16="http://schemas.microsoft.com/office/drawing/2014/main" id="{D55649D2-29F0-8461-80EB-626F924FEB72}"/>
              </a:ext>
            </a:extLst>
          </p:cNvPr>
          <p:cNvSpPr/>
          <p:nvPr/>
        </p:nvSpPr>
        <p:spPr>
          <a:xfrm>
            <a:off x="571500" y="3219570"/>
            <a:ext cx="1757363" cy="288000"/>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141414"/>
                </a:solidFill>
                <a:effectLst/>
                <a:uLnTx/>
                <a:uFillTx/>
                <a:latin typeface="Arial"/>
                <a:ea typeface="+mn-ea"/>
                <a:cs typeface="+mn-cs"/>
                <a:sym typeface="Arial"/>
              </a:rPr>
              <a:t>Question</a:t>
            </a:r>
            <a:endParaRPr kumimoji="0" lang="en-IN" sz="1400" b="0" i="0" u="none" strike="noStrike" kern="0" cap="none" spc="0" normalizeH="0" baseline="0" noProof="0" dirty="0">
              <a:ln>
                <a:noFill/>
              </a:ln>
              <a:solidFill>
                <a:srgbClr val="141414"/>
              </a:solidFill>
              <a:effectLst/>
              <a:uLnTx/>
              <a:uFillTx/>
              <a:latin typeface="Arial"/>
              <a:ea typeface="+mn-ea"/>
              <a:cs typeface="+mn-cs"/>
              <a:sym typeface="Arial"/>
            </a:endParaRPr>
          </a:p>
        </p:txBody>
      </p:sp>
      <p:sp>
        <p:nvSpPr>
          <p:cNvPr id="21" name="Rectangle 20">
            <a:extLst>
              <a:ext uri="{FF2B5EF4-FFF2-40B4-BE49-F238E27FC236}">
                <a16:creationId xmlns:a16="http://schemas.microsoft.com/office/drawing/2014/main" id="{D0C96347-3DC5-4784-C4F6-A81525822B4C}"/>
              </a:ext>
            </a:extLst>
          </p:cNvPr>
          <p:cNvSpPr/>
          <p:nvPr/>
        </p:nvSpPr>
        <p:spPr>
          <a:xfrm>
            <a:off x="2952750" y="2897532"/>
            <a:ext cx="1378744" cy="932075"/>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141414"/>
                </a:solidFill>
                <a:effectLst/>
                <a:uLnTx/>
                <a:uFillTx/>
                <a:latin typeface="Arial"/>
                <a:ea typeface="+mn-ea"/>
                <a:cs typeface="+mn-cs"/>
                <a:sym typeface="Arial"/>
              </a:rPr>
              <a:t>Process data for word embeddings</a:t>
            </a:r>
            <a:endParaRPr kumimoji="0" lang="en-IN" sz="1400" b="0" i="0" u="none" strike="noStrike" kern="0" cap="none" spc="0" normalizeH="0" baseline="0" noProof="0" dirty="0">
              <a:ln>
                <a:noFill/>
              </a:ln>
              <a:solidFill>
                <a:srgbClr val="141414"/>
              </a:solidFill>
              <a:effectLst/>
              <a:uLnTx/>
              <a:uFillTx/>
              <a:latin typeface="Arial"/>
              <a:ea typeface="+mn-ea"/>
              <a:cs typeface="+mn-cs"/>
              <a:sym typeface="Arial"/>
            </a:endParaRPr>
          </a:p>
        </p:txBody>
      </p:sp>
      <p:cxnSp>
        <p:nvCxnSpPr>
          <p:cNvPr id="23" name="Straight Arrow Connector 22">
            <a:extLst>
              <a:ext uri="{FF2B5EF4-FFF2-40B4-BE49-F238E27FC236}">
                <a16:creationId xmlns:a16="http://schemas.microsoft.com/office/drawing/2014/main" id="{FBD354A3-7F9E-C83C-3C78-A6DB42CD7B4D}"/>
              </a:ext>
            </a:extLst>
          </p:cNvPr>
          <p:cNvCxnSpPr>
            <a:stCxn id="20" idx="3"/>
            <a:endCxn id="21" idx="1"/>
          </p:cNvCxnSpPr>
          <p:nvPr/>
        </p:nvCxnSpPr>
        <p:spPr>
          <a:xfrm>
            <a:off x="2328863" y="3363570"/>
            <a:ext cx="623887" cy="0"/>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94ABA57B-082D-8706-7B5D-2B3F1C448F1A}"/>
              </a:ext>
            </a:extLst>
          </p:cNvPr>
          <p:cNvSpPr/>
          <p:nvPr/>
        </p:nvSpPr>
        <p:spPr>
          <a:xfrm>
            <a:off x="5618559" y="2897531"/>
            <a:ext cx="1378744" cy="932075"/>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141414"/>
                </a:solidFill>
                <a:effectLst/>
                <a:uLnTx/>
                <a:uFillTx/>
                <a:latin typeface="Arial"/>
                <a:ea typeface="+mn-ea"/>
                <a:cs typeface="+mn-cs"/>
                <a:sym typeface="Arial"/>
              </a:rPr>
              <a:t>Similarity Match</a:t>
            </a:r>
            <a:endParaRPr kumimoji="0" lang="en-IN" sz="1400" b="0" i="0" u="none" strike="noStrike" kern="0" cap="none" spc="0" normalizeH="0" baseline="0" noProof="0" dirty="0">
              <a:ln>
                <a:noFill/>
              </a:ln>
              <a:solidFill>
                <a:srgbClr val="141414"/>
              </a:solidFill>
              <a:effectLst/>
              <a:uLnTx/>
              <a:uFillTx/>
              <a:latin typeface="Arial"/>
              <a:ea typeface="+mn-ea"/>
              <a:cs typeface="+mn-cs"/>
              <a:sym typeface="Arial"/>
            </a:endParaRPr>
          </a:p>
        </p:txBody>
      </p:sp>
      <p:cxnSp>
        <p:nvCxnSpPr>
          <p:cNvPr id="27" name="Straight Arrow Connector 26">
            <a:extLst>
              <a:ext uri="{FF2B5EF4-FFF2-40B4-BE49-F238E27FC236}">
                <a16:creationId xmlns:a16="http://schemas.microsoft.com/office/drawing/2014/main" id="{83228706-A694-955F-4C80-D4404CF16E50}"/>
              </a:ext>
            </a:extLst>
          </p:cNvPr>
          <p:cNvCxnSpPr>
            <a:stCxn id="21" idx="3"/>
            <a:endCxn id="25" idx="1"/>
          </p:cNvCxnSpPr>
          <p:nvPr/>
        </p:nvCxnSpPr>
        <p:spPr>
          <a:xfrm flipV="1">
            <a:off x="4331494" y="3363569"/>
            <a:ext cx="1287065" cy="1"/>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D8ABC627-BE26-E451-37C8-E0B71D06FB6E}"/>
              </a:ext>
            </a:extLst>
          </p:cNvPr>
          <p:cNvCxnSpPr>
            <a:cxnSpLocks/>
            <a:stCxn id="16" idx="3"/>
            <a:endCxn id="25" idx="0"/>
          </p:cNvCxnSpPr>
          <p:nvPr/>
        </p:nvCxnSpPr>
        <p:spPr>
          <a:xfrm flipH="1">
            <a:off x="6307931" y="2067930"/>
            <a:ext cx="1" cy="829601"/>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37" name="Rectangle 36">
            <a:extLst>
              <a:ext uri="{FF2B5EF4-FFF2-40B4-BE49-F238E27FC236}">
                <a16:creationId xmlns:a16="http://schemas.microsoft.com/office/drawing/2014/main" id="{A0600951-B5C3-A45C-CE73-0C8155604824}"/>
              </a:ext>
            </a:extLst>
          </p:cNvPr>
          <p:cNvSpPr/>
          <p:nvPr/>
        </p:nvSpPr>
        <p:spPr>
          <a:xfrm>
            <a:off x="5618559" y="4159912"/>
            <a:ext cx="1378744" cy="829600"/>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141414"/>
                </a:solidFill>
                <a:effectLst/>
                <a:uLnTx/>
                <a:uFillTx/>
                <a:latin typeface="Arial"/>
                <a:ea typeface="+mn-ea"/>
                <a:cs typeface="+mn-cs"/>
                <a:sym typeface="Arial"/>
              </a:rPr>
              <a:t>Get Answers Using Azure OpenAI</a:t>
            </a:r>
            <a:endParaRPr kumimoji="0" lang="en-IN" sz="1400" b="0" i="0" u="none" strike="noStrike" kern="0" cap="none" spc="0" normalizeH="0" baseline="0" noProof="0" dirty="0">
              <a:ln>
                <a:noFill/>
              </a:ln>
              <a:solidFill>
                <a:srgbClr val="141414"/>
              </a:solidFill>
              <a:effectLst/>
              <a:uLnTx/>
              <a:uFillTx/>
              <a:latin typeface="Arial"/>
              <a:ea typeface="+mn-ea"/>
              <a:cs typeface="+mn-cs"/>
              <a:sym typeface="Arial"/>
            </a:endParaRPr>
          </a:p>
        </p:txBody>
      </p:sp>
      <p:cxnSp>
        <p:nvCxnSpPr>
          <p:cNvPr id="38" name="Straight Arrow Connector 37">
            <a:extLst>
              <a:ext uri="{FF2B5EF4-FFF2-40B4-BE49-F238E27FC236}">
                <a16:creationId xmlns:a16="http://schemas.microsoft.com/office/drawing/2014/main" id="{F56BEDF7-5365-CEEA-95F3-F196FCE9068A}"/>
              </a:ext>
            </a:extLst>
          </p:cNvPr>
          <p:cNvCxnSpPr>
            <a:cxnSpLocks/>
            <a:stCxn id="25" idx="2"/>
            <a:endCxn id="37" idx="0"/>
          </p:cNvCxnSpPr>
          <p:nvPr/>
        </p:nvCxnSpPr>
        <p:spPr>
          <a:xfrm>
            <a:off x="6307931" y="3829606"/>
            <a:ext cx="0" cy="330306"/>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77810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46" name="Rectangle 45">
            <a:extLst>
              <a:ext uri="{FF2B5EF4-FFF2-40B4-BE49-F238E27FC236}">
                <a16:creationId xmlns:a16="http://schemas.microsoft.com/office/drawing/2014/main" id="{F21E4C19-78E4-E638-4C81-93C2B214AB01}"/>
              </a:ext>
            </a:extLst>
          </p:cNvPr>
          <p:cNvSpPr/>
          <p:nvPr/>
        </p:nvSpPr>
        <p:spPr>
          <a:xfrm>
            <a:off x="342900" y="805550"/>
            <a:ext cx="8608219" cy="42411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w="3175">
                <a:solidFill>
                  <a:srgbClr val="141414"/>
                </a:solidFill>
              </a:ln>
              <a:solidFill>
                <a:srgbClr val="FFFFFF">
                  <a:lumMod val="85000"/>
                </a:srgbClr>
              </a:solidFill>
              <a:effectLst/>
              <a:uLnTx/>
              <a:uFillTx/>
              <a:latin typeface="Arial"/>
              <a:ea typeface="+mn-ea"/>
              <a:cs typeface="+mn-cs"/>
              <a:sym typeface="Arial"/>
            </a:endParaRPr>
          </a:p>
        </p:txBody>
      </p:sp>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000" dirty="0">
                <a:latin typeface="Arial" panose="020B0604020202020204" pitchFamily="34" charset="0"/>
                <a:cs typeface="Arial" panose="020B0604020202020204" pitchFamily="34" charset="0"/>
              </a:rPr>
              <a:t>Architecture Part 2 [ Generative AI ] Technical  Architecture</a:t>
            </a:r>
            <a:endParaRPr sz="2000" dirty="0"/>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1" name="Rectangle 20">
            <a:extLst>
              <a:ext uri="{FF2B5EF4-FFF2-40B4-BE49-F238E27FC236}">
                <a16:creationId xmlns:a16="http://schemas.microsoft.com/office/drawing/2014/main" id="{C4A6F462-80A5-2A14-0B9A-1A10082A1C70}"/>
              </a:ext>
            </a:extLst>
          </p:cNvPr>
          <p:cNvSpPr/>
          <p:nvPr/>
        </p:nvSpPr>
        <p:spPr>
          <a:xfrm>
            <a:off x="571500" y="1135856"/>
            <a:ext cx="1757363" cy="271463"/>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141414"/>
                </a:solidFill>
                <a:effectLst/>
                <a:uLnTx/>
                <a:uFillTx/>
                <a:latin typeface="Arial"/>
                <a:ea typeface="+mn-ea"/>
                <a:cs typeface="+mn-cs"/>
                <a:sym typeface="Arial"/>
              </a:rPr>
              <a:t>Medical Data</a:t>
            </a:r>
            <a:endParaRPr kumimoji="0" lang="en-IN" sz="1400" b="0" i="0" u="none" strike="noStrike" kern="0" cap="none" spc="0" normalizeH="0" baseline="0" noProof="0" dirty="0">
              <a:ln>
                <a:noFill/>
              </a:ln>
              <a:solidFill>
                <a:srgbClr val="141414"/>
              </a:solidFill>
              <a:effectLst/>
              <a:uLnTx/>
              <a:uFillTx/>
              <a:latin typeface="Arial"/>
              <a:ea typeface="+mn-ea"/>
              <a:cs typeface="+mn-cs"/>
              <a:sym typeface="Arial"/>
            </a:endParaRPr>
          </a:p>
        </p:txBody>
      </p:sp>
      <p:sp>
        <p:nvSpPr>
          <p:cNvPr id="22" name="Rectangle 21">
            <a:extLst>
              <a:ext uri="{FF2B5EF4-FFF2-40B4-BE49-F238E27FC236}">
                <a16:creationId xmlns:a16="http://schemas.microsoft.com/office/drawing/2014/main" id="{EEB23958-25CF-4CE3-DE24-492346FD2D1B}"/>
              </a:ext>
            </a:extLst>
          </p:cNvPr>
          <p:cNvSpPr/>
          <p:nvPr/>
        </p:nvSpPr>
        <p:spPr>
          <a:xfrm>
            <a:off x="571500" y="1449625"/>
            <a:ext cx="1757363" cy="288000"/>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141414"/>
                </a:solidFill>
                <a:effectLst/>
                <a:uLnTx/>
                <a:uFillTx/>
                <a:latin typeface="Arial"/>
                <a:ea typeface="+mn-ea"/>
                <a:cs typeface="+mn-cs"/>
                <a:sym typeface="Arial"/>
              </a:rPr>
              <a:t>Literature Data</a:t>
            </a:r>
            <a:endParaRPr kumimoji="0" lang="en-IN" sz="1400" b="0" i="0" u="none" strike="noStrike" kern="0" cap="none" spc="0" normalizeH="0" baseline="0" noProof="0" dirty="0">
              <a:ln>
                <a:noFill/>
              </a:ln>
              <a:solidFill>
                <a:srgbClr val="141414"/>
              </a:solidFill>
              <a:effectLst/>
              <a:uLnTx/>
              <a:uFillTx/>
              <a:latin typeface="Arial"/>
              <a:ea typeface="+mn-ea"/>
              <a:cs typeface="+mn-cs"/>
              <a:sym typeface="Arial"/>
            </a:endParaRPr>
          </a:p>
        </p:txBody>
      </p:sp>
      <p:sp>
        <p:nvSpPr>
          <p:cNvPr id="23" name="Rectangle 22">
            <a:extLst>
              <a:ext uri="{FF2B5EF4-FFF2-40B4-BE49-F238E27FC236}">
                <a16:creationId xmlns:a16="http://schemas.microsoft.com/office/drawing/2014/main" id="{A770A8AB-2128-47DB-4B59-B7250397C2BD}"/>
              </a:ext>
            </a:extLst>
          </p:cNvPr>
          <p:cNvSpPr/>
          <p:nvPr/>
        </p:nvSpPr>
        <p:spPr>
          <a:xfrm>
            <a:off x="571500" y="1779931"/>
            <a:ext cx="1757363" cy="288000"/>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141414"/>
                </a:solidFill>
                <a:effectLst/>
                <a:uLnTx/>
                <a:uFillTx/>
                <a:latin typeface="Arial"/>
                <a:ea typeface="+mn-ea"/>
                <a:cs typeface="+mn-cs"/>
                <a:sym typeface="Arial"/>
              </a:rPr>
              <a:t>Career Data</a:t>
            </a:r>
            <a:endParaRPr kumimoji="0" lang="en-IN" sz="1400" b="0" i="0" u="none" strike="noStrike" kern="0" cap="none" spc="0" normalizeH="0" baseline="0" noProof="0" dirty="0">
              <a:ln>
                <a:noFill/>
              </a:ln>
              <a:solidFill>
                <a:srgbClr val="141414"/>
              </a:solidFill>
              <a:effectLst/>
              <a:uLnTx/>
              <a:uFillTx/>
              <a:latin typeface="Arial"/>
              <a:ea typeface="+mn-ea"/>
              <a:cs typeface="+mn-cs"/>
              <a:sym typeface="Arial"/>
            </a:endParaRPr>
          </a:p>
        </p:txBody>
      </p:sp>
      <p:sp>
        <p:nvSpPr>
          <p:cNvPr id="24" name="Rectangle 23">
            <a:extLst>
              <a:ext uri="{FF2B5EF4-FFF2-40B4-BE49-F238E27FC236}">
                <a16:creationId xmlns:a16="http://schemas.microsoft.com/office/drawing/2014/main" id="{F2FCA89F-57F3-7E7B-7C01-BDF27AEBF683}"/>
              </a:ext>
            </a:extLst>
          </p:cNvPr>
          <p:cNvSpPr/>
          <p:nvPr/>
        </p:nvSpPr>
        <p:spPr>
          <a:xfrm>
            <a:off x="2878931" y="1135856"/>
            <a:ext cx="1378744" cy="932075"/>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141414"/>
                </a:solidFill>
                <a:effectLst/>
                <a:uLnTx/>
                <a:uFillTx/>
                <a:latin typeface="Arial"/>
                <a:ea typeface="+mn-ea"/>
                <a:cs typeface="+mn-cs"/>
                <a:sym typeface="Arial"/>
              </a:rPr>
              <a:t>Process data for word embeddings</a:t>
            </a:r>
            <a:endParaRPr kumimoji="0" lang="en-IN" sz="1400" b="0" i="0" u="none" strike="noStrike" kern="0" cap="none" spc="0" normalizeH="0" baseline="0" noProof="0" dirty="0">
              <a:ln>
                <a:noFill/>
              </a:ln>
              <a:solidFill>
                <a:srgbClr val="141414"/>
              </a:solidFill>
              <a:effectLst/>
              <a:uLnTx/>
              <a:uFillTx/>
              <a:latin typeface="Arial"/>
              <a:ea typeface="+mn-ea"/>
              <a:cs typeface="+mn-cs"/>
              <a:sym typeface="Arial"/>
            </a:endParaRPr>
          </a:p>
        </p:txBody>
      </p:sp>
      <p:cxnSp>
        <p:nvCxnSpPr>
          <p:cNvPr id="25" name="Connector: Elbow 24">
            <a:extLst>
              <a:ext uri="{FF2B5EF4-FFF2-40B4-BE49-F238E27FC236}">
                <a16:creationId xmlns:a16="http://schemas.microsoft.com/office/drawing/2014/main" id="{57807FB5-8496-DAE2-AA5E-793D820F049B}"/>
              </a:ext>
            </a:extLst>
          </p:cNvPr>
          <p:cNvCxnSpPr>
            <a:stCxn id="21" idx="3"/>
            <a:endCxn id="24" idx="1"/>
          </p:cNvCxnSpPr>
          <p:nvPr/>
        </p:nvCxnSpPr>
        <p:spPr>
          <a:xfrm>
            <a:off x="2328863" y="1271588"/>
            <a:ext cx="550068" cy="330306"/>
          </a:xfrm>
          <a:prstGeom prst="bentConnector3">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cxnSp>
        <p:nvCxnSpPr>
          <p:cNvPr id="26" name="Connector: Elbow 25">
            <a:extLst>
              <a:ext uri="{FF2B5EF4-FFF2-40B4-BE49-F238E27FC236}">
                <a16:creationId xmlns:a16="http://schemas.microsoft.com/office/drawing/2014/main" id="{B988D5C8-F30A-8E59-8FB4-A781D85CC2BD}"/>
              </a:ext>
            </a:extLst>
          </p:cNvPr>
          <p:cNvCxnSpPr>
            <a:stCxn id="22" idx="3"/>
          </p:cNvCxnSpPr>
          <p:nvPr/>
        </p:nvCxnSpPr>
        <p:spPr>
          <a:xfrm>
            <a:off x="2328863" y="1593625"/>
            <a:ext cx="471487" cy="8269"/>
          </a:xfrm>
          <a:prstGeom prst="bentConnector3">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cxnSp>
        <p:nvCxnSpPr>
          <p:cNvPr id="27" name="Connector: Elbow 26">
            <a:extLst>
              <a:ext uri="{FF2B5EF4-FFF2-40B4-BE49-F238E27FC236}">
                <a16:creationId xmlns:a16="http://schemas.microsoft.com/office/drawing/2014/main" id="{4C1A1767-8E5C-2166-4567-F6BF4C47E07E}"/>
              </a:ext>
            </a:extLst>
          </p:cNvPr>
          <p:cNvCxnSpPr>
            <a:cxnSpLocks/>
            <a:stCxn id="23" idx="3"/>
            <a:endCxn id="24" idx="1"/>
          </p:cNvCxnSpPr>
          <p:nvPr/>
        </p:nvCxnSpPr>
        <p:spPr>
          <a:xfrm flipV="1">
            <a:off x="2328863" y="1601894"/>
            <a:ext cx="550068" cy="322037"/>
          </a:xfrm>
          <a:prstGeom prst="bentConnector3">
            <a:avLst>
              <a:gd name="adj1" fmla="val 50000"/>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28" name="Flowchart: Magnetic Disk 27">
            <a:extLst>
              <a:ext uri="{FF2B5EF4-FFF2-40B4-BE49-F238E27FC236}">
                <a16:creationId xmlns:a16="http://schemas.microsoft.com/office/drawing/2014/main" id="{A58E2A2A-DA74-E81F-DB95-3FFA76AB33C6}"/>
              </a:ext>
            </a:extLst>
          </p:cNvPr>
          <p:cNvSpPr/>
          <p:nvPr/>
        </p:nvSpPr>
        <p:spPr>
          <a:xfrm>
            <a:off x="5672138" y="1135855"/>
            <a:ext cx="1271587" cy="932075"/>
          </a:xfrm>
          <a:prstGeom prst="flowChartMagneticDisk">
            <a:avLst/>
          </a:prstGeom>
          <a:noFill/>
          <a:ln>
            <a:solidFill>
              <a:schemeClr val="accent4">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29" name="Straight Arrow Connector 28">
            <a:extLst>
              <a:ext uri="{FF2B5EF4-FFF2-40B4-BE49-F238E27FC236}">
                <a16:creationId xmlns:a16="http://schemas.microsoft.com/office/drawing/2014/main" id="{E127AF0F-6348-0182-4667-EF6ED088A6CA}"/>
              </a:ext>
            </a:extLst>
          </p:cNvPr>
          <p:cNvCxnSpPr>
            <a:stCxn id="24" idx="3"/>
            <a:endCxn id="28" idx="2"/>
          </p:cNvCxnSpPr>
          <p:nvPr/>
        </p:nvCxnSpPr>
        <p:spPr>
          <a:xfrm flipV="1">
            <a:off x="4257675" y="1601893"/>
            <a:ext cx="1414463" cy="1"/>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26F075DD-BE70-4DBD-46CC-F2FE8C74126F}"/>
              </a:ext>
            </a:extLst>
          </p:cNvPr>
          <p:cNvSpPr txBox="1"/>
          <p:nvPr/>
        </p:nvSpPr>
        <p:spPr>
          <a:xfrm>
            <a:off x="7050882" y="1273896"/>
            <a:ext cx="1271587"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Word Embeddings Store</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BDAE2977-ED15-9F39-B459-454F11FFDE6E}"/>
              </a:ext>
            </a:extLst>
          </p:cNvPr>
          <p:cNvSpPr txBox="1"/>
          <p:nvPr/>
        </p:nvSpPr>
        <p:spPr>
          <a:xfrm>
            <a:off x="2878931" y="2137013"/>
            <a:ext cx="1400176" cy="646331"/>
          </a:xfrm>
          <a:prstGeom prst="rect">
            <a:avLst/>
          </a:prstGeom>
          <a:solidFill>
            <a:schemeClr val="accent1">
              <a:lumMod val="60000"/>
              <a:lumOff val="4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Arial"/>
                <a:cs typeface="Arial"/>
                <a:sym typeface="Arial"/>
              </a:rPr>
              <a:t>Sentence Transformers / Azure OpenAI</a:t>
            </a:r>
            <a:endParaRPr kumimoji="0" lang="en-IN" sz="1200" b="1" i="0" u="none" strike="noStrike" kern="0" cap="none" spc="0" normalizeH="0" baseline="0" noProof="0" dirty="0">
              <a:ln>
                <a:noFill/>
              </a:ln>
              <a:solidFill>
                <a:srgbClr val="000000"/>
              </a:solidFill>
              <a:effectLst/>
              <a:uLnTx/>
              <a:uFillTx/>
              <a:latin typeface="Arial"/>
              <a:cs typeface="Arial"/>
              <a:sym typeface="Arial"/>
            </a:endParaRPr>
          </a:p>
        </p:txBody>
      </p:sp>
      <p:sp>
        <p:nvSpPr>
          <p:cNvPr id="33" name="Rectangle 32">
            <a:extLst>
              <a:ext uri="{FF2B5EF4-FFF2-40B4-BE49-F238E27FC236}">
                <a16:creationId xmlns:a16="http://schemas.microsoft.com/office/drawing/2014/main" id="{CCB1655C-576B-C216-CCAC-04E09DF3C7C4}"/>
              </a:ext>
            </a:extLst>
          </p:cNvPr>
          <p:cNvSpPr/>
          <p:nvPr/>
        </p:nvSpPr>
        <p:spPr>
          <a:xfrm>
            <a:off x="625079" y="3397609"/>
            <a:ext cx="1757363" cy="288000"/>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141414"/>
                </a:solidFill>
                <a:effectLst/>
                <a:uLnTx/>
                <a:uFillTx/>
                <a:latin typeface="Arial"/>
                <a:ea typeface="+mn-ea"/>
                <a:cs typeface="+mn-cs"/>
                <a:sym typeface="Arial"/>
              </a:rPr>
              <a:t>Question</a:t>
            </a:r>
            <a:endParaRPr kumimoji="0" lang="en-IN" sz="1400" b="0" i="0" u="none" strike="noStrike" kern="0" cap="none" spc="0" normalizeH="0" baseline="0" noProof="0" dirty="0">
              <a:ln>
                <a:noFill/>
              </a:ln>
              <a:solidFill>
                <a:srgbClr val="141414"/>
              </a:solidFill>
              <a:effectLst/>
              <a:uLnTx/>
              <a:uFillTx/>
              <a:latin typeface="Arial"/>
              <a:ea typeface="+mn-ea"/>
              <a:cs typeface="+mn-cs"/>
              <a:sym typeface="Arial"/>
            </a:endParaRPr>
          </a:p>
        </p:txBody>
      </p:sp>
      <p:sp>
        <p:nvSpPr>
          <p:cNvPr id="34" name="Rectangle 33">
            <a:extLst>
              <a:ext uri="{FF2B5EF4-FFF2-40B4-BE49-F238E27FC236}">
                <a16:creationId xmlns:a16="http://schemas.microsoft.com/office/drawing/2014/main" id="{2CE2F662-C8E4-0793-1C27-F8A813983C0F}"/>
              </a:ext>
            </a:extLst>
          </p:cNvPr>
          <p:cNvSpPr/>
          <p:nvPr/>
        </p:nvSpPr>
        <p:spPr>
          <a:xfrm>
            <a:off x="3006329" y="3075571"/>
            <a:ext cx="1378744" cy="932075"/>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141414"/>
                </a:solidFill>
                <a:effectLst/>
                <a:uLnTx/>
                <a:uFillTx/>
                <a:latin typeface="Arial"/>
                <a:ea typeface="+mn-ea"/>
                <a:cs typeface="+mn-cs"/>
                <a:sym typeface="Arial"/>
              </a:rPr>
              <a:t>Process data for word embeddings</a:t>
            </a:r>
            <a:endParaRPr kumimoji="0" lang="en-IN" sz="1400" b="0" i="0" u="none" strike="noStrike" kern="0" cap="none" spc="0" normalizeH="0" baseline="0" noProof="0" dirty="0">
              <a:ln>
                <a:noFill/>
              </a:ln>
              <a:solidFill>
                <a:srgbClr val="141414"/>
              </a:solidFill>
              <a:effectLst/>
              <a:uLnTx/>
              <a:uFillTx/>
              <a:latin typeface="Arial"/>
              <a:ea typeface="+mn-ea"/>
              <a:cs typeface="+mn-cs"/>
              <a:sym typeface="Arial"/>
            </a:endParaRPr>
          </a:p>
        </p:txBody>
      </p:sp>
      <p:cxnSp>
        <p:nvCxnSpPr>
          <p:cNvPr id="35" name="Straight Arrow Connector 34">
            <a:extLst>
              <a:ext uri="{FF2B5EF4-FFF2-40B4-BE49-F238E27FC236}">
                <a16:creationId xmlns:a16="http://schemas.microsoft.com/office/drawing/2014/main" id="{E91F5027-9406-4C63-40F6-8E042D7E221A}"/>
              </a:ext>
            </a:extLst>
          </p:cNvPr>
          <p:cNvCxnSpPr>
            <a:stCxn id="33" idx="3"/>
            <a:endCxn id="34" idx="1"/>
          </p:cNvCxnSpPr>
          <p:nvPr/>
        </p:nvCxnSpPr>
        <p:spPr>
          <a:xfrm>
            <a:off x="2382442" y="3541609"/>
            <a:ext cx="623887" cy="0"/>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36" name="Rectangle 35">
            <a:extLst>
              <a:ext uri="{FF2B5EF4-FFF2-40B4-BE49-F238E27FC236}">
                <a16:creationId xmlns:a16="http://schemas.microsoft.com/office/drawing/2014/main" id="{12694027-FBB0-1901-0860-79335388CA68}"/>
              </a:ext>
            </a:extLst>
          </p:cNvPr>
          <p:cNvSpPr/>
          <p:nvPr/>
        </p:nvSpPr>
        <p:spPr>
          <a:xfrm>
            <a:off x="5672138" y="3075571"/>
            <a:ext cx="1271587" cy="932075"/>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141414"/>
                </a:solidFill>
                <a:effectLst/>
                <a:uLnTx/>
                <a:uFillTx/>
                <a:latin typeface="Arial"/>
                <a:ea typeface="+mn-ea"/>
                <a:cs typeface="+mn-cs"/>
                <a:sym typeface="Arial"/>
              </a:rPr>
              <a:t>Similarity Match</a:t>
            </a:r>
            <a:endParaRPr kumimoji="0" lang="en-IN" sz="1400" b="0" i="0" u="none" strike="noStrike" kern="0" cap="none" spc="0" normalizeH="0" baseline="0" noProof="0" dirty="0">
              <a:ln>
                <a:noFill/>
              </a:ln>
              <a:solidFill>
                <a:srgbClr val="141414"/>
              </a:solidFill>
              <a:effectLst/>
              <a:uLnTx/>
              <a:uFillTx/>
              <a:latin typeface="Arial"/>
              <a:ea typeface="+mn-ea"/>
              <a:cs typeface="+mn-cs"/>
              <a:sym typeface="Arial"/>
            </a:endParaRPr>
          </a:p>
        </p:txBody>
      </p:sp>
      <p:cxnSp>
        <p:nvCxnSpPr>
          <p:cNvPr id="37" name="Straight Arrow Connector 36">
            <a:extLst>
              <a:ext uri="{FF2B5EF4-FFF2-40B4-BE49-F238E27FC236}">
                <a16:creationId xmlns:a16="http://schemas.microsoft.com/office/drawing/2014/main" id="{888643A0-B991-B07B-7134-D182BE3F7B4E}"/>
              </a:ext>
            </a:extLst>
          </p:cNvPr>
          <p:cNvCxnSpPr>
            <a:cxnSpLocks/>
            <a:stCxn id="34" idx="3"/>
            <a:endCxn id="36" idx="1"/>
          </p:cNvCxnSpPr>
          <p:nvPr/>
        </p:nvCxnSpPr>
        <p:spPr>
          <a:xfrm>
            <a:off x="4385073" y="3541609"/>
            <a:ext cx="1287065" cy="0"/>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38" name="Rectangle 37">
            <a:extLst>
              <a:ext uri="{FF2B5EF4-FFF2-40B4-BE49-F238E27FC236}">
                <a16:creationId xmlns:a16="http://schemas.microsoft.com/office/drawing/2014/main" id="{3EBF139A-0727-4CBB-8AAF-CFACA2C23464}"/>
              </a:ext>
            </a:extLst>
          </p:cNvPr>
          <p:cNvSpPr/>
          <p:nvPr/>
        </p:nvSpPr>
        <p:spPr>
          <a:xfrm>
            <a:off x="5672138" y="4180237"/>
            <a:ext cx="1321593" cy="829600"/>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141414"/>
                </a:solidFill>
                <a:effectLst/>
                <a:uLnTx/>
                <a:uFillTx/>
                <a:latin typeface="Arial"/>
                <a:ea typeface="+mn-ea"/>
                <a:cs typeface="+mn-cs"/>
                <a:sym typeface="Arial"/>
              </a:rPr>
              <a:t>Get Answers Using Azure OpenAI</a:t>
            </a:r>
            <a:endParaRPr kumimoji="0" lang="en-IN" sz="1400" b="0" i="0" u="none" strike="noStrike" kern="0" cap="none" spc="0" normalizeH="0" baseline="0" noProof="0" dirty="0">
              <a:ln>
                <a:noFill/>
              </a:ln>
              <a:solidFill>
                <a:srgbClr val="141414"/>
              </a:solidFill>
              <a:effectLst/>
              <a:uLnTx/>
              <a:uFillTx/>
              <a:latin typeface="Arial"/>
              <a:ea typeface="+mn-ea"/>
              <a:cs typeface="+mn-cs"/>
              <a:sym typeface="Arial"/>
            </a:endParaRPr>
          </a:p>
        </p:txBody>
      </p:sp>
      <p:cxnSp>
        <p:nvCxnSpPr>
          <p:cNvPr id="39" name="Straight Arrow Connector 38">
            <a:extLst>
              <a:ext uri="{FF2B5EF4-FFF2-40B4-BE49-F238E27FC236}">
                <a16:creationId xmlns:a16="http://schemas.microsoft.com/office/drawing/2014/main" id="{877CD391-3D5C-8227-D98A-E97D4585BC36}"/>
              </a:ext>
            </a:extLst>
          </p:cNvPr>
          <p:cNvCxnSpPr>
            <a:cxnSpLocks/>
            <a:endCxn id="36" idx="0"/>
          </p:cNvCxnSpPr>
          <p:nvPr/>
        </p:nvCxnSpPr>
        <p:spPr>
          <a:xfrm>
            <a:off x="6307932" y="2067931"/>
            <a:ext cx="0" cy="1007640"/>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44" name="TextBox 43">
            <a:extLst>
              <a:ext uri="{FF2B5EF4-FFF2-40B4-BE49-F238E27FC236}">
                <a16:creationId xmlns:a16="http://schemas.microsoft.com/office/drawing/2014/main" id="{9316A11D-606C-77F0-E220-D2EC3D49BBFD}"/>
              </a:ext>
            </a:extLst>
          </p:cNvPr>
          <p:cNvSpPr txBox="1"/>
          <p:nvPr/>
        </p:nvSpPr>
        <p:spPr>
          <a:xfrm>
            <a:off x="3006329" y="4156827"/>
            <a:ext cx="1443038" cy="646331"/>
          </a:xfrm>
          <a:prstGeom prst="rect">
            <a:avLst/>
          </a:prstGeom>
          <a:solidFill>
            <a:schemeClr val="accent1">
              <a:lumMod val="60000"/>
              <a:lumOff val="4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Arial"/>
                <a:cs typeface="Arial"/>
                <a:sym typeface="Arial"/>
              </a:rPr>
              <a:t>Sentence Transformers / Azure OpenAI</a:t>
            </a:r>
            <a:endParaRPr kumimoji="0" lang="en-IN" sz="1200" b="1" i="0" u="none" strike="noStrike" kern="0" cap="none" spc="0" normalizeH="0" baseline="0" noProof="0" dirty="0">
              <a:ln>
                <a:noFill/>
              </a:ln>
              <a:solidFill>
                <a:srgbClr val="000000"/>
              </a:solidFill>
              <a:effectLst/>
              <a:uLnTx/>
              <a:uFillTx/>
              <a:latin typeface="Arial"/>
              <a:cs typeface="Arial"/>
              <a:sym typeface="Arial"/>
            </a:endParaRPr>
          </a:p>
        </p:txBody>
      </p:sp>
      <p:sp>
        <p:nvSpPr>
          <p:cNvPr id="45" name="TextBox 44">
            <a:extLst>
              <a:ext uri="{FF2B5EF4-FFF2-40B4-BE49-F238E27FC236}">
                <a16:creationId xmlns:a16="http://schemas.microsoft.com/office/drawing/2014/main" id="{E5DB663E-57D0-75A2-AB4B-A6FA2D0A2B6F}"/>
              </a:ext>
            </a:extLst>
          </p:cNvPr>
          <p:cNvSpPr txBox="1"/>
          <p:nvPr/>
        </p:nvSpPr>
        <p:spPr>
          <a:xfrm>
            <a:off x="7067774" y="4249160"/>
            <a:ext cx="1443038" cy="276999"/>
          </a:xfrm>
          <a:prstGeom prst="rect">
            <a:avLst/>
          </a:prstGeom>
          <a:solidFill>
            <a:schemeClr val="accent1">
              <a:lumMod val="60000"/>
              <a:lumOff val="4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Arial"/>
                <a:cs typeface="Arial"/>
                <a:sym typeface="Arial"/>
              </a:rPr>
              <a:t> Azure OpenAI</a:t>
            </a:r>
            <a:endParaRPr kumimoji="0" lang="en-IN" sz="1200" b="1" i="0" u="none" strike="noStrike" kern="0" cap="none" spc="0" normalizeH="0" baseline="0" noProof="0" dirty="0">
              <a:ln>
                <a:noFill/>
              </a:ln>
              <a:solidFill>
                <a:srgbClr val="000000"/>
              </a:solidFill>
              <a:effectLst/>
              <a:uLnTx/>
              <a:uFillTx/>
              <a:latin typeface="Arial"/>
              <a:cs typeface="Arial"/>
              <a:sym typeface="Arial"/>
            </a:endParaRPr>
          </a:p>
        </p:txBody>
      </p:sp>
      <p:sp>
        <p:nvSpPr>
          <p:cNvPr id="47" name="TextBox 46">
            <a:extLst>
              <a:ext uri="{FF2B5EF4-FFF2-40B4-BE49-F238E27FC236}">
                <a16:creationId xmlns:a16="http://schemas.microsoft.com/office/drawing/2014/main" id="{DDE2A013-1B01-9468-0B40-1537B67EFCC9}"/>
              </a:ext>
            </a:extLst>
          </p:cNvPr>
          <p:cNvSpPr txBox="1"/>
          <p:nvPr/>
        </p:nvSpPr>
        <p:spPr>
          <a:xfrm>
            <a:off x="3300413" y="721519"/>
            <a:ext cx="2000250" cy="307777"/>
          </a:xfrm>
          <a:prstGeom prst="rect">
            <a:avLst/>
          </a:prstGeom>
          <a:solidFill>
            <a:schemeClr val="accent1">
              <a:lumMod val="60000"/>
              <a:lumOff val="4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Arial"/>
                <a:cs typeface="Arial"/>
                <a:sym typeface="Arial"/>
              </a:rPr>
              <a:t>Azure VM</a:t>
            </a:r>
            <a:endParaRPr kumimoji="0" lang="en-IN" sz="1400" b="1"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804213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6E02F-AB4B-AE28-F01E-A04F9D9775C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Components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F8DABF7-EE66-03AF-31C3-E99CEEC3F6FF}"/>
              </a:ext>
            </a:extLst>
          </p:cNvPr>
          <p:cNvSpPr>
            <a:spLocks noGrp="1"/>
          </p:cNvSpPr>
          <p:nvPr>
            <p:ph idx="1"/>
          </p:nvPr>
        </p:nvSpPr>
        <p:spPr/>
        <p:txBody>
          <a:bodyPr>
            <a:normAutofit fontScale="92500" lnSpcReduction="10000"/>
          </a:bodyPr>
          <a:lstStyle/>
          <a:p>
            <a:pPr marL="0" indent="0">
              <a:lnSpc>
                <a:spcPct val="107000"/>
              </a:lnSpc>
              <a:spcAft>
                <a:spcPts val="600"/>
              </a:spcAft>
              <a:buNone/>
            </a:pPr>
            <a:r>
              <a:rPr lang="en-IN" sz="1350" dirty="0">
                <a:latin typeface="Arial" panose="020B0604020202020204" pitchFamily="34" charset="0"/>
                <a:ea typeface="Calibri" panose="020F0502020204030204" pitchFamily="34" charset="0"/>
                <a:cs typeface="Times New Roman" panose="02020603050405020304" pitchFamily="18" charset="0"/>
              </a:rPr>
              <a:t>The solution would be implemented as web application which is also mobile enabled. The farmers can access this application anywhere and can upload the images to detect the disease in the cassava leaves. </a:t>
            </a:r>
            <a:endParaRPr lang="en-IN" sz="135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buFont typeface="+mj-lt"/>
              <a:buAutoNum type="arabicPeriod"/>
            </a:pPr>
            <a:r>
              <a:rPr lang="en-IN" sz="1350" dirty="0">
                <a:latin typeface="Arial" panose="020B0604020202020204" pitchFamily="34" charset="0"/>
                <a:ea typeface="Calibri" panose="020F0502020204030204" pitchFamily="34" charset="0"/>
                <a:cs typeface="Times New Roman" panose="02020603050405020304" pitchFamily="18" charset="0"/>
              </a:rPr>
              <a:t>The UI is made of Flask</a:t>
            </a:r>
            <a:endParaRPr lang="en-IN" sz="135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buFont typeface="+mj-lt"/>
              <a:buAutoNum type="arabicPeriod"/>
            </a:pPr>
            <a:r>
              <a:rPr lang="en-IN" sz="1350" dirty="0">
                <a:latin typeface="Arial" panose="020B0604020202020204" pitchFamily="34" charset="0"/>
                <a:ea typeface="Calibri" panose="020F0502020204030204" pitchFamily="34" charset="0"/>
                <a:cs typeface="Times New Roman" panose="02020603050405020304" pitchFamily="18" charset="0"/>
              </a:rPr>
              <a:t>The application is deployed as a </a:t>
            </a:r>
            <a:r>
              <a:rPr lang="en-IN" sz="1350" dirty="0">
                <a:solidFill>
                  <a:srgbClr val="00B050"/>
                </a:solidFill>
                <a:latin typeface="Arial" panose="020B0604020202020204" pitchFamily="34" charset="0"/>
                <a:ea typeface="Calibri" panose="020F0502020204030204" pitchFamily="34" charset="0"/>
                <a:cs typeface="Times New Roman" panose="02020603050405020304" pitchFamily="18" charset="0"/>
              </a:rPr>
              <a:t>Container App</a:t>
            </a:r>
            <a:endParaRPr lang="en-IN" sz="135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buFont typeface="+mj-lt"/>
              <a:buAutoNum type="arabicPeriod"/>
            </a:pPr>
            <a:r>
              <a:rPr lang="en-IN" sz="1350" dirty="0">
                <a:solidFill>
                  <a:srgbClr val="00B050"/>
                </a:solidFill>
                <a:latin typeface="Arial" panose="020B0604020202020204" pitchFamily="34" charset="0"/>
                <a:ea typeface="Calibri" panose="020F0502020204030204" pitchFamily="34" charset="0"/>
                <a:cs typeface="Times New Roman" panose="02020603050405020304" pitchFamily="18" charset="0"/>
              </a:rPr>
              <a:t>Azure Custom Vision API </a:t>
            </a:r>
            <a:r>
              <a:rPr lang="en-IN" sz="1350" dirty="0">
                <a:latin typeface="Arial" panose="020B0604020202020204" pitchFamily="34" charset="0"/>
                <a:ea typeface="Calibri" panose="020F0502020204030204" pitchFamily="34" charset="0"/>
                <a:cs typeface="Times New Roman" panose="02020603050405020304" pitchFamily="18" charset="0"/>
              </a:rPr>
              <a:t>used  to detect the diseases</a:t>
            </a:r>
            <a:endParaRPr lang="en-IN" sz="135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buFont typeface="+mj-lt"/>
              <a:buAutoNum type="arabicPeriod"/>
            </a:pPr>
            <a:r>
              <a:rPr lang="en-IN" sz="1350" dirty="0">
                <a:solidFill>
                  <a:srgbClr val="00B050"/>
                </a:solidFill>
                <a:latin typeface="Arial" panose="020B0604020202020204" pitchFamily="34" charset="0"/>
                <a:ea typeface="Calibri" panose="020F0502020204030204" pitchFamily="34" charset="0"/>
                <a:cs typeface="Times New Roman" panose="02020603050405020304" pitchFamily="18" charset="0"/>
              </a:rPr>
              <a:t>Azure Container Registry </a:t>
            </a:r>
            <a:r>
              <a:rPr lang="en-IN" sz="1350" dirty="0">
                <a:latin typeface="Arial" panose="020B0604020202020204" pitchFamily="34" charset="0"/>
                <a:ea typeface="Calibri" panose="020F0502020204030204" pitchFamily="34" charset="0"/>
                <a:cs typeface="Times New Roman" panose="02020603050405020304" pitchFamily="18" charset="0"/>
              </a:rPr>
              <a:t>used to store the container images</a:t>
            </a:r>
            <a:endParaRPr lang="en-IN" sz="135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buFont typeface="+mj-lt"/>
              <a:buAutoNum type="arabicPeriod"/>
            </a:pPr>
            <a:r>
              <a:rPr lang="en-IN" sz="1350" dirty="0">
                <a:latin typeface="Arial" panose="020B0604020202020204" pitchFamily="34" charset="0"/>
                <a:ea typeface="Calibri" panose="020F0502020204030204" pitchFamily="34" charset="0"/>
                <a:cs typeface="Times New Roman" panose="02020603050405020304" pitchFamily="18" charset="0"/>
              </a:rPr>
              <a:t>The  various secrets required for the solution are stored in </a:t>
            </a:r>
            <a:r>
              <a:rPr lang="en-IN" sz="1350" dirty="0">
                <a:solidFill>
                  <a:srgbClr val="00B050"/>
                </a:solidFill>
                <a:latin typeface="Arial" panose="020B0604020202020204" pitchFamily="34" charset="0"/>
                <a:ea typeface="Calibri" panose="020F0502020204030204" pitchFamily="34" charset="0"/>
                <a:cs typeface="Times New Roman" panose="02020603050405020304" pitchFamily="18" charset="0"/>
              </a:rPr>
              <a:t>Azure Key Vault</a:t>
            </a:r>
            <a:endParaRPr lang="en-IN" sz="135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buFont typeface="+mj-lt"/>
              <a:buAutoNum type="arabicPeriod"/>
            </a:pPr>
            <a:r>
              <a:rPr lang="en-IN" sz="1350" dirty="0">
                <a:latin typeface="Arial" panose="020B0604020202020204" pitchFamily="34" charset="0"/>
                <a:ea typeface="Calibri" panose="020F0502020204030204" pitchFamily="34" charset="0"/>
                <a:cs typeface="Times New Roman" panose="02020603050405020304" pitchFamily="18" charset="0"/>
              </a:rPr>
              <a:t>The Azure Container App uses </a:t>
            </a:r>
            <a:r>
              <a:rPr lang="en-IN" sz="1350" dirty="0">
                <a:solidFill>
                  <a:srgbClr val="00B050"/>
                </a:solidFill>
                <a:latin typeface="Arial" panose="020B0604020202020204" pitchFamily="34" charset="0"/>
                <a:ea typeface="Calibri" panose="020F0502020204030204" pitchFamily="34" charset="0"/>
                <a:cs typeface="Times New Roman" panose="02020603050405020304" pitchFamily="18" charset="0"/>
              </a:rPr>
              <a:t>Managed Identity</a:t>
            </a:r>
            <a:endParaRPr lang="en-IN" sz="135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buFont typeface="+mj-lt"/>
              <a:buAutoNum type="arabicPeriod"/>
            </a:pPr>
            <a:r>
              <a:rPr lang="en-IN" sz="1350" dirty="0">
                <a:latin typeface="Arial" panose="020B0604020202020204" pitchFamily="34" charset="0"/>
                <a:ea typeface="Calibri" panose="020F0502020204030204" pitchFamily="34" charset="0"/>
                <a:cs typeface="Times New Roman" panose="02020603050405020304" pitchFamily="18" charset="0"/>
              </a:rPr>
              <a:t>The integration of Azure Container App with </a:t>
            </a:r>
            <a:r>
              <a:rPr lang="en-IN" sz="1350" dirty="0">
                <a:solidFill>
                  <a:srgbClr val="00B050"/>
                </a:solidFill>
                <a:latin typeface="Arial" panose="020B0604020202020204" pitchFamily="34" charset="0"/>
                <a:ea typeface="Calibri" panose="020F0502020204030204" pitchFamily="34" charset="0"/>
                <a:cs typeface="Times New Roman" panose="02020603050405020304" pitchFamily="18" charset="0"/>
              </a:rPr>
              <a:t>GitHub Actions </a:t>
            </a:r>
            <a:r>
              <a:rPr lang="en-IN" sz="1350" dirty="0">
                <a:latin typeface="Arial" panose="020B0604020202020204" pitchFamily="34" charset="0"/>
                <a:ea typeface="Calibri" panose="020F0502020204030204" pitchFamily="34" charset="0"/>
                <a:cs typeface="Times New Roman" panose="02020603050405020304" pitchFamily="18" charset="0"/>
              </a:rPr>
              <a:t>is used for CD</a:t>
            </a:r>
            <a:endParaRPr lang="en-IN" sz="135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buFont typeface="+mj-lt"/>
              <a:buAutoNum type="arabicPeriod"/>
            </a:pPr>
            <a:r>
              <a:rPr lang="en-IN" sz="1350" dirty="0">
                <a:latin typeface="Arial" panose="020B0604020202020204" pitchFamily="34" charset="0"/>
                <a:ea typeface="Calibri" panose="020F0502020204030204" pitchFamily="34" charset="0"/>
                <a:cs typeface="Times New Roman" panose="02020603050405020304" pitchFamily="18" charset="0"/>
              </a:rPr>
              <a:t>The images are stored in the </a:t>
            </a:r>
            <a:r>
              <a:rPr lang="en-IN" sz="1350" dirty="0">
                <a:solidFill>
                  <a:srgbClr val="00B050"/>
                </a:solidFill>
                <a:latin typeface="Arial" panose="020B0604020202020204" pitchFamily="34" charset="0"/>
                <a:ea typeface="Calibri" panose="020F0502020204030204" pitchFamily="34" charset="0"/>
                <a:cs typeface="Times New Roman" panose="02020603050405020304" pitchFamily="18" charset="0"/>
              </a:rPr>
              <a:t>Azure Blob Storage</a:t>
            </a:r>
            <a:endParaRPr lang="en-IN" sz="135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rabicPeriod"/>
            </a:pPr>
            <a:r>
              <a:rPr lang="en-IN" sz="1350" dirty="0">
                <a:latin typeface="Arial" panose="020B0604020202020204" pitchFamily="34" charset="0"/>
                <a:ea typeface="Calibri" panose="020F0502020204030204" pitchFamily="34" charset="0"/>
                <a:cs typeface="Times New Roman" panose="02020603050405020304" pitchFamily="18" charset="0"/>
              </a:rPr>
              <a:t>The predictions obtained from the Azure Custom Vision API are stored in </a:t>
            </a:r>
            <a:r>
              <a:rPr lang="en-IN" sz="1350" dirty="0">
                <a:solidFill>
                  <a:srgbClr val="00B050"/>
                </a:solidFill>
                <a:latin typeface="Arial" panose="020B0604020202020204" pitchFamily="34" charset="0"/>
                <a:ea typeface="Calibri" panose="020F0502020204030204" pitchFamily="34" charset="0"/>
                <a:cs typeface="Times New Roman" panose="02020603050405020304" pitchFamily="18" charset="0"/>
              </a:rPr>
              <a:t>Cosmos DB.</a:t>
            </a:r>
            <a:endParaRPr lang="en-IN" sz="1350"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Arial" panose="020B0604020202020204" pitchFamily="34" charset="0"/>
              <a:cs typeface="Arial" panose="020B0604020202020204" pitchFamily="34" charset="0"/>
            </a:endParaRPr>
          </a:p>
        </p:txBody>
      </p:sp>
      <p:pic>
        <p:nvPicPr>
          <p:cNvPr id="4" name="Picture 4" descr="Icon&#10;&#10;Description automatically generated">
            <a:extLst>
              <a:ext uri="{FF2B5EF4-FFF2-40B4-BE49-F238E27FC236}">
                <a16:creationId xmlns:a16="http://schemas.microsoft.com/office/drawing/2014/main" id="{8A629E89-4EFE-05AE-90B0-B51C2727611A}"/>
              </a:ext>
            </a:extLst>
          </p:cNvPr>
          <p:cNvPicPr>
            <a:picLocks noChangeAspect="1"/>
          </p:cNvPicPr>
          <p:nvPr/>
        </p:nvPicPr>
        <p:blipFill>
          <a:blip r:embed="rId2"/>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1864534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0BF4-D9C3-CC80-8B55-C54B0EB99FF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Data Flow</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F1C750F-F48F-C930-15CA-05CC00D816BC}"/>
              </a:ext>
            </a:extLst>
          </p:cNvPr>
          <p:cNvSpPr>
            <a:spLocks noGrp="1"/>
          </p:cNvSpPr>
          <p:nvPr>
            <p:ph idx="1"/>
          </p:nvPr>
        </p:nvSpPr>
        <p:spPr/>
        <p:txBody>
          <a:bodyPr>
            <a:normAutofit lnSpcReduction="10000"/>
          </a:bodyPr>
          <a:lstStyle/>
          <a:p>
            <a:pPr marL="257175" indent="-257175">
              <a:lnSpc>
                <a:spcPct val="200000"/>
              </a:lnSpc>
              <a:buFont typeface="+mj-lt"/>
              <a:buAutoNum type="arabicPeriod"/>
            </a:pPr>
            <a:r>
              <a:rPr lang="en-IN" sz="1500" dirty="0">
                <a:latin typeface="Arial" panose="020B0604020202020204" pitchFamily="34" charset="0"/>
                <a:ea typeface="Calibri" panose="020F0502020204030204" pitchFamily="34" charset="0"/>
                <a:cs typeface="Times New Roman" panose="02020603050405020304" pitchFamily="18" charset="0"/>
              </a:rPr>
              <a:t>The image is uploaded into the Container App through the Flask UI</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200000"/>
              </a:lnSpc>
              <a:buFont typeface="+mj-lt"/>
              <a:buAutoNum type="arabicPeriod"/>
            </a:pPr>
            <a:r>
              <a:rPr lang="en-IN" sz="1500" dirty="0">
                <a:latin typeface="Arial" panose="020B0604020202020204" pitchFamily="34" charset="0"/>
                <a:ea typeface="Calibri" panose="020F0502020204030204" pitchFamily="34" charset="0"/>
                <a:cs typeface="Times New Roman" panose="02020603050405020304" pitchFamily="18" charset="0"/>
              </a:rPr>
              <a:t>The Container App </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marL="600075" lvl="1" indent="-257175">
              <a:lnSpc>
                <a:spcPct val="200000"/>
              </a:lnSpc>
              <a:buFont typeface="+mj-lt"/>
              <a:buAutoNum type="alphaLcPeriod"/>
            </a:pPr>
            <a:r>
              <a:rPr lang="en-IN" sz="1500" dirty="0">
                <a:latin typeface="Arial" panose="020B0604020202020204" pitchFamily="34" charset="0"/>
                <a:ea typeface="Calibri" panose="020F0502020204030204" pitchFamily="34" charset="0"/>
                <a:cs typeface="Times New Roman" panose="02020603050405020304" pitchFamily="18" charset="0"/>
              </a:rPr>
              <a:t>uploads the image into Azure Blob Storage </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marL="600075" lvl="1" indent="-257175">
              <a:lnSpc>
                <a:spcPct val="200000"/>
              </a:lnSpc>
              <a:buFont typeface="+mj-lt"/>
              <a:buAutoNum type="alphaLcPeriod"/>
            </a:pPr>
            <a:r>
              <a:rPr lang="en-IN" sz="1500" dirty="0">
                <a:latin typeface="Arial" panose="020B0604020202020204" pitchFamily="34" charset="0"/>
                <a:ea typeface="Calibri" panose="020F0502020204030204" pitchFamily="34" charset="0"/>
                <a:cs typeface="Times New Roman" panose="02020603050405020304" pitchFamily="18" charset="0"/>
              </a:rPr>
              <a:t>predicts the disease through the Azure Custom Vision API</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marL="600075" lvl="1" indent="-257175">
              <a:lnSpc>
                <a:spcPct val="200000"/>
              </a:lnSpc>
              <a:spcAft>
                <a:spcPts val="600"/>
              </a:spcAft>
              <a:buFont typeface="+mj-lt"/>
              <a:buAutoNum type="alphaLcPeriod"/>
            </a:pPr>
            <a:r>
              <a:rPr lang="en-IN" sz="1500" dirty="0">
                <a:latin typeface="Arial" panose="020B0604020202020204" pitchFamily="34" charset="0"/>
                <a:ea typeface="Calibri" panose="020F0502020204030204" pitchFamily="34" charset="0"/>
                <a:cs typeface="Times New Roman" panose="02020603050405020304" pitchFamily="18" charset="0"/>
              </a:rPr>
              <a:t>saves the filename and the predictions in Cosmos DB</a:t>
            </a:r>
          </a:p>
          <a:p>
            <a:pPr marL="600075" lvl="1" indent="-257175">
              <a:lnSpc>
                <a:spcPct val="200000"/>
              </a:lnSpc>
              <a:spcAft>
                <a:spcPts val="600"/>
              </a:spcAft>
              <a:buFont typeface="+mj-lt"/>
              <a:buAutoNum type="alphaLcPeriod"/>
            </a:pPr>
            <a:r>
              <a:rPr lang="en-IN" sz="1500" dirty="0">
                <a:latin typeface="Arial" panose="020B0604020202020204" pitchFamily="34" charset="0"/>
                <a:ea typeface="Calibri" panose="020F0502020204030204" pitchFamily="34" charset="0"/>
                <a:cs typeface="Times New Roman" panose="02020603050405020304" pitchFamily="18" charset="0"/>
              </a:rPr>
              <a:t>Also provides the </a:t>
            </a:r>
            <a:r>
              <a:rPr lang="en-IN" sz="1500" b="1" dirty="0">
                <a:solidFill>
                  <a:srgbClr val="00B050"/>
                </a:solidFill>
                <a:latin typeface="Arial" panose="020B0604020202020204" pitchFamily="34" charset="0"/>
                <a:ea typeface="Calibri" panose="020F0502020204030204" pitchFamily="34" charset="0"/>
                <a:cs typeface="Times New Roman" panose="02020603050405020304" pitchFamily="18" charset="0"/>
              </a:rPr>
              <a:t>Recommendations on prevention and cure of the disease</a:t>
            </a:r>
            <a:endParaRPr lang="en-IN"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latin typeface="Arial" panose="020B0604020202020204" pitchFamily="34" charset="0"/>
              <a:cs typeface="Arial" panose="020B0604020202020204" pitchFamily="34" charset="0"/>
            </a:endParaRPr>
          </a:p>
        </p:txBody>
      </p:sp>
      <p:pic>
        <p:nvPicPr>
          <p:cNvPr id="4" name="Picture 4" descr="Icon&#10;&#10;Description automatically generated">
            <a:extLst>
              <a:ext uri="{FF2B5EF4-FFF2-40B4-BE49-F238E27FC236}">
                <a16:creationId xmlns:a16="http://schemas.microsoft.com/office/drawing/2014/main" id="{2F885021-E3CB-3F3C-5992-096F9F69DB17}"/>
              </a:ext>
            </a:extLst>
          </p:cNvPr>
          <p:cNvPicPr>
            <a:picLocks noChangeAspect="1"/>
          </p:cNvPicPr>
          <p:nvPr/>
        </p:nvPicPr>
        <p:blipFill>
          <a:blip r:embed="rId2"/>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4101030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36029" y="1599044"/>
            <a:ext cx="8238600" cy="741794"/>
          </a:xfrm>
          <a:prstGeom prst="rect">
            <a:avLst/>
          </a:prstGeom>
          <a:noFill/>
          <a:ln>
            <a:noFill/>
          </a:ln>
        </p:spPr>
        <p:txBody>
          <a:bodyPr spcFirstLastPara="1" wrap="square" lIns="91425" tIns="91425" rIns="91425" bIns="91425" anchor="t" anchorCtr="0">
            <a:noAutofit/>
          </a:bodyPr>
          <a:lstStyle/>
          <a:p>
            <a:r>
              <a:rPr lang="en-US" i="0" dirty="0">
                <a:solidFill>
                  <a:schemeClr val="tx1"/>
                </a:solidFill>
                <a:effectLst/>
                <a:latin typeface="+mn-lt"/>
              </a:rPr>
              <a:t>This platform </a:t>
            </a:r>
            <a:r>
              <a:rPr lang="en-US" dirty="0">
                <a:solidFill>
                  <a:schemeClr val="tx1"/>
                </a:solidFill>
                <a:latin typeface="+mn-lt"/>
              </a:rPr>
              <a:t>has practiced the </a:t>
            </a:r>
            <a:r>
              <a:rPr lang="en-US" b="1" dirty="0">
                <a:solidFill>
                  <a:srgbClr val="00B0F0"/>
                </a:solidFill>
                <a:latin typeface="+mn-lt"/>
              </a:rPr>
              <a:t>BLUE OCEAN Strategy </a:t>
            </a:r>
            <a:r>
              <a:rPr lang="en-US" dirty="0">
                <a:solidFill>
                  <a:schemeClr val="tx1"/>
                </a:solidFill>
                <a:latin typeface="+mn-lt"/>
              </a:rPr>
              <a:t>so that there is no product which offers such facilities.</a:t>
            </a:r>
            <a:endParaRPr lang="en-US" b="1" i="0" dirty="0">
              <a:solidFill>
                <a:schemeClr val="tx1"/>
              </a:solidFill>
              <a:effectLst/>
              <a:latin typeface="+mn-lt"/>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5" name="TextBox 4">
            <a:extLst>
              <a:ext uri="{FF2B5EF4-FFF2-40B4-BE49-F238E27FC236}">
                <a16:creationId xmlns:a16="http://schemas.microsoft.com/office/drawing/2014/main" id="{FAC6AF41-8724-CE0F-802D-88C8A2D09BD8}"/>
              </a:ext>
            </a:extLst>
          </p:cNvPr>
          <p:cNvSpPr txBox="1"/>
          <p:nvPr/>
        </p:nvSpPr>
        <p:spPr>
          <a:xfrm>
            <a:off x="550069" y="878681"/>
            <a:ext cx="7836694" cy="523220"/>
          </a:xfrm>
          <a:prstGeom prst="rect">
            <a:avLst/>
          </a:prstGeom>
          <a:noFill/>
        </p:spPr>
        <p:txBody>
          <a:bodyPr wrap="square" rtlCol="0">
            <a:spAutoFit/>
          </a:bodyPr>
          <a:lstStyle/>
          <a:p>
            <a:r>
              <a:rPr lang="en-US" dirty="0"/>
              <a:t>This application will provide the users to detect diseases and also get prevention and cures for each of the diseases easily</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Ambarish Ganguly</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4" name="TextBox 3">
            <a:extLst>
              <a:ext uri="{FF2B5EF4-FFF2-40B4-BE49-F238E27FC236}">
                <a16:creationId xmlns:a16="http://schemas.microsoft.com/office/drawing/2014/main" id="{A59A832B-5F59-281C-107B-432A1ADC1294}"/>
              </a:ext>
            </a:extLst>
          </p:cNvPr>
          <p:cNvSpPr txBox="1"/>
          <p:nvPr/>
        </p:nvSpPr>
        <p:spPr>
          <a:xfrm>
            <a:off x="628650" y="864394"/>
            <a:ext cx="7722394" cy="3041667"/>
          </a:xfrm>
          <a:prstGeom prst="rect">
            <a:avLst/>
          </a:prstGeom>
          <a:noFill/>
          <a:ln>
            <a:solidFill>
              <a:schemeClr val="accent5">
                <a:lumMod val="85000"/>
              </a:schemeClr>
            </a:solidFill>
          </a:ln>
        </p:spPr>
        <p:txBody>
          <a:bodyPr wrap="square" rtlCol="0">
            <a:spAutoFit/>
          </a:bodyPr>
          <a:lstStyle/>
          <a:p>
            <a:pPr marL="285750" indent="-285750">
              <a:lnSpc>
                <a:spcPct val="200000"/>
              </a:lnSpc>
              <a:buFont typeface="Arial" panose="020B0604020202020204" pitchFamily="34" charset="0"/>
              <a:buChar char="•"/>
            </a:pPr>
            <a:r>
              <a:rPr lang="en-US" b="1" dirty="0"/>
              <a:t>1 stop shop for farmers for improving their crops and their betterment of life</a:t>
            </a:r>
          </a:p>
          <a:p>
            <a:pPr marL="285750" indent="-285750">
              <a:lnSpc>
                <a:spcPct val="200000"/>
              </a:lnSpc>
              <a:buFont typeface="Arial" panose="020B0604020202020204" pitchFamily="34" charset="0"/>
              <a:buChar char="•"/>
            </a:pPr>
            <a:r>
              <a:rPr lang="en-US" dirty="0"/>
              <a:t>Less fertilizers , Better Health for all of us</a:t>
            </a:r>
          </a:p>
          <a:p>
            <a:pPr marL="285750" indent="-285750">
              <a:lnSpc>
                <a:spcPct val="200000"/>
              </a:lnSpc>
              <a:buFont typeface="Arial" panose="020B0604020202020204" pitchFamily="34" charset="0"/>
              <a:buChar char="•"/>
            </a:pPr>
            <a:r>
              <a:rPr lang="en-US" dirty="0"/>
              <a:t>4 components as of now</a:t>
            </a:r>
          </a:p>
          <a:p>
            <a:pPr marL="285750" indent="-285750">
              <a:lnSpc>
                <a:spcPct val="200000"/>
              </a:lnSpc>
              <a:buFont typeface="Arial" panose="020B0604020202020204" pitchFamily="34" charset="0"/>
              <a:buChar char="•"/>
            </a:pPr>
            <a:r>
              <a:rPr lang="en-US" dirty="0"/>
              <a:t>1 static website holding the 3 components [ Paddy Disease Classification, Bees Disease Classification, Cassava Disease Classification]</a:t>
            </a:r>
          </a:p>
          <a:p>
            <a:pPr marL="285750" indent="-285750">
              <a:lnSpc>
                <a:spcPct val="200000"/>
              </a:lnSpc>
              <a:buFont typeface="Arial" panose="020B0604020202020204" pitchFamily="34" charset="0"/>
              <a:buChar char="•"/>
            </a:pPr>
            <a:r>
              <a:rPr lang="en-US" dirty="0"/>
              <a:t>For India and the world</a:t>
            </a:r>
          </a:p>
          <a:p>
            <a:pPr marL="285750" indent="-285750">
              <a:lnSpc>
                <a:spcPct val="200000"/>
              </a:lnSpc>
              <a:buFont typeface="Arial" panose="020B0604020202020204" pitchFamily="34" charset="0"/>
              <a:buChar char="•"/>
            </a:pPr>
            <a:r>
              <a:rPr lang="en-US" dirty="0"/>
              <a:t>Extend also to researchers all over the world to improve Ecology through Technology</a:t>
            </a:r>
            <a:endParaRPr lang="en-IN" dirty="0"/>
          </a:p>
        </p:txBody>
      </p:sp>
      <p:sp>
        <p:nvSpPr>
          <p:cNvPr id="5" name="TextBox 4">
            <a:extLst>
              <a:ext uri="{FF2B5EF4-FFF2-40B4-BE49-F238E27FC236}">
                <a16:creationId xmlns:a16="http://schemas.microsoft.com/office/drawing/2014/main" id="{25DEC221-E01D-E28B-0E53-6F40464393A4}"/>
              </a:ext>
            </a:extLst>
          </p:cNvPr>
          <p:cNvSpPr txBox="1"/>
          <p:nvPr/>
        </p:nvSpPr>
        <p:spPr>
          <a:xfrm>
            <a:off x="628650" y="4026719"/>
            <a:ext cx="7722394" cy="887231"/>
          </a:xfrm>
          <a:prstGeom prst="rect">
            <a:avLst/>
          </a:prstGeom>
          <a:noFill/>
          <a:ln>
            <a:solidFill>
              <a:schemeClr val="accent5">
                <a:lumMod val="85000"/>
              </a:schemeClr>
            </a:solidFill>
          </a:ln>
        </p:spPr>
        <p:txBody>
          <a:bodyPr wrap="square" rtlCol="0">
            <a:spAutoFit/>
          </a:bodyPr>
          <a:lstStyle/>
          <a:p>
            <a:pPr>
              <a:lnSpc>
                <a:spcPct val="200000"/>
              </a:lnSpc>
            </a:pPr>
            <a:r>
              <a:rPr lang="en-US" dirty="0"/>
              <a:t>We complement the Computer Vision classification with Generative AI to provide the user with </a:t>
            </a:r>
            <a:r>
              <a:rPr lang="en-US" dirty="0">
                <a:solidFill>
                  <a:srgbClr val="00B050"/>
                </a:solidFill>
              </a:rPr>
              <a:t>recommendations for the prevention and cure of the diseases</a:t>
            </a:r>
            <a:endParaRPr lang="en-IN" dirty="0">
              <a:solidFill>
                <a:srgbClr val="00B050"/>
              </a:solidFill>
            </a:endParaRPr>
          </a:p>
        </p:txBody>
      </p:sp>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Relevance to the Hackathon</a:t>
            </a:r>
            <a:endParaRPr sz="2000" dirty="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200"/>
              <a:buFont typeface="Arial"/>
              <a:buNone/>
            </a:pPr>
            <a:r>
              <a:rPr lang="en-US" sz="2000" b="1" i="0" u="none" strike="noStrike" cap="none" dirty="0">
                <a:solidFill>
                  <a:srgbClr val="000000"/>
                </a:solidFill>
                <a:latin typeface="+mn-lt"/>
                <a:ea typeface="Lato"/>
                <a:cs typeface="Lato"/>
                <a:sym typeface="Lato"/>
              </a:rPr>
              <a:t>This is aligned to the Agriculture Theme of the Hackathon</a:t>
            </a:r>
          </a:p>
          <a:p>
            <a:pPr>
              <a:lnSpc>
                <a:spcPct val="115000"/>
              </a:lnSpc>
              <a:spcBef>
                <a:spcPts val="1000"/>
              </a:spcBef>
              <a:spcAft>
                <a:spcPts val="1000"/>
              </a:spcAft>
              <a:buSzPts val="1200"/>
            </a:pPr>
            <a:r>
              <a:rPr lang="en-US" sz="2000" b="0" i="0" dirty="0">
                <a:solidFill>
                  <a:srgbClr val="00B050"/>
                </a:solidFill>
                <a:effectLst/>
                <a:latin typeface="+mn-lt"/>
              </a:rPr>
              <a:t>Build innovative green software to that can help with extending product life and reducing waste</a:t>
            </a:r>
          </a:p>
          <a:p>
            <a:pPr marL="0" marR="0" lvl="0" indent="0" algn="l" rtl="0">
              <a:lnSpc>
                <a:spcPct val="115000"/>
              </a:lnSpc>
              <a:spcBef>
                <a:spcPts val="1000"/>
              </a:spcBef>
              <a:spcAft>
                <a:spcPts val="1000"/>
              </a:spcAft>
              <a:buClr>
                <a:srgbClr val="000000"/>
              </a:buClr>
              <a:buSzPts val="1200"/>
              <a:buFont typeface="Arial"/>
              <a:buNone/>
            </a:pPr>
            <a:endParaRPr sz="1800" b="1" i="0" u="none" strike="noStrike" cap="none" dirty="0">
              <a:solidFill>
                <a:srgbClr val="000000"/>
              </a:solidFill>
              <a:latin typeface="+mn-lt"/>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i="0" u="none" strike="noStrike" cap="none" dirty="0">
                <a:solidFill>
                  <a:srgbClr val="222222"/>
                </a:solidFill>
                <a:highlight>
                  <a:srgbClr val="FFFFFF"/>
                </a:highlight>
                <a:latin typeface="+mn-lt"/>
                <a:ea typeface="Lato"/>
                <a:cs typeface="Lato"/>
                <a:sym typeface="Lato"/>
              </a:rPr>
              <a:t>This product is targeted towards</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mn-lt"/>
                <a:ea typeface="Lato"/>
                <a:cs typeface="Lato"/>
                <a:sym typeface="Lato"/>
              </a:rPr>
              <a:t>Farmers</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mn-lt"/>
                <a:ea typeface="Lato"/>
                <a:cs typeface="Lato"/>
                <a:sym typeface="Lato"/>
              </a:rPr>
              <a:t>Agriculture Researchers</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mn-lt"/>
                <a:ea typeface="Lato"/>
                <a:cs typeface="Lato"/>
                <a:sym typeface="Lato"/>
              </a:rPr>
              <a:t>Ecologists</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mn-lt"/>
                <a:ea typeface="Lato"/>
                <a:cs typeface="Lato"/>
                <a:sym typeface="Lato"/>
              </a:rPr>
              <a:t>Anybody who loves Plants and Animals </a:t>
            </a:r>
          </a:p>
          <a:p>
            <a:pPr marR="0" lvl="0" algn="l" rtl="0">
              <a:lnSpc>
                <a:spcPct val="115000"/>
              </a:lnSpc>
              <a:spcBef>
                <a:spcPts val="1000"/>
              </a:spcBef>
              <a:spcAft>
                <a:spcPts val="0"/>
              </a:spcAft>
              <a:buClr>
                <a:srgbClr val="000000"/>
              </a:buClr>
              <a:buSzPts val="1400"/>
            </a:pPr>
            <a:endParaRPr lang="en" sz="140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endParaRPr sz="1400" b="1"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3225476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707231" y="403486"/>
            <a:ext cx="8238600" cy="576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mn-lt"/>
                <a:ea typeface="Lato"/>
                <a:cs typeface="Lato"/>
                <a:sym typeface="Lato"/>
              </a:rPr>
              <a:t>What are the alternatives/competitive products for the problem you are solving?</a:t>
            </a:r>
            <a:endParaRPr sz="1400" b="0" i="0" u="none" strike="noStrike" cap="none" dirty="0">
              <a:solidFill>
                <a:srgbClr val="000000"/>
              </a:solidFill>
              <a:latin typeface="+mn-lt"/>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Google Shape;378;p7">
            <a:extLst>
              <a:ext uri="{FF2B5EF4-FFF2-40B4-BE49-F238E27FC236}">
                <a16:creationId xmlns:a16="http://schemas.microsoft.com/office/drawing/2014/main" id="{29F59CAE-202D-9F72-83D8-410D1B53F0D8}"/>
              </a:ext>
            </a:extLst>
          </p:cNvPr>
          <p:cNvSpPr txBox="1"/>
          <p:nvPr/>
        </p:nvSpPr>
        <p:spPr>
          <a:xfrm>
            <a:off x="542925" y="3675698"/>
            <a:ext cx="7722394" cy="576000"/>
          </a:xfrm>
          <a:prstGeom prst="rect">
            <a:avLst/>
          </a:prstGeom>
          <a:noFill/>
          <a:ln>
            <a:solidFill>
              <a:schemeClr val="accent5">
                <a:lumMod val="85000"/>
              </a:schemeClr>
            </a:solidFill>
          </a:ln>
        </p:spPr>
        <p:txBody>
          <a:bodyPr wrap="square" rtlCol="0">
            <a:spAutoFit/>
          </a:bodyPr>
          <a:lstStyle>
            <a:defPPr marR="0" lvl="0" algn="l" rtl="0">
              <a:lnSpc>
                <a:spcPct val="100000"/>
              </a:lnSpc>
              <a:spcBef>
                <a:spcPts val="0"/>
              </a:spcBef>
              <a:spcAft>
                <a:spcPts val="0"/>
              </a:spcAft>
            </a:defPPr>
          </a:lstStyle>
          <a:p>
            <a:r>
              <a:rPr lang="en-US"/>
              <a:t>This platform </a:t>
            </a:r>
            <a:r>
              <a:rPr lang="en-US" dirty="0"/>
              <a:t>has practiced </a:t>
            </a:r>
            <a:r>
              <a:rPr lang="en-US"/>
              <a:t>the </a:t>
            </a:r>
            <a:r>
              <a:rPr lang="en-US" dirty="0"/>
              <a:t>BLUE OCEAN </a:t>
            </a:r>
            <a:r>
              <a:rPr lang="en-US"/>
              <a:t>Strategy </a:t>
            </a:r>
            <a:r>
              <a:rPr lang="en-US" dirty="0"/>
              <a:t>so that there is no product which offers such </a:t>
            </a:r>
            <a:r>
              <a:rPr lang="en-US"/>
              <a:t>facilities.</a:t>
            </a:r>
            <a:endParaRPr lang="en-US" dirty="0"/>
          </a:p>
        </p:txBody>
      </p:sp>
      <p:sp>
        <p:nvSpPr>
          <p:cNvPr id="4" name="TextBox 3">
            <a:extLst>
              <a:ext uri="{FF2B5EF4-FFF2-40B4-BE49-F238E27FC236}">
                <a16:creationId xmlns:a16="http://schemas.microsoft.com/office/drawing/2014/main" id="{5794287F-C7F9-1660-910D-D70A7D3CA410}"/>
              </a:ext>
            </a:extLst>
          </p:cNvPr>
          <p:cNvSpPr txBox="1"/>
          <p:nvPr/>
        </p:nvSpPr>
        <p:spPr>
          <a:xfrm>
            <a:off x="542925" y="1041251"/>
            <a:ext cx="7722394" cy="1600438"/>
          </a:xfrm>
          <a:prstGeom prst="rect">
            <a:avLst/>
          </a:prstGeom>
          <a:noFill/>
          <a:ln>
            <a:solidFill>
              <a:schemeClr val="accent5">
                <a:lumMod val="85000"/>
              </a:schemeClr>
            </a:solidFill>
          </a:ln>
        </p:spPr>
        <p:txBody>
          <a:bodyPr wrap="square" rtlCol="0">
            <a:spAutoFit/>
          </a:bodyPr>
          <a:lstStyle/>
          <a:p>
            <a:pPr marL="285750" indent="-285750">
              <a:buFont typeface="Arial" panose="020B0604020202020204" pitchFamily="34" charset="0"/>
              <a:buChar char="•"/>
            </a:pPr>
            <a:r>
              <a:rPr lang="en-US" b="1" dirty="0"/>
              <a:t>1 stop shop for farmers for improving their crops and their betterment of life</a:t>
            </a:r>
          </a:p>
          <a:p>
            <a:pPr marL="285750" indent="-285750">
              <a:buFont typeface="Arial" panose="020B0604020202020204" pitchFamily="34" charset="0"/>
              <a:buChar char="•"/>
            </a:pPr>
            <a:r>
              <a:rPr lang="en-US" dirty="0"/>
              <a:t>Less fertilizers , Better Health for all of us</a:t>
            </a:r>
          </a:p>
          <a:p>
            <a:pPr marL="285750" indent="-285750">
              <a:buFont typeface="Arial" panose="020B0604020202020204" pitchFamily="34" charset="0"/>
              <a:buChar char="•"/>
            </a:pPr>
            <a:r>
              <a:rPr lang="en-US" dirty="0"/>
              <a:t>4 components as of now</a:t>
            </a:r>
          </a:p>
          <a:p>
            <a:pPr marL="285750" indent="-285750">
              <a:buFont typeface="Arial" panose="020B0604020202020204" pitchFamily="34" charset="0"/>
              <a:buChar char="•"/>
            </a:pPr>
            <a:r>
              <a:rPr lang="en-US" dirty="0"/>
              <a:t>1 static website holding the 3 components [ Paddy Disease Classification, Bees Disease Classification, Cassava Disease Classification]</a:t>
            </a:r>
          </a:p>
          <a:p>
            <a:pPr marL="285750" indent="-285750">
              <a:buFont typeface="Arial" panose="020B0604020202020204" pitchFamily="34" charset="0"/>
              <a:buChar char="•"/>
            </a:pPr>
            <a:r>
              <a:rPr lang="en-US" dirty="0"/>
              <a:t>For India and the world</a:t>
            </a:r>
          </a:p>
          <a:p>
            <a:pPr marL="285750" indent="-285750">
              <a:buFont typeface="Arial" panose="020B0604020202020204" pitchFamily="34" charset="0"/>
              <a:buChar char="•"/>
            </a:pPr>
            <a:r>
              <a:rPr lang="en-US" dirty="0"/>
              <a:t>Extend also to researchers all over the world to improve Ecology through Technology</a:t>
            </a:r>
            <a:endParaRPr lang="en-IN" dirty="0"/>
          </a:p>
        </p:txBody>
      </p:sp>
      <p:sp>
        <p:nvSpPr>
          <p:cNvPr id="5" name="TextBox 4">
            <a:extLst>
              <a:ext uri="{FF2B5EF4-FFF2-40B4-BE49-F238E27FC236}">
                <a16:creationId xmlns:a16="http://schemas.microsoft.com/office/drawing/2014/main" id="{11D96711-A6D9-881F-AA05-639050FCF918}"/>
              </a:ext>
            </a:extLst>
          </p:cNvPr>
          <p:cNvSpPr txBox="1"/>
          <p:nvPr/>
        </p:nvSpPr>
        <p:spPr>
          <a:xfrm>
            <a:off x="542925" y="2899030"/>
            <a:ext cx="7722394" cy="523220"/>
          </a:xfrm>
          <a:prstGeom prst="rect">
            <a:avLst/>
          </a:prstGeom>
          <a:noFill/>
          <a:ln>
            <a:solidFill>
              <a:schemeClr val="accent5">
                <a:lumMod val="85000"/>
              </a:schemeClr>
            </a:solidFill>
          </a:ln>
        </p:spPr>
        <p:txBody>
          <a:bodyPr wrap="square" rtlCol="0">
            <a:spAutoFit/>
          </a:bodyPr>
          <a:lstStyle/>
          <a:p>
            <a:r>
              <a:rPr lang="en-US" dirty="0"/>
              <a:t>We complement the Computer Vision classification with Generative AI to provide the user with </a:t>
            </a:r>
            <a:r>
              <a:rPr lang="en-US" dirty="0">
                <a:solidFill>
                  <a:srgbClr val="00B050"/>
                </a:solidFill>
              </a:rPr>
              <a:t>recommendations for the prevention and cure of the diseases</a:t>
            </a:r>
            <a:endParaRPr lang="en-IN" dirty="0">
              <a:solidFill>
                <a:srgbClr val="00B05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74B9-7863-F387-097D-31C1E991026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Why Paddy </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444126C-E599-BE0C-AD8F-8F796431C180}"/>
              </a:ext>
            </a:extLst>
          </p:cNvPr>
          <p:cNvSpPr>
            <a:spLocks noGrp="1"/>
          </p:cNvSpPr>
          <p:nvPr>
            <p:ph idx="1"/>
          </p:nvPr>
        </p:nvSpPr>
        <p:spPr>
          <a:xfrm>
            <a:off x="628650" y="1268016"/>
            <a:ext cx="5402356" cy="3263504"/>
          </a:xfrm>
        </p:spPr>
        <p:txBody>
          <a:bodyPr>
            <a:normAutofit fontScale="92500" lnSpcReduction="20000"/>
          </a:bodyPr>
          <a:lstStyle/>
          <a:p>
            <a:pPr algn="l">
              <a:lnSpc>
                <a:spcPct val="200000"/>
              </a:lnSpc>
            </a:pPr>
            <a:r>
              <a:rPr lang="en-US" sz="1400" b="1" dirty="0">
                <a:solidFill>
                  <a:srgbClr val="24292F"/>
                </a:solidFill>
                <a:latin typeface="Arial" panose="020B0604020202020204" pitchFamily="34" charset="0"/>
                <a:cs typeface="Arial" panose="020B0604020202020204" pitchFamily="34" charset="0"/>
              </a:rPr>
              <a:t>Rice (Oryza sativa)</a:t>
            </a:r>
            <a:r>
              <a:rPr lang="en-US" sz="1400" dirty="0">
                <a:solidFill>
                  <a:srgbClr val="24292F"/>
                </a:solidFill>
                <a:latin typeface="Arial" panose="020B0604020202020204" pitchFamily="34" charset="0"/>
                <a:cs typeface="Arial" panose="020B0604020202020204" pitchFamily="34" charset="0"/>
              </a:rPr>
              <a:t> is one of the staple foods worldwide.</a:t>
            </a:r>
          </a:p>
          <a:p>
            <a:pPr algn="l">
              <a:lnSpc>
                <a:spcPct val="200000"/>
              </a:lnSpc>
            </a:pPr>
            <a:r>
              <a:rPr lang="en-US" sz="1400" b="1" dirty="0">
                <a:solidFill>
                  <a:srgbClr val="24292F"/>
                </a:solidFill>
                <a:latin typeface="Arial" panose="020B0604020202020204" pitchFamily="34" charset="0"/>
                <a:cs typeface="Arial" panose="020B0604020202020204" pitchFamily="34" charset="0"/>
              </a:rPr>
              <a:t>Paddy cultivation requires consistent supervision </a:t>
            </a:r>
            <a:r>
              <a:rPr lang="en-US" sz="1400" dirty="0">
                <a:solidFill>
                  <a:srgbClr val="24292F"/>
                </a:solidFill>
                <a:latin typeface="Arial" panose="020B0604020202020204" pitchFamily="34" charset="0"/>
                <a:cs typeface="Arial" panose="020B0604020202020204" pitchFamily="34" charset="0"/>
              </a:rPr>
              <a:t>because several diseases and pests might affect the paddy crops, leading to up to </a:t>
            </a:r>
            <a:r>
              <a:rPr lang="en-US" sz="1400" b="1" dirty="0">
                <a:solidFill>
                  <a:srgbClr val="24292F"/>
                </a:solidFill>
                <a:latin typeface="Arial" panose="020B0604020202020204" pitchFamily="34" charset="0"/>
                <a:cs typeface="Arial" panose="020B0604020202020204" pitchFamily="34" charset="0"/>
              </a:rPr>
              <a:t>70% yield loss</a:t>
            </a:r>
            <a:r>
              <a:rPr lang="en-US" sz="1400" dirty="0">
                <a:solidFill>
                  <a:srgbClr val="24292F"/>
                </a:solidFill>
                <a:latin typeface="Arial" panose="020B0604020202020204" pitchFamily="34" charset="0"/>
                <a:cs typeface="Arial" panose="020B0604020202020204" pitchFamily="34" charset="0"/>
              </a:rPr>
              <a:t>. </a:t>
            </a:r>
          </a:p>
          <a:p>
            <a:pPr algn="l">
              <a:lnSpc>
                <a:spcPct val="200000"/>
              </a:lnSpc>
            </a:pPr>
            <a:r>
              <a:rPr lang="en-US" sz="1400" b="1" dirty="0">
                <a:latin typeface="Arial" panose="020B0604020202020204" pitchFamily="34" charset="0"/>
                <a:cs typeface="Arial" panose="020B0604020202020204" pitchFamily="34" charset="0"/>
              </a:rPr>
              <a:t>Important to automate the disease identification process by leveraging </a:t>
            </a:r>
            <a:r>
              <a:rPr lang="en-US" sz="1400" b="1" dirty="0">
                <a:solidFill>
                  <a:srgbClr val="00B050"/>
                </a:solidFill>
                <a:latin typeface="Arial" panose="020B0604020202020204" pitchFamily="34" charset="0"/>
                <a:cs typeface="Arial" panose="020B0604020202020204" pitchFamily="34" charset="0"/>
              </a:rPr>
              <a:t>computer vision-based techniques</a:t>
            </a:r>
            <a:r>
              <a:rPr lang="en-US" sz="1400" dirty="0">
                <a:solidFill>
                  <a:srgbClr val="FF00FF"/>
                </a:solidFill>
                <a:latin typeface="Arial" panose="020B0604020202020204" pitchFamily="34" charset="0"/>
                <a:cs typeface="Arial" panose="020B0604020202020204" pitchFamily="34" charset="0"/>
              </a:rPr>
              <a:t> </a:t>
            </a:r>
            <a:r>
              <a:rPr lang="en-US" sz="1400" dirty="0">
                <a:solidFill>
                  <a:srgbClr val="24292F"/>
                </a:solidFill>
                <a:latin typeface="Arial" panose="020B0604020202020204" pitchFamily="34" charset="0"/>
                <a:cs typeface="Arial" panose="020B0604020202020204" pitchFamily="34" charset="0"/>
              </a:rPr>
              <a:t>that achieved promising results in various domains.</a:t>
            </a:r>
          </a:p>
          <a:p>
            <a:pPr algn="l">
              <a:lnSpc>
                <a:spcPct val="200000"/>
              </a:lnSpc>
            </a:pPr>
            <a:r>
              <a:rPr lang="en-US" sz="1400" b="1" dirty="0">
                <a:solidFill>
                  <a:srgbClr val="00B050"/>
                </a:solidFill>
                <a:latin typeface="Arial" panose="020B0604020202020204" pitchFamily="34" charset="0"/>
                <a:cs typeface="Arial" panose="020B0604020202020204" pitchFamily="34" charset="0"/>
              </a:rPr>
              <a:t>9 paddy plant diseases and 1 normal variety to be classified</a:t>
            </a:r>
          </a:p>
          <a:p>
            <a:pPr marL="0" indent="0">
              <a:buNone/>
            </a:pPr>
            <a:endParaRPr lang="en-US"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A7DE598-5503-DC1D-49F3-1C1A25301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4794" y="1025968"/>
            <a:ext cx="2683371" cy="3577828"/>
          </a:xfrm>
          <a:prstGeom prst="rect">
            <a:avLst/>
          </a:prstGeom>
        </p:spPr>
      </p:pic>
      <p:pic>
        <p:nvPicPr>
          <p:cNvPr id="4" name="Picture 4" descr="Icon&#10;&#10;Description automatically generated">
            <a:extLst>
              <a:ext uri="{FF2B5EF4-FFF2-40B4-BE49-F238E27FC236}">
                <a16:creationId xmlns:a16="http://schemas.microsoft.com/office/drawing/2014/main" id="{79EDE8B7-FB28-2F24-721A-B16DF329B64D}"/>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183749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74B9-7863-F387-097D-31C1E991026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Why Bees </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444126C-E599-BE0C-AD8F-8F796431C180}"/>
              </a:ext>
            </a:extLst>
          </p:cNvPr>
          <p:cNvSpPr>
            <a:spLocks noGrp="1"/>
          </p:cNvSpPr>
          <p:nvPr>
            <p:ph idx="1"/>
          </p:nvPr>
        </p:nvSpPr>
        <p:spPr>
          <a:xfrm>
            <a:off x="628650" y="1268016"/>
            <a:ext cx="4777069" cy="3263504"/>
          </a:xfrm>
        </p:spPr>
        <p:txBody>
          <a:bodyPr>
            <a:normAutofit/>
          </a:bodyPr>
          <a:lstStyle/>
          <a:p>
            <a:pPr algn="l">
              <a:lnSpc>
                <a:spcPct val="150000"/>
              </a:lnSpc>
            </a:pPr>
            <a:r>
              <a:rPr lang="en-US" sz="1200" b="1" dirty="0">
                <a:solidFill>
                  <a:srgbClr val="24292F"/>
                </a:solidFill>
                <a:latin typeface="Arial" panose="020B0604020202020204" pitchFamily="34" charset="0"/>
                <a:cs typeface="Arial" panose="020B0604020202020204" pitchFamily="34" charset="0"/>
              </a:rPr>
              <a:t>Every third bite of food</a:t>
            </a:r>
            <a:r>
              <a:rPr lang="en-US" sz="1200" dirty="0">
                <a:solidFill>
                  <a:srgbClr val="24292F"/>
                </a:solidFill>
                <a:latin typeface="Arial" panose="020B0604020202020204" pitchFamily="34" charset="0"/>
                <a:cs typeface="Arial" panose="020B0604020202020204" pitchFamily="34" charset="0"/>
              </a:rPr>
              <a:t> relies on pollination by bees. Honey beehive losses are quite prevalent due to the diseased bees.</a:t>
            </a:r>
          </a:p>
          <a:p>
            <a:pPr algn="l">
              <a:lnSpc>
                <a:spcPct val="150000"/>
              </a:lnSpc>
            </a:pPr>
            <a:r>
              <a:rPr lang="en-US" sz="1200" dirty="0">
                <a:solidFill>
                  <a:srgbClr val="24292F"/>
                </a:solidFill>
                <a:latin typeface="Arial" panose="020B0604020202020204" pitchFamily="34" charset="0"/>
                <a:cs typeface="Arial" panose="020B0604020202020204" pitchFamily="34" charset="0"/>
              </a:rPr>
              <a:t>While many indications of hive strength and health are visible on the inside of the hive, </a:t>
            </a:r>
            <a:r>
              <a:rPr lang="en-US" sz="1200" b="1" dirty="0">
                <a:solidFill>
                  <a:srgbClr val="24292F"/>
                </a:solidFill>
                <a:latin typeface="Arial" panose="020B0604020202020204" pitchFamily="34" charset="0"/>
                <a:cs typeface="Arial" panose="020B0604020202020204" pitchFamily="34" charset="0"/>
              </a:rPr>
              <a:t>frequent check-ups on the hive are time-consuming and disruptive to the bees' workflow and hive in general. </a:t>
            </a:r>
          </a:p>
          <a:p>
            <a:pPr algn="l">
              <a:lnSpc>
                <a:spcPct val="150000"/>
              </a:lnSpc>
            </a:pPr>
            <a:r>
              <a:rPr lang="en-US" sz="1200" dirty="0">
                <a:solidFill>
                  <a:srgbClr val="24292F"/>
                </a:solidFill>
                <a:latin typeface="Arial" panose="020B0604020202020204" pitchFamily="34" charset="0"/>
                <a:cs typeface="Arial" panose="020B0604020202020204" pitchFamily="34" charset="0"/>
              </a:rPr>
              <a:t>By investigating the </a:t>
            </a:r>
            <a:r>
              <a:rPr lang="en-US" sz="1200" b="1" dirty="0">
                <a:solidFill>
                  <a:srgbClr val="00B050"/>
                </a:solidFill>
                <a:latin typeface="Arial" panose="020B0604020202020204" pitchFamily="34" charset="0"/>
                <a:cs typeface="Arial" panose="020B0604020202020204" pitchFamily="34" charset="0"/>
              </a:rPr>
              <a:t>bees that leave the hive</a:t>
            </a:r>
            <a:r>
              <a:rPr lang="en-US" sz="1200" dirty="0">
                <a:solidFill>
                  <a:srgbClr val="24292F"/>
                </a:solidFill>
                <a:latin typeface="Arial" panose="020B0604020202020204" pitchFamily="34" charset="0"/>
                <a:cs typeface="Arial" panose="020B0604020202020204" pitchFamily="34" charset="0"/>
              </a:rPr>
              <a:t>, we can gain a more complete understanding of the hive itself. </a:t>
            </a:r>
            <a:r>
              <a:rPr lang="en-US" sz="1200" b="1" dirty="0">
                <a:solidFill>
                  <a:srgbClr val="24292F"/>
                </a:solidFill>
                <a:latin typeface="Arial" panose="020B0604020202020204" pitchFamily="34" charset="0"/>
                <a:cs typeface="Arial" panose="020B0604020202020204" pitchFamily="34" charset="0"/>
              </a:rPr>
              <a:t>These characteristics can be observed without opening the hive.</a:t>
            </a:r>
          </a:p>
          <a:p>
            <a:pPr>
              <a:lnSpc>
                <a:spcPct val="150000"/>
              </a:lnSpc>
            </a:pPr>
            <a:r>
              <a:rPr lang="en-US" sz="1200" b="1" dirty="0">
                <a:solidFill>
                  <a:srgbClr val="00B050"/>
                </a:solidFill>
                <a:latin typeface="Arial" panose="020B0604020202020204" pitchFamily="34" charset="0"/>
                <a:cs typeface="Arial" panose="020B0604020202020204" pitchFamily="34" charset="0"/>
              </a:rPr>
              <a:t>2 bees diseases and 1 healthy variety to be classified</a:t>
            </a:r>
          </a:p>
          <a:p>
            <a:pPr algn="l">
              <a:lnSpc>
                <a:spcPct val="150000"/>
              </a:lnSpc>
            </a:pPr>
            <a:endParaRPr lang="en-US" sz="1200" b="1" dirty="0">
              <a:solidFill>
                <a:srgbClr val="24292F"/>
              </a:solidFill>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71A74D0-CAC9-73A1-16EA-BAE12C7AD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270" y="1884537"/>
            <a:ext cx="3267937" cy="1374427"/>
          </a:xfrm>
          <a:prstGeom prst="rect">
            <a:avLst/>
          </a:prstGeom>
        </p:spPr>
      </p:pic>
      <p:pic>
        <p:nvPicPr>
          <p:cNvPr id="4" name="Picture 4" descr="Icon&#10;&#10;Description automatically generated">
            <a:extLst>
              <a:ext uri="{FF2B5EF4-FFF2-40B4-BE49-F238E27FC236}">
                <a16:creationId xmlns:a16="http://schemas.microsoft.com/office/drawing/2014/main" id="{98896324-104B-5FB2-7EE3-6F61BF131973}"/>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3060997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74B9-7863-F387-097D-31C1E991026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Why Cassava </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444126C-E599-BE0C-AD8F-8F796431C180}"/>
              </a:ext>
            </a:extLst>
          </p:cNvPr>
          <p:cNvSpPr>
            <a:spLocks noGrp="1"/>
          </p:cNvSpPr>
          <p:nvPr>
            <p:ph idx="1"/>
          </p:nvPr>
        </p:nvSpPr>
        <p:spPr>
          <a:xfrm>
            <a:off x="628650" y="1268016"/>
            <a:ext cx="4481233" cy="3263504"/>
          </a:xfrm>
        </p:spPr>
        <p:txBody>
          <a:bodyPr>
            <a:normAutofit fontScale="70000" lnSpcReduction="20000"/>
          </a:bodyPr>
          <a:lstStyle/>
          <a:p>
            <a:pPr>
              <a:lnSpc>
                <a:spcPct val="170000"/>
              </a:lnSpc>
            </a:pPr>
            <a:r>
              <a:rPr lang="en-US" sz="1650" b="1" dirty="0">
                <a:latin typeface="Arial" panose="020B0604020202020204" pitchFamily="34" charset="0"/>
                <a:cs typeface="Arial" panose="020B0604020202020204" pitchFamily="34" charset="0"/>
              </a:rPr>
              <a:t>Cassava</a:t>
            </a:r>
            <a:r>
              <a:rPr lang="en-US" sz="1650" dirty="0">
                <a:latin typeface="Arial" panose="020B0604020202020204" pitchFamily="34" charset="0"/>
                <a:cs typeface="Arial" panose="020B0604020202020204" pitchFamily="34" charset="0"/>
              </a:rPr>
              <a:t> is a rich, affordable source of carbohydrates. </a:t>
            </a:r>
          </a:p>
          <a:p>
            <a:pPr>
              <a:lnSpc>
                <a:spcPct val="170000"/>
              </a:lnSpc>
            </a:pPr>
            <a:r>
              <a:rPr lang="en-US" sz="1650" dirty="0">
                <a:latin typeface="Arial" panose="020B0604020202020204" pitchFamily="34" charset="0"/>
                <a:cs typeface="Arial" panose="020B0604020202020204" pitchFamily="34" charset="0"/>
              </a:rPr>
              <a:t>It can </a:t>
            </a:r>
            <a:r>
              <a:rPr lang="en-US" sz="1650" dirty="0">
                <a:solidFill>
                  <a:srgbClr val="00B050"/>
                </a:solidFill>
                <a:latin typeface="Arial" panose="020B0604020202020204" pitchFamily="34" charset="0"/>
                <a:cs typeface="Arial" panose="020B0604020202020204" pitchFamily="34" charset="0"/>
              </a:rPr>
              <a:t>provide more calories per acre of the crop than cereal grain crops</a:t>
            </a:r>
            <a:r>
              <a:rPr lang="en-US" sz="1650" dirty="0">
                <a:latin typeface="Arial" panose="020B0604020202020204" pitchFamily="34" charset="0"/>
                <a:cs typeface="Arial" panose="020B0604020202020204" pitchFamily="34" charset="0"/>
              </a:rPr>
              <a:t>, which makes it a very useful crop in developing nations.</a:t>
            </a:r>
          </a:p>
          <a:p>
            <a:pPr>
              <a:lnSpc>
                <a:spcPct val="170000"/>
              </a:lnSpc>
            </a:pPr>
            <a:r>
              <a:rPr lang="en-US" sz="1650" dirty="0">
                <a:latin typeface="Arial" panose="020B0604020202020204" pitchFamily="34" charset="0"/>
                <a:cs typeface="Arial" panose="020B0604020202020204" pitchFamily="34" charset="0"/>
              </a:rPr>
              <a:t>As the 2nd largest provider of carbohydrates in Africa, cassava is a key food security crop grown by small-holder farmers because it can withstand harsh conditions. </a:t>
            </a:r>
          </a:p>
          <a:p>
            <a:pPr>
              <a:lnSpc>
                <a:spcPct val="170000"/>
              </a:lnSpc>
            </a:pPr>
            <a:r>
              <a:rPr lang="en-US" sz="1650" b="1" dirty="0">
                <a:solidFill>
                  <a:srgbClr val="00B050"/>
                </a:solidFill>
                <a:latin typeface="Arial" panose="020B0604020202020204" pitchFamily="34" charset="0"/>
                <a:cs typeface="Arial" panose="020B0604020202020204" pitchFamily="34" charset="0"/>
              </a:rPr>
              <a:t>4 cassava diseases and 1 healthy variety to be classified</a:t>
            </a:r>
          </a:p>
          <a:p>
            <a:pPr marL="0" indent="0">
              <a:lnSpc>
                <a:spcPct val="150000"/>
              </a:lnSpc>
              <a:buNone/>
            </a:pPr>
            <a:endParaRPr lang="en-US" sz="1200" dirty="0">
              <a:solidFill>
                <a:srgbClr val="24292F"/>
              </a:solidFill>
              <a:latin typeface="-apple-system"/>
            </a:endParaRPr>
          </a:p>
          <a:p>
            <a:pPr marL="0" indent="0">
              <a:buNone/>
            </a:pPr>
            <a:endParaRPr lang="en-US" sz="1200" dirty="0">
              <a:solidFill>
                <a:srgbClr val="24292F"/>
              </a:solidFill>
              <a:latin typeface="-apple-system"/>
            </a:endParaRPr>
          </a:p>
          <a:p>
            <a:pPr marL="0" indent="0">
              <a:buNone/>
            </a:pPr>
            <a:endParaRPr lang="en-US" sz="1200" dirty="0">
              <a:solidFill>
                <a:srgbClr val="24292F"/>
              </a:solidFill>
              <a:latin typeface="-apple-system"/>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87658C8-0622-8721-ABC2-C80397349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045" y="949559"/>
            <a:ext cx="3571875" cy="3571875"/>
          </a:xfrm>
          <a:prstGeom prst="rect">
            <a:avLst/>
          </a:prstGeom>
        </p:spPr>
      </p:pic>
      <p:pic>
        <p:nvPicPr>
          <p:cNvPr id="4" name="Picture 4" descr="Icon&#10;&#10;Description automatically generated">
            <a:extLst>
              <a:ext uri="{FF2B5EF4-FFF2-40B4-BE49-F238E27FC236}">
                <a16:creationId xmlns:a16="http://schemas.microsoft.com/office/drawing/2014/main" id="{1FCD835F-7566-448B-F237-C08E232ABFF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1405562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8426-34F7-986B-7419-C6D7A440CB7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Architecture</a:t>
            </a:r>
            <a:endParaRPr lang="en-IN"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407B9DBB-8F81-A251-EE18-4E94A3B95218}"/>
              </a:ext>
            </a:extLst>
          </p:cNvPr>
          <p:cNvSpPr/>
          <p:nvPr/>
        </p:nvSpPr>
        <p:spPr>
          <a:xfrm>
            <a:off x="628651" y="1694330"/>
            <a:ext cx="1832162" cy="1485900"/>
          </a:xfrm>
          <a:prstGeom prst="rect">
            <a:avLst/>
          </a:prstGeom>
          <a:noFill/>
          <a:ln w="76200">
            <a:solidFill>
              <a:srgbClr val="A519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r>
              <a:rPr lang="en-US" sz="1350" kern="1200" dirty="0">
                <a:solidFill>
                  <a:prstClr val="black"/>
                </a:solidFill>
                <a:latin typeface="Arial" panose="020B0604020202020204" pitchFamily="34" charset="0"/>
                <a:cs typeface="Arial" panose="020B0604020202020204" pitchFamily="34" charset="0"/>
              </a:rPr>
              <a:t>Static Website</a:t>
            </a:r>
            <a:endParaRPr lang="en-IN" sz="1350" kern="1200" dirty="0">
              <a:solidFill>
                <a:prstClr val="black"/>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80C6E2C-188F-22B5-7031-8E50990B1605}"/>
              </a:ext>
            </a:extLst>
          </p:cNvPr>
          <p:cNvSpPr/>
          <p:nvPr/>
        </p:nvSpPr>
        <p:spPr>
          <a:xfrm>
            <a:off x="4572000" y="1086433"/>
            <a:ext cx="1832162" cy="826897"/>
          </a:xfrm>
          <a:prstGeom prst="rect">
            <a:avLst/>
          </a:prstGeom>
          <a:noFill/>
          <a:ln w="76200">
            <a:solidFill>
              <a:srgbClr val="A519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r>
              <a:rPr lang="en-US" sz="1350" kern="1200" dirty="0">
                <a:solidFill>
                  <a:prstClr val="black"/>
                </a:solidFill>
                <a:latin typeface="Arial" panose="020B0604020202020204" pitchFamily="34" charset="0"/>
                <a:cs typeface="Arial" panose="020B0604020202020204" pitchFamily="34" charset="0"/>
              </a:rPr>
              <a:t>Bees</a:t>
            </a:r>
            <a:endParaRPr lang="en-IN" sz="1350" kern="1200" dirty="0">
              <a:solidFill>
                <a:prstClr val="black"/>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A3A78B78-F925-AE35-9A35-F961DECA1D92}"/>
              </a:ext>
            </a:extLst>
          </p:cNvPr>
          <p:cNvSpPr/>
          <p:nvPr/>
        </p:nvSpPr>
        <p:spPr>
          <a:xfrm>
            <a:off x="4572000" y="2353333"/>
            <a:ext cx="1832162" cy="826897"/>
          </a:xfrm>
          <a:prstGeom prst="rect">
            <a:avLst/>
          </a:prstGeom>
          <a:noFill/>
          <a:ln w="76200">
            <a:solidFill>
              <a:srgbClr val="A519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r>
              <a:rPr lang="en-US" sz="1350" kern="1200" dirty="0">
                <a:solidFill>
                  <a:prstClr val="black"/>
                </a:solidFill>
                <a:latin typeface="Arial" panose="020B0604020202020204" pitchFamily="34" charset="0"/>
                <a:cs typeface="Arial" panose="020B0604020202020204" pitchFamily="34" charset="0"/>
              </a:rPr>
              <a:t>Paddy</a:t>
            </a:r>
            <a:endParaRPr lang="en-IN" sz="1350" kern="1200" dirty="0">
              <a:solidFill>
                <a:prstClr val="black"/>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2F4C3AF5-D04A-5291-B4A7-35362512E6C9}"/>
              </a:ext>
            </a:extLst>
          </p:cNvPr>
          <p:cNvSpPr/>
          <p:nvPr/>
        </p:nvSpPr>
        <p:spPr>
          <a:xfrm>
            <a:off x="4572000" y="3710023"/>
            <a:ext cx="1832162" cy="801466"/>
          </a:xfrm>
          <a:prstGeom prst="rect">
            <a:avLst/>
          </a:prstGeom>
          <a:noFill/>
          <a:ln w="76200">
            <a:solidFill>
              <a:srgbClr val="A519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r>
              <a:rPr lang="en-US" sz="1350" kern="1200" dirty="0">
                <a:solidFill>
                  <a:prstClr val="black"/>
                </a:solidFill>
                <a:latin typeface="Arial" panose="020B0604020202020204" pitchFamily="34" charset="0"/>
                <a:cs typeface="Arial" panose="020B0604020202020204" pitchFamily="34" charset="0"/>
              </a:rPr>
              <a:t>Cassava</a:t>
            </a:r>
            <a:endParaRPr lang="en-IN" sz="1350" kern="1200" dirty="0">
              <a:solidFill>
                <a:prstClr val="black"/>
              </a:solidFill>
              <a:latin typeface="Arial" panose="020B0604020202020204" pitchFamily="34" charset="0"/>
              <a:cs typeface="Arial" panose="020B0604020202020204" pitchFamily="34" charset="0"/>
            </a:endParaRPr>
          </a:p>
        </p:txBody>
      </p:sp>
      <p:cxnSp>
        <p:nvCxnSpPr>
          <p:cNvPr id="9" name="Connector: Elbow 8">
            <a:extLst>
              <a:ext uri="{FF2B5EF4-FFF2-40B4-BE49-F238E27FC236}">
                <a16:creationId xmlns:a16="http://schemas.microsoft.com/office/drawing/2014/main" id="{A40005BC-DCE7-2D05-3368-FADBD6BBACF1}"/>
              </a:ext>
            </a:extLst>
          </p:cNvPr>
          <p:cNvCxnSpPr>
            <a:stCxn id="4" idx="3"/>
            <a:endCxn id="5" idx="1"/>
          </p:cNvCxnSpPr>
          <p:nvPr/>
        </p:nvCxnSpPr>
        <p:spPr>
          <a:xfrm flipV="1">
            <a:off x="2460813" y="1499882"/>
            <a:ext cx="2111188" cy="937398"/>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 name="Connector: Elbow 9">
            <a:extLst>
              <a:ext uri="{FF2B5EF4-FFF2-40B4-BE49-F238E27FC236}">
                <a16:creationId xmlns:a16="http://schemas.microsoft.com/office/drawing/2014/main" id="{798B8A9D-A8F5-534B-3BDC-29879BB5ECDE}"/>
              </a:ext>
            </a:extLst>
          </p:cNvPr>
          <p:cNvCxnSpPr>
            <a:cxnSpLocks/>
            <a:stCxn id="4" idx="3"/>
            <a:endCxn id="7" idx="1"/>
          </p:cNvCxnSpPr>
          <p:nvPr/>
        </p:nvCxnSpPr>
        <p:spPr>
          <a:xfrm>
            <a:off x="2460813" y="2437279"/>
            <a:ext cx="2111188" cy="1673477"/>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 name="Connector: Elbow 12">
            <a:extLst>
              <a:ext uri="{FF2B5EF4-FFF2-40B4-BE49-F238E27FC236}">
                <a16:creationId xmlns:a16="http://schemas.microsoft.com/office/drawing/2014/main" id="{605E40FF-6628-E23B-9A11-00C89428E249}"/>
              </a:ext>
            </a:extLst>
          </p:cNvPr>
          <p:cNvCxnSpPr>
            <a:cxnSpLocks/>
            <a:stCxn id="4" idx="3"/>
            <a:endCxn id="6" idx="1"/>
          </p:cNvCxnSpPr>
          <p:nvPr/>
        </p:nvCxnSpPr>
        <p:spPr>
          <a:xfrm>
            <a:off x="2460813" y="2437280"/>
            <a:ext cx="2111188" cy="329502"/>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6" name="TextBox 15">
            <a:extLst>
              <a:ext uri="{FF2B5EF4-FFF2-40B4-BE49-F238E27FC236}">
                <a16:creationId xmlns:a16="http://schemas.microsoft.com/office/drawing/2014/main" id="{4DCDED85-E920-AC71-BB48-BEFACE2966DA}"/>
              </a:ext>
            </a:extLst>
          </p:cNvPr>
          <p:cNvSpPr txBox="1"/>
          <p:nvPr/>
        </p:nvSpPr>
        <p:spPr>
          <a:xfrm>
            <a:off x="4572000" y="571500"/>
            <a:ext cx="1832162" cy="300082"/>
          </a:xfrm>
          <a:prstGeom prst="rect">
            <a:avLst/>
          </a:prstGeom>
          <a:noFill/>
        </p:spPr>
        <p:txBody>
          <a:bodyPr wrap="square" rtlCol="0">
            <a:spAutoFit/>
          </a:bodyPr>
          <a:lstStyle/>
          <a:p>
            <a:pPr algn="ctr" defTabSz="685800">
              <a:buClrTx/>
            </a:pPr>
            <a:r>
              <a:rPr lang="en-US" sz="1350" b="1" kern="1200" dirty="0">
                <a:solidFill>
                  <a:srgbClr val="00B050"/>
                </a:solidFill>
                <a:latin typeface="Arial" panose="020B0604020202020204" pitchFamily="34" charset="0"/>
                <a:ea typeface="+mn-ea"/>
                <a:cs typeface="Arial" panose="020B0604020202020204" pitchFamily="34" charset="0"/>
              </a:rPr>
              <a:t>Domains</a:t>
            </a:r>
            <a:endParaRPr lang="en-IN" sz="1350" b="1" kern="1200" dirty="0">
              <a:solidFill>
                <a:srgbClr val="00B050"/>
              </a:solidFill>
              <a:latin typeface="Arial" panose="020B0604020202020204" pitchFamily="34" charset="0"/>
              <a:ea typeface="+mn-ea"/>
              <a:cs typeface="Arial" panose="020B0604020202020204" pitchFamily="34" charset="0"/>
            </a:endParaRPr>
          </a:p>
        </p:txBody>
      </p:sp>
      <p:pic>
        <p:nvPicPr>
          <p:cNvPr id="3" name="Picture 4" descr="Icon&#10;&#10;Description automatically generated">
            <a:extLst>
              <a:ext uri="{FF2B5EF4-FFF2-40B4-BE49-F238E27FC236}">
                <a16:creationId xmlns:a16="http://schemas.microsoft.com/office/drawing/2014/main" id="{0E43B22D-D6CC-FB09-5439-7842DC982BA1}"/>
              </a:ext>
            </a:extLst>
          </p:cNvPr>
          <p:cNvPicPr>
            <a:picLocks noChangeAspect="1"/>
          </p:cNvPicPr>
          <p:nvPr/>
        </p:nvPicPr>
        <p:blipFill>
          <a:blip r:embed="rId2"/>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1491616334"/>
      </p:ext>
    </p:extLst>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TotalTime>
  <Words>927</Words>
  <Application>Microsoft Office PowerPoint</Application>
  <PresentationFormat>On-screen Show (16:9)</PresentationFormat>
  <Paragraphs>120</Paragraphs>
  <Slides>16</Slides>
  <Notes>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16</vt:i4>
      </vt:variant>
    </vt:vector>
  </HeadingPairs>
  <TitlesOfParts>
    <vt:vector size="25" baseType="lpstr">
      <vt:lpstr>Arial</vt:lpstr>
      <vt:lpstr>Calibri Light</vt:lpstr>
      <vt:lpstr>Lato Black</vt:lpstr>
      <vt:lpstr>Lato</vt:lpstr>
      <vt:lpstr>Calibri</vt:lpstr>
      <vt:lpstr>-apple-system</vt:lpstr>
      <vt:lpstr>TI Template</vt:lpstr>
      <vt:lpstr>TI Template</vt:lpstr>
      <vt:lpstr>Office Theme</vt:lpstr>
      <vt:lpstr>PLEDGE TO PROGRESS Sustainability Hackathon </vt:lpstr>
      <vt:lpstr>Problem Statement</vt:lpstr>
      <vt:lpstr>Relevance to the Hackathon</vt:lpstr>
      <vt:lpstr>User Segment &amp; Pain Points</vt:lpstr>
      <vt:lpstr>Pre-Requisite</vt:lpstr>
      <vt:lpstr>Why Paddy </vt:lpstr>
      <vt:lpstr>Why Bees </vt:lpstr>
      <vt:lpstr>Why Cassava </vt:lpstr>
      <vt:lpstr>Architecture</vt:lpstr>
      <vt:lpstr>Architecture Part 1 [ Vision only ]</vt:lpstr>
      <vt:lpstr>Architecture Part 2 [ Generative AI ] Logical Architecture</vt:lpstr>
      <vt:lpstr>Architecture Part 2 [ Generative AI ] Technical  Architecture</vt:lpstr>
      <vt:lpstr>Components</vt:lpstr>
      <vt:lpstr>Data Flow</vt:lpstr>
      <vt:lpstr>Key Differentiators &amp; Adoption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Ambarish Ganguly</dc:creator>
  <cp:lastModifiedBy>Ambarish Ganguly</cp:lastModifiedBy>
  <cp:revision>80</cp:revision>
  <dcterms:modified xsi:type="dcterms:W3CDTF">2023-04-23T08:28:29Z</dcterms:modified>
</cp:coreProperties>
</file>