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8"/>
  </p:notesMasterIdLst>
  <p:sldIdLst>
    <p:sldId id="265" r:id="rId3"/>
    <p:sldId id="266" r:id="rId4"/>
    <p:sldId id="258" r:id="rId5"/>
    <p:sldId id="259" r:id="rId6"/>
    <p:sldId id="260" r:id="rId7"/>
    <p:sldId id="261" r:id="rId8"/>
    <p:sldId id="268" r:id="rId9"/>
    <p:sldId id="267" r:id="rId10"/>
    <p:sldId id="269" r:id="rId11"/>
    <p:sldId id="270" r:id="rId12"/>
    <p:sldId id="271" r:id="rId13"/>
    <p:sldId id="272" r:id="rId14"/>
    <p:sldId id="273" r:id="rId15"/>
    <p:sldId id="262" r:id="rId16"/>
    <p:sldId id="264"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Lato Black" panose="020F0502020204030203" pitchFamily="34" charset="0"/>
      <p:bold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950B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customschemas.google.com/relationships/presentationmetadata" Target="metadata"/><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20518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86958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71140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059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14316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5410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theme" Target="../theme/theme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a:t>
            </a:r>
            <a:br>
              <a:rPr lang="en" sz="4000" dirty="0"/>
            </a:b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b="1" dirty="0"/>
              <a:t>Your Team Name </a:t>
            </a:r>
            <a:r>
              <a:rPr lang="en-US" dirty="0"/>
              <a:t>: Ambarish Ganguly</a:t>
            </a:r>
          </a:p>
          <a:p>
            <a:endParaRPr lang="en-US" dirty="0"/>
          </a:p>
          <a:p>
            <a:r>
              <a:rPr lang="en-US" b="1" dirty="0"/>
              <a:t>Your team bio </a:t>
            </a:r>
            <a:r>
              <a:rPr lang="en-US" dirty="0"/>
              <a:t>: Microsoft Valuable Professional [ AI Category ]</a:t>
            </a:r>
          </a:p>
          <a:p>
            <a:r>
              <a:rPr lang="en-US" dirty="0"/>
              <a:t>Microsoft Certified Trainer</a:t>
            </a:r>
          </a:p>
          <a:p>
            <a:endParaRPr lang="en-US" dirty="0"/>
          </a:p>
          <a:p>
            <a:r>
              <a:rPr lang="en-US" dirty="0"/>
              <a:t>Date : 22</a:t>
            </a:r>
            <a:r>
              <a:rPr lang="en-US" baseline="30000" dirty="0"/>
              <a:t>nd</a:t>
            </a:r>
            <a:r>
              <a:rPr lang="en-US" dirty="0"/>
              <a:t> April 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3692105" y="1795402"/>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3524756" y="1411129"/>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
        <p:nvSpPr>
          <p:cNvPr id="2" name="TextBox 1">
            <a:extLst>
              <a:ext uri="{FF2B5EF4-FFF2-40B4-BE49-F238E27FC236}">
                <a16:creationId xmlns:a16="http://schemas.microsoft.com/office/drawing/2014/main" id="{1C396D0A-92AE-F648-00AD-92CFC86DDE60}"/>
              </a:ext>
            </a:extLst>
          </p:cNvPr>
          <p:cNvSpPr txBox="1"/>
          <p:nvPr/>
        </p:nvSpPr>
        <p:spPr>
          <a:xfrm>
            <a:off x="202721" y="2657073"/>
            <a:ext cx="7149350" cy="461665"/>
          </a:xfrm>
          <a:prstGeom prst="rect">
            <a:avLst/>
          </a:prstGeom>
          <a:noFill/>
        </p:spPr>
        <p:txBody>
          <a:bodyPr wrap="square" rtlCol="0">
            <a:spAutoFit/>
          </a:bodyPr>
          <a:lstStyle/>
          <a:p>
            <a:r>
              <a:rPr lang="en" sz="2400" b="1" dirty="0">
                <a:solidFill>
                  <a:srgbClr val="FF00FF"/>
                </a:solidFill>
              </a:rPr>
              <a:t>Student Mentor – AI Powered Platform </a:t>
            </a:r>
            <a:endParaRPr lang="en-IN" sz="2400" b="1" dirty="0">
              <a:solidFill>
                <a:srgbClr val="FF00FF"/>
              </a:solidFill>
            </a:endParaRPr>
          </a:p>
        </p:txBody>
      </p:sp>
    </p:spTree>
    <p:extLst>
      <p:ext uri="{BB962C8B-B14F-4D97-AF65-F5344CB8AC3E}">
        <p14:creationId xmlns:p14="http://schemas.microsoft.com/office/powerpoint/2010/main" val="104317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6" name="Picture 5">
            <a:extLst>
              <a:ext uri="{FF2B5EF4-FFF2-40B4-BE49-F238E27FC236}">
                <a16:creationId xmlns:a16="http://schemas.microsoft.com/office/drawing/2014/main" id="{BE3155DA-2930-2B6C-8D34-253158DC4018}"/>
              </a:ext>
            </a:extLst>
          </p:cNvPr>
          <p:cNvPicPr>
            <a:picLocks noChangeAspect="1"/>
          </p:cNvPicPr>
          <p:nvPr/>
        </p:nvPicPr>
        <p:blipFill>
          <a:blip r:embed="rId4"/>
          <a:stretch>
            <a:fillRect/>
          </a:stretch>
        </p:blipFill>
        <p:spPr>
          <a:xfrm>
            <a:off x="601636" y="171242"/>
            <a:ext cx="7940728" cy="4801016"/>
          </a:xfrm>
          <a:prstGeom prst="rect">
            <a:avLst/>
          </a:prstGeom>
        </p:spPr>
      </p:pic>
    </p:spTree>
    <p:extLst>
      <p:ext uri="{BB962C8B-B14F-4D97-AF65-F5344CB8AC3E}">
        <p14:creationId xmlns:p14="http://schemas.microsoft.com/office/powerpoint/2010/main" val="2567807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4" name="Picture 3">
            <a:extLst>
              <a:ext uri="{FF2B5EF4-FFF2-40B4-BE49-F238E27FC236}">
                <a16:creationId xmlns:a16="http://schemas.microsoft.com/office/drawing/2014/main" id="{76637301-CC5F-6BBC-6C05-B2EED4FA6157}"/>
              </a:ext>
            </a:extLst>
          </p:cNvPr>
          <p:cNvPicPr>
            <a:picLocks noChangeAspect="1"/>
          </p:cNvPicPr>
          <p:nvPr/>
        </p:nvPicPr>
        <p:blipFill>
          <a:blip r:embed="rId4"/>
          <a:stretch>
            <a:fillRect/>
          </a:stretch>
        </p:blipFill>
        <p:spPr>
          <a:xfrm>
            <a:off x="811204" y="37880"/>
            <a:ext cx="7521592" cy="5067739"/>
          </a:xfrm>
          <a:prstGeom prst="rect">
            <a:avLst/>
          </a:prstGeom>
        </p:spPr>
      </p:pic>
    </p:spTree>
    <p:extLst>
      <p:ext uri="{BB962C8B-B14F-4D97-AF65-F5344CB8AC3E}">
        <p14:creationId xmlns:p14="http://schemas.microsoft.com/office/powerpoint/2010/main" val="3608151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4" name="Picture 3">
            <a:extLst>
              <a:ext uri="{FF2B5EF4-FFF2-40B4-BE49-F238E27FC236}">
                <a16:creationId xmlns:a16="http://schemas.microsoft.com/office/drawing/2014/main" id="{F1EA0D02-422B-6B35-48DF-78BC99A0BB45}"/>
              </a:ext>
            </a:extLst>
          </p:cNvPr>
          <p:cNvPicPr>
            <a:picLocks noChangeAspect="1"/>
          </p:cNvPicPr>
          <p:nvPr/>
        </p:nvPicPr>
        <p:blipFill>
          <a:blip r:embed="rId4"/>
          <a:stretch>
            <a:fillRect/>
          </a:stretch>
        </p:blipFill>
        <p:spPr>
          <a:xfrm>
            <a:off x="839955" y="0"/>
            <a:ext cx="7464089" cy="5143500"/>
          </a:xfrm>
          <a:prstGeom prst="rect">
            <a:avLst/>
          </a:prstGeom>
        </p:spPr>
      </p:pic>
    </p:spTree>
    <p:extLst>
      <p:ext uri="{BB962C8B-B14F-4D97-AF65-F5344CB8AC3E}">
        <p14:creationId xmlns:p14="http://schemas.microsoft.com/office/powerpoint/2010/main" val="1077554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8CD40E-72F3-8A81-EA9B-A95EB915B8D4}"/>
              </a:ext>
            </a:extLst>
          </p:cNvPr>
          <p:cNvPicPr>
            <a:picLocks noChangeAspect="1"/>
          </p:cNvPicPr>
          <p:nvPr/>
        </p:nvPicPr>
        <p:blipFill>
          <a:blip r:embed="rId2"/>
          <a:stretch>
            <a:fillRect/>
          </a:stretch>
        </p:blipFill>
        <p:spPr>
          <a:xfrm>
            <a:off x="755854" y="0"/>
            <a:ext cx="7632291" cy="5143500"/>
          </a:xfrm>
          <a:prstGeom prst="rect">
            <a:avLst/>
          </a:prstGeom>
        </p:spPr>
      </p:pic>
    </p:spTree>
    <p:extLst>
      <p:ext uri="{BB962C8B-B14F-4D97-AF65-F5344CB8AC3E}">
        <p14:creationId xmlns:p14="http://schemas.microsoft.com/office/powerpoint/2010/main" val="427321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r>
              <a:rPr lang="en-US" i="0" dirty="0">
                <a:solidFill>
                  <a:schemeClr val="tx1"/>
                </a:solidFill>
                <a:effectLst/>
                <a:latin typeface="+mn-lt"/>
              </a:rPr>
              <a:t>Student Mentor is an AI-powered platform designed to assist students in various aspects of their academic and professional lives. With features like medical, literature, and career question answering, summary generation, and chat facilities, Student Mentor provides comprehensive support for students seeking guidance and assistance</a:t>
            </a:r>
          </a:p>
          <a:p>
            <a:endParaRPr lang="en-US" dirty="0">
              <a:solidFill>
                <a:schemeClr val="tx1"/>
              </a:solidFill>
              <a:latin typeface="+mn-lt"/>
            </a:endParaRPr>
          </a:p>
          <a:p>
            <a:r>
              <a:rPr lang="en-US" i="0" dirty="0">
                <a:solidFill>
                  <a:schemeClr val="tx1"/>
                </a:solidFill>
                <a:effectLst/>
                <a:latin typeface="+mn-lt"/>
              </a:rPr>
              <a:t>This platform </a:t>
            </a:r>
            <a:r>
              <a:rPr lang="en-US" dirty="0">
                <a:solidFill>
                  <a:schemeClr val="tx1"/>
                </a:solidFill>
                <a:latin typeface="+mn-lt"/>
              </a:rPr>
              <a:t>has practiced the </a:t>
            </a:r>
            <a:r>
              <a:rPr lang="en-US" b="1" dirty="0">
                <a:solidFill>
                  <a:srgbClr val="00B0F0"/>
                </a:solidFill>
                <a:latin typeface="+mn-lt"/>
              </a:rPr>
              <a:t>BLUE OCEAN Strategy </a:t>
            </a:r>
            <a:r>
              <a:rPr lang="en-US" dirty="0">
                <a:solidFill>
                  <a:schemeClr val="tx1"/>
                </a:solidFill>
                <a:latin typeface="+mn-lt"/>
              </a:rPr>
              <a:t>so that there is no product which offers such facilities.</a:t>
            </a:r>
            <a:endParaRPr lang="en-US" b="1" i="0" dirty="0">
              <a:solidFill>
                <a:schemeClr val="tx1"/>
              </a:solidFill>
              <a:effectLst/>
              <a:latin typeface="+mn-lt"/>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Ambarish Ganguly</a:t>
            </a: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6" name="TextBox 5">
            <a:extLst>
              <a:ext uri="{FF2B5EF4-FFF2-40B4-BE49-F238E27FC236}">
                <a16:creationId xmlns:a16="http://schemas.microsoft.com/office/drawing/2014/main" id="{ECA2F92B-DB59-1A2B-3903-39A1C049FE51}"/>
              </a:ext>
            </a:extLst>
          </p:cNvPr>
          <p:cNvSpPr txBox="1"/>
          <p:nvPr/>
        </p:nvSpPr>
        <p:spPr>
          <a:xfrm>
            <a:off x="494629" y="805550"/>
            <a:ext cx="8335046" cy="2462213"/>
          </a:xfrm>
          <a:prstGeom prst="rect">
            <a:avLst/>
          </a:prstGeom>
          <a:noFill/>
          <a:ln>
            <a:solidFill>
              <a:schemeClr val="accent5">
                <a:lumMod val="85000"/>
              </a:schemeClr>
            </a:solidFill>
          </a:ln>
        </p:spPr>
        <p:txBody>
          <a:bodyPr wrap="square" rtlCol="0">
            <a:spAutoFit/>
          </a:bodyPr>
          <a:lstStyle/>
          <a:p>
            <a:r>
              <a:rPr lang="en-US" i="0" dirty="0">
                <a:solidFill>
                  <a:schemeClr val="tx1"/>
                </a:solidFill>
                <a:effectLst/>
                <a:latin typeface="+mn-lt"/>
              </a:rPr>
              <a:t>Student Mentor is an AI-powered platform designed to assist students in various aspects of their academic and professional lives. With features like medical, literature, and career question answering, summary generation, and chat facilities, Student Mentor provides comprehensive support for students seeking guidance and assistance</a:t>
            </a:r>
          </a:p>
          <a:p>
            <a:endParaRPr lang="en-US" dirty="0">
              <a:solidFill>
                <a:schemeClr val="tx1"/>
              </a:solidFill>
              <a:latin typeface="+mn-lt"/>
            </a:endParaRPr>
          </a:p>
          <a:p>
            <a:r>
              <a:rPr lang="en-US" dirty="0">
                <a:solidFill>
                  <a:schemeClr val="tx1"/>
                </a:solidFill>
                <a:latin typeface="+mn-lt"/>
              </a:rPr>
              <a:t>It has 3 components:</a:t>
            </a:r>
          </a:p>
          <a:p>
            <a:pPr marL="285750" indent="-285750">
              <a:buFont typeface="Arial" panose="020B0604020202020204" pitchFamily="34" charset="0"/>
              <a:buChar char="•"/>
            </a:pPr>
            <a:r>
              <a:rPr lang="en-US" b="1" dirty="0">
                <a:solidFill>
                  <a:schemeClr val="tx1"/>
                </a:solidFill>
                <a:latin typeface="+mn-lt"/>
              </a:rPr>
              <a:t>Medical Question and Answering </a:t>
            </a:r>
            <a:r>
              <a:rPr lang="en-US" dirty="0">
                <a:solidFill>
                  <a:schemeClr val="tx1"/>
                </a:solidFill>
                <a:latin typeface="+mn-lt"/>
              </a:rPr>
              <a:t>: Helps to answer questions on common medical issues faced by the students</a:t>
            </a:r>
          </a:p>
          <a:p>
            <a:pPr marL="285750" indent="-285750">
              <a:buFont typeface="Arial" panose="020B0604020202020204" pitchFamily="34" charset="0"/>
              <a:buChar char="•"/>
            </a:pPr>
            <a:r>
              <a:rPr lang="en-US" b="1" dirty="0">
                <a:solidFill>
                  <a:schemeClr val="tx1"/>
                </a:solidFill>
                <a:latin typeface="+mn-lt"/>
              </a:rPr>
              <a:t>Literature Question and Answering </a:t>
            </a:r>
            <a:r>
              <a:rPr lang="en-US" dirty="0">
                <a:solidFill>
                  <a:schemeClr val="tx1"/>
                </a:solidFill>
                <a:latin typeface="+mn-lt"/>
              </a:rPr>
              <a:t>: Helps to answer questions on Classic Literature texts as well as NCERT English books </a:t>
            </a:r>
          </a:p>
          <a:p>
            <a:pPr marL="285750" indent="-285750">
              <a:buFont typeface="Arial" panose="020B0604020202020204" pitchFamily="34" charset="0"/>
              <a:buChar char="•"/>
            </a:pPr>
            <a:r>
              <a:rPr lang="en-US" b="1" dirty="0">
                <a:solidFill>
                  <a:schemeClr val="tx1"/>
                </a:solidFill>
                <a:latin typeface="+mn-lt"/>
              </a:rPr>
              <a:t>Career Recommender</a:t>
            </a:r>
            <a:r>
              <a:rPr lang="en-US" dirty="0">
                <a:solidFill>
                  <a:schemeClr val="tx1"/>
                </a:solidFill>
                <a:latin typeface="+mn-lt"/>
              </a:rPr>
              <a:t> : Helps to answer career questions for students</a:t>
            </a:r>
            <a:endParaRPr lang="en-IN" dirty="0">
              <a:solidFill>
                <a:schemeClr val="tx1"/>
              </a:solidFill>
              <a:latin typeface="+mn-lt"/>
            </a:endParaRPr>
          </a:p>
        </p:txBody>
      </p:sp>
      <p:sp>
        <p:nvSpPr>
          <p:cNvPr id="2" name="TextBox 1">
            <a:extLst>
              <a:ext uri="{FF2B5EF4-FFF2-40B4-BE49-F238E27FC236}">
                <a16:creationId xmlns:a16="http://schemas.microsoft.com/office/drawing/2014/main" id="{6C804E6A-DBF4-CA96-51DF-AC62430D6FDD}"/>
              </a:ext>
            </a:extLst>
          </p:cNvPr>
          <p:cNvSpPr txBox="1"/>
          <p:nvPr/>
        </p:nvSpPr>
        <p:spPr>
          <a:xfrm>
            <a:off x="494629" y="3267763"/>
            <a:ext cx="8335046" cy="1358513"/>
          </a:xfrm>
          <a:prstGeom prst="rect">
            <a:avLst/>
          </a:prstGeom>
          <a:noFill/>
          <a:ln>
            <a:solidFill>
              <a:schemeClr val="accent5">
                <a:lumMod val="85000"/>
              </a:schemeClr>
            </a:solidFill>
          </a:ln>
        </p:spPr>
        <p:txBody>
          <a:bodyPr wrap="square" rtlCol="0">
            <a:spAutoFit/>
          </a:bodyPr>
          <a:lstStyle/>
          <a:p>
            <a:r>
              <a:rPr lang="en-US" b="1" dirty="0">
                <a:solidFill>
                  <a:srgbClr val="00B050"/>
                </a:solidFill>
              </a:rPr>
              <a:t>This is aligned with the EdTech Theme of the hackathon</a:t>
            </a:r>
          </a:p>
          <a:p>
            <a:pPr algn="l">
              <a:lnSpc>
                <a:spcPct val="200000"/>
              </a:lnSpc>
              <a:buFont typeface="+mj-lt"/>
              <a:buAutoNum type="arabicPeriod"/>
            </a:pPr>
            <a:r>
              <a:rPr lang="en-US" sz="1200" dirty="0">
                <a:solidFill>
                  <a:schemeClr val="tx1"/>
                </a:solidFill>
                <a:latin typeface="+mn-lt"/>
              </a:rPr>
              <a:t>Build innovative solutions and / OR PoV's to bring in the Social, Economic and Accessibility elements in the Education Sector</a:t>
            </a:r>
          </a:p>
          <a:p>
            <a:pPr algn="l">
              <a:lnSpc>
                <a:spcPct val="200000"/>
              </a:lnSpc>
              <a:buFont typeface="+mj-lt"/>
              <a:buAutoNum type="arabicPeriod"/>
            </a:pPr>
            <a:r>
              <a:rPr lang="en-US" sz="1200" dirty="0">
                <a:solidFill>
                  <a:schemeClr val="tx1"/>
                </a:solidFill>
                <a:latin typeface="+mn-lt"/>
              </a:rPr>
              <a:t>Use Azure Data + Analytics + AI/ Open AI technologies to build sustainable ed tech solutions for rural areas in India</a:t>
            </a:r>
            <a:endParaRPr lang="en-IN" b="1" dirty="0">
              <a:solidFill>
                <a:srgbClr val="00B050"/>
              </a:solidFill>
            </a:endParaRPr>
          </a:p>
        </p:txBody>
      </p:sp>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i="0" u="none" strike="noStrike" cap="none" dirty="0">
                <a:solidFill>
                  <a:srgbClr val="222222"/>
                </a:solidFill>
                <a:highlight>
                  <a:srgbClr val="FFFFFF"/>
                </a:highlight>
                <a:latin typeface="+mn-lt"/>
                <a:ea typeface="Lato"/>
                <a:cs typeface="Lato"/>
                <a:sym typeface="Lato"/>
              </a:rPr>
              <a:t>This product is targeted towards</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mn-lt"/>
                <a:ea typeface="Lato"/>
                <a:cs typeface="Lato"/>
                <a:sym typeface="Lato"/>
              </a:rPr>
              <a:t>Students</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mn-lt"/>
                <a:ea typeface="Lato"/>
                <a:cs typeface="Lato"/>
                <a:sym typeface="Lato"/>
              </a:rPr>
              <a:t>Professionals</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mn-lt"/>
                <a:ea typeface="Lato"/>
                <a:cs typeface="Lato"/>
                <a:sym typeface="Lato"/>
              </a:rPr>
              <a:t>Learner</a:t>
            </a:r>
          </a:p>
          <a:p>
            <a:pPr marR="0" lvl="0" algn="l" rtl="0">
              <a:lnSpc>
                <a:spcPct val="115000"/>
              </a:lnSpc>
              <a:spcBef>
                <a:spcPts val="1000"/>
              </a:spcBef>
              <a:spcAft>
                <a:spcPts val="0"/>
              </a:spcAft>
              <a:buClr>
                <a:srgbClr val="000000"/>
              </a:buClr>
              <a:buSzPts val="1400"/>
            </a:pPr>
            <a:endParaRPr lang="en" sz="140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0"/>
              </a:spcAft>
              <a:buClr>
                <a:srgbClr val="000000"/>
              </a:buClr>
              <a:buSzPts val="1400"/>
              <a:buFont typeface="Arial"/>
              <a:buNone/>
            </a:pPr>
            <a:endParaRPr sz="1400" b="1"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576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mn-lt"/>
                <a:ea typeface="Lato"/>
                <a:cs typeface="Lato"/>
                <a:sym typeface="Lato"/>
              </a:rPr>
              <a:t>What are the alternatives/competitive products for the problem you are solving?</a:t>
            </a:r>
            <a:endParaRPr sz="1400" b="0" i="0" u="none" strike="noStrike" cap="none" dirty="0">
              <a:solidFill>
                <a:srgbClr val="000000"/>
              </a:solidFill>
              <a:latin typeface="+mn-lt"/>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2" name="Google Shape;378;p7">
            <a:extLst>
              <a:ext uri="{FF2B5EF4-FFF2-40B4-BE49-F238E27FC236}">
                <a16:creationId xmlns:a16="http://schemas.microsoft.com/office/drawing/2014/main" id="{29F59CAE-202D-9F72-83D8-410D1B53F0D8}"/>
              </a:ext>
            </a:extLst>
          </p:cNvPr>
          <p:cNvSpPr txBox="1"/>
          <p:nvPr/>
        </p:nvSpPr>
        <p:spPr>
          <a:xfrm>
            <a:off x="436175" y="1729200"/>
            <a:ext cx="8238600" cy="3414300"/>
          </a:xfrm>
          <a:prstGeom prst="rect">
            <a:avLst/>
          </a:prstGeom>
          <a:noFill/>
          <a:ln>
            <a:noFill/>
          </a:ln>
        </p:spPr>
        <p:txBody>
          <a:bodyPr spcFirstLastPara="1" wrap="square" lIns="91425" tIns="91425" rIns="91425" bIns="91425" anchor="t" anchorCtr="0">
            <a:noAutofit/>
          </a:bodyPr>
          <a:lstStyle/>
          <a:p>
            <a:r>
              <a:rPr lang="en-US" i="0" dirty="0">
                <a:solidFill>
                  <a:schemeClr val="tx1"/>
                </a:solidFill>
                <a:effectLst/>
                <a:latin typeface="+mn-lt"/>
              </a:rPr>
              <a:t>Student Mentor is an AI-powered platform designed to assist students in various aspects of their academic and professional lives. With features like medical, literature, and career question answering, summary generation, and chat facilities, Student Mentor provides comprehensive support for students seeking guidance and assistance</a:t>
            </a:r>
          </a:p>
          <a:p>
            <a:endParaRPr lang="en-US" dirty="0">
              <a:solidFill>
                <a:schemeClr val="tx1"/>
              </a:solidFill>
              <a:latin typeface="+mn-lt"/>
            </a:endParaRPr>
          </a:p>
          <a:p>
            <a:r>
              <a:rPr lang="en-US" i="0" dirty="0">
                <a:solidFill>
                  <a:schemeClr val="tx1"/>
                </a:solidFill>
                <a:effectLst/>
                <a:latin typeface="+mn-lt"/>
              </a:rPr>
              <a:t>This platform </a:t>
            </a:r>
            <a:r>
              <a:rPr lang="en-US" dirty="0">
                <a:solidFill>
                  <a:schemeClr val="tx1"/>
                </a:solidFill>
                <a:latin typeface="+mn-lt"/>
              </a:rPr>
              <a:t>has practiced the </a:t>
            </a:r>
            <a:r>
              <a:rPr lang="en-US" b="1" dirty="0">
                <a:solidFill>
                  <a:srgbClr val="00B0F0"/>
                </a:solidFill>
                <a:latin typeface="+mn-lt"/>
              </a:rPr>
              <a:t>BLUE OCEAN Strategy </a:t>
            </a:r>
            <a:r>
              <a:rPr lang="en-US" dirty="0">
                <a:solidFill>
                  <a:schemeClr val="tx1"/>
                </a:solidFill>
                <a:latin typeface="+mn-lt"/>
              </a:rPr>
              <a:t>so that there is no product which offers such facilities.</a:t>
            </a:r>
            <a:endParaRPr lang="en-US" b="1" i="0" dirty="0">
              <a:solidFill>
                <a:schemeClr val="tx1"/>
              </a:solidFill>
              <a:effectLst/>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32000"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endParaRPr sz="200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5" name="TextBox 4">
            <a:extLst>
              <a:ext uri="{FF2B5EF4-FFF2-40B4-BE49-F238E27FC236}">
                <a16:creationId xmlns:a16="http://schemas.microsoft.com/office/drawing/2014/main" id="{34B4B911-DED3-CD33-8686-C710F4B79E9C}"/>
              </a:ext>
            </a:extLst>
          </p:cNvPr>
          <p:cNvSpPr txBox="1"/>
          <p:nvPr/>
        </p:nvSpPr>
        <p:spPr>
          <a:xfrm>
            <a:off x="494617" y="1381550"/>
            <a:ext cx="7799277" cy="307777"/>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B0D28C2A-4DBA-C336-7D3D-2D6ED7AA675A}"/>
              </a:ext>
            </a:extLst>
          </p:cNvPr>
          <p:cNvSpPr txBox="1"/>
          <p:nvPr/>
        </p:nvSpPr>
        <p:spPr>
          <a:xfrm>
            <a:off x="223154" y="1378908"/>
            <a:ext cx="7877858" cy="2805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 sz="2000" b="1" dirty="0">
                <a:solidFill>
                  <a:schemeClr val="tx1"/>
                </a:solidFill>
                <a:highlight>
                  <a:srgbClr val="FFFFFF"/>
                </a:highlight>
              </a:rPr>
              <a:t>Azure Open AI</a:t>
            </a:r>
          </a:p>
          <a:p>
            <a:pPr marL="285750" indent="-285750">
              <a:lnSpc>
                <a:spcPct val="150000"/>
              </a:lnSpc>
              <a:buFont typeface="Arial" panose="020B0604020202020204" pitchFamily="34" charset="0"/>
              <a:buChar char="•"/>
            </a:pPr>
            <a:r>
              <a:rPr lang="en" sz="2000" b="0" dirty="0">
                <a:solidFill>
                  <a:schemeClr val="tx1"/>
                </a:solidFill>
                <a:highlight>
                  <a:srgbClr val="FFFFFF"/>
                </a:highlight>
              </a:rPr>
              <a:t>Azure VM</a:t>
            </a:r>
          </a:p>
          <a:p>
            <a:pPr marL="285750" indent="-285750">
              <a:lnSpc>
                <a:spcPct val="150000"/>
              </a:lnSpc>
              <a:buFont typeface="Arial" panose="020B0604020202020204" pitchFamily="34" charset="0"/>
              <a:buChar char="•"/>
            </a:pPr>
            <a:r>
              <a:rPr lang="en" sz="2000" dirty="0">
                <a:solidFill>
                  <a:srgbClr val="00B050"/>
                </a:solidFill>
                <a:highlight>
                  <a:srgbClr val="FFFFFF"/>
                </a:highlight>
              </a:rPr>
              <a:t>Sentence Transformers [ a Open Source Natural Language Processing Model ]</a:t>
            </a:r>
          </a:p>
          <a:p>
            <a:pPr marL="285750" indent="-285750">
              <a:lnSpc>
                <a:spcPct val="150000"/>
              </a:lnSpc>
              <a:buFont typeface="Arial" panose="020B0604020202020204" pitchFamily="34" charset="0"/>
              <a:buChar char="•"/>
            </a:pPr>
            <a:r>
              <a:rPr lang="en" sz="2000" b="0" dirty="0">
                <a:solidFill>
                  <a:srgbClr val="00B050"/>
                </a:solidFill>
                <a:highlight>
                  <a:srgbClr val="FFFFFF"/>
                </a:highlight>
              </a:rPr>
              <a:t>Streamlit [ Open Source UI Framework ]</a:t>
            </a:r>
          </a:p>
          <a:p>
            <a:pPr marL="285750" indent="-285750">
              <a:lnSpc>
                <a:spcPct val="150000"/>
              </a:lnSpc>
              <a:buFont typeface="Arial" panose="020B0604020202020204" pitchFamily="34" charset="0"/>
              <a:buChar char="•"/>
            </a:pPr>
            <a:r>
              <a:rPr lang="en" sz="2000" b="0" dirty="0">
                <a:solidFill>
                  <a:schemeClr val="tx1"/>
                </a:solidFill>
                <a:highlight>
                  <a:srgbClr val="FFFFFF"/>
                </a:highlight>
              </a:rPr>
              <a:t>We may deploy to AKS if required</a:t>
            </a:r>
            <a:endParaRPr lang="en-IN" sz="2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Functional Blocks</a:t>
            </a:r>
            <a:endParaRPr sz="2000" dirty="0"/>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2" name="Rectangle 1">
            <a:extLst>
              <a:ext uri="{FF2B5EF4-FFF2-40B4-BE49-F238E27FC236}">
                <a16:creationId xmlns:a16="http://schemas.microsoft.com/office/drawing/2014/main" id="{8716DED2-DD55-BFA0-4981-A1DD87E43F6C}"/>
              </a:ext>
            </a:extLst>
          </p:cNvPr>
          <p:cNvSpPr/>
          <p:nvPr/>
        </p:nvSpPr>
        <p:spPr>
          <a:xfrm>
            <a:off x="369371" y="948261"/>
            <a:ext cx="2442882" cy="471044"/>
          </a:xfrm>
          <a:prstGeom prst="rect">
            <a:avLst/>
          </a:prstGeom>
          <a:noFill/>
          <a:ln w="76200">
            <a:solidFill>
              <a:srgbClr val="A519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Medical Q&amp;A</a:t>
            </a:r>
            <a:endParaRPr lang="en-IN"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FBA915BA-03E8-60DF-1B31-8D0345D0C01D}"/>
              </a:ext>
            </a:extLst>
          </p:cNvPr>
          <p:cNvSpPr/>
          <p:nvPr/>
        </p:nvSpPr>
        <p:spPr>
          <a:xfrm>
            <a:off x="369371" y="2101364"/>
            <a:ext cx="2442882" cy="471044"/>
          </a:xfrm>
          <a:prstGeom prst="rect">
            <a:avLst/>
          </a:prstGeom>
          <a:noFill/>
          <a:ln w="76200">
            <a:solidFill>
              <a:srgbClr val="A519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Literature Q&amp;A</a:t>
            </a:r>
            <a:endParaRPr lang="en-IN"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3FB4D245-244A-0C98-3082-572999C144A8}"/>
              </a:ext>
            </a:extLst>
          </p:cNvPr>
          <p:cNvSpPr/>
          <p:nvPr/>
        </p:nvSpPr>
        <p:spPr>
          <a:xfrm>
            <a:off x="369371" y="3350740"/>
            <a:ext cx="2442882" cy="456557"/>
          </a:xfrm>
          <a:prstGeom prst="rect">
            <a:avLst/>
          </a:prstGeom>
          <a:noFill/>
          <a:ln w="76200">
            <a:solidFill>
              <a:srgbClr val="A519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Career Q&amp;A </a:t>
            </a:r>
            <a:endParaRPr lang="en-IN"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4CAE183-3416-3922-4791-9D5214C951D3}"/>
              </a:ext>
            </a:extLst>
          </p:cNvPr>
          <p:cNvSpPr txBox="1"/>
          <p:nvPr/>
        </p:nvSpPr>
        <p:spPr>
          <a:xfrm>
            <a:off x="3300413" y="978694"/>
            <a:ext cx="4722018" cy="307777"/>
          </a:xfrm>
          <a:prstGeom prst="rect">
            <a:avLst/>
          </a:prstGeom>
          <a:noFill/>
          <a:ln>
            <a:solidFill>
              <a:schemeClr val="accent4">
                <a:lumMod val="75000"/>
              </a:schemeClr>
            </a:solidFill>
          </a:ln>
        </p:spPr>
        <p:txBody>
          <a:bodyPr wrap="square" rtlCol="0">
            <a:spAutoFit/>
          </a:bodyPr>
          <a:lstStyle/>
          <a:p>
            <a:r>
              <a:rPr lang="en-US" dirty="0"/>
              <a:t>Answers Medical questions</a:t>
            </a:r>
            <a:endParaRPr lang="en-IN" dirty="0"/>
          </a:p>
        </p:txBody>
      </p:sp>
      <p:sp>
        <p:nvSpPr>
          <p:cNvPr id="7" name="TextBox 6">
            <a:extLst>
              <a:ext uri="{FF2B5EF4-FFF2-40B4-BE49-F238E27FC236}">
                <a16:creationId xmlns:a16="http://schemas.microsoft.com/office/drawing/2014/main" id="{579E0C1B-C951-C1F1-E7EC-5B0489647610}"/>
              </a:ext>
            </a:extLst>
          </p:cNvPr>
          <p:cNvSpPr txBox="1"/>
          <p:nvPr/>
        </p:nvSpPr>
        <p:spPr>
          <a:xfrm>
            <a:off x="3300413" y="1859833"/>
            <a:ext cx="4722018" cy="954107"/>
          </a:xfrm>
          <a:prstGeom prst="rect">
            <a:avLst/>
          </a:prstGeom>
          <a:noFill/>
          <a:ln>
            <a:solidFill>
              <a:schemeClr val="accent4">
                <a:lumMod val="85000"/>
              </a:schemeClr>
            </a:solidFill>
          </a:ln>
        </p:spPr>
        <p:txBody>
          <a:bodyPr wrap="square" rtlCol="0">
            <a:spAutoFit/>
          </a:bodyPr>
          <a:lstStyle/>
          <a:p>
            <a:pPr marL="285750" indent="-285750">
              <a:buFont typeface="Arial" panose="020B0604020202020204" pitchFamily="34" charset="0"/>
              <a:buChar char="•"/>
            </a:pPr>
            <a:r>
              <a:rPr lang="en-US" dirty="0"/>
              <a:t>Answers questions from Classic Literature Text</a:t>
            </a:r>
          </a:p>
          <a:p>
            <a:pPr marL="285750" indent="-285750">
              <a:buFont typeface="Arial" panose="020B0604020202020204" pitchFamily="34" charset="0"/>
              <a:buChar char="•"/>
            </a:pPr>
            <a:r>
              <a:rPr lang="en-US" dirty="0"/>
              <a:t>Answers questions from NCERT Books</a:t>
            </a:r>
          </a:p>
          <a:p>
            <a:pPr marL="285750" indent="-285750">
              <a:buFont typeface="Arial" panose="020B0604020202020204" pitchFamily="34" charset="0"/>
              <a:buChar char="•"/>
            </a:pPr>
            <a:r>
              <a:rPr lang="en-US" dirty="0"/>
              <a:t>Summary / Chat / Keywords are also provided for the Literature section</a:t>
            </a:r>
            <a:endParaRPr lang="en-IN" dirty="0"/>
          </a:p>
        </p:txBody>
      </p:sp>
      <p:sp>
        <p:nvSpPr>
          <p:cNvPr id="8" name="TextBox 7">
            <a:extLst>
              <a:ext uri="{FF2B5EF4-FFF2-40B4-BE49-F238E27FC236}">
                <a16:creationId xmlns:a16="http://schemas.microsoft.com/office/drawing/2014/main" id="{35BCF019-A47E-0FAD-9655-BC2878333F89}"/>
              </a:ext>
            </a:extLst>
          </p:cNvPr>
          <p:cNvSpPr txBox="1"/>
          <p:nvPr/>
        </p:nvSpPr>
        <p:spPr>
          <a:xfrm>
            <a:off x="3300413" y="3330243"/>
            <a:ext cx="4722018" cy="523220"/>
          </a:xfrm>
          <a:prstGeom prst="rect">
            <a:avLst/>
          </a:prstGeom>
          <a:noFill/>
          <a:ln>
            <a:solidFill>
              <a:schemeClr val="accent4">
                <a:lumMod val="85000"/>
              </a:schemeClr>
            </a:solidFill>
          </a:ln>
        </p:spPr>
        <p:txBody>
          <a:bodyPr wrap="square" rtlCol="0">
            <a:spAutoFit/>
          </a:bodyPr>
          <a:lstStyle/>
          <a:p>
            <a:r>
              <a:rPr lang="en-US" dirty="0"/>
              <a:t>Providing answers to students / professionals with proper Career answers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Logical Architecture</a:t>
            </a:r>
            <a:endParaRPr sz="2000" dirty="0"/>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4" name="Rectangle 3">
            <a:extLst>
              <a:ext uri="{FF2B5EF4-FFF2-40B4-BE49-F238E27FC236}">
                <a16:creationId xmlns:a16="http://schemas.microsoft.com/office/drawing/2014/main" id="{95A6ACBA-90F0-0C78-1F0F-29A99D413A1A}"/>
              </a:ext>
            </a:extLst>
          </p:cNvPr>
          <p:cNvSpPr/>
          <p:nvPr/>
        </p:nvSpPr>
        <p:spPr>
          <a:xfrm>
            <a:off x="571500" y="1135856"/>
            <a:ext cx="1757363" cy="271463"/>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Medical Data</a:t>
            </a:r>
            <a:endParaRPr lang="en-IN" dirty="0">
              <a:solidFill>
                <a:schemeClr val="tx1"/>
              </a:solidFill>
            </a:endParaRPr>
          </a:p>
        </p:txBody>
      </p:sp>
      <p:sp>
        <p:nvSpPr>
          <p:cNvPr id="5" name="Rectangle 4">
            <a:extLst>
              <a:ext uri="{FF2B5EF4-FFF2-40B4-BE49-F238E27FC236}">
                <a16:creationId xmlns:a16="http://schemas.microsoft.com/office/drawing/2014/main" id="{73516BD8-B3D3-DED8-3D74-CE28BFE261C0}"/>
              </a:ext>
            </a:extLst>
          </p:cNvPr>
          <p:cNvSpPr/>
          <p:nvPr/>
        </p:nvSpPr>
        <p:spPr>
          <a:xfrm>
            <a:off x="571500" y="1449625"/>
            <a:ext cx="1757363" cy="288000"/>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Literature Data</a:t>
            </a:r>
            <a:endParaRPr lang="en-IN" dirty="0">
              <a:solidFill>
                <a:schemeClr val="tx1"/>
              </a:solidFill>
            </a:endParaRPr>
          </a:p>
        </p:txBody>
      </p:sp>
      <p:sp>
        <p:nvSpPr>
          <p:cNvPr id="6" name="Rectangle 5">
            <a:extLst>
              <a:ext uri="{FF2B5EF4-FFF2-40B4-BE49-F238E27FC236}">
                <a16:creationId xmlns:a16="http://schemas.microsoft.com/office/drawing/2014/main" id="{A9C23388-541B-8FFE-9877-27AA1D53E0B9}"/>
              </a:ext>
            </a:extLst>
          </p:cNvPr>
          <p:cNvSpPr/>
          <p:nvPr/>
        </p:nvSpPr>
        <p:spPr>
          <a:xfrm>
            <a:off x="571500" y="1779931"/>
            <a:ext cx="1757363" cy="288000"/>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Career Data</a:t>
            </a:r>
            <a:endParaRPr lang="en-IN" dirty="0">
              <a:solidFill>
                <a:schemeClr val="tx1"/>
              </a:solidFill>
            </a:endParaRPr>
          </a:p>
        </p:txBody>
      </p:sp>
      <p:sp>
        <p:nvSpPr>
          <p:cNvPr id="7" name="Rectangle 6">
            <a:extLst>
              <a:ext uri="{FF2B5EF4-FFF2-40B4-BE49-F238E27FC236}">
                <a16:creationId xmlns:a16="http://schemas.microsoft.com/office/drawing/2014/main" id="{8DBFC80C-BE6D-4D79-869E-97EAE3EA69E3}"/>
              </a:ext>
            </a:extLst>
          </p:cNvPr>
          <p:cNvSpPr/>
          <p:nvPr/>
        </p:nvSpPr>
        <p:spPr>
          <a:xfrm>
            <a:off x="2878931" y="1135856"/>
            <a:ext cx="1378744" cy="932075"/>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Process data for word embeddings</a:t>
            </a:r>
            <a:endParaRPr lang="en-IN" dirty="0">
              <a:solidFill>
                <a:schemeClr val="tx1"/>
              </a:solidFill>
            </a:endParaRPr>
          </a:p>
        </p:txBody>
      </p:sp>
      <p:cxnSp>
        <p:nvCxnSpPr>
          <p:cNvPr id="9" name="Connector: Elbow 8">
            <a:extLst>
              <a:ext uri="{FF2B5EF4-FFF2-40B4-BE49-F238E27FC236}">
                <a16:creationId xmlns:a16="http://schemas.microsoft.com/office/drawing/2014/main" id="{EC9FFA4D-1AF5-5476-9190-3CF59859C68D}"/>
              </a:ext>
            </a:extLst>
          </p:cNvPr>
          <p:cNvCxnSpPr>
            <a:stCxn id="4" idx="3"/>
            <a:endCxn id="7" idx="1"/>
          </p:cNvCxnSpPr>
          <p:nvPr/>
        </p:nvCxnSpPr>
        <p:spPr>
          <a:xfrm>
            <a:off x="2328863" y="1271588"/>
            <a:ext cx="550068" cy="330306"/>
          </a:xfrm>
          <a:prstGeom prst="bentConnector3">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cxnSp>
        <p:nvCxnSpPr>
          <p:cNvPr id="11" name="Connector: Elbow 10">
            <a:extLst>
              <a:ext uri="{FF2B5EF4-FFF2-40B4-BE49-F238E27FC236}">
                <a16:creationId xmlns:a16="http://schemas.microsoft.com/office/drawing/2014/main" id="{13B18432-ECF4-CD7F-DE04-9FDD60353565}"/>
              </a:ext>
            </a:extLst>
          </p:cNvPr>
          <p:cNvCxnSpPr>
            <a:stCxn id="5" idx="3"/>
          </p:cNvCxnSpPr>
          <p:nvPr/>
        </p:nvCxnSpPr>
        <p:spPr>
          <a:xfrm>
            <a:off x="2328863" y="1593625"/>
            <a:ext cx="471487" cy="8269"/>
          </a:xfrm>
          <a:prstGeom prst="bentConnector3">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cxnSp>
        <p:nvCxnSpPr>
          <p:cNvPr id="12" name="Connector: Elbow 11">
            <a:extLst>
              <a:ext uri="{FF2B5EF4-FFF2-40B4-BE49-F238E27FC236}">
                <a16:creationId xmlns:a16="http://schemas.microsoft.com/office/drawing/2014/main" id="{EE5AB250-8B6D-F32F-9F2E-CAC09E00CC82}"/>
              </a:ext>
            </a:extLst>
          </p:cNvPr>
          <p:cNvCxnSpPr>
            <a:cxnSpLocks/>
            <a:stCxn id="6" idx="3"/>
            <a:endCxn id="7" idx="1"/>
          </p:cNvCxnSpPr>
          <p:nvPr/>
        </p:nvCxnSpPr>
        <p:spPr>
          <a:xfrm flipV="1">
            <a:off x="2328863" y="1601894"/>
            <a:ext cx="550068" cy="322037"/>
          </a:xfrm>
          <a:prstGeom prst="bentConnector3">
            <a:avLst>
              <a:gd name="adj1" fmla="val 50000"/>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sp>
        <p:nvSpPr>
          <p:cNvPr id="16" name="Flowchart: Magnetic Disk 15">
            <a:extLst>
              <a:ext uri="{FF2B5EF4-FFF2-40B4-BE49-F238E27FC236}">
                <a16:creationId xmlns:a16="http://schemas.microsoft.com/office/drawing/2014/main" id="{E0AECDB9-CBD0-0388-2F65-429C088B1D78}"/>
              </a:ext>
            </a:extLst>
          </p:cNvPr>
          <p:cNvSpPr/>
          <p:nvPr/>
        </p:nvSpPr>
        <p:spPr>
          <a:xfrm>
            <a:off x="5672138" y="1135855"/>
            <a:ext cx="1271587" cy="932075"/>
          </a:xfrm>
          <a:prstGeom prst="flowChartMagneticDisk">
            <a:avLst/>
          </a:prstGeom>
          <a:noFill/>
          <a:ln>
            <a:solidFill>
              <a:schemeClr val="accent4">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Arrow Connector 17">
            <a:extLst>
              <a:ext uri="{FF2B5EF4-FFF2-40B4-BE49-F238E27FC236}">
                <a16:creationId xmlns:a16="http://schemas.microsoft.com/office/drawing/2014/main" id="{8DC7D2ED-95D7-5B03-8577-937EE4A406CC}"/>
              </a:ext>
            </a:extLst>
          </p:cNvPr>
          <p:cNvCxnSpPr>
            <a:stCxn id="7" idx="3"/>
            <a:endCxn id="16" idx="2"/>
          </p:cNvCxnSpPr>
          <p:nvPr/>
        </p:nvCxnSpPr>
        <p:spPr>
          <a:xfrm flipV="1">
            <a:off x="4257675" y="1601893"/>
            <a:ext cx="1414463" cy="1"/>
          </a:xfrm>
          <a:prstGeom prst="straightConnector1">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DAE05B30-B3EF-D262-1CB0-843AA4BA4979}"/>
              </a:ext>
            </a:extLst>
          </p:cNvPr>
          <p:cNvSpPr txBox="1"/>
          <p:nvPr/>
        </p:nvSpPr>
        <p:spPr>
          <a:xfrm>
            <a:off x="7050882" y="1273896"/>
            <a:ext cx="1271587" cy="738664"/>
          </a:xfrm>
          <a:prstGeom prst="rect">
            <a:avLst/>
          </a:prstGeom>
          <a:noFill/>
        </p:spPr>
        <p:txBody>
          <a:bodyPr wrap="square" rtlCol="0">
            <a:spAutoFit/>
          </a:bodyPr>
          <a:lstStyle/>
          <a:p>
            <a:r>
              <a:rPr lang="en-US" dirty="0"/>
              <a:t>Word Embeddings Store</a:t>
            </a:r>
            <a:endParaRPr lang="en-IN" dirty="0"/>
          </a:p>
        </p:txBody>
      </p:sp>
      <p:sp>
        <p:nvSpPr>
          <p:cNvPr id="20" name="Rectangle 19">
            <a:extLst>
              <a:ext uri="{FF2B5EF4-FFF2-40B4-BE49-F238E27FC236}">
                <a16:creationId xmlns:a16="http://schemas.microsoft.com/office/drawing/2014/main" id="{D55649D2-29F0-8461-80EB-626F924FEB72}"/>
              </a:ext>
            </a:extLst>
          </p:cNvPr>
          <p:cNvSpPr/>
          <p:nvPr/>
        </p:nvSpPr>
        <p:spPr>
          <a:xfrm>
            <a:off x="571500" y="3219570"/>
            <a:ext cx="1757363" cy="288000"/>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Question</a:t>
            </a:r>
            <a:endParaRPr lang="en-IN" dirty="0">
              <a:solidFill>
                <a:schemeClr val="tx1"/>
              </a:solidFill>
            </a:endParaRPr>
          </a:p>
        </p:txBody>
      </p:sp>
      <p:sp>
        <p:nvSpPr>
          <p:cNvPr id="21" name="Rectangle 20">
            <a:extLst>
              <a:ext uri="{FF2B5EF4-FFF2-40B4-BE49-F238E27FC236}">
                <a16:creationId xmlns:a16="http://schemas.microsoft.com/office/drawing/2014/main" id="{D0C96347-3DC5-4784-C4F6-A81525822B4C}"/>
              </a:ext>
            </a:extLst>
          </p:cNvPr>
          <p:cNvSpPr/>
          <p:nvPr/>
        </p:nvSpPr>
        <p:spPr>
          <a:xfrm>
            <a:off x="2952750" y="2897532"/>
            <a:ext cx="1378744" cy="932075"/>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Process data for word embeddings</a:t>
            </a:r>
            <a:endParaRPr lang="en-IN" dirty="0">
              <a:solidFill>
                <a:schemeClr val="tx1"/>
              </a:solidFill>
            </a:endParaRPr>
          </a:p>
        </p:txBody>
      </p:sp>
      <p:cxnSp>
        <p:nvCxnSpPr>
          <p:cNvPr id="23" name="Straight Arrow Connector 22">
            <a:extLst>
              <a:ext uri="{FF2B5EF4-FFF2-40B4-BE49-F238E27FC236}">
                <a16:creationId xmlns:a16="http://schemas.microsoft.com/office/drawing/2014/main" id="{FBD354A3-7F9E-C83C-3C78-A6DB42CD7B4D}"/>
              </a:ext>
            </a:extLst>
          </p:cNvPr>
          <p:cNvCxnSpPr>
            <a:stCxn id="20" idx="3"/>
            <a:endCxn id="21" idx="1"/>
          </p:cNvCxnSpPr>
          <p:nvPr/>
        </p:nvCxnSpPr>
        <p:spPr>
          <a:xfrm>
            <a:off x="2328863" y="3363570"/>
            <a:ext cx="623887" cy="0"/>
          </a:xfrm>
          <a:prstGeom prst="straightConnector1">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94ABA57B-082D-8706-7B5D-2B3F1C448F1A}"/>
              </a:ext>
            </a:extLst>
          </p:cNvPr>
          <p:cNvSpPr/>
          <p:nvPr/>
        </p:nvSpPr>
        <p:spPr>
          <a:xfrm>
            <a:off x="5618559" y="2897531"/>
            <a:ext cx="1378744" cy="932075"/>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Similarity Match</a:t>
            </a:r>
            <a:endParaRPr lang="en-IN" dirty="0">
              <a:solidFill>
                <a:schemeClr val="tx1"/>
              </a:solidFill>
            </a:endParaRPr>
          </a:p>
        </p:txBody>
      </p:sp>
      <p:cxnSp>
        <p:nvCxnSpPr>
          <p:cNvPr id="27" name="Straight Arrow Connector 26">
            <a:extLst>
              <a:ext uri="{FF2B5EF4-FFF2-40B4-BE49-F238E27FC236}">
                <a16:creationId xmlns:a16="http://schemas.microsoft.com/office/drawing/2014/main" id="{83228706-A694-955F-4C80-D4404CF16E50}"/>
              </a:ext>
            </a:extLst>
          </p:cNvPr>
          <p:cNvCxnSpPr>
            <a:stCxn id="21" idx="3"/>
            <a:endCxn id="25" idx="1"/>
          </p:cNvCxnSpPr>
          <p:nvPr/>
        </p:nvCxnSpPr>
        <p:spPr>
          <a:xfrm flipV="1">
            <a:off x="4331494" y="3363569"/>
            <a:ext cx="1287065" cy="1"/>
          </a:xfrm>
          <a:prstGeom prst="straightConnector1">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D8ABC627-BE26-E451-37C8-E0B71D06FB6E}"/>
              </a:ext>
            </a:extLst>
          </p:cNvPr>
          <p:cNvCxnSpPr>
            <a:cxnSpLocks/>
            <a:stCxn id="16" idx="3"/>
            <a:endCxn id="25" idx="0"/>
          </p:cNvCxnSpPr>
          <p:nvPr/>
        </p:nvCxnSpPr>
        <p:spPr>
          <a:xfrm flipH="1">
            <a:off x="6307931" y="2067930"/>
            <a:ext cx="1" cy="829601"/>
          </a:xfrm>
          <a:prstGeom prst="straightConnector1">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sp>
        <p:nvSpPr>
          <p:cNvPr id="37" name="Rectangle 36">
            <a:extLst>
              <a:ext uri="{FF2B5EF4-FFF2-40B4-BE49-F238E27FC236}">
                <a16:creationId xmlns:a16="http://schemas.microsoft.com/office/drawing/2014/main" id="{A0600951-B5C3-A45C-CE73-0C8155604824}"/>
              </a:ext>
            </a:extLst>
          </p:cNvPr>
          <p:cNvSpPr/>
          <p:nvPr/>
        </p:nvSpPr>
        <p:spPr>
          <a:xfrm>
            <a:off x="5618559" y="4159912"/>
            <a:ext cx="1378744" cy="829600"/>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Get Answers Using Azure OpenAI</a:t>
            </a:r>
            <a:endParaRPr lang="en-IN" dirty="0">
              <a:solidFill>
                <a:schemeClr val="tx1"/>
              </a:solidFill>
            </a:endParaRPr>
          </a:p>
        </p:txBody>
      </p:sp>
      <p:cxnSp>
        <p:nvCxnSpPr>
          <p:cNvPr id="38" name="Straight Arrow Connector 37">
            <a:extLst>
              <a:ext uri="{FF2B5EF4-FFF2-40B4-BE49-F238E27FC236}">
                <a16:creationId xmlns:a16="http://schemas.microsoft.com/office/drawing/2014/main" id="{F56BEDF7-5365-CEEA-95F3-F196FCE9068A}"/>
              </a:ext>
            </a:extLst>
          </p:cNvPr>
          <p:cNvCxnSpPr>
            <a:cxnSpLocks/>
            <a:stCxn id="25" idx="2"/>
            <a:endCxn id="37" idx="0"/>
          </p:cNvCxnSpPr>
          <p:nvPr/>
        </p:nvCxnSpPr>
        <p:spPr>
          <a:xfrm>
            <a:off x="6307931" y="3829606"/>
            <a:ext cx="0" cy="330306"/>
          </a:xfrm>
          <a:prstGeom prst="straightConnector1">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77810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46" name="Rectangle 45">
            <a:extLst>
              <a:ext uri="{FF2B5EF4-FFF2-40B4-BE49-F238E27FC236}">
                <a16:creationId xmlns:a16="http://schemas.microsoft.com/office/drawing/2014/main" id="{F21E4C19-78E4-E638-4C81-93C2B214AB01}"/>
              </a:ext>
            </a:extLst>
          </p:cNvPr>
          <p:cNvSpPr/>
          <p:nvPr/>
        </p:nvSpPr>
        <p:spPr>
          <a:xfrm>
            <a:off x="342900" y="805550"/>
            <a:ext cx="8608219" cy="424117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ln w="3175">
                <a:solidFill>
                  <a:schemeClr val="tx1"/>
                </a:solidFill>
              </a:ln>
              <a:solidFill>
                <a:schemeClr val="accent6">
                  <a:lumMod val="85000"/>
                </a:schemeClr>
              </a:solidFill>
            </a:endParaRPr>
          </a:p>
        </p:txBody>
      </p:sp>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Technical Architecture</a:t>
            </a:r>
            <a:endParaRPr sz="2000" dirty="0"/>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21" name="Rectangle 20">
            <a:extLst>
              <a:ext uri="{FF2B5EF4-FFF2-40B4-BE49-F238E27FC236}">
                <a16:creationId xmlns:a16="http://schemas.microsoft.com/office/drawing/2014/main" id="{C4A6F462-80A5-2A14-0B9A-1A10082A1C70}"/>
              </a:ext>
            </a:extLst>
          </p:cNvPr>
          <p:cNvSpPr/>
          <p:nvPr/>
        </p:nvSpPr>
        <p:spPr>
          <a:xfrm>
            <a:off x="571500" y="1135856"/>
            <a:ext cx="1757363" cy="271463"/>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Medical Data</a:t>
            </a:r>
            <a:endParaRPr lang="en-IN" dirty="0">
              <a:solidFill>
                <a:schemeClr val="tx1"/>
              </a:solidFill>
            </a:endParaRPr>
          </a:p>
        </p:txBody>
      </p:sp>
      <p:sp>
        <p:nvSpPr>
          <p:cNvPr id="22" name="Rectangle 21">
            <a:extLst>
              <a:ext uri="{FF2B5EF4-FFF2-40B4-BE49-F238E27FC236}">
                <a16:creationId xmlns:a16="http://schemas.microsoft.com/office/drawing/2014/main" id="{EEB23958-25CF-4CE3-DE24-492346FD2D1B}"/>
              </a:ext>
            </a:extLst>
          </p:cNvPr>
          <p:cNvSpPr/>
          <p:nvPr/>
        </p:nvSpPr>
        <p:spPr>
          <a:xfrm>
            <a:off x="571500" y="1449625"/>
            <a:ext cx="1757363" cy="288000"/>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Literature Data</a:t>
            </a:r>
            <a:endParaRPr lang="en-IN" dirty="0">
              <a:solidFill>
                <a:schemeClr val="tx1"/>
              </a:solidFill>
            </a:endParaRPr>
          </a:p>
        </p:txBody>
      </p:sp>
      <p:sp>
        <p:nvSpPr>
          <p:cNvPr id="23" name="Rectangle 22">
            <a:extLst>
              <a:ext uri="{FF2B5EF4-FFF2-40B4-BE49-F238E27FC236}">
                <a16:creationId xmlns:a16="http://schemas.microsoft.com/office/drawing/2014/main" id="{A770A8AB-2128-47DB-4B59-B7250397C2BD}"/>
              </a:ext>
            </a:extLst>
          </p:cNvPr>
          <p:cNvSpPr/>
          <p:nvPr/>
        </p:nvSpPr>
        <p:spPr>
          <a:xfrm>
            <a:off x="571500" y="1779931"/>
            <a:ext cx="1757363" cy="288000"/>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Career Data</a:t>
            </a:r>
            <a:endParaRPr lang="en-IN" dirty="0">
              <a:solidFill>
                <a:schemeClr val="tx1"/>
              </a:solidFill>
            </a:endParaRPr>
          </a:p>
        </p:txBody>
      </p:sp>
      <p:sp>
        <p:nvSpPr>
          <p:cNvPr id="24" name="Rectangle 23">
            <a:extLst>
              <a:ext uri="{FF2B5EF4-FFF2-40B4-BE49-F238E27FC236}">
                <a16:creationId xmlns:a16="http://schemas.microsoft.com/office/drawing/2014/main" id="{F2FCA89F-57F3-7E7B-7C01-BDF27AEBF683}"/>
              </a:ext>
            </a:extLst>
          </p:cNvPr>
          <p:cNvSpPr/>
          <p:nvPr/>
        </p:nvSpPr>
        <p:spPr>
          <a:xfrm>
            <a:off x="2878931" y="1135856"/>
            <a:ext cx="1378744" cy="932075"/>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Process data for word embeddings</a:t>
            </a:r>
            <a:endParaRPr lang="en-IN" dirty="0">
              <a:solidFill>
                <a:schemeClr val="tx1"/>
              </a:solidFill>
            </a:endParaRPr>
          </a:p>
        </p:txBody>
      </p:sp>
      <p:cxnSp>
        <p:nvCxnSpPr>
          <p:cNvPr id="25" name="Connector: Elbow 24">
            <a:extLst>
              <a:ext uri="{FF2B5EF4-FFF2-40B4-BE49-F238E27FC236}">
                <a16:creationId xmlns:a16="http://schemas.microsoft.com/office/drawing/2014/main" id="{57807FB5-8496-DAE2-AA5E-793D820F049B}"/>
              </a:ext>
            </a:extLst>
          </p:cNvPr>
          <p:cNvCxnSpPr>
            <a:stCxn id="21" idx="3"/>
            <a:endCxn id="24" idx="1"/>
          </p:cNvCxnSpPr>
          <p:nvPr/>
        </p:nvCxnSpPr>
        <p:spPr>
          <a:xfrm>
            <a:off x="2328863" y="1271588"/>
            <a:ext cx="550068" cy="330306"/>
          </a:xfrm>
          <a:prstGeom prst="bentConnector3">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cxnSp>
        <p:nvCxnSpPr>
          <p:cNvPr id="26" name="Connector: Elbow 25">
            <a:extLst>
              <a:ext uri="{FF2B5EF4-FFF2-40B4-BE49-F238E27FC236}">
                <a16:creationId xmlns:a16="http://schemas.microsoft.com/office/drawing/2014/main" id="{B988D5C8-F30A-8E59-8FB4-A781D85CC2BD}"/>
              </a:ext>
            </a:extLst>
          </p:cNvPr>
          <p:cNvCxnSpPr>
            <a:stCxn id="22" idx="3"/>
          </p:cNvCxnSpPr>
          <p:nvPr/>
        </p:nvCxnSpPr>
        <p:spPr>
          <a:xfrm>
            <a:off x="2328863" y="1593625"/>
            <a:ext cx="471487" cy="8269"/>
          </a:xfrm>
          <a:prstGeom prst="bentConnector3">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cxnSp>
        <p:nvCxnSpPr>
          <p:cNvPr id="27" name="Connector: Elbow 26">
            <a:extLst>
              <a:ext uri="{FF2B5EF4-FFF2-40B4-BE49-F238E27FC236}">
                <a16:creationId xmlns:a16="http://schemas.microsoft.com/office/drawing/2014/main" id="{4C1A1767-8E5C-2166-4567-F6BF4C47E07E}"/>
              </a:ext>
            </a:extLst>
          </p:cNvPr>
          <p:cNvCxnSpPr>
            <a:cxnSpLocks/>
            <a:stCxn id="23" idx="3"/>
            <a:endCxn id="24" idx="1"/>
          </p:cNvCxnSpPr>
          <p:nvPr/>
        </p:nvCxnSpPr>
        <p:spPr>
          <a:xfrm flipV="1">
            <a:off x="2328863" y="1601894"/>
            <a:ext cx="550068" cy="322037"/>
          </a:xfrm>
          <a:prstGeom prst="bentConnector3">
            <a:avLst>
              <a:gd name="adj1" fmla="val 50000"/>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sp>
        <p:nvSpPr>
          <p:cNvPr id="28" name="Flowchart: Magnetic Disk 27">
            <a:extLst>
              <a:ext uri="{FF2B5EF4-FFF2-40B4-BE49-F238E27FC236}">
                <a16:creationId xmlns:a16="http://schemas.microsoft.com/office/drawing/2014/main" id="{A58E2A2A-DA74-E81F-DB95-3FFA76AB33C6}"/>
              </a:ext>
            </a:extLst>
          </p:cNvPr>
          <p:cNvSpPr/>
          <p:nvPr/>
        </p:nvSpPr>
        <p:spPr>
          <a:xfrm>
            <a:off x="5672138" y="1135855"/>
            <a:ext cx="1271587" cy="932075"/>
          </a:xfrm>
          <a:prstGeom prst="flowChartMagneticDisk">
            <a:avLst/>
          </a:prstGeom>
          <a:noFill/>
          <a:ln>
            <a:solidFill>
              <a:schemeClr val="accent4">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Arrow Connector 28">
            <a:extLst>
              <a:ext uri="{FF2B5EF4-FFF2-40B4-BE49-F238E27FC236}">
                <a16:creationId xmlns:a16="http://schemas.microsoft.com/office/drawing/2014/main" id="{E127AF0F-6348-0182-4667-EF6ED088A6CA}"/>
              </a:ext>
            </a:extLst>
          </p:cNvPr>
          <p:cNvCxnSpPr>
            <a:stCxn id="24" idx="3"/>
            <a:endCxn id="28" idx="2"/>
          </p:cNvCxnSpPr>
          <p:nvPr/>
        </p:nvCxnSpPr>
        <p:spPr>
          <a:xfrm flipV="1">
            <a:off x="4257675" y="1601893"/>
            <a:ext cx="1414463" cy="1"/>
          </a:xfrm>
          <a:prstGeom prst="straightConnector1">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sp>
        <p:nvSpPr>
          <p:cNvPr id="30" name="TextBox 29">
            <a:extLst>
              <a:ext uri="{FF2B5EF4-FFF2-40B4-BE49-F238E27FC236}">
                <a16:creationId xmlns:a16="http://schemas.microsoft.com/office/drawing/2014/main" id="{26F075DD-BE70-4DBD-46CC-F2FE8C74126F}"/>
              </a:ext>
            </a:extLst>
          </p:cNvPr>
          <p:cNvSpPr txBox="1"/>
          <p:nvPr/>
        </p:nvSpPr>
        <p:spPr>
          <a:xfrm>
            <a:off x="7050882" y="1273896"/>
            <a:ext cx="1271587" cy="738664"/>
          </a:xfrm>
          <a:prstGeom prst="rect">
            <a:avLst/>
          </a:prstGeom>
          <a:noFill/>
        </p:spPr>
        <p:txBody>
          <a:bodyPr wrap="square" rtlCol="0">
            <a:spAutoFit/>
          </a:bodyPr>
          <a:lstStyle/>
          <a:p>
            <a:r>
              <a:rPr lang="en-US" dirty="0"/>
              <a:t>Word Embeddings Store</a:t>
            </a:r>
            <a:endParaRPr lang="en-IN" dirty="0"/>
          </a:p>
        </p:txBody>
      </p:sp>
      <p:sp>
        <p:nvSpPr>
          <p:cNvPr id="31" name="TextBox 30">
            <a:extLst>
              <a:ext uri="{FF2B5EF4-FFF2-40B4-BE49-F238E27FC236}">
                <a16:creationId xmlns:a16="http://schemas.microsoft.com/office/drawing/2014/main" id="{BDAE2977-ED15-9F39-B459-454F11FFDE6E}"/>
              </a:ext>
            </a:extLst>
          </p:cNvPr>
          <p:cNvSpPr txBox="1"/>
          <p:nvPr/>
        </p:nvSpPr>
        <p:spPr>
          <a:xfrm>
            <a:off x="2878931" y="2137013"/>
            <a:ext cx="1400176" cy="646331"/>
          </a:xfrm>
          <a:prstGeom prst="rect">
            <a:avLst/>
          </a:prstGeom>
          <a:solidFill>
            <a:schemeClr val="accent1">
              <a:lumMod val="60000"/>
              <a:lumOff val="40000"/>
            </a:schemeClr>
          </a:solidFill>
        </p:spPr>
        <p:txBody>
          <a:bodyPr wrap="square" rtlCol="0">
            <a:spAutoFit/>
          </a:bodyPr>
          <a:lstStyle/>
          <a:p>
            <a:r>
              <a:rPr lang="en-US" sz="1200" b="1" dirty="0"/>
              <a:t>Sentence Transformers / Azure OpenAI</a:t>
            </a:r>
            <a:endParaRPr lang="en-IN" sz="1200" b="1" dirty="0"/>
          </a:p>
        </p:txBody>
      </p:sp>
      <p:sp>
        <p:nvSpPr>
          <p:cNvPr id="33" name="Rectangle 32">
            <a:extLst>
              <a:ext uri="{FF2B5EF4-FFF2-40B4-BE49-F238E27FC236}">
                <a16:creationId xmlns:a16="http://schemas.microsoft.com/office/drawing/2014/main" id="{CCB1655C-576B-C216-CCAC-04E09DF3C7C4}"/>
              </a:ext>
            </a:extLst>
          </p:cNvPr>
          <p:cNvSpPr/>
          <p:nvPr/>
        </p:nvSpPr>
        <p:spPr>
          <a:xfrm>
            <a:off x="625079" y="3397609"/>
            <a:ext cx="1757363" cy="288000"/>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Question</a:t>
            </a:r>
            <a:endParaRPr lang="en-IN" dirty="0">
              <a:solidFill>
                <a:schemeClr val="tx1"/>
              </a:solidFill>
            </a:endParaRPr>
          </a:p>
        </p:txBody>
      </p:sp>
      <p:sp>
        <p:nvSpPr>
          <p:cNvPr id="34" name="Rectangle 33">
            <a:extLst>
              <a:ext uri="{FF2B5EF4-FFF2-40B4-BE49-F238E27FC236}">
                <a16:creationId xmlns:a16="http://schemas.microsoft.com/office/drawing/2014/main" id="{2CE2F662-C8E4-0793-1C27-F8A813983C0F}"/>
              </a:ext>
            </a:extLst>
          </p:cNvPr>
          <p:cNvSpPr/>
          <p:nvPr/>
        </p:nvSpPr>
        <p:spPr>
          <a:xfrm>
            <a:off x="3006329" y="3075571"/>
            <a:ext cx="1378744" cy="932075"/>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Process data for word embeddings</a:t>
            </a:r>
            <a:endParaRPr lang="en-IN" dirty="0">
              <a:solidFill>
                <a:schemeClr val="tx1"/>
              </a:solidFill>
            </a:endParaRPr>
          </a:p>
        </p:txBody>
      </p:sp>
      <p:cxnSp>
        <p:nvCxnSpPr>
          <p:cNvPr id="35" name="Straight Arrow Connector 34">
            <a:extLst>
              <a:ext uri="{FF2B5EF4-FFF2-40B4-BE49-F238E27FC236}">
                <a16:creationId xmlns:a16="http://schemas.microsoft.com/office/drawing/2014/main" id="{E91F5027-9406-4C63-40F6-8E042D7E221A}"/>
              </a:ext>
            </a:extLst>
          </p:cNvPr>
          <p:cNvCxnSpPr>
            <a:stCxn id="33" idx="3"/>
            <a:endCxn id="34" idx="1"/>
          </p:cNvCxnSpPr>
          <p:nvPr/>
        </p:nvCxnSpPr>
        <p:spPr>
          <a:xfrm>
            <a:off x="2382442" y="3541609"/>
            <a:ext cx="623887" cy="0"/>
          </a:xfrm>
          <a:prstGeom prst="straightConnector1">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sp>
        <p:nvSpPr>
          <p:cNvPr id="36" name="Rectangle 35">
            <a:extLst>
              <a:ext uri="{FF2B5EF4-FFF2-40B4-BE49-F238E27FC236}">
                <a16:creationId xmlns:a16="http://schemas.microsoft.com/office/drawing/2014/main" id="{12694027-FBB0-1901-0860-79335388CA68}"/>
              </a:ext>
            </a:extLst>
          </p:cNvPr>
          <p:cNvSpPr/>
          <p:nvPr/>
        </p:nvSpPr>
        <p:spPr>
          <a:xfrm>
            <a:off x="5672138" y="3075571"/>
            <a:ext cx="1271587" cy="932075"/>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Similarity Match</a:t>
            </a:r>
            <a:endParaRPr lang="en-IN" dirty="0">
              <a:solidFill>
                <a:schemeClr val="tx1"/>
              </a:solidFill>
            </a:endParaRPr>
          </a:p>
        </p:txBody>
      </p:sp>
      <p:cxnSp>
        <p:nvCxnSpPr>
          <p:cNvPr id="37" name="Straight Arrow Connector 36">
            <a:extLst>
              <a:ext uri="{FF2B5EF4-FFF2-40B4-BE49-F238E27FC236}">
                <a16:creationId xmlns:a16="http://schemas.microsoft.com/office/drawing/2014/main" id="{888643A0-B991-B07B-7134-D182BE3F7B4E}"/>
              </a:ext>
            </a:extLst>
          </p:cNvPr>
          <p:cNvCxnSpPr>
            <a:cxnSpLocks/>
            <a:stCxn id="34" idx="3"/>
            <a:endCxn id="36" idx="1"/>
          </p:cNvCxnSpPr>
          <p:nvPr/>
        </p:nvCxnSpPr>
        <p:spPr>
          <a:xfrm>
            <a:off x="4385073" y="3541609"/>
            <a:ext cx="1287065" cy="0"/>
          </a:xfrm>
          <a:prstGeom prst="straightConnector1">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sp>
        <p:nvSpPr>
          <p:cNvPr id="38" name="Rectangle 37">
            <a:extLst>
              <a:ext uri="{FF2B5EF4-FFF2-40B4-BE49-F238E27FC236}">
                <a16:creationId xmlns:a16="http://schemas.microsoft.com/office/drawing/2014/main" id="{3EBF139A-0727-4CBB-8AAF-CFACA2C23464}"/>
              </a:ext>
            </a:extLst>
          </p:cNvPr>
          <p:cNvSpPr/>
          <p:nvPr/>
        </p:nvSpPr>
        <p:spPr>
          <a:xfrm>
            <a:off x="5672138" y="4180237"/>
            <a:ext cx="1321593" cy="829600"/>
          </a:xfrm>
          <a:prstGeom prst="rect">
            <a:avLst/>
          </a:prstGeom>
          <a:ln w="31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Get Answers Using Azure OpenAI</a:t>
            </a:r>
            <a:endParaRPr lang="en-IN" dirty="0">
              <a:solidFill>
                <a:schemeClr val="tx1"/>
              </a:solidFill>
            </a:endParaRPr>
          </a:p>
        </p:txBody>
      </p:sp>
      <p:cxnSp>
        <p:nvCxnSpPr>
          <p:cNvPr id="39" name="Straight Arrow Connector 38">
            <a:extLst>
              <a:ext uri="{FF2B5EF4-FFF2-40B4-BE49-F238E27FC236}">
                <a16:creationId xmlns:a16="http://schemas.microsoft.com/office/drawing/2014/main" id="{877CD391-3D5C-8227-D98A-E97D4585BC36}"/>
              </a:ext>
            </a:extLst>
          </p:cNvPr>
          <p:cNvCxnSpPr>
            <a:cxnSpLocks/>
            <a:endCxn id="36" idx="0"/>
          </p:cNvCxnSpPr>
          <p:nvPr/>
        </p:nvCxnSpPr>
        <p:spPr>
          <a:xfrm>
            <a:off x="6307932" y="2067931"/>
            <a:ext cx="0" cy="1007640"/>
          </a:xfrm>
          <a:prstGeom prst="straightConnector1">
            <a:avLst/>
          </a:prstGeom>
          <a:ln>
            <a:solidFill>
              <a:srgbClr val="950B77"/>
            </a:solidFill>
            <a:tailEnd type="triangle"/>
          </a:ln>
        </p:spPr>
        <p:style>
          <a:lnRef idx="3">
            <a:schemeClr val="accent2"/>
          </a:lnRef>
          <a:fillRef idx="0">
            <a:schemeClr val="accent2"/>
          </a:fillRef>
          <a:effectRef idx="2">
            <a:schemeClr val="accent2"/>
          </a:effectRef>
          <a:fontRef idx="minor">
            <a:schemeClr val="tx1"/>
          </a:fontRef>
        </p:style>
      </p:cxnSp>
      <p:sp>
        <p:nvSpPr>
          <p:cNvPr id="44" name="TextBox 43">
            <a:extLst>
              <a:ext uri="{FF2B5EF4-FFF2-40B4-BE49-F238E27FC236}">
                <a16:creationId xmlns:a16="http://schemas.microsoft.com/office/drawing/2014/main" id="{9316A11D-606C-77F0-E220-D2EC3D49BBFD}"/>
              </a:ext>
            </a:extLst>
          </p:cNvPr>
          <p:cNvSpPr txBox="1"/>
          <p:nvPr/>
        </p:nvSpPr>
        <p:spPr>
          <a:xfrm>
            <a:off x="3006329" y="4156827"/>
            <a:ext cx="1443038" cy="646331"/>
          </a:xfrm>
          <a:prstGeom prst="rect">
            <a:avLst/>
          </a:prstGeom>
          <a:solidFill>
            <a:schemeClr val="accent1">
              <a:lumMod val="60000"/>
              <a:lumOff val="40000"/>
            </a:schemeClr>
          </a:solidFill>
        </p:spPr>
        <p:txBody>
          <a:bodyPr wrap="square" rtlCol="0">
            <a:spAutoFit/>
          </a:bodyPr>
          <a:lstStyle/>
          <a:p>
            <a:r>
              <a:rPr lang="en-US" sz="1200" b="1" dirty="0"/>
              <a:t>Sentence Transformers / Azure OpenAI</a:t>
            </a:r>
            <a:endParaRPr lang="en-IN" sz="1200" b="1" dirty="0"/>
          </a:p>
        </p:txBody>
      </p:sp>
      <p:sp>
        <p:nvSpPr>
          <p:cNvPr id="45" name="TextBox 44">
            <a:extLst>
              <a:ext uri="{FF2B5EF4-FFF2-40B4-BE49-F238E27FC236}">
                <a16:creationId xmlns:a16="http://schemas.microsoft.com/office/drawing/2014/main" id="{E5DB663E-57D0-75A2-AB4B-A6FA2D0A2B6F}"/>
              </a:ext>
            </a:extLst>
          </p:cNvPr>
          <p:cNvSpPr txBox="1"/>
          <p:nvPr/>
        </p:nvSpPr>
        <p:spPr>
          <a:xfrm>
            <a:off x="7067774" y="4249160"/>
            <a:ext cx="1443038" cy="276999"/>
          </a:xfrm>
          <a:prstGeom prst="rect">
            <a:avLst/>
          </a:prstGeom>
          <a:solidFill>
            <a:schemeClr val="accent1">
              <a:lumMod val="60000"/>
              <a:lumOff val="40000"/>
            </a:schemeClr>
          </a:solidFill>
        </p:spPr>
        <p:txBody>
          <a:bodyPr wrap="square" rtlCol="0">
            <a:spAutoFit/>
          </a:bodyPr>
          <a:lstStyle/>
          <a:p>
            <a:r>
              <a:rPr lang="en-US" sz="1200" b="1" dirty="0"/>
              <a:t> Azure OpenAI</a:t>
            </a:r>
            <a:endParaRPr lang="en-IN" sz="1200" b="1" dirty="0"/>
          </a:p>
        </p:txBody>
      </p:sp>
      <p:sp>
        <p:nvSpPr>
          <p:cNvPr id="47" name="TextBox 46">
            <a:extLst>
              <a:ext uri="{FF2B5EF4-FFF2-40B4-BE49-F238E27FC236}">
                <a16:creationId xmlns:a16="http://schemas.microsoft.com/office/drawing/2014/main" id="{DDE2A013-1B01-9468-0B40-1537B67EFCC9}"/>
              </a:ext>
            </a:extLst>
          </p:cNvPr>
          <p:cNvSpPr txBox="1"/>
          <p:nvPr/>
        </p:nvSpPr>
        <p:spPr>
          <a:xfrm>
            <a:off x="3300413" y="721519"/>
            <a:ext cx="2000250" cy="307777"/>
          </a:xfrm>
          <a:prstGeom prst="rect">
            <a:avLst/>
          </a:prstGeom>
          <a:solidFill>
            <a:schemeClr val="accent1">
              <a:lumMod val="60000"/>
              <a:lumOff val="40000"/>
            </a:schemeClr>
          </a:solidFill>
        </p:spPr>
        <p:txBody>
          <a:bodyPr wrap="square" rtlCol="0">
            <a:spAutoFit/>
          </a:bodyPr>
          <a:lstStyle/>
          <a:p>
            <a:pPr algn="ctr"/>
            <a:r>
              <a:rPr lang="en-US" b="1" dirty="0"/>
              <a:t>Azure VM</a:t>
            </a:r>
            <a:endParaRPr lang="en-IN" b="1" dirty="0"/>
          </a:p>
        </p:txBody>
      </p:sp>
    </p:spTree>
    <p:extLst>
      <p:ext uri="{BB962C8B-B14F-4D97-AF65-F5344CB8AC3E}">
        <p14:creationId xmlns:p14="http://schemas.microsoft.com/office/powerpoint/2010/main" val="1804213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6" name="Picture 5">
            <a:extLst>
              <a:ext uri="{FF2B5EF4-FFF2-40B4-BE49-F238E27FC236}">
                <a16:creationId xmlns:a16="http://schemas.microsoft.com/office/drawing/2014/main" id="{652B84D3-F083-E13F-BBA8-EC78837556E4}"/>
              </a:ext>
            </a:extLst>
          </p:cNvPr>
          <p:cNvPicPr>
            <a:picLocks noChangeAspect="1"/>
          </p:cNvPicPr>
          <p:nvPr/>
        </p:nvPicPr>
        <p:blipFill>
          <a:blip r:embed="rId4"/>
          <a:stretch>
            <a:fillRect/>
          </a:stretch>
        </p:blipFill>
        <p:spPr>
          <a:xfrm>
            <a:off x="658791" y="205535"/>
            <a:ext cx="7826418" cy="4732430"/>
          </a:xfrm>
          <a:prstGeom prst="rect">
            <a:avLst/>
          </a:prstGeom>
        </p:spPr>
      </p:pic>
    </p:spTree>
    <p:extLst>
      <p:ext uri="{BB962C8B-B14F-4D97-AF65-F5344CB8AC3E}">
        <p14:creationId xmlns:p14="http://schemas.microsoft.com/office/powerpoint/2010/main" val="2198624267"/>
      </p:ext>
    </p:extLst>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TotalTime>
  <Words>527</Words>
  <Application>Microsoft Office PowerPoint</Application>
  <PresentationFormat>On-screen Show (16:9)</PresentationFormat>
  <Paragraphs>76</Paragraphs>
  <Slides>15</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Lato Black</vt:lpstr>
      <vt:lpstr>Lato</vt:lpstr>
      <vt:lpstr>TI Template</vt:lpstr>
      <vt:lpstr>TI Template</vt:lpstr>
      <vt:lpstr>PLEDGE TO PROGRESS Sustainability Hackathon </vt:lpstr>
      <vt:lpstr>Problem Statement</vt:lpstr>
      <vt:lpstr>User Segment &amp; Pain Points</vt:lpstr>
      <vt:lpstr>Pre-Requisite</vt:lpstr>
      <vt:lpstr>Tools or resources</vt:lpstr>
      <vt:lpstr>Functional Blocks</vt:lpstr>
      <vt:lpstr>Logical Architecture</vt:lpstr>
      <vt:lpstr>Technical Architecture</vt:lpstr>
      <vt:lpstr>PowerPoint Presentation</vt:lpstr>
      <vt:lpstr>PowerPoint Presentation</vt:lpstr>
      <vt:lpstr>PowerPoint Presentation</vt:lpstr>
      <vt:lpstr>PowerPoint Presentation</vt:lpstr>
      <vt:lpstr>PowerPoint Presentation</vt:lpstr>
      <vt:lpstr>Key Differentiators &amp; Adoption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Ambarish Ganguly</dc:creator>
  <cp:lastModifiedBy>Ambarish Ganguly</cp:lastModifiedBy>
  <cp:revision>74</cp:revision>
  <dcterms:modified xsi:type="dcterms:W3CDTF">2023-04-23T07:26:40Z</dcterms:modified>
</cp:coreProperties>
</file>