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72" r:id="rId3"/>
    <p:sldId id="266" r:id="rId4"/>
    <p:sldId id="273" r:id="rId5"/>
    <p:sldId id="280" r:id="rId6"/>
    <p:sldId id="274" r:id="rId7"/>
    <p:sldId id="275" r:id="rId8"/>
    <p:sldId id="276" r:id="rId9"/>
    <p:sldId id="283" r:id="rId10"/>
    <p:sldId id="284" r:id="rId11"/>
    <p:sldId id="277" r:id="rId12"/>
    <p:sldId id="282" r:id="rId13"/>
    <p:sldId id="278" r:id="rId14"/>
    <p:sldId id="279" r:id="rId15"/>
    <p:sldId id="263" r:id="rId16"/>
    <p:sldId id="264" r:id="rId17"/>
    <p:sldId id="265" r:id="rId18"/>
    <p:sldId id="267" r:id="rId19"/>
    <p:sldId id="268" r:id="rId20"/>
    <p:sldId id="269" r:id="rId21"/>
    <p:sldId id="270" r:id="rId22"/>
    <p:sldId id="271" r:id="rId23"/>
    <p:sldId id="256" r:id="rId24"/>
    <p:sldId id="257" r:id="rId25"/>
    <p:sldId id="258" r:id="rId26"/>
    <p:sldId id="259" r:id="rId27"/>
    <p:sldId id="260" r:id="rId28"/>
    <p:sldId id="261" r:id="rId29"/>
    <p:sldId id="262"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5" d="100"/>
          <a:sy n="85" d="100"/>
        </p:scale>
        <p:origin x="600" y="4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23968-E0E5-4E91-AB2A-FD3273FC21B0}" type="datetimeFigureOut">
              <a:rPr lang="en-IN" smtClean="0"/>
              <a:t>21-05-2023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CA06A-DE02-42F6-BB69-031194FC194A}" type="slidenum">
              <a:rPr lang="en-IN" smtClean="0"/>
              <a:t>‹#›</a:t>
            </a:fld>
            <a:endParaRPr lang="en-IN"/>
          </a:p>
        </p:txBody>
      </p:sp>
    </p:spTree>
    <p:extLst>
      <p:ext uri="{BB962C8B-B14F-4D97-AF65-F5344CB8AC3E}">
        <p14:creationId xmlns:p14="http://schemas.microsoft.com/office/powerpoint/2010/main" val="244635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4169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05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431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D65-4263-001B-9CF9-4A3708D80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AFF504-D991-5414-654F-1E2ADAA2D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535FDA-7280-F4FC-0448-950C32D1733A}"/>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5" name="Footer Placeholder 4">
            <a:extLst>
              <a:ext uri="{FF2B5EF4-FFF2-40B4-BE49-F238E27FC236}">
                <a16:creationId xmlns:a16="http://schemas.microsoft.com/office/drawing/2014/main" id="{3D0194EC-2A6E-CB2C-D50D-18282104E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9BD81-EB9D-EE0A-8D15-4807CDD966DB}"/>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282430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F33A-E1EF-F6F3-2E2D-705E0C5F2B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77EFD0-8E30-70A5-BDDE-12368048F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C8DD4-657A-6DF9-1F8E-A9836F8148ED}"/>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5" name="Footer Placeholder 4">
            <a:extLst>
              <a:ext uri="{FF2B5EF4-FFF2-40B4-BE49-F238E27FC236}">
                <a16:creationId xmlns:a16="http://schemas.microsoft.com/office/drawing/2014/main" id="{7D227C0A-35D0-683F-4E9B-5FDC5B313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9C70A-489F-43DD-CD9F-B5D6AD1A644B}"/>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238011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EDB3B-1B6E-4554-402A-0773D7CF48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9B6163-3026-129E-DEA0-68CECA0F0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2F24C-37D7-2763-E05D-4571B2674D01}"/>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5" name="Footer Placeholder 4">
            <a:extLst>
              <a:ext uri="{FF2B5EF4-FFF2-40B4-BE49-F238E27FC236}">
                <a16:creationId xmlns:a16="http://schemas.microsoft.com/office/drawing/2014/main" id="{5103592C-481A-ADE7-C5B4-87612CD0B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06C00-7F02-1CE2-5971-BDC9BB14C6FD}"/>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1158411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1" name="Google Shape;11;p11"/>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2" name="Google Shape;12;p11"/>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270270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655733" y="1505000"/>
            <a:ext cx="4737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40" name="Google Shape;40;p19"/>
          <p:cNvSpPr txBox="1">
            <a:spLocks noGrp="1"/>
          </p:cNvSpPr>
          <p:nvPr>
            <p:ph type="body" idx="2"/>
          </p:nvPr>
        </p:nvSpPr>
        <p:spPr>
          <a:xfrm>
            <a:off x="663367" y="2239367"/>
            <a:ext cx="4952000" cy="40548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41" name="Google Shape;41;p19"/>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42" name="Google Shape;42;p19"/>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6482200" y="1505000"/>
            <a:ext cx="4737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6489833" y="2239367"/>
            <a:ext cx="4952000" cy="40548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534220811"/>
      </p:ext>
    </p:extLst>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655733"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49" name="Google Shape;49;p20"/>
          <p:cNvSpPr txBox="1">
            <a:spLocks noGrp="1"/>
          </p:cNvSpPr>
          <p:nvPr>
            <p:ph type="body" idx="2"/>
          </p:nvPr>
        </p:nvSpPr>
        <p:spPr>
          <a:xfrm>
            <a:off x="660300" y="2215633"/>
            <a:ext cx="3191600" cy="41352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50" name="Google Shape;50;p20"/>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51" name="Google Shape;51;p20"/>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8453033"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8457600" y="2215633"/>
            <a:ext cx="3191600" cy="41352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54" name="Google Shape;54;p20"/>
          <p:cNvSpPr txBox="1">
            <a:spLocks noGrp="1"/>
          </p:cNvSpPr>
          <p:nvPr>
            <p:ph type="subTitle" idx="5"/>
          </p:nvPr>
        </p:nvSpPr>
        <p:spPr>
          <a:xfrm>
            <a:off x="4556667"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4561233" y="2215633"/>
            <a:ext cx="3191600" cy="41352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888121595"/>
      </p:ext>
    </p:extLst>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s with Images">
  <p:cSld name="3 Columns with Images">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62900" y="332252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59" name="Google Shape;59;p21"/>
          <p:cNvSpPr txBox="1">
            <a:spLocks noGrp="1"/>
          </p:cNvSpPr>
          <p:nvPr>
            <p:ph type="body" idx="2"/>
          </p:nvPr>
        </p:nvSpPr>
        <p:spPr>
          <a:xfrm>
            <a:off x="165733" y="3779403"/>
            <a:ext cx="3737200" cy="26436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60" name="Google Shape;60;p21"/>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61" name="Google Shape;61;p21"/>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122800" y="281642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4226051" y="332257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sp>
        <p:nvSpPr>
          <p:cNvPr id="64" name="Google Shape;64;p21"/>
          <p:cNvSpPr txBox="1">
            <a:spLocks noGrp="1"/>
          </p:cNvSpPr>
          <p:nvPr>
            <p:ph type="body" idx="5"/>
          </p:nvPr>
        </p:nvSpPr>
        <p:spPr>
          <a:xfrm>
            <a:off x="4228889" y="3779437"/>
            <a:ext cx="3737200" cy="26436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65" name="Google Shape;65;p21"/>
          <p:cNvSpPr txBox="1">
            <a:spLocks noGrp="1"/>
          </p:cNvSpPr>
          <p:nvPr>
            <p:ph type="subTitle" idx="6"/>
          </p:nvPr>
        </p:nvSpPr>
        <p:spPr>
          <a:xfrm>
            <a:off x="4185951" y="281647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8329317" y="3295729"/>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sp>
        <p:nvSpPr>
          <p:cNvPr id="67" name="Google Shape;67;p21"/>
          <p:cNvSpPr txBox="1">
            <a:spLocks noGrp="1"/>
          </p:cNvSpPr>
          <p:nvPr>
            <p:ph type="body" idx="8"/>
          </p:nvPr>
        </p:nvSpPr>
        <p:spPr>
          <a:xfrm>
            <a:off x="8332161" y="3760767"/>
            <a:ext cx="3737200" cy="26436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68" name="Google Shape;68;p21"/>
          <p:cNvSpPr txBox="1">
            <a:spLocks noGrp="1"/>
          </p:cNvSpPr>
          <p:nvPr>
            <p:ph type="subTitle" idx="9"/>
          </p:nvPr>
        </p:nvSpPr>
        <p:spPr>
          <a:xfrm>
            <a:off x="8289217" y="2789629"/>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extLst>
      <p:ext uri="{BB962C8B-B14F-4D97-AF65-F5344CB8AC3E}">
        <p14:creationId xmlns:p14="http://schemas.microsoft.com/office/powerpoint/2010/main" val="494974033"/>
      </p:ext>
    </p:extLst>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Body">
  <p:cSld name="Title + Sub Title + Body">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671829" y="1050033"/>
            <a:ext cx="5179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
        <p:nvSpPr>
          <p:cNvPr id="72" name="Google Shape;72;p22"/>
          <p:cNvSpPr txBox="1">
            <a:spLocks noGrp="1"/>
          </p:cNvSpPr>
          <p:nvPr>
            <p:ph type="body" idx="2"/>
          </p:nvPr>
        </p:nvSpPr>
        <p:spPr>
          <a:xfrm>
            <a:off x="683833" y="1840067"/>
            <a:ext cx="10790800" cy="43924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74" name="Google Shape;74;p22"/>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75" name="Google Shape;75;p22"/>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398667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Body + Caption">
  <p:cSld name="Title + Body + Caption">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671835" y="5661000"/>
            <a:ext cx="71792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667" b="1">
                <a:solidFill>
                  <a:srgbClr val="1F1F50"/>
                </a:solidFill>
              </a:defRPr>
            </a:lvl1pPr>
            <a:lvl2pPr lvl="1" algn="l">
              <a:lnSpc>
                <a:spcPct val="150000"/>
              </a:lnSpc>
              <a:spcBef>
                <a:spcPts val="2133"/>
              </a:spcBef>
              <a:spcAft>
                <a:spcPts val="0"/>
              </a:spcAft>
              <a:buSzPts val="1400"/>
              <a:buNone/>
              <a:defRPr b="1"/>
            </a:lvl2pPr>
            <a:lvl3pPr lvl="2" algn="l">
              <a:lnSpc>
                <a:spcPct val="150000"/>
              </a:lnSpc>
              <a:spcBef>
                <a:spcPts val="2133"/>
              </a:spcBef>
              <a:spcAft>
                <a:spcPts val="0"/>
              </a:spcAft>
              <a:buSzPts val="1400"/>
              <a:buNone/>
              <a:defRPr b="1"/>
            </a:lvl3pPr>
            <a:lvl4pPr lvl="3" algn="l">
              <a:lnSpc>
                <a:spcPct val="150000"/>
              </a:lnSpc>
              <a:spcBef>
                <a:spcPts val="2133"/>
              </a:spcBef>
              <a:spcAft>
                <a:spcPts val="0"/>
              </a:spcAft>
              <a:buSzPts val="1400"/>
              <a:buNone/>
              <a:defRPr b="1"/>
            </a:lvl4pPr>
            <a:lvl5pPr lvl="4" algn="l">
              <a:lnSpc>
                <a:spcPct val="150000"/>
              </a:lnSpc>
              <a:spcBef>
                <a:spcPts val="2133"/>
              </a:spcBef>
              <a:spcAft>
                <a:spcPts val="0"/>
              </a:spcAft>
              <a:buSzPts val="1400"/>
              <a:buNone/>
              <a:defRPr b="1"/>
            </a:lvl5pPr>
            <a:lvl6pPr lvl="5" algn="l">
              <a:lnSpc>
                <a:spcPct val="150000"/>
              </a:lnSpc>
              <a:spcBef>
                <a:spcPts val="2133"/>
              </a:spcBef>
              <a:spcAft>
                <a:spcPts val="0"/>
              </a:spcAft>
              <a:buSzPts val="1400"/>
              <a:buNone/>
              <a:defRPr b="1"/>
            </a:lvl6pPr>
            <a:lvl7pPr lvl="6" algn="l">
              <a:lnSpc>
                <a:spcPct val="150000"/>
              </a:lnSpc>
              <a:spcBef>
                <a:spcPts val="2133"/>
              </a:spcBef>
              <a:spcAft>
                <a:spcPts val="0"/>
              </a:spcAft>
              <a:buSzPts val="1400"/>
              <a:buNone/>
              <a:defRPr b="1"/>
            </a:lvl7pPr>
            <a:lvl8pPr lvl="7" algn="l">
              <a:lnSpc>
                <a:spcPct val="150000"/>
              </a:lnSpc>
              <a:spcBef>
                <a:spcPts val="2133"/>
              </a:spcBef>
              <a:spcAft>
                <a:spcPts val="0"/>
              </a:spcAft>
              <a:buSzPts val="1400"/>
              <a:buNone/>
              <a:defRPr b="1"/>
            </a:lvl8pPr>
            <a:lvl9pPr lvl="8" algn="l">
              <a:lnSpc>
                <a:spcPct val="150000"/>
              </a:lnSpc>
              <a:spcBef>
                <a:spcPts val="2133"/>
              </a:spcBef>
              <a:spcAft>
                <a:spcPts val="2133"/>
              </a:spcAft>
              <a:buSzPts val="1400"/>
              <a:buNone/>
              <a:defRPr b="1"/>
            </a:lvl9pPr>
          </a:lstStyle>
          <a:p>
            <a:endParaRPr/>
          </a:p>
        </p:txBody>
      </p:sp>
      <p:sp>
        <p:nvSpPr>
          <p:cNvPr id="79" name="Google Shape;79;p23"/>
          <p:cNvSpPr txBox="1">
            <a:spLocks noGrp="1"/>
          </p:cNvSpPr>
          <p:nvPr>
            <p:ph type="body" idx="2"/>
          </p:nvPr>
        </p:nvSpPr>
        <p:spPr>
          <a:xfrm>
            <a:off x="683833" y="1203633"/>
            <a:ext cx="10670000" cy="39904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81" name="Google Shape;81;p23"/>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82" name="Google Shape;82;p23"/>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3963257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Box">
  <p:cSld name="Text Box">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683833" y="390828"/>
            <a:ext cx="10670000" cy="58900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86" name="Google Shape;86;p24"/>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87" name="Google Shape;87;p24"/>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4084444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Body">
  <p:cSld name="Title + Body">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683833" y="1406833"/>
            <a:ext cx="10670000" cy="48044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92" name="Google Shape;92;p25"/>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93" name="Google Shape;93;p25"/>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92906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7D8B-0761-8FB1-BA5C-22A6E349C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C850F1-1DE2-03AE-0DD0-5CA80B4E5A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3FC49-F0A3-82FF-C8A9-FCBC4F5C079F}"/>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5" name="Footer Placeholder 4">
            <a:extLst>
              <a:ext uri="{FF2B5EF4-FFF2-40B4-BE49-F238E27FC236}">
                <a16:creationId xmlns:a16="http://schemas.microsoft.com/office/drawing/2014/main" id="{83B78272-12CA-D79F-9864-38B6C125D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A89E0-4298-267B-95B8-B2C87108FE7B}"/>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3167181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Top - Text Bottom">
  <p:cSld name="Image Top - Text Bottom">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683833" y="3853433"/>
            <a:ext cx="10670000" cy="24488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98" name="Google Shape;98;p26"/>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99" name="Google Shape;99;p26"/>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498984792"/>
      </p:ext>
    </p:extLst>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 Header Text 1">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4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02" name="Google Shape;102;p27"/>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0A1852"/>
                </a:solidFill>
                <a:latin typeface="Lato"/>
                <a:ea typeface="Lato"/>
                <a:cs typeface="Lato"/>
                <a:sym typeface="Lato"/>
              </a:rPr>
              <a:t>// </a:t>
            </a:r>
            <a:fld id="{00000000-1234-1234-1234-123412341234}" type="slidenum">
              <a:rPr lang="en" sz="12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1" i="0" u="none" strike="noStrike" cap="none">
              <a:solidFill>
                <a:srgbClr val="0A1852"/>
              </a:solidFill>
              <a:latin typeface="Lato"/>
              <a:ea typeface="Lato"/>
              <a:cs typeface="Lato"/>
              <a:sym typeface="Lato"/>
            </a:endParaRPr>
          </a:p>
        </p:txBody>
      </p:sp>
    </p:spTree>
    <p:extLst>
      <p:ext uri="{BB962C8B-B14F-4D97-AF65-F5344CB8AC3E}">
        <p14:creationId xmlns:p14="http://schemas.microsoft.com/office/powerpoint/2010/main" val="1531993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ub Title + 2 Images Grey">
  <p:cSld name="Title + Sub Title + 2 Images Grey">
    <p:spTree>
      <p:nvGrpSpPr>
        <p:cNvPr id="1" name="Shape 103"/>
        <p:cNvGrpSpPr/>
        <p:nvPr/>
      </p:nvGrpSpPr>
      <p:grpSpPr>
        <a:xfrm>
          <a:off x="0" y="0"/>
          <a:ext cx="0" cy="0"/>
          <a:chOff x="0" y="0"/>
          <a:chExt cx="0" cy="0"/>
        </a:xfrm>
      </p:grpSpPr>
      <p:sp>
        <p:nvSpPr>
          <p:cNvPr id="104" name="Google Shape;104;p28"/>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07" name="Google Shape;107;p28"/>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08" name="Google Shape;108;p28"/>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671832" y="1253233"/>
            <a:ext cx="48040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4280365075"/>
      </p:ext>
    </p:extLst>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Sub Title + 3 Images Grey">
  <p:cSld name="Title + Sub Title + 3 Images Grey">
    <p:spTree>
      <p:nvGrpSpPr>
        <p:cNvPr id="1" name="Shape 110"/>
        <p:cNvGrpSpPr/>
        <p:nvPr/>
      </p:nvGrpSpPr>
      <p:grpSpPr>
        <a:xfrm>
          <a:off x="0" y="0"/>
          <a:ext cx="0" cy="0"/>
          <a:chOff x="0" y="0"/>
          <a:chExt cx="0" cy="0"/>
        </a:xfrm>
      </p:grpSpPr>
      <p:sp>
        <p:nvSpPr>
          <p:cNvPr id="111" name="Google Shape;111;p29"/>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14" name="Google Shape;114;p29"/>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15" name="Google Shape;115;p29"/>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671831" y="1253233"/>
            <a:ext cx="50200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extLst>
      <p:ext uri="{BB962C8B-B14F-4D97-AF65-F5344CB8AC3E}">
        <p14:creationId xmlns:p14="http://schemas.microsoft.com/office/powerpoint/2010/main" val="2126408166"/>
      </p:ext>
    </p:extLst>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ub Title + 1 Image Grey">
  <p:cSld name="Title + Sub Title + 1 Image Grey">
    <p:spTree>
      <p:nvGrpSpPr>
        <p:cNvPr id="1" name="Shape 117"/>
        <p:cNvGrpSpPr/>
        <p:nvPr/>
      </p:nvGrpSpPr>
      <p:grpSpPr>
        <a:xfrm>
          <a:off x="0" y="0"/>
          <a:ext cx="0" cy="0"/>
          <a:chOff x="0" y="0"/>
          <a:chExt cx="0" cy="0"/>
        </a:xfrm>
      </p:grpSpPr>
      <p:sp>
        <p:nvSpPr>
          <p:cNvPr id="118" name="Google Shape;118;p30"/>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21" name="Google Shape;121;p30"/>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22" name="Google Shape;122;p30"/>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671832" y="1253233"/>
            <a:ext cx="46428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extLst>
      <p:ext uri="{BB962C8B-B14F-4D97-AF65-F5344CB8AC3E}">
        <p14:creationId xmlns:p14="http://schemas.microsoft.com/office/powerpoint/2010/main" val="756182572"/>
      </p:ext>
    </p:extLst>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 + Sub Title + 2 Images India Ink">
    <p:spTree>
      <p:nvGrpSpPr>
        <p:cNvPr id="1" name="Shape 124"/>
        <p:cNvGrpSpPr/>
        <p:nvPr/>
      </p:nvGrpSpPr>
      <p:grpSpPr>
        <a:xfrm>
          <a:off x="0" y="0"/>
          <a:ext cx="0" cy="0"/>
          <a:chOff x="0" y="0"/>
          <a:chExt cx="0" cy="0"/>
        </a:xfrm>
      </p:grpSpPr>
      <p:sp>
        <p:nvSpPr>
          <p:cNvPr id="125" name="Google Shape;125;p31"/>
          <p:cNvSpPr/>
          <p:nvPr/>
        </p:nvSpPr>
        <p:spPr>
          <a:xfrm>
            <a:off x="2800" y="-167"/>
            <a:ext cx="12192000" cy="2249200"/>
          </a:xfrm>
          <a:prstGeom prst="rect">
            <a:avLst/>
          </a:prstGeom>
          <a:solidFill>
            <a:srgbClr val="1F1F5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28" name="Google Shape;128;p31"/>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29" name="Google Shape;129;p31"/>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671831" y="1253233"/>
            <a:ext cx="48844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solidFill>
                  <a:srgbClr val="FFFFFF"/>
                </a:solidFill>
              </a:defRPr>
            </a:lvl2pPr>
            <a:lvl3pPr lvl="2" algn="l">
              <a:lnSpc>
                <a:spcPct val="150000"/>
              </a:lnSpc>
              <a:spcBef>
                <a:spcPts val="2133"/>
              </a:spcBef>
              <a:spcAft>
                <a:spcPts val="0"/>
              </a:spcAft>
              <a:buSzPts val="1400"/>
              <a:buNone/>
              <a:defRPr>
                <a:solidFill>
                  <a:srgbClr val="FFFFFF"/>
                </a:solidFill>
              </a:defRPr>
            </a:lvl3pPr>
            <a:lvl4pPr lvl="3" algn="l">
              <a:lnSpc>
                <a:spcPct val="150000"/>
              </a:lnSpc>
              <a:spcBef>
                <a:spcPts val="2133"/>
              </a:spcBef>
              <a:spcAft>
                <a:spcPts val="0"/>
              </a:spcAft>
              <a:buSzPts val="1400"/>
              <a:buNone/>
              <a:defRPr>
                <a:solidFill>
                  <a:srgbClr val="FFFFFF"/>
                </a:solidFill>
              </a:defRPr>
            </a:lvl4pPr>
            <a:lvl5pPr lvl="4" algn="l">
              <a:lnSpc>
                <a:spcPct val="150000"/>
              </a:lnSpc>
              <a:spcBef>
                <a:spcPts val="2133"/>
              </a:spcBef>
              <a:spcAft>
                <a:spcPts val="0"/>
              </a:spcAft>
              <a:buSzPts val="1400"/>
              <a:buNone/>
              <a:defRPr>
                <a:solidFill>
                  <a:srgbClr val="FFFFFF"/>
                </a:solidFill>
              </a:defRPr>
            </a:lvl5pPr>
            <a:lvl6pPr lvl="5" algn="l">
              <a:lnSpc>
                <a:spcPct val="150000"/>
              </a:lnSpc>
              <a:spcBef>
                <a:spcPts val="2133"/>
              </a:spcBef>
              <a:spcAft>
                <a:spcPts val="0"/>
              </a:spcAft>
              <a:buSzPts val="1400"/>
              <a:buNone/>
              <a:defRPr>
                <a:solidFill>
                  <a:srgbClr val="FFFFFF"/>
                </a:solidFill>
              </a:defRPr>
            </a:lvl6pPr>
            <a:lvl7pPr lvl="6" algn="l">
              <a:lnSpc>
                <a:spcPct val="150000"/>
              </a:lnSpc>
              <a:spcBef>
                <a:spcPts val="2133"/>
              </a:spcBef>
              <a:spcAft>
                <a:spcPts val="0"/>
              </a:spcAft>
              <a:buSzPts val="1400"/>
              <a:buNone/>
              <a:defRPr>
                <a:solidFill>
                  <a:srgbClr val="FFFFFF"/>
                </a:solidFill>
              </a:defRPr>
            </a:lvl7pPr>
            <a:lvl8pPr lvl="7" algn="l">
              <a:lnSpc>
                <a:spcPct val="150000"/>
              </a:lnSpc>
              <a:spcBef>
                <a:spcPts val="2133"/>
              </a:spcBef>
              <a:spcAft>
                <a:spcPts val="0"/>
              </a:spcAft>
              <a:buSzPts val="1400"/>
              <a:buNone/>
              <a:defRPr>
                <a:solidFill>
                  <a:srgbClr val="FFFFFF"/>
                </a:solidFill>
              </a:defRPr>
            </a:lvl8pPr>
            <a:lvl9pPr lvl="8" algn="l">
              <a:lnSpc>
                <a:spcPct val="150000"/>
              </a:lnSpc>
              <a:spcBef>
                <a:spcPts val="2133"/>
              </a:spcBef>
              <a:spcAft>
                <a:spcPts val="2133"/>
              </a:spcAft>
              <a:buSzPts val="1400"/>
              <a:buNone/>
              <a:defRPr>
                <a:solidFill>
                  <a:srgbClr val="FFFFFF"/>
                </a:solidFill>
              </a:defRPr>
            </a:lvl9pPr>
          </a:lstStyle>
          <a:p>
            <a:endParaRPr/>
          </a:p>
        </p:txBody>
      </p:sp>
    </p:spTree>
    <p:extLst>
      <p:ext uri="{BB962C8B-B14F-4D97-AF65-F5344CB8AC3E}">
        <p14:creationId xmlns:p14="http://schemas.microsoft.com/office/powerpoint/2010/main" val="735609694"/>
      </p:ext>
    </p:extLst>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 + Sub Title + 3 Images India Ink">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33" name="Google Shape;133;p32"/>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34" name="Google Shape;134;p32"/>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35" name="Google Shape;135;p32"/>
          <p:cNvSpPr/>
          <p:nvPr/>
        </p:nvSpPr>
        <p:spPr>
          <a:xfrm>
            <a:off x="2800" y="-167"/>
            <a:ext cx="12192000" cy="2249200"/>
          </a:xfrm>
          <a:prstGeom prst="rect">
            <a:avLst/>
          </a:prstGeom>
          <a:solidFill>
            <a:srgbClr val="1F1F5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671832" y="1253233"/>
            <a:ext cx="4669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solidFill>
                  <a:srgbClr val="FFFFFF"/>
                </a:solidFill>
              </a:defRPr>
            </a:lvl2pPr>
            <a:lvl3pPr lvl="2" algn="l">
              <a:lnSpc>
                <a:spcPct val="150000"/>
              </a:lnSpc>
              <a:spcBef>
                <a:spcPts val="2133"/>
              </a:spcBef>
              <a:spcAft>
                <a:spcPts val="0"/>
              </a:spcAft>
              <a:buSzPts val="1400"/>
              <a:buNone/>
              <a:defRPr>
                <a:solidFill>
                  <a:srgbClr val="FFFFFF"/>
                </a:solidFill>
              </a:defRPr>
            </a:lvl3pPr>
            <a:lvl4pPr lvl="3" algn="l">
              <a:lnSpc>
                <a:spcPct val="150000"/>
              </a:lnSpc>
              <a:spcBef>
                <a:spcPts val="2133"/>
              </a:spcBef>
              <a:spcAft>
                <a:spcPts val="0"/>
              </a:spcAft>
              <a:buSzPts val="1400"/>
              <a:buNone/>
              <a:defRPr>
                <a:solidFill>
                  <a:srgbClr val="FFFFFF"/>
                </a:solidFill>
              </a:defRPr>
            </a:lvl4pPr>
            <a:lvl5pPr lvl="4" algn="l">
              <a:lnSpc>
                <a:spcPct val="150000"/>
              </a:lnSpc>
              <a:spcBef>
                <a:spcPts val="2133"/>
              </a:spcBef>
              <a:spcAft>
                <a:spcPts val="0"/>
              </a:spcAft>
              <a:buSzPts val="1400"/>
              <a:buNone/>
              <a:defRPr>
                <a:solidFill>
                  <a:srgbClr val="FFFFFF"/>
                </a:solidFill>
              </a:defRPr>
            </a:lvl5pPr>
            <a:lvl6pPr lvl="5" algn="l">
              <a:lnSpc>
                <a:spcPct val="150000"/>
              </a:lnSpc>
              <a:spcBef>
                <a:spcPts val="2133"/>
              </a:spcBef>
              <a:spcAft>
                <a:spcPts val="0"/>
              </a:spcAft>
              <a:buSzPts val="1400"/>
              <a:buNone/>
              <a:defRPr>
                <a:solidFill>
                  <a:srgbClr val="FFFFFF"/>
                </a:solidFill>
              </a:defRPr>
            </a:lvl6pPr>
            <a:lvl7pPr lvl="6" algn="l">
              <a:lnSpc>
                <a:spcPct val="150000"/>
              </a:lnSpc>
              <a:spcBef>
                <a:spcPts val="2133"/>
              </a:spcBef>
              <a:spcAft>
                <a:spcPts val="0"/>
              </a:spcAft>
              <a:buSzPts val="1400"/>
              <a:buNone/>
              <a:defRPr>
                <a:solidFill>
                  <a:srgbClr val="FFFFFF"/>
                </a:solidFill>
              </a:defRPr>
            </a:lvl7pPr>
            <a:lvl8pPr lvl="7" algn="l">
              <a:lnSpc>
                <a:spcPct val="150000"/>
              </a:lnSpc>
              <a:spcBef>
                <a:spcPts val="2133"/>
              </a:spcBef>
              <a:spcAft>
                <a:spcPts val="0"/>
              </a:spcAft>
              <a:buSzPts val="1400"/>
              <a:buNone/>
              <a:defRPr>
                <a:solidFill>
                  <a:srgbClr val="FFFFFF"/>
                </a:solidFill>
              </a:defRPr>
            </a:lvl8pPr>
            <a:lvl9pPr lvl="8" algn="l">
              <a:lnSpc>
                <a:spcPct val="150000"/>
              </a:lnSpc>
              <a:spcBef>
                <a:spcPts val="2133"/>
              </a:spcBef>
              <a:spcAft>
                <a:spcPts val="2133"/>
              </a:spcAft>
              <a:buSzPts val="1400"/>
              <a:buNone/>
              <a:defRPr>
                <a:solidFill>
                  <a:srgbClr val="FFFFFF"/>
                </a:solidFill>
              </a:defRPr>
            </a:lvl9pPr>
          </a:lstStyle>
          <a:p>
            <a:endParaRPr/>
          </a:p>
        </p:txBody>
      </p:sp>
    </p:spTree>
    <p:extLst>
      <p:ext uri="{BB962C8B-B14F-4D97-AF65-F5344CB8AC3E}">
        <p14:creationId xmlns:p14="http://schemas.microsoft.com/office/powerpoint/2010/main" val="541789500"/>
      </p:ext>
    </p:extLst>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 + Sub Title + 1 Image India Ink">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40" name="Google Shape;140;p33"/>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41" name="Google Shape;141;p33"/>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42" name="Google Shape;142;p33"/>
          <p:cNvSpPr/>
          <p:nvPr/>
        </p:nvSpPr>
        <p:spPr>
          <a:xfrm>
            <a:off x="2800" y="-167"/>
            <a:ext cx="12192000" cy="2249200"/>
          </a:xfrm>
          <a:prstGeom prst="rect">
            <a:avLst/>
          </a:prstGeom>
          <a:solidFill>
            <a:srgbClr val="1F1F5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671832" y="1253233"/>
            <a:ext cx="47772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solidFill>
                  <a:srgbClr val="FFFFFF"/>
                </a:solidFill>
              </a:defRPr>
            </a:lvl2pPr>
            <a:lvl3pPr lvl="2" algn="l">
              <a:lnSpc>
                <a:spcPct val="150000"/>
              </a:lnSpc>
              <a:spcBef>
                <a:spcPts val="2133"/>
              </a:spcBef>
              <a:spcAft>
                <a:spcPts val="0"/>
              </a:spcAft>
              <a:buSzPts val="1400"/>
              <a:buNone/>
              <a:defRPr>
                <a:solidFill>
                  <a:srgbClr val="FFFFFF"/>
                </a:solidFill>
              </a:defRPr>
            </a:lvl3pPr>
            <a:lvl4pPr lvl="3" algn="l">
              <a:lnSpc>
                <a:spcPct val="150000"/>
              </a:lnSpc>
              <a:spcBef>
                <a:spcPts val="2133"/>
              </a:spcBef>
              <a:spcAft>
                <a:spcPts val="0"/>
              </a:spcAft>
              <a:buSzPts val="1400"/>
              <a:buNone/>
              <a:defRPr>
                <a:solidFill>
                  <a:srgbClr val="FFFFFF"/>
                </a:solidFill>
              </a:defRPr>
            </a:lvl4pPr>
            <a:lvl5pPr lvl="4" algn="l">
              <a:lnSpc>
                <a:spcPct val="150000"/>
              </a:lnSpc>
              <a:spcBef>
                <a:spcPts val="2133"/>
              </a:spcBef>
              <a:spcAft>
                <a:spcPts val="0"/>
              </a:spcAft>
              <a:buSzPts val="1400"/>
              <a:buNone/>
              <a:defRPr>
                <a:solidFill>
                  <a:srgbClr val="FFFFFF"/>
                </a:solidFill>
              </a:defRPr>
            </a:lvl5pPr>
            <a:lvl6pPr lvl="5" algn="l">
              <a:lnSpc>
                <a:spcPct val="150000"/>
              </a:lnSpc>
              <a:spcBef>
                <a:spcPts val="2133"/>
              </a:spcBef>
              <a:spcAft>
                <a:spcPts val="0"/>
              </a:spcAft>
              <a:buSzPts val="1400"/>
              <a:buNone/>
              <a:defRPr>
                <a:solidFill>
                  <a:srgbClr val="FFFFFF"/>
                </a:solidFill>
              </a:defRPr>
            </a:lvl6pPr>
            <a:lvl7pPr lvl="6" algn="l">
              <a:lnSpc>
                <a:spcPct val="150000"/>
              </a:lnSpc>
              <a:spcBef>
                <a:spcPts val="2133"/>
              </a:spcBef>
              <a:spcAft>
                <a:spcPts val="0"/>
              </a:spcAft>
              <a:buSzPts val="1400"/>
              <a:buNone/>
              <a:defRPr>
                <a:solidFill>
                  <a:srgbClr val="FFFFFF"/>
                </a:solidFill>
              </a:defRPr>
            </a:lvl7pPr>
            <a:lvl8pPr lvl="7" algn="l">
              <a:lnSpc>
                <a:spcPct val="150000"/>
              </a:lnSpc>
              <a:spcBef>
                <a:spcPts val="2133"/>
              </a:spcBef>
              <a:spcAft>
                <a:spcPts val="0"/>
              </a:spcAft>
              <a:buSzPts val="1400"/>
              <a:buNone/>
              <a:defRPr>
                <a:solidFill>
                  <a:srgbClr val="FFFFFF"/>
                </a:solidFill>
              </a:defRPr>
            </a:lvl8pPr>
            <a:lvl9pPr lvl="8" algn="l">
              <a:lnSpc>
                <a:spcPct val="150000"/>
              </a:lnSpc>
              <a:spcBef>
                <a:spcPts val="2133"/>
              </a:spcBef>
              <a:spcAft>
                <a:spcPts val="2133"/>
              </a:spcAft>
              <a:buSzPts val="1400"/>
              <a:buNone/>
              <a:defRPr>
                <a:solidFill>
                  <a:srgbClr val="FFFFFF"/>
                </a:solidFill>
              </a:defRPr>
            </a:lvl9pPr>
          </a:lstStyle>
          <a:p>
            <a:endParaRPr/>
          </a:p>
        </p:txBody>
      </p:sp>
    </p:spTree>
    <p:extLst>
      <p:ext uri="{BB962C8B-B14F-4D97-AF65-F5344CB8AC3E}">
        <p14:creationId xmlns:p14="http://schemas.microsoft.com/office/powerpoint/2010/main" val="283812029"/>
      </p:ext>
    </p:extLst>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5"/>
        <p:cNvGrpSpPr/>
        <p:nvPr/>
      </p:nvGrpSpPr>
      <p:grpSpPr>
        <a:xfrm>
          <a:off x="0" y="0"/>
          <a:ext cx="0" cy="0"/>
          <a:chOff x="0" y="0"/>
          <a:chExt cx="0" cy="0"/>
        </a:xfrm>
      </p:grpSpPr>
      <p:sp>
        <p:nvSpPr>
          <p:cNvPr id="146" name="Google Shape;146;p34"/>
          <p:cNvSpPr/>
          <p:nvPr/>
        </p:nvSpPr>
        <p:spPr>
          <a:xfrm>
            <a:off x="28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354000" y="15426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48" name="Google Shape;148;p34"/>
          <p:cNvSpPr txBox="1">
            <a:spLocks noGrp="1"/>
          </p:cNvSpPr>
          <p:nvPr>
            <p:ph type="subTitle" idx="1"/>
          </p:nvPr>
        </p:nvSpPr>
        <p:spPr>
          <a:xfrm>
            <a:off x="354000" y="36358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667" b="1">
                <a:solidFill>
                  <a:srgbClr val="1F1F50"/>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49" name="Google Shape;149;p34"/>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150" name="Google Shape;150;p34"/>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51" name="Google Shape;151;p34"/>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34883305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55" name="Google Shape;155;p35"/>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56" name="Google Shape;156;p35"/>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50369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7F27-0EE4-AF58-3080-3127166A1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43032F-3BB2-D314-7C32-45C4E1681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2111A-12A3-EF20-6BE6-B2B59C978BB5}"/>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5" name="Footer Placeholder 4">
            <a:extLst>
              <a:ext uri="{FF2B5EF4-FFF2-40B4-BE49-F238E27FC236}">
                <a16:creationId xmlns:a16="http://schemas.microsoft.com/office/drawing/2014/main" id="{93618988-96FA-985D-E1AB-64A8F5C3C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569F1-2981-B380-42E2-6DAA831ED3E1}"/>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20572077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 Jodhpur">
  <p:cSld name="Blank - Jodhpur">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FFFFFF"/>
                </a:solidFill>
                <a:latin typeface="Lato"/>
                <a:ea typeface="Lato"/>
                <a:cs typeface="Lato"/>
                <a:sym typeface="Lato"/>
              </a:rPr>
              <a:t>// </a:t>
            </a:r>
            <a:fld id="{00000000-1234-1234-1234-123412341234}" type="slidenum">
              <a:rPr lang="en" sz="12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1"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33871301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 Indus">
  <p:cSld name="Blank - Indus">
    <p:spTree>
      <p:nvGrpSpPr>
        <p:cNvPr id="1" name="Shape 159"/>
        <p:cNvGrpSpPr/>
        <p:nvPr/>
      </p:nvGrpSpPr>
      <p:grpSpPr>
        <a:xfrm>
          <a:off x="0" y="0"/>
          <a:ext cx="0" cy="0"/>
          <a:chOff x="0" y="0"/>
          <a:chExt cx="0" cy="0"/>
        </a:xfrm>
      </p:grpSpPr>
      <p:sp>
        <p:nvSpPr>
          <p:cNvPr id="160" name="Google Shape;160;p37"/>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141414"/>
                </a:solidFill>
                <a:latin typeface="Lato"/>
                <a:ea typeface="Lato"/>
                <a:cs typeface="Lato"/>
                <a:sym typeface="Lato"/>
              </a:rPr>
              <a:t>// </a:t>
            </a:r>
            <a:fld id="{00000000-1234-1234-1234-123412341234}" type="slidenum">
              <a:rPr lang="en" sz="12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1" i="0" u="none" strike="noStrike" cap="none">
              <a:solidFill>
                <a:srgbClr val="141414"/>
              </a:solidFill>
              <a:latin typeface="Lato"/>
              <a:ea typeface="Lato"/>
              <a:cs typeface="Lato"/>
              <a:sym typeface="Lato"/>
            </a:endParaRPr>
          </a:p>
        </p:txBody>
      </p:sp>
    </p:spTree>
    <p:extLst>
      <p:ext uri="{BB962C8B-B14F-4D97-AF65-F5344CB8AC3E}">
        <p14:creationId xmlns:p14="http://schemas.microsoft.com/office/powerpoint/2010/main" val="3887946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7D8B-0761-8FB1-BA5C-22A6E349C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C850F1-1DE2-03AE-0DD0-5CA80B4E5A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3FC49-F0A3-82FF-C8A9-FCBC4F5C079F}"/>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5" name="Footer Placeholder 4">
            <a:extLst>
              <a:ext uri="{FF2B5EF4-FFF2-40B4-BE49-F238E27FC236}">
                <a16:creationId xmlns:a16="http://schemas.microsoft.com/office/drawing/2014/main" id="{83B78272-12CA-D79F-9864-38B6C125D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A89E0-4298-267B-95B8-B2C87108FE7B}"/>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351980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D3B7-4AB5-DE49-1AA7-A4D2E2172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251FA6-7A9F-6477-31E1-9E0210FAD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E112A7-F2C7-F50A-FB9F-D69063B8A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2A3B84-C776-9BAC-C267-6EE87AC72C71}"/>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6" name="Footer Placeholder 5">
            <a:extLst>
              <a:ext uri="{FF2B5EF4-FFF2-40B4-BE49-F238E27FC236}">
                <a16:creationId xmlns:a16="http://schemas.microsoft.com/office/drawing/2014/main" id="{E0930827-472F-CDB2-9FAF-773E98E1A0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C63B4E-EEA4-F484-85C8-2EBBCCC91C53}"/>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21605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C7D9-3115-2AB9-6196-9AEE81F74B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1CC71B-6206-4B09-8C2B-8B01FC693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9A13C-D389-291D-B1D9-178A333E0D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6B4F3F-308E-2FFA-1065-C60940A9C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020298-7ACF-006D-3C98-4B3C82DEE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9113A2-E0C5-7EB7-E06A-E5F81CF95265}"/>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8" name="Footer Placeholder 7">
            <a:extLst>
              <a:ext uri="{FF2B5EF4-FFF2-40B4-BE49-F238E27FC236}">
                <a16:creationId xmlns:a16="http://schemas.microsoft.com/office/drawing/2014/main" id="{8D170A1D-A75B-0B8A-A087-39DEB4590F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28204F-731B-D5C8-2E25-FE6869864290}"/>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180206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5ABB-FB2F-E015-7AA4-93CBC0B528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D0897-70D3-A60B-7D89-E1CE86BD4855}"/>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4" name="Footer Placeholder 3">
            <a:extLst>
              <a:ext uri="{FF2B5EF4-FFF2-40B4-BE49-F238E27FC236}">
                <a16:creationId xmlns:a16="http://schemas.microsoft.com/office/drawing/2014/main" id="{BBAFA510-1931-CDDE-0D75-E70EFC2EDD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CA7904-EFC0-881A-333F-0768FF97892C}"/>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119592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826B6-2E3A-81EF-4793-275BC5CBCB02}"/>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3" name="Footer Placeholder 2">
            <a:extLst>
              <a:ext uri="{FF2B5EF4-FFF2-40B4-BE49-F238E27FC236}">
                <a16:creationId xmlns:a16="http://schemas.microsoft.com/office/drawing/2014/main" id="{46D21BA6-81F5-5799-3E5E-A3597923F8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A709AA-D474-DBB0-497B-2E8779B15C61}"/>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104669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7870-AFCF-2E03-3943-461EB13CA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126BA2-6822-64C3-41E5-6CE9827D0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91CC10-F070-6D71-46F4-0EBB2D8F2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EC966-75DA-6FE2-AD2C-ACDC7DBCFC0E}"/>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6" name="Footer Placeholder 5">
            <a:extLst>
              <a:ext uri="{FF2B5EF4-FFF2-40B4-BE49-F238E27FC236}">
                <a16:creationId xmlns:a16="http://schemas.microsoft.com/office/drawing/2014/main" id="{0A0552B8-C952-407B-C34B-0C084ADB6F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B6294-0B6D-0E08-CF09-727A866263AD}"/>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398085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A6E0-1B02-EDD4-4D42-937F8577B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FB73DA-9DB0-49AE-8698-82BE827FE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B249FE-3DB0-E907-DCBF-680F98445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57C27-7E44-BBEA-E9E9-218AD477F271}"/>
              </a:ext>
            </a:extLst>
          </p:cNvPr>
          <p:cNvSpPr>
            <a:spLocks noGrp="1"/>
          </p:cNvSpPr>
          <p:nvPr>
            <p:ph type="dt" sz="half" idx="10"/>
          </p:nvPr>
        </p:nvSpPr>
        <p:spPr/>
        <p:txBody>
          <a:bodyPr/>
          <a:lstStyle/>
          <a:p>
            <a:fld id="{E33AA83C-4092-491D-8523-BDB9B7E312E7}" type="datetimeFigureOut">
              <a:rPr lang="en-IN" smtClean="0"/>
              <a:t>21-05-2023</a:t>
            </a:fld>
            <a:endParaRPr lang="en-IN"/>
          </a:p>
        </p:txBody>
      </p:sp>
      <p:sp>
        <p:nvSpPr>
          <p:cNvPr id="6" name="Footer Placeholder 5">
            <a:extLst>
              <a:ext uri="{FF2B5EF4-FFF2-40B4-BE49-F238E27FC236}">
                <a16:creationId xmlns:a16="http://schemas.microsoft.com/office/drawing/2014/main" id="{1F34B381-F74B-AE93-5890-ACEA13570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FC9E1-27B2-1CE8-DF1D-9AB2ACA15FD1}"/>
              </a:ext>
            </a:extLst>
          </p:cNvPr>
          <p:cNvSpPr>
            <a:spLocks noGrp="1"/>
          </p:cNvSpPr>
          <p:nvPr>
            <p:ph type="sldNum" sz="quarter" idx="12"/>
          </p:nvPr>
        </p:nvSpPr>
        <p:spPr/>
        <p:txBody>
          <a:bodyPr/>
          <a:lstStyle/>
          <a:p>
            <a:fld id="{7A96CE7B-54EC-4E04-A404-503B181FCA33}" type="slidenum">
              <a:rPr lang="en-IN" smtClean="0"/>
              <a:t>‹#›</a:t>
            </a:fld>
            <a:endParaRPr lang="en-IN"/>
          </a:p>
        </p:txBody>
      </p:sp>
    </p:spTree>
    <p:extLst>
      <p:ext uri="{BB962C8B-B14F-4D97-AF65-F5344CB8AC3E}">
        <p14:creationId xmlns:p14="http://schemas.microsoft.com/office/powerpoint/2010/main" val="210396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8C034-7487-AAE4-F20D-46F165029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230D4B-24BF-9A5C-6C3F-5762DCE72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83B86-B4EB-7C12-8A23-336494597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AA83C-4092-491D-8523-BDB9B7E312E7}" type="datetimeFigureOut">
              <a:rPr lang="en-IN" smtClean="0"/>
              <a:t>21-05-2023</a:t>
            </a:fld>
            <a:endParaRPr lang="en-IN"/>
          </a:p>
        </p:txBody>
      </p:sp>
      <p:sp>
        <p:nvSpPr>
          <p:cNvPr id="5" name="Footer Placeholder 4">
            <a:extLst>
              <a:ext uri="{FF2B5EF4-FFF2-40B4-BE49-F238E27FC236}">
                <a16:creationId xmlns:a16="http://schemas.microsoft.com/office/drawing/2014/main" id="{729A37D4-34F6-4109-DE56-6285AF058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9810A3-C56C-E845-29EF-789A89149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6CE7B-54EC-4E04-A404-503B181FCA33}" type="slidenum">
              <a:rPr lang="en-IN" smtClean="0"/>
              <a:t>‹#›</a:t>
            </a:fld>
            <a:endParaRPr lang="en-IN"/>
          </a:p>
        </p:txBody>
      </p:sp>
    </p:spTree>
    <p:extLst>
      <p:ext uri="{BB962C8B-B14F-4D97-AF65-F5344CB8AC3E}">
        <p14:creationId xmlns:p14="http://schemas.microsoft.com/office/powerpoint/2010/main" val="7584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55532373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2629204" y="133539"/>
            <a:ext cx="11040000" cy="768000"/>
          </a:xfrm>
          <a:prstGeom prst="rect">
            <a:avLst/>
          </a:prstGeom>
          <a:noFill/>
          <a:ln>
            <a:noFill/>
          </a:ln>
        </p:spPr>
        <p:txBody>
          <a:bodyPr spcFirstLastPara="1" wrap="square" lIns="121900" tIns="121900" rIns="121900" bIns="121900" anchor="t" anchorCtr="0">
            <a:noAutofit/>
          </a:bodyPr>
          <a:lstStyle/>
          <a:p>
            <a:r>
              <a:rPr lang="en" sz="5333" b="0" dirty="0"/>
              <a:t>PLEDGE TO PROGRESS</a:t>
            </a:r>
            <a:br>
              <a:rPr lang="en" sz="5333" b="0" dirty="0"/>
            </a:br>
            <a:r>
              <a:rPr lang="en" sz="5333" dirty="0"/>
              <a:t>Sustainability Hackathon</a:t>
            </a:r>
            <a:br>
              <a:rPr lang="en" sz="5333" dirty="0"/>
            </a:br>
            <a:endParaRPr lang="en-US" sz="5333" dirty="0"/>
          </a:p>
        </p:txBody>
      </p:sp>
      <p:sp>
        <p:nvSpPr>
          <p:cNvPr id="348" name="Google Shape;348;p2"/>
          <p:cNvSpPr txBox="1"/>
          <p:nvPr/>
        </p:nvSpPr>
        <p:spPr>
          <a:xfrm>
            <a:off x="-4765853" y="4137368"/>
            <a:ext cx="10984800" cy="45524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400"/>
            </a:pPr>
            <a:endParaRPr lang="en" sz="1867" kern="0" dirty="0">
              <a:solidFill>
                <a:srgbClr val="222222"/>
              </a:solidFill>
              <a:highlight>
                <a:srgbClr val="FFFFFF"/>
              </a:highlight>
              <a:latin typeface="Lato"/>
              <a:ea typeface="Lato"/>
              <a:cs typeface="Lato"/>
              <a:sym typeface="Arial"/>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70295" y="3886202"/>
            <a:ext cx="7395712" cy="213436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endParaRPr lang="en-US" sz="1867" kern="0" dirty="0">
              <a:solidFill>
                <a:srgbClr val="000000"/>
              </a:solidFill>
              <a:latin typeface="Arial"/>
              <a:cs typeface="Arial"/>
              <a:sym typeface="Arial"/>
            </a:endParaRPr>
          </a:p>
          <a:p>
            <a:pPr defTabSz="1219170">
              <a:buClr>
                <a:srgbClr val="000000"/>
              </a:buClr>
            </a:pPr>
            <a:r>
              <a:rPr lang="en-US" sz="1867" b="1" kern="0" dirty="0">
                <a:solidFill>
                  <a:srgbClr val="000000"/>
                </a:solidFill>
                <a:latin typeface="Arial"/>
                <a:cs typeface="Arial"/>
                <a:sym typeface="Arial"/>
              </a:rPr>
              <a:t>Your Team Name </a:t>
            </a:r>
            <a:r>
              <a:rPr lang="en-US" sz="1867" kern="0" dirty="0">
                <a:solidFill>
                  <a:srgbClr val="000000"/>
                </a:solidFill>
                <a:latin typeface="Arial"/>
                <a:cs typeface="Arial"/>
                <a:sym typeface="Arial"/>
              </a:rPr>
              <a:t>: Ambarish Ganguly</a:t>
            </a:r>
          </a:p>
          <a:p>
            <a:pPr defTabSz="1219170">
              <a:buClr>
                <a:srgbClr val="000000"/>
              </a:buClr>
            </a:pPr>
            <a:endParaRPr lang="en-US" sz="1867" kern="0" dirty="0">
              <a:solidFill>
                <a:srgbClr val="000000"/>
              </a:solidFill>
              <a:latin typeface="Arial"/>
              <a:cs typeface="Arial"/>
              <a:sym typeface="Arial"/>
            </a:endParaRPr>
          </a:p>
          <a:p>
            <a:pPr defTabSz="1219170">
              <a:buClr>
                <a:srgbClr val="000000"/>
              </a:buClr>
            </a:pPr>
            <a:r>
              <a:rPr lang="en-US" sz="1867" b="1" kern="0" dirty="0">
                <a:solidFill>
                  <a:srgbClr val="000000"/>
                </a:solidFill>
                <a:latin typeface="Arial"/>
                <a:cs typeface="Arial"/>
                <a:sym typeface="Arial"/>
              </a:rPr>
              <a:t>Your team bio </a:t>
            </a:r>
            <a:r>
              <a:rPr lang="en-US" sz="1867" kern="0" dirty="0">
                <a:solidFill>
                  <a:srgbClr val="000000"/>
                </a:solidFill>
                <a:latin typeface="Arial"/>
                <a:cs typeface="Arial"/>
                <a:sym typeface="Arial"/>
              </a:rPr>
              <a:t>: Microsoft Valuable Professional [ AI Category ]</a:t>
            </a:r>
          </a:p>
          <a:p>
            <a:pPr defTabSz="1219170">
              <a:buClr>
                <a:srgbClr val="000000"/>
              </a:buClr>
            </a:pPr>
            <a:r>
              <a:rPr lang="en-US" sz="1867" kern="0" dirty="0">
                <a:solidFill>
                  <a:srgbClr val="000000"/>
                </a:solidFill>
                <a:latin typeface="Arial"/>
                <a:cs typeface="Arial"/>
                <a:sym typeface="Arial"/>
              </a:rPr>
              <a:t>Microsoft Certified Trainer</a:t>
            </a:r>
          </a:p>
          <a:p>
            <a:pPr defTabSz="1219170">
              <a:buClr>
                <a:srgbClr val="000000"/>
              </a:buClr>
            </a:pPr>
            <a:endParaRPr lang="en-US" sz="1867" kern="0" dirty="0">
              <a:solidFill>
                <a:srgbClr val="000000"/>
              </a:solidFill>
              <a:latin typeface="Arial"/>
              <a:cs typeface="Arial"/>
              <a:sym typeface="Arial"/>
            </a:endParaRPr>
          </a:p>
          <a:p>
            <a:pPr defTabSz="1219170">
              <a:buClr>
                <a:srgbClr val="000000"/>
              </a:buClr>
            </a:pPr>
            <a:r>
              <a:rPr lang="en-US" sz="1867" kern="0" dirty="0">
                <a:solidFill>
                  <a:srgbClr val="000000"/>
                </a:solidFill>
                <a:latin typeface="Arial"/>
                <a:cs typeface="Arial"/>
                <a:sym typeface="Arial"/>
              </a:rPr>
              <a:t>Date : 21 May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10385724" y="6325679"/>
            <a:ext cx="1700363" cy="403285"/>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922807" y="2393869"/>
            <a:ext cx="2743200" cy="58420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699675" y="1881506"/>
            <a:ext cx="1812047" cy="512364"/>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highlight>
                  <a:srgbClr val="FFFFFF"/>
                </a:highlight>
                <a:latin typeface="Arial"/>
                <a:ea typeface="Lato"/>
                <a:cs typeface="Arial"/>
                <a:sym typeface="Arial"/>
              </a:rPr>
              <a:t>Sponsored By</a:t>
            </a:r>
            <a:endParaRPr lang="en-US" sz="1867" kern="0" dirty="0">
              <a:solidFill>
                <a:srgbClr val="000000"/>
              </a:solidFill>
              <a:latin typeface="Arial"/>
              <a:cs typeface="Arial"/>
              <a:sym typeface="Arial"/>
            </a:endParaRPr>
          </a:p>
        </p:txBody>
      </p:sp>
      <p:sp>
        <p:nvSpPr>
          <p:cNvPr id="2" name="TextBox 1">
            <a:extLst>
              <a:ext uri="{FF2B5EF4-FFF2-40B4-BE49-F238E27FC236}">
                <a16:creationId xmlns:a16="http://schemas.microsoft.com/office/drawing/2014/main" id="{1C396D0A-92AE-F648-00AD-92CFC86DDE60}"/>
              </a:ext>
            </a:extLst>
          </p:cNvPr>
          <p:cNvSpPr txBox="1"/>
          <p:nvPr/>
        </p:nvSpPr>
        <p:spPr>
          <a:xfrm>
            <a:off x="270294" y="3542765"/>
            <a:ext cx="11815793" cy="502766"/>
          </a:xfrm>
          <a:prstGeom prst="rect">
            <a:avLst/>
          </a:prstGeom>
          <a:noFill/>
        </p:spPr>
        <p:txBody>
          <a:bodyPr wrap="square" rtlCol="0">
            <a:spAutoFit/>
          </a:bodyPr>
          <a:lstStyle/>
          <a:p>
            <a:pPr defTabSz="1219170">
              <a:buClr>
                <a:srgbClr val="000000"/>
              </a:buClr>
            </a:pPr>
            <a:r>
              <a:rPr lang="en" sz="2667" b="1" kern="0" dirty="0">
                <a:solidFill>
                  <a:srgbClr val="00B050"/>
                </a:solidFill>
                <a:latin typeface="Arial"/>
                <a:cs typeface="Arial"/>
                <a:sym typeface="Arial"/>
              </a:rPr>
              <a:t>Sustainability Hub powered by Generative AI– AI Powered Platform </a:t>
            </a:r>
            <a:endParaRPr lang="en-IN" sz="2667" b="1" kern="0" dirty="0">
              <a:solidFill>
                <a:srgbClr val="00B050"/>
              </a:solidFill>
              <a:latin typeface="Arial"/>
              <a:cs typeface="Arial"/>
              <a:sym typeface="Arial"/>
            </a:endParaRPr>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426-34F7-986B-7419-C6D7A440CB7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Architecture</a:t>
            </a:r>
            <a:endParaRPr lang="en-IN"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07B9DBB-8F81-A251-EE18-4E94A3B95218}"/>
              </a:ext>
            </a:extLst>
          </p:cNvPr>
          <p:cNvSpPr/>
          <p:nvPr/>
        </p:nvSpPr>
        <p:spPr>
          <a:xfrm>
            <a:off x="838201" y="2259107"/>
            <a:ext cx="2442883" cy="1981200"/>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dirty="0">
                <a:solidFill>
                  <a:prstClr val="black"/>
                </a:solidFill>
                <a:latin typeface="Arial" panose="020B0604020202020204" pitchFamily="34" charset="0"/>
                <a:cs typeface="Arial" panose="020B0604020202020204" pitchFamily="34" charset="0"/>
                <a:sym typeface="Arial"/>
              </a:rPr>
              <a:t>Static Website</a:t>
            </a:r>
            <a:endParaRPr lang="en-IN" dirty="0">
              <a:solidFill>
                <a:prstClr val="black"/>
              </a:solidFill>
              <a:latin typeface="Arial" panose="020B0604020202020204" pitchFamily="34" charset="0"/>
              <a:cs typeface="Arial" panose="020B0604020202020204" pitchFamily="34" charset="0"/>
              <a:sym typeface="Arial"/>
            </a:endParaRPr>
          </a:p>
        </p:txBody>
      </p:sp>
      <p:sp>
        <p:nvSpPr>
          <p:cNvPr id="5" name="Rectangle 4">
            <a:extLst>
              <a:ext uri="{FF2B5EF4-FFF2-40B4-BE49-F238E27FC236}">
                <a16:creationId xmlns:a16="http://schemas.microsoft.com/office/drawing/2014/main" id="{080C6E2C-188F-22B5-7031-8E50990B1605}"/>
              </a:ext>
            </a:extLst>
          </p:cNvPr>
          <p:cNvSpPr/>
          <p:nvPr/>
        </p:nvSpPr>
        <p:spPr>
          <a:xfrm>
            <a:off x="6096000" y="1448578"/>
            <a:ext cx="2442883" cy="638985"/>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dirty="0">
                <a:solidFill>
                  <a:prstClr val="black"/>
                </a:solidFill>
                <a:latin typeface="Arial" panose="020B0604020202020204" pitchFamily="34" charset="0"/>
                <a:cs typeface="Arial" panose="020B0604020202020204" pitchFamily="34" charset="0"/>
                <a:sym typeface="Arial"/>
              </a:rPr>
              <a:t>Bees</a:t>
            </a:r>
            <a:endParaRPr lang="en-IN" dirty="0">
              <a:solidFill>
                <a:prstClr val="black"/>
              </a:solidFill>
              <a:latin typeface="Arial" panose="020B0604020202020204" pitchFamily="34" charset="0"/>
              <a:cs typeface="Arial" panose="020B0604020202020204" pitchFamily="34" charset="0"/>
              <a:sym typeface="Arial"/>
            </a:endParaRPr>
          </a:p>
        </p:txBody>
      </p:sp>
      <p:sp>
        <p:nvSpPr>
          <p:cNvPr id="6" name="Rectangle 5">
            <a:extLst>
              <a:ext uri="{FF2B5EF4-FFF2-40B4-BE49-F238E27FC236}">
                <a16:creationId xmlns:a16="http://schemas.microsoft.com/office/drawing/2014/main" id="{A3A78B78-F925-AE35-9A35-F961DECA1D92}"/>
              </a:ext>
            </a:extLst>
          </p:cNvPr>
          <p:cNvSpPr/>
          <p:nvPr/>
        </p:nvSpPr>
        <p:spPr>
          <a:xfrm>
            <a:off x="6095999" y="2549715"/>
            <a:ext cx="2442883" cy="638985"/>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dirty="0">
                <a:solidFill>
                  <a:prstClr val="black"/>
                </a:solidFill>
                <a:latin typeface="Arial" panose="020B0604020202020204" pitchFamily="34" charset="0"/>
                <a:cs typeface="Arial" panose="020B0604020202020204" pitchFamily="34" charset="0"/>
                <a:sym typeface="Arial"/>
              </a:rPr>
              <a:t>Paddy</a:t>
            </a:r>
            <a:endParaRPr lang="en-IN" dirty="0">
              <a:solidFill>
                <a:prstClr val="black"/>
              </a:solidFill>
              <a:latin typeface="Arial" panose="020B0604020202020204" pitchFamily="34" charset="0"/>
              <a:cs typeface="Arial" panose="020B0604020202020204" pitchFamily="34" charset="0"/>
              <a:sym typeface="Arial"/>
            </a:endParaRPr>
          </a:p>
        </p:txBody>
      </p:sp>
      <p:sp>
        <p:nvSpPr>
          <p:cNvPr id="7" name="Rectangle 6">
            <a:extLst>
              <a:ext uri="{FF2B5EF4-FFF2-40B4-BE49-F238E27FC236}">
                <a16:creationId xmlns:a16="http://schemas.microsoft.com/office/drawing/2014/main" id="{2F4C3AF5-D04A-5291-B4A7-35362512E6C9}"/>
              </a:ext>
            </a:extLst>
          </p:cNvPr>
          <p:cNvSpPr/>
          <p:nvPr/>
        </p:nvSpPr>
        <p:spPr>
          <a:xfrm>
            <a:off x="6095999" y="3880804"/>
            <a:ext cx="2442883" cy="493592"/>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dirty="0">
                <a:solidFill>
                  <a:prstClr val="black"/>
                </a:solidFill>
                <a:latin typeface="Arial" panose="020B0604020202020204" pitchFamily="34" charset="0"/>
                <a:cs typeface="Arial" panose="020B0604020202020204" pitchFamily="34" charset="0"/>
                <a:sym typeface="Arial"/>
              </a:rPr>
              <a:t>Cassava</a:t>
            </a:r>
            <a:endParaRPr lang="en-IN" dirty="0">
              <a:solidFill>
                <a:prstClr val="black"/>
              </a:solidFill>
              <a:latin typeface="Arial" panose="020B0604020202020204" pitchFamily="34" charset="0"/>
              <a:cs typeface="Arial" panose="020B0604020202020204" pitchFamily="34" charset="0"/>
              <a:sym typeface="Arial"/>
            </a:endParaRPr>
          </a:p>
        </p:txBody>
      </p:sp>
      <p:cxnSp>
        <p:nvCxnSpPr>
          <p:cNvPr id="9" name="Connector: Elbow 8">
            <a:extLst>
              <a:ext uri="{FF2B5EF4-FFF2-40B4-BE49-F238E27FC236}">
                <a16:creationId xmlns:a16="http://schemas.microsoft.com/office/drawing/2014/main" id="{A40005BC-DCE7-2D05-3368-FADBD6BBACF1}"/>
              </a:ext>
            </a:extLst>
          </p:cNvPr>
          <p:cNvCxnSpPr>
            <a:cxnSpLocks/>
            <a:stCxn id="4" idx="3"/>
            <a:endCxn id="5" idx="1"/>
          </p:cNvCxnSpPr>
          <p:nvPr/>
        </p:nvCxnSpPr>
        <p:spPr>
          <a:xfrm flipV="1">
            <a:off x="3281084" y="1768071"/>
            <a:ext cx="2814916" cy="148163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Connector: Elbow 9">
            <a:extLst>
              <a:ext uri="{FF2B5EF4-FFF2-40B4-BE49-F238E27FC236}">
                <a16:creationId xmlns:a16="http://schemas.microsoft.com/office/drawing/2014/main" id="{798B8A9D-A8F5-534B-3BDC-29879BB5ECDE}"/>
              </a:ext>
            </a:extLst>
          </p:cNvPr>
          <p:cNvCxnSpPr>
            <a:cxnSpLocks/>
            <a:stCxn id="4" idx="3"/>
            <a:endCxn id="7" idx="1"/>
          </p:cNvCxnSpPr>
          <p:nvPr/>
        </p:nvCxnSpPr>
        <p:spPr>
          <a:xfrm>
            <a:off x="3281084" y="3249707"/>
            <a:ext cx="2814915" cy="877893"/>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Connector: Elbow 12">
            <a:extLst>
              <a:ext uri="{FF2B5EF4-FFF2-40B4-BE49-F238E27FC236}">
                <a16:creationId xmlns:a16="http://schemas.microsoft.com/office/drawing/2014/main" id="{605E40FF-6628-E23B-9A11-00C89428E249}"/>
              </a:ext>
            </a:extLst>
          </p:cNvPr>
          <p:cNvCxnSpPr>
            <a:cxnSpLocks/>
            <a:stCxn id="4" idx="3"/>
            <a:endCxn id="6" idx="1"/>
          </p:cNvCxnSpPr>
          <p:nvPr/>
        </p:nvCxnSpPr>
        <p:spPr>
          <a:xfrm flipV="1">
            <a:off x="3281084" y="2869208"/>
            <a:ext cx="2814915" cy="380499"/>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4DCDED85-E920-AC71-BB48-BEFACE2966DA}"/>
              </a:ext>
            </a:extLst>
          </p:cNvPr>
          <p:cNvSpPr txBox="1"/>
          <p:nvPr/>
        </p:nvSpPr>
        <p:spPr>
          <a:xfrm>
            <a:off x="6096000" y="762000"/>
            <a:ext cx="2442883" cy="369332"/>
          </a:xfrm>
          <a:prstGeom prst="rect">
            <a:avLst/>
          </a:prstGeom>
          <a:noFill/>
        </p:spPr>
        <p:txBody>
          <a:bodyPr wrap="square" rtlCol="0">
            <a:spAutoFit/>
          </a:bodyPr>
          <a:lstStyle/>
          <a:p>
            <a:pPr algn="ctr" defTabSz="914377"/>
            <a:r>
              <a:rPr lang="en-US" b="1" dirty="0">
                <a:solidFill>
                  <a:srgbClr val="00B050"/>
                </a:solidFill>
                <a:latin typeface="Arial" panose="020B0604020202020204" pitchFamily="34" charset="0"/>
                <a:cs typeface="Arial" panose="020B0604020202020204" pitchFamily="34" charset="0"/>
                <a:sym typeface="Arial"/>
              </a:rPr>
              <a:t>Domains</a:t>
            </a:r>
            <a:endParaRPr lang="en-IN" b="1" dirty="0">
              <a:solidFill>
                <a:srgbClr val="00B050"/>
              </a:solidFill>
              <a:latin typeface="Arial" panose="020B0604020202020204" pitchFamily="34" charset="0"/>
              <a:cs typeface="Arial" panose="020B0604020202020204" pitchFamily="34" charset="0"/>
              <a:sym typeface="Arial"/>
            </a:endParaRPr>
          </a:p>
        </p:txBody>
      </p:sp>
      <p:pic>
        <p:nvPicPr>
          <p:cNvPr id="3" name="Picture 4" descr="Icon&#10;&#10;Description automatically generated">
            <a:extLst>
              <a:ext uri="{FF2B5EF4-FFF2-40B4-BE49-F238E27FC236}">
                <a16:creationId xmlns:a16="http://schemas.microsoft.com/office/drawing/2014/main" id="{0E43B22D-D6CC-FB09-5439-7842DC982BA1}"/>
              </a:ext>
            </a:extLst>
          </p:cNvPr>
          <p:cNvPicPr>
            <a:picLocks noChangeAspect="1"/>
          </p:cNvPicPr>
          <p:nvPr/>
        </p:nvPicPr>
        <p:blipFill>
          <a:blip r:embed="rId2"/>
          <a:stretch>
            <a:fillRect/>
          </a:stretch>
        </p:blipFill>
        <p:spPr>
          <a:xfrm>
            <a:off x="10385724" y="6325679"/>
            <a:ext cx="1700363" cy="403285"/>
          </a:xfrm>
          <a:prstGeom prst="rect">
            <a:avLst/>
          </a:prstGeom>
        </p:spPr>
      </p:pic>
      <p:sp>
        <p:nvSpPr>
          <p:cNvPr id="19" name="Rectangle 18">
            <a:extLst>
              <a:ext uri="{FF2B5EF4-FFF2-40B4-BE49-F238E27FC236}">
                <a16:creationId xmlns:a16="http://schemas.microsoft.com/office/drawing/2014/main" id="{59030B48-984B-0D4D-D108-6BB48471A085}"/>
              </a:ext>
            </a:extLst>
          </p:cNvPr>
          <p:cNvSpPr/>
          <p:nvPr/>
        </p:nvSpPr>
        <p:spPr>
          <a:xfrm>
            <a:off x="6095999" y="4871404"/>
            <a:ext cx="2442883" cy="493592"/>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dirty="0">
                <a:solidFill>
                  <a:prstClr val="black"/>
                </a:solidFill>
                <a:latin typeface="Arial" panose="020B0604020202020204" pitchFamily="34" charset="0"/>
                <a:cs typeface="Arial" panose="020B0604020202020204" pitchFamily="34" charset="0"/>
                <a:sym typeface="Arial"/>
              </a:rPr>
              <a:t>Meat Freshness</a:t>
            </a:r>
            <a:endParaRPr lang="en-IN" dirty="0">
              <a:solidFill>
                <a:prstClr val="black"/>
              </a:solidFill>
              <a:latin typeface="Arial" panose="020B0604020202020204" pitchFamily="34" charset="0"/>
              <a:cs typeface="Arial" panose="020B0604020202020204" pitchFamily="34" charset="0"/>
              <a:sym typeface="Arial"/>
            </a:endParaRPr>
          </a:p>
        </p:txBody>
      </p:sp>
      <p:cxnSp>
        <p:nvCxnSpPr>
          <p:cNvPr id="20" name="Connector: Elbow 19">
            <a:extLst>
              <a:ext uri="{FF2B5EF4-FFF2-40B4-BE49-F238E27FC236}">
                <a16:creationId xmlns:a16="http://schemas.microsoft.com/office/drawing/2014/main" id="{DFA75A89-A301-2C29-C6F3-011423A7323A}"/>
              </a:ext>
            </a:extLst>
          </p:cNvPr>
          <p:cNvCxnSpPr>
            <a:cxnSpLocks/>
            <a:stCxn id="4" idx="3"/>
            <a:endCxn id="19" idx="1"/>
          </p:cNvCxnSpPr>
          <p:nvPr/>
        </p:nvCxnSpPr>
        <p:spPr>
          <a:xfrm>
            <a:off x="3281084" y="3249707"/>
            <a:ext cx="2814915" cy="1868493"/>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9161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2E15-39FE-D658-FBF0-0B4FFDFCAEAA}"/>
              </a:ext>
            </a:extLst>
          </p:cNvPr>
          <p:cNvSpPr>
            <a:spLocks noGrp="1"/>
          </p:cNvSpPr>
          <p:nvPr>
            <p:ph type="title"/>
          </p:nvPr>
        </p:nvSpPr>
        <p:spPr>
          <a:xfrm>
            <a:off x="838200" y="365126"/>
            <a:ext cx="10515600" cy="661055"/>
          </a:xfrm>
        </p:spPr>
        <p:txBody>
          <a:bodyPr>
            <a:normAutofit fontScale="90000"/>
          </a:bodyPr>
          <a:lstStyle/>
          <a:p>
            <a:r>
              <a:rPr lang="en-US" dirty="0">
                <a:latin typeface="Arial" panose="020B0604020202020204" pitchFamily="34" charset="0"/>
                <a:cs typeface="Arial" panose="020B0604020202020204" pitchFamily="34" charset="0"/>
              </a:rPr>
              <a:t>Architecture Part 1 [ Vision only ]</a:t>
            </a:r>
            <a:endParaRPr lang="en-IN" dirty="0">
              <a:latin typeface="Arial" panose="020B0604020202020204" pitchFamily="34" charset="0"/>
              <a:cs typeface="Arial" panose="020B0604020202020204" pitchFamily="34" charset="0"/>
            </a:endParaRPr>
          </a:p>
        </p:txBody>
      </p:sp>
      <p:pic>
        <p:nvPicPr>
          <p:cNvPr id="4" name="Graphic 3">
            <a:extLst>
              <a:ext uri="{FF2B5EF4-FFF2-40B4-BE49-F238E27FC236}">
                <a16:creationId xmlns:a16="http://schemas.microsoft.com/office/drawing/2014/main" id="{08806331-3806-8773-2CF7-84D3B2543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951" y="3005518"/>
            <a:ext cx="634365" cy="634365"/>
          </a:xfrm>
          <a:prstGeom prst="rect">
            <a:avLst/>
          </a:prstGeom>
        </p:spPr>
      </p:pic>
      <p:pic>
        <p:nvPicPr>
          <p:cNvPr id="5" name="Graphic 4">
            <a:extLst>
              <a:ext uri="{FF2B5EF4-FFF2-40B4-BE49-F238E27FC236}">
                <a16:creationId xmlns:a16="http://schemas.microsoft.com/office/drawing/2014/main" id="{1CD640CA-2580-66B0-1DED-A141F860C0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1118" y="2886396"/>
            <a:ext cx="901065" cy="901065"/>
          </a:xfrm>
          <a:prstGeom prst="rect">
            <a:avLst/>
          </a:prstGeom>
        </p:spPr>
      </p:pic>
      <p:pic>
        <p:nvPicPr>
          <p:cNvPr id="6" name="Graphic 5">
            <a:extLst>
              <a:ext uri="{FF2B5EF4-FFF2-40B4-BE49-F238E27FC236}">
                <a16:creationId xmlns:a16="http://schemas.microsoft.com/office/drawing/2014/main" id="{0C867A46-FF01-1FD8-C011-13F6F2C3DB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6950" y="4604723"/>
            <a:ext cx="634367" cy="634367"/>
          </a:xfrm>
          <a:prstGeom prst="rect">
            <a:avLst/>
          </a:prstGeom>
        </p:spPr>
      </p:pic>
      <p:pic>
        <p:nvPicPr>
          <p:cNvPr id="7" name="Graphic 6">
            <a:extLst>
              <a:ext uri="{FF2B5EF4-FFF2-40B4-BE49-F238E27FC236}">
                <a16:creationId xmlns:a16="http://schemas.microsoft.com/office/drawing/2014/main" id="{7CE6668A-FDDA-82C7-C775-DAF2552753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41236" y="1187128"/>
            <a:ext cx="634365" cy="634365"/>
          </a:xfrm>
          <a:prstGeom prst="rect">
            <a:avLst/>
          </a:prstGeom>
        </p:spPr>
      </p:pic>
      <p:pic>
        <p:nvPicPr>
          <p:cNvPr id="8" name="Picture 7">
            <a:extLst>
              <a:ext uri="{FF2B5EF4-FFF2-40B4-BE49-F238E27FC236}">
                <a16:creationId xmlns:a16="http://schemas.microsoft.com/office/drawing/2014/main" id="{726A4727-40B3-E2DC-C3AC-A75220A59790}"/>
              </a:ext>
            </a:extLst>
          </p:cNvPr>
          <p:cNvPicPr>
            <a:picLocks noChangeAspect="1"/>
          </p:cNvPicPr>
          <p:nvPr/>
        </p:nvPicPr>
        <p:blipFill>
          <a:blip r:embed="rId10"/>
          <a:stretch>
            <a:fillRect/>
          </a:stretch>
        </p:blipFill>
        <p:spPr>
          <a:xfrm>
            <a:off x="8091516" y="2967325"/>
            <a:ext cx="609653" cy="739204"/>
          </a:xfrm>
          <a:prstGeom prst="rect">
            <a:avLst/>
          </a:prstGeom>
        </p:spPr>
      </p:pic>
      <p:pic>
        <p:nvPicPr>
          <p:cNvPr id="9" name="Picture 8">
            <a:extLst>
              <a:ext uri="{FF2B5EF4-FFF2-40B4-BE49-F238E27FC236}">
                <a16:creationId xmlns:a16="http://schemas.microsoft.com/office/drawing/2014/main" id="{5E813802-A451-04AD-0EC0-C304F8296007}"/>
              </a:ext>
            </a:extLst>
          </p:cNvPr>
          <p:cNvPicPr>
            <a:picLocks noChangeAspect="1"/>
          </p:cNvPicPr>
          <p:nvPr/>
        </p:nvPicPr>
        <p:blipFill>
          <a:blip r:embed="rId11"/>
          <a:stretch>
            <a:fillRect/>
          </a:stretch>
        </p:blipFill>
        <p:spPr>
          <a:xfrm>
            <a:off x="5262618" y="5372439"/>
            <a:ext cx="901065" cy="822023"/>
          </a:xfrm>
          <a:prstGeom prst="rect">
            <a:avLst/>
          </a:prstGeom>
        </p:spPr>
      </p:pic>
      <p:cxnSp>
        <p:nvCxnSpPr>
          <p:cNvPr id="10" name="Connector: Elbow 9">
            <a:extLst>
              <a:ext uri="{FF2B5EF4-FFF2-40B4-BE49-F238E27FC236}">
                <a16:creationId xmlns:a16="http://schemas.microsoft.com/office/drawing/2014/main" id="{7F942DA1-CFCB-F8D9-6FBE-22C1E9957387}"/>
              </a:ext>
            </a:extLst>
          </p:cNvPr>
          <p:cNvCxnSpPr>
            <a:stCxn id="7" idx="3"/>
            <a:endCxn id="5" idx="0"/>
          </p:cNvCxnSpPr>
          <p:nvPr/>
        </p:nvCxnSpPr>
        <p:spPr>
          <a:xfrm>
            <a:off x="2475602" y="1504312"/>
            <a:ext cx="2666049" cy="1382083"/>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E0ED7EFF-98FE-A4E1-4AF6-53ABC85630D8}"/>
              </a:ext>
            </a:extLst>
          </p:cNvPr>
          <p:cNvCxnSpPr>
            <a:stCxn id="4" idx="3"/>
            <a:endCxn id="5" idx="1"/>
          </p:cNvCxnSpPr>
          <p:nvPr/>
        </p:nvCxnSpPr>
        <p:spPr>
          <a:xfrm>
            <a:off x="2501315" y="3322701"/>
            <a:ext cx="2189803" cy="142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Connector: Elbow 11">
            <a:extLst>
              <a:ext uri="{FF2B5EF4-FFF2-40B4-BE49-F238E27FC236}">
                <a16:creationId xmlns:a16="http://schemas.microsoft.com/office/drawing/2014/main" id="{6CC263D5-5DEE-6312-B3CD-F0514C385A92}"/>
              </a:ext>
            </a:extLst>
          </p:cNvPr>
          <p:cNvCxnSpPr>
            <a:stCxn id="6" idx="3"/>
            <a:endCxn id="5" idx="2"/>
          </p:cNvCxnSpPr>
          <p:nvPr/>
        </p:nvCxnSpPr>
        <p:spPr>
          <a:xfrm flipV="1">
            <a:off x="2501317" y="3787461"/>
            <a:ext cx="2640335" cy="1134447"/>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Connector: Elbow 12">
            <a:extLst>
              <a:ext uri="{FF2B5EF4-FFF2-40B4-BE49-F238E27FC236}">
                <a16:creationId xmlns:a16="http://schemas.microsoft.com/office/drawing/2014/main" id="{8389E8C0-6B51-DE57-7ACF-CEB2CA28AA16}"/>
              </a:ext>
            </a:extLst>
          </p:cNvPr>
          <p:cNvCxnSpPr>
            <a:stCxn id="9" idx="0"/>
            <a:endCxn id="5" idx="2"/>
          </p:cNvCxnSpPr>
          <p:nvPr/>
        </p:nvCxnSpPr>
        <p:spPr>
          <a:xfrm rot="16200000" flipV="1">
            <a:off x="4634912" y="4294199"/>
            <a:ext cx="1584979" cy="571500"/>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7570EC06-E404-CAC3-756E-253A0F346A5D}"/>
              </a:ext>
            </a:extLst>
          </p:cNvPr>
          <p:cNvCxnSpPr>
            <a:stCxn id="5" idx="3"/>
            <a:endCxn id="8" idx="1"/>
          </p:cNvCxnSpPr>
          <p:nvPr/>
        </p:nvCxnSpPr>
        <p:spPr>
          <a:xfrm flipV="1">
            <a:off x="5592182" y="3336928"/>
            <a:ext cx="2499335"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0EBE08FF-856E-5C2F-9EE8-C1A5C3499FE1}"/>
              </a:ext>
            </a:extLst>
          </p:cNvPr>
          <p:cNvSpPr txBox="1"/>
          <p:nvPr/>
        </p:nvSpPr>
        <p:spPr>
          <a:xfrm>
            <a:off x="2469885" y="1559885"/>
            <a:ext cx="1280163" cy="261610"/>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Azure Key Vault</a:t>
            </a:r>
            <a:endParaRPr lang="en-IN" sz="1100" dirty="0">
              <a:solidFill>
                <a:prstClr val="black"/>
              </a:solidFill>
              <a:latin typeface="Arial" panose="020B0604020202020204" pitchFamily="34" charset="0"/>
              <a:cs typeface="Arial" panose="020B0604020202020204" pitchFamily="34" charset="0"/>
              <a:sym typeface="Arial"/>
            </a:endParaRPr>
          </a:p>
        </p:txBody>
      </p:sp>
      <p:sp>
        <p:nvSpPr>
          <p:cNvPr id="16" name="TextBox 15">
            <a:extLst>
              <a:ext uri="{FF2B5EF4-FFF2-40B4-BE49-F238E27FC236}">
                <a16:creationId xmlns:a16="http://schemas.microsoft.com/office/drawing/2014/main" id="{0A0DF2C7-3CDE-1B0A-BD29-FCEA96330A0D}"/>
              </a:ext>
            </a:extLst>
          </p:cNvPr>
          <p:cNvSpPr txBox="1"/>
          <p:nvPr/>
        </p:nvSpPr>
        <p:spPr>
          <a:xfrm>
            <a:off x="2541322" y="3484506"/>
            <a:ext cx="1816423" cy="261610"/>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Azure Container Registry</a:t>
            </a:r>
            <a:endParaRPr lang="en-IN" sz="1100" dirty="0">
              <a:solidFill>
                <a:prstClr val="black"/>
              </a:solidFill>
              <a:latin typeface="Arial" panose="020B0604020202020204" pitchFamily="34" charset="0"/>
              <a:cs typeface="Arial" panose="020B0604020202020204" pitchFamily="34" charset="0"/>
              <a:sym typeface="Arial"/>
            </a:endParaRPr>
          </a:p>
        </p:txBody>
      </p:sp>
      <p:sp>
        <p:nvSpPr>
          <p:cNvPr id="17" name="TextBox 16">
            <a:extLst>
              <a:ext uri="{FF2B5EF4-FFF2-40B4-BE49-F238E27FC236}">
                <a16:creationId xmlns:a16="http://schemas.microsoft.com/office/drawing/2014/main" id="{49A8295E-4A22-5FC2-DE84-9C7D3CA52BF3}"/>
              </a:ext>
            </a:extLst>
          </p:cNvPr>
          <p:cNvSpPr txBox="1"/>
          <p:nvPr/>
        </p:nvSpPr>
        <p:spPr>
          <a:xfrm>
            <a:off x="2469886" y="5110830"/>
            <a:ext cx="1816423" cy="261610"/>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Azure Custom Vision API</a:t>
            </a:r>
            <a:endParaRPr lang="en-IN" sz="1100" dirty="0">
              <a:solidFill>
                <a:prstClr val="black"/>
              </a:solidFill>
              <a:latin typeface="Arial" panose="020B0604020202020204" pitchFamily="34" charset="0"/>
              <a:cs typeface="Arial" panose="020B0604020202020204" pitchFamily="34" charset="0"/>
              <a:sym typeface="Arial"/>
            </a:endParaRPr>
          </a:p>
        </p:txBody>
      </p:sp>
      <p:sp>
        <p:nvSpPr>
          <p:cNvPr id="18" name="TextBox 17">
            <a:extLst>
              <a:ext uri="{FF2B5EF4-FFF2-40B4-BE49-F238E27FC236}">
                <a16:creationId xmlns:a16="http://schemas.microsoft.com/office/drawing/2014/main" id="{F18825F4-352D-0FCE-59BE-A050A247D275}"/>
              </a:ext>
            </a:extLst>
          </p:cNvPr>
          <p:cNvSpPr txBox="1"/>
          <p:nvPr/>
        </p:nvSpPr>
        <p:spPr>
          <a:xfrm>
            <a:off x="6163684" y="5521840"/>
            <a:ext cx="1371601" cy="600164"/>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Azure Log Analytics Workspace</a:t>
            </a:r>
            <a:endParaRPr lang="en-IN" sz="1100" dirty="0">
              <a:solidFill>
                <a:prstClr val="black"/>
              </a:solidFill>
              <a:latin typeface="Arial" panose="020B0604020202020204" pitchFamily="34" charset="0"/>
              <a:cs typeface="Arial" panose="020B0604020202020204" pitchFamily="34" charset="0"/>
              <a:sym typeface="Arial"/>
            </a:endParaRPr>
          </a:p>
        </p:txBody>
      </p:sp>
      <p:sp>
        <p:nvSpPr>
          <p:cNvPr id="19" name="TextBox 18">
            <a:extLst>
              <a:ext uri="{FF2B5EF4-FFF2-40B4-BE49-F238E27FC236}">
                <a16:creationId xmlns:a16="http://schemas.microsoft.com/office/drawing/2014/main" id="{9E695B8A-EF3A-110D-6868-5E80D1841F8C}"/>
              </a:ext>
            </a:extLst>
          </p:cNvPr>
          <p:cNvSpPr txBox="1"/>
          <p:nvPr/>
        </p:nvSpPr>
        <p:spPr>
          <a:xfrm>
            <a:off x="8167743" y="2762063"/>
            <a:ext cx="1348740" cy="261610"/>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GitHub Actions</a:t>
            </a:r>
            <a:endParaRPr lang="en-IN" sz="1100" dirty="0">
              <a:solidFill>
                <a:prstClr val="black"/>
              </a:solidFill>
              <a:latin typeface="Arial" panose="020B0604020202020204" pitchFamily="34" charset="0"/>
              <a:cs typeface="Arial" panose="020B0604020202020204" pitchFamily="34" charset="0"/>
              <a:sym typeface="Arial"/>
            </a:endParaRPr>
          </a:p>
        </p:txBody>
      </p:sp>
      <p:sp>
        <p:nvSpPr>
          <p:cNvPr id="20" name="TextBox 19">
            <a:extLst>
              <a:ext uri="{FF2B5EF4-FFF2-40B4-BE49-F238E27FC236}">
                <a16:creationId xmlns:a16="http://schemas.microsoft.com/office/drawing/2014/main" id="{0C75F23E-32F5-B523-138F-CDD57815E923}"/>
              </a:ext>
            </a:extLst>
          </p:cNvPr>
          <p:cNvSpPr txBox="1"/>
          <p:nvPr/>
        </p:nvSpPr>
        <p:spPr>
          <a:xfrm>
            <a:off x="5427401" y="3525765"/>
            <a:ext cx="1513523" cy="430887"/>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Azure Container Apps</a:t>
            </a:r>
            <a:endParaRPr lang="en-IN" sz="1100" dirty="0">
              <a:solidFill>
                <a:prstClr val="black"/>
              </a:solidFill>
              <a:latin typeface="Arial" panose="020B0604020202020204" pitchFamily="34" charset="0"/>
              <a:cs typeface="Arial" panose="020B0604020202020204" pitchFamily="34" charset="0"/>
              <a:sym typeface="Arial"/>
            </a:endParaRPr>
          </a:p>
        </p:txBody>
      </p:sp>
      <p:pic>
        <p:nvPicPr>
          <p:cNvPr id="21" name="Graphic 20">
            <a:extLst>
              <a:ext uri="{FF2B5EF4-FFF2-40B4-BE49-F238E27FC236}">
                <a16:creationId xmlns:a16="http://schemas.microsoft.com/office/drawing/2014/main" id="{3EBF24D7-320E-1BBD-D6C5-8536475FFFA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45584" y="1329135"/>
            <a:ext cx="509112" cy="509112"/>
          </a:xfrm>
          <a:prstGeom prst="rect">
            <a:avLst/>
          </a:prstGeom>
        </p:spPr>
      </p:pic>
      <p:sp>
        <p:nvSpPr>
          <p:cNvPr id="22" name="TextBox 21">
            <a:extLst>
              <a:ext uri="{FF2B5EF4-FFF2-40B4-BE49-F238E27FC236}">
                <a16:creationId xmlns:a16="http://schemas.microsoft.com/office/drawing/2014/main" id="{814145BA-6797-A141-8BEF-98EB976B479F}"/>
              </a:ext>
            </a:extLst>
          </p:cNvPr>
          <p:cNvSpPr txBox="1"/>
          <p:nvPr/>
        </p:nvSpPr>
        <p:spPr>
          <a:xfrm>
            <a:off x="5776017" y="1875266"/>
            <a:ext cx="1630681" cy="261610"/>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Azure Blob Storage</a:t>
            </a:r>
            <a:endParaRPr lang="en-IN" sz="1100" dirty="0">
              <a:solidFill>
                <a:prstClr val="black"/>
              </a:solidFill>
              <a:latin typeface="Arial" panose="020B0604020202020204" pitchFamily="34" charset="0"/>
              <a:cs typeface="Arial" panose="020B0604020202020204" pitchFamily="34" charset="0"/>
              <a:sym typeface="Arial"/>
            </a:endParaRPr>
          </a:p>
        </p:txBody>
      </p:sp>
      <p:pic>
        <p:nvPicPr>
          <p:cNvPr id="23" name="Graphic 22">
            <a:extLst>
              <a:ext uri="{FF2B5EF4-FFF2-40B4-BE49-F238E27FC236}">
                <a16:creationId xmlns:a16="http://schemas.microsoft.com/office/drawing/2014/main" id="{042CD958-5D2D-68A2-CDAE-3D08736BC85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75415" y="4539328"/>
            <a:ext cx="571501" cy="571501"/>
          </a:xfrm>
          <a:prstGeom prst="rect">
            <a:avLst/>
          </a:prstGeom>
        </p:spPr>
      </p:pic>
      <p:sp>
        <p:nvSpPr>
          <p:cNvPr id="24" name="TextBox 23">
            <a:extLst>
              <a:ext uri="{FF2B5EF4-FFF2-40B4-BE49-F238E27FC236}">
                <a16:creationId xmlns:a16="http://schemas.microsoft.com/office/drawing/2014/main" id="{8B7C71D2-D6C8-DC28-46B1-A5099EA969A1}"/>
              </a:ext>
            </a:extLst>
          </p:cNvPr>
          <p:cNvSpPr txBox="1"/>
          <p:nvPr/>
        </p:nvSpPr>
        <p:spPr>
          <a:xfrm>
            <a:off x="8746915" y="4343114"/>
            <a:ext cx="1348740" cy="261610"/>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Cosmos DB</a:t>
            </a:r>
            <a:endParaRPr lang="en-IN" sz="1100" dirty="0">
              <a:solidFill>
                <a:prstClr val="black"/>
              </a:solidFill>
              <a:latin typeface="Arial" panose="020B0604020202020204" pitchFamily="34" charset="0"/>
              <a:cs typeface="Arial" panose="020B0604020202020204" pitchFamily="34" charset="0"/>
              <a:sym typeface="Arial"/>
            </a:endParaRPr>
          </a:p>
        </p:txBody>
      </p:sp>
      <p:cxnSp>
        <p:nvCxnSpPr>
          <p:cNvPr id="25" name="Connector: Elbow 24">
            <a:extLst>
              <a:ext uri="{FF2B5EF4-FFF2-40B4-BE49-F238E27FC236}">
                <a16:creationId xmlns:a16="http://schemas.microsoft.com/office/drawing/2014/main" id="{D36DFFCA-B9F8-0981-0EBE-22DF40D507B3}"/>
              </a:ext>
            </a:extLst>
          </p:cNvPr>
          <p:cNvCxnSpPr>
            <a:stCxn id="22" idx="2"/>
            <a:endCxn id="5" idx="0"/>
          </p:cNvCxnSpPr>
          <p:nvPr/>
        </p:nvCxnSpPr>
        <p:spPr>
          <a:xfrm rot="5400000">
            <a:off x="5491745" y="1786783"/>
            <a:ext cx="749520" cy="1449707"/>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6" name="Connector: Elbow 25">
            <a:extLst>
              <a:ext uri="{FF2B5EF4-FFF2-40B4-BE49-F238E27FC236}">
                <a16:creationId xmlns:a16="http://schemas.microsoft.com/office/drawing/2014/main" id="{0D739791-FF48-B433-B5CC-BD894ECADF2F}"/>
              </a:ext>
            </a:extLst>
          </p:cNvPr>
          <p:cNvCxnSpPr>
            <a:stCxn id="23" idx="1"/>
            <a:endCxn id="5" idx="3"/>
          </p:cNvCxnSpPr>
          <p:nvPr/>
        </p:nvCxnSpPr>
        <p:spPr>
          <a:xfrm rot="10800000">
            <a:off x="5592183" y="3336930"/>
            <a:ext cx="2583232" cy="1488151"/>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TextBox 26">
            <a:extLst>
              <a:ext uri="{FF2B5EF4-FFF2-40B4-BE49-F238E27FC236}">
                <a16:creationId xmlns:a16="http://schemas.microsoft.com/office/drawing/2014/main" id="{979FB68E-79CF-5632-732C-B4743FB1CEA5}"/>
              </a:ext>
            </a:extLst>
          </p:cNvPr>
          <p:cNvSpPr txBox="1"/>
          <p:nvPr/>
        </p:nvSpPr>
        <p:spPr>
          <a:xfrm>
            <a:off x="1241633" y="5511761"/>
            <a:ext cx="2456504" cy="938719"/>
          </a:xfrm>
          <a:prstGeom prst="rect">
            <a:avLst/>
          </a:prstGeom>
          <a:noFill/>
        </p:spPr>
        <p:txBody>
          <a:bodyPr wrap="square" rtlCol="0">
            <a:spAutoFit/>
          </a:bodyPr>
          <a:lstStyle/>
          <a:p>
            <a:pPr defTabSz="914377"/>
            <a:r>
              <a:rPr lang="en-US" sz="1100" dirty="0">
                <a:solidFill>
                  <a:prstClr val="black"/>
                </a:solidFill>
                <a:latin typeface="Arial" panose="020B0604020202020204" pitchFamily="34" charset="0"/>
                <a:cs typeface="Arial" panose="020B0604020202020204" pitchFamily="34" charset="0"/>
                <a:sym typeface="Arial"/>
              </a:rPr>
              <a:t>Training is done separately in Azure Custom Vision</a:t>
            </a:r>
          </a:p>
          <a:p>
            <a:pPr defTabSz="914377"/>
            <a:endParaRPr lang="en-US" sz="1100" dirty="0">
              <a:solidFill>
                <a:prstClr val="black"/>
              </a:solidFill>
              <a:latin typeface="Arial" panose="020B0604020202020204" pitchFamily="34" charset="0"/>
              <a:cs typeface="Arial" panose="020B0604020202020204" pitchFamily="34" charset="0"/>
              <a:sym typeface="Arial"/>
            </a:endParaRPr>
          </a:p>
          <a:p>
            <a:pPr defTabSz="914377"/>
            <a:r>
              <a:rPr lang="en-US" sz="1100" dirty="0">
                <a:solidFill>
                  <a:prstClr val="black"/>
                </a:solidFill>
                <a:latin typeface="Arial" panose="020B0604020202020204" pitchFamily="34" charset="0"/>
                <a:cs typeface="Arial" panose="020B0604020202020204" pitchFamily="34" charset="0"/>
                <a:sym typeface="Arial"/>
              </a:rPr>
              <a:t>Then the model is exposed through the Azure Custom Vision API</a:t>
            </a:r>
            <a:endParaRPr lang="en-IN" sz="1100" dirty="0">
              <a:solidFill>
                <a:prstClr val="black"/>
              </a:solidFill>
              <a:latin typeface="Arial" panose="020B0604020202020204" pitchFamily="34" charset="0"/>
              <a:cs typeface="Arial" panose="020B0604020202020204" pitchFamily="34" charset="0"/>
              <a:sym typeface="Arial"/>
            </a:endParaRPr>
          </a:p>
        </p:txBody>
      </p:sp>
      <p:pic>
        <p:nvPicPr>
          <p:cNvPr id="3" name="Picture 4" descr="Icon&#10;&#10;Description automatically generated">
            <a:extLst>
              <a:ext uri="{FF2B5EF4-FFF2-40B4-BE49-F238E27FC236}">
                <a16:creationId xmlns:a16="http://schemas.microsoft.com/office/drawing/2014/main" id="{E30D4050-A9C1-24B4-F59A-807E77B7CEA5}"/>
              </a:ext>
            </a:extLst>
          </p:cNvPr>
          <p:cNvPicPr>
            <a:picLocks noChangeAspect="1"/>
          </p:cNvPicPr>
          <p:nvPr/>
        </p:nvPicPr>
        <p:blipFill>
          <a:blip r:embed="rId16"/>
          <a:stretch>
            <a:fillRect/>
          </a:stretch>
        </p:blipFill>
        <p:spPr>
          <a:xfrm>
            <a:off x="10385724" y="6325679"/>
            <a:ext cx="1700363" cy="403285"/>
          </a:xfrm>
          <a:prstGeom prst="rect">
            <a:avLst/>
          </a:prstGeom>
        </p:spPr>
      </p:pic>
    </p:spTree>
    <p:extLst>
      <p:ext uri="{BB962C8B-B14F-4D97-AF65-F5344CB8AC3E}">
        <p14:creationId xmlns:p14="http://schemas.microsoft.com/office/powerpoint/2010/main" val="290200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E02F-AB4B-AE28-F01E-A04F9D9775C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Components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8DABF7-EE66-03AF-31C3-E99CEEC3F6FF}"/>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Times New Roman" panose="02020603050405020304" pitchFamily="18" charset="0"/>
              </a:rPr>
              <a:t>The solution would be implemented as web application which is also mobile enabled. The farmers can access this application anywhere and can upload the images to detect the disease in the cassava leaves.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latin typeface="Arial" panose="020B0604020202020204" pitchFamily="34" charset="0"/>
                <a:ea typeface="Calibri" panose="020F0502020204030204" pitchFamily="34" charset="0"/>
                <a:cs typeface="Times New Roman" panose="02020603050405020304" pitchFamily="18" charset="0"/>
              </a:rPr>
              <a:t>The UI is made of Flask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latin typeface="Arial" panose="020B0604020202020204" pitchFamily="34" charset="0"/>
                <a:ea typeface="Calibri" panose="020F0502020204030204" pitchFamily="34" charset="0"/>
                <a:cs typeface="Times New Roman" panose="02020603050405020304" pitchFamily="18" charset="0"/>
              </a:rPr>
              <a:t>The application is deployed as a </a:t>
            </a: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Container App</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Custom Vision API </a:t>
            </a:r>
            <a:r>
              <a:rPr lang="en-IN" sz="1800" dirty="0">
                <a:latin typeface="Arial" panose="020B0604020202020204" pitchFamily="34" charset="0"/>
                <a:ea typeface="Calibri" panose="020F0502020204030204" pitchFamily="34" charset="0"/>
                <a:cs typeface="Times New Roman" panose="02020603050405020304" pitchFamily="18" charset="0"/>
              </a:rPr>
              <a:t>used  to detect the diseases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Container Registry </a:t>
            </a:r>
            <a:r>
              <a:rPr lang="en-IN" sz="1800" dirty="0">
                <a:latin typeface="Arial" panose="020B0604020202020204" pitchFamily="34" charset="0"/>
                <a:ea typeface="Calibri" panose="020F0502020204030204" pitchFamily="34" charset="0"/>
                <a:cs typeface="Times New Roman" panose="02020603050405020304" pitchFamily="18" charset="0"/>
              </a:rPr>
              <a:t>used to store the container images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latin typeface="Arial" panose="020B0604020202020204" pitchFamily="34" charset="0"/>
                <a:ea typeface="Calibri" panose="020F0502020204030204" pitchFamily="34" charset="0"/>
                <a:cs typeface="Times New Roman" panose="02020603050405020304" pitchFamily="18" charset="0"/>
              </a:rPr>
              <a:t>The  various secrets required for the solution are stored in </a:t>
            </a: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Key Vault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latin typeface="Arial" panose="020B0604020202020204" pitchFamily="34" charset="0"/>
                <a:ea typeface="Calibri" panose="020F0502020204030204" pitchFamily="34" charset="0"/>
                <a:cs typeface="Times New Roman" panose="02020603050405020304" pitchFamily="18" charset="0"/>
              </a:rPr>
              <a:t>The Azure Container App uses </a:t>
            </a: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Managed Identity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latin typeface="Arial" panose="020B0604020202020204" pitchFamily="34" charset="0"/>
                <a:ea typeface="Calibri" panose="020F0502020204030204" pitchFamily="34" charset="0"/>
                <a:cs typeface="Times New Roman" panose="02020603050405020304" pitchFamily="18" charset="0"/>
              </a:rPr>
              <a:t>The integration of Azure Container App with </a:t>
            </a: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GitHub Actions </a:t>
            </a:r>
            <a:r>
              <a:rPr lang="en-IN" sz="1800" dirty="0">
                <a:latin typeface="Arial" panose="020B0604020202020204" pitchFamily="34" charset="0"/>
                <a:ea typeface="Calibri" panose="020F0502020204030204" pitchFamily="34" charset="0"/>
                <a:cs typeface="Times New Roman" panose="02020603050405020304" pitchFamily="18" charset="0"/>
              </a:rPr>
              <a:t>is used for CD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buFont typeface="+mj-lt"/>
              <a:buAutoNum type="arabicPeriod"/>
            </a:pPr>
            <a:r>
              <a:rPr lang="en-IN" sz="1800" dirty="0">
                <a:latin typeface="Arial" panose="020B0604020202020204" pitchFamily="34" charset="0"/>
                <a:ea typeface="Calibri" panose="020F0502020204030204" pitchFamily="34" charset="0"/>
                <a:cs typeface="Times New Roman" panose="02020603050405020304" pitchFamily="18" charset="0"/>
              </a:rPr>
              <a:t>The images are stored in the </a:t>
            </a: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Azure Blob Storage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spcAft>
                <a:spcPts val="800"/>
              </a:spcAft>
              <a:buFont typeface="+mj-lt"/>
              <a:buAutoNum type="arabicPeriod"/>
            </a:pPr>
            <a:r>
              <a:rPr lang="en-IN" sz="1800" dirty="0">
                <a:latin typeface="Arial" panose="020B0604020202020204" pitchFamily="34" charset="0"/>
                <a:ea typeface="Calibri" panose="020F0502020204030204" pitchFamily="34" charset="0"/>
                <a:cs typeface="Times New Roman" panose="02020603050405020304" pitchFamily="18" charset="0"/>
              </a:rPr>
              <a:t>The predictions obtained from the Azure Custom Vision API are stored in </a:t>
            </a:r>
            <a:r>
              <a:rPr lang="en-IN" sz="1800" dirty="0">
                <a:solidFill>
                  <a:srgbClr val="00B050"/>
                </a:solidFill>
                <a:latin typeface="Arial" panose="020B0604020202020204" pitchFamily="34" charset="0"/>
                <a:ea typeface="Calibri" panose="020F0502020204030204" pitchFamily="34" charset="0"/>
                <a:cs typeface="Times New Roman" panose="02020603050405020304" pitchFamily="18" charset="0"/>
              </a:rPr>
              <a:t>Cosmos DB.</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p:txBody>
      </p:sp>
      <p:pic>
        <p:nvPicPr>
          <p:cNvPr id="4" name="Picture 4" descr="Icon&#10;&#10;Description automatically generated">
            <a:extLst>
              <a:ext uri="{FF2B5EF4-FFF2-40B4-BE49-F238E27FC236}">
                <a16:creationId xmlns:a16="http://schemas.microsoft.com/office/drawing/2014/main" id="{8A629E89-4EFE-05AE-90B0-B51C2727611A}"/>
              </a:ext>
            </a:extLst>
          </p:cNvPr>
          <p:cNvPicPr>
            <a:picLocks noChangeAspect="1"/>
          </p:cNvPicPr>
          <p:nvPr/>
        </p:nvPicPr>
        <p:blipFill>
          <a:blip r:embed="rId2"/>
          <a:stretch>
            <a:fillRect/>
          </a:stretch>
        </p:blipFill>
        <p:spPr>
          <a:xfrm>
            <a:off x="10385724" y="6325679"/>
            <a:ext cx="1700363" cy="403285"/>
          </a:xfrm>
          <a:prstGeom prst="rect">
            <a:avLst/>
          </a:prstGeom>
        </p:spPr>
      </p:pic>
    </p:spTree>
    <p:extLst>
      <p:ext uri="{BB962C8B-B14F-4D97-AF65-F5344CB8AC3E}">
        <p14:creationId xmlns:p14="http://schemas.microsoft.com/office/powerpoint/2010/main" val="186453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0BF4-D9C3-CC80-8B55-C54B0EB99FF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Flow</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F1C750F-F48F-C930-15CA-05CC00D816BC}"/>
              </a:ext>
            </a:extLst>
          </p:cNvPr>
          <p:cNvSpPr>
            <a:spLocks noGrp="1"/>
          </p:cNvSpPr>
          <p:nvPr>
            <p:ph idx="1"/>
          </p:nvPr>
        </p:nvSpPr>
        <p:spPr/>
        <p:txBody>
          <a:bodyPr>
            <a:normAutofit/>
          </a:bodyPr>
          <a:lstStyle/>
          <a:p>
            <a:pPr marL="342891" indent="-342891">
              <a:lnSpc>
                <a:spcPct val="200000"/>
              </a:lnSpc>
              <a:buFont typeface="+mj-lt"/>
              <a:buAutoNum type="arabicPeriod"/>
            </a:pPr>
            <a:r>
              <a:rPr lang="en-IN" sz="2000" dirty="0">
                <a:latin typeface="Arial" panose="020B0604020202020204" pitchFamily="34" charset="0"/>
                <a:ea typeface="Calibri" panose="020F0502020204030204" pitchFamily="34" charset="0"/>
                <a:cs typeface="Times New Roman" panose="02020603050405020304" pitchFamily="18" charset="0"/>
              </a:rPr>
              <a:t>The image is uploaded into the Container App through the Flask UI</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200000"/>
              </a:lnSpc>
              <a:buFont typeface="+mj-lt"/>
              <a:buAutoNum type="arabicPeriod"/>
            </a:pPr>
            <a:r>
              <a:rPr lang="en-IN" sz="2000" dirty="0">
                <a:latin typeface="Arial" panose="020B0604020202020204" pitchFamily="34" charset="0"/>
                <a:ea typeface="Calibri" panose="020F0502020204030204" pitchFamily="34" charset="0"/>
                <a:cs typeface="Times New Roman" panose="02020603050405020304" pitchFamily="18" charset="0"/>
              </a:rPr>
              <a:t>The Container App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80" lvl="1" indent="-342891">
              <a:lnSpc>
                <a:spcPct val="200000"/>
              </a:lnSpc>
              <a:buFont typeface="+mj-lt"/>
              <a:buAutoNum type="alphaLcPeriod"/>
            </a:pPr>
            <a:r>
              <a:rPr lang="en-IN" sz="2000" dirty="0">
                <a:latin typeface="Arial" panose="020B0604020202020204" pitchFamily="34" charset="0"/>
                <a:ea typeface="Calibri" panose="020F0502020204030204" pitchFamily="34" charset="0"/>
                <a:cs typeface="Times New Roman" panose="02020603050405020304" pitchFamily="18" charset="0"/>
              </a:rPr>
              <a:t>uploads the image into Azure Blob Storage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80" lvl="1" indent="-342891">
              <a:lnSpc>
                <a:spcPct val="200000"/>
              </a:lnSpc>
              <a:buFont typeface="+mj-lt"/>
              <a:buAutoNum type="alphaLcPeriod"/>
            </a:pPr>
            <a:r>
              <a:rPr lang="en-IN" sz="2000" dirty="0">
                <a:latin typeface="Arial" panose="020B0604020202020204" pitchFamily="34" charset="0"/>
                <a:ea typeface="Calibri" panose="020F0502020204030204" pitchFamily="34" charset="0"/>
                <a:cs typeface="Times New Roman" panose="02020603050405020304" pitchFamily="18" charset="0"/>
              </a:rPr>
              <a:t>predicts the disease through the Azure Custom Vision API</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80" lvl="1" indent="-342891">
              <a:lnSpc>
                <a:spcPct val="200000"/>
              </a:lnSpc>
              <a:spcAft>
                <a:spcPts val="800"/>
              </a:spcAft>
              <a:buFont typeface="+mj-lt"/>
              <a:buAutoNum type="alphaLcPeriod"/>
            </a:pPr>
            <a:r>
              <a:rPr lang="en-IN" sz="2000" dirty="0">
                <a:latin typeface="Arial" panose="020B0604020202020204" pitchFamily="34" charset="0"/>
                <a:ea typeface="Calibri" panose="020F0502020204030204" pitchFamily="34" charset="0"/>
                <a:cs typeface="Times New Roman" panose="02020603050405020304" pitchFamily="18" charset="0"/>
              </a:rPr>
              <a:t>saves the filename and the predictions in Cosmos DB</a:t>
            </a:r>
          </a:p>
          <a:p>
            <a:pPr marL="800080" lvl="1" indent="-342891">
              <a:lnSpc>
                <a:spcPct val="200000"/>
              </a:lnSpc>
              <a:spcAft>
                <a:spcPts val="800"/>
              </a:spcAft>
              <a:buFont typeface="+mj-lt"/>
              <a:buAutoNum type="alphaLcPeriod"/>
            </a:pPr>
            <a:r>
              <a:rPr lang="en-IN" sz="2000" dirty="0">
                <a:latin typeface="Arial" panose="020B0604020202020204" pitchFamily="34" charset="0"/>
                <a:ea typeface="Calibri" panose="020F0502020204030204" pitchFamily="34" charset="0"/>
                <a:cs typeface="Times New Roman" panose="02020603050405020304" pitchFamily="18" charset="0"/>
              </a:rPr>
              <a:t>Also provides the </a:t>
            </a:r>
            <a:r>
              <a:rPr lang="en-IN" sz="2000" b="1" dirty="0">
                <a:solidFill>
                  <a:srgbClr val="00B050"/>
                </a:solidFill>
                <a:latin typeface="Arial" panose="020B0604020202020204" pitchFamily="34" charset="0"/>
                <a:ea typeface="Calibri" panose="020F0502020204030204" pitchFamily="34" charset="0"/>
                <a:cs typeface="Times New Roman" panose="02020603050405020304" pitchFamily="18" charset="0"/>
              </a:rPr>
              <a:t>Recommendations on prevention and cure of the disease</a:t>
            </a:r>
            <a:endParaRPr lang="en-IN" sz="2000"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Arial" panose="020B0604020202020204" pitchFamily="34" charset="0"/>
              <a:cs typeface="Arial" panose="020B0604020202020204" pitchFamily="34" charset="0"/>
            </a:endParaRPr>
          </a:p>
        </p:txBody>
      </p:sp>
      <p:pic>
        <p:nvPicPr>
          <p:cNvPr id="4" name="Picture 4" descr="Icon&#10;&#10;Description automatically generated">
            <a:extLst>
              <a:ext uri="{FF2B5EF4-FFF2-40B4-BE49-F238E27FC236}">
                <a16:creationId xmlns:a16="http://schemas.microsoft.com/office/drawing/2014/main" id="{2F885021-E3CB-3F3C-5992-096F9F69DB17}"/>
              </a:ext>
            </a:extLst>
          </p:cNvPr>
          <p:cNvPicPr>
            <a:picLocks noChangeAspect="1"/>
          </p:cNvPicPr>
          <p:nvPr/>
        </p:nvPicPr>
        <p:blipFill>
          <a:blip r:embed="rId2"/>
          <a:stretch>
            <a:fillRect/>
          </a:stretch>
        </p:blipFill>
        <p:spPr>
          <a:xfrm>
            <a:off x="10385724" y="6325679"/>
            <a:ext cx="1700363" cy="403285"/>
          </a:xfrm>
          <a:prstGeom prst="rect">
            <a:avLst/>
          </a:prstGeom>
        </p:spPr>
      </p:pic>
    </p:spTree>
    <p:extLst>
      <p:ext uri="{BB962C8B-B14F-4D97-AF65-F5344CB8AC3E}">
        <p14:creationId xmlns:p14="http://schemas.microsoft.com/office/powerpoint/2010/main" val="4101030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A7829-9967-D9CE-4AB1-D6F5E847EAAC}"/>
              </a:ext>
            </a:extLst>
          </p:cNvPr>
          <p:cNvPicPr>
            <a:picLocks noChangeAspect="1"/>
          </p:cNvPicPr>
          <p:nvPr/>
        </p:nvPicPr>
        <p:blipFill>
          <a:blip r:embed="rId2"/>
          <a:stretch>
            <a:fillRect/>
          </a:stretch>
        </p:blipFill>
        <p:spPr>
          <a:xfrm>
            <a:off x="0" y="651446"/>
            <a:ext cx="12192000" cy="5555108"/>
          </a:xfrm>
          <a:prstGeom prst="rect">
            <a:avLst/>
          </a:prstGeom>
        </p:spPr>
      </p:pic>
    </p:spTree>
    <p:extLst>
      <p:ext uri="{BB962C8B-B14F-4D97-AF65-F5344CB8AC3E}">
        <p14:creationId xmlns:p14="http://schemas.microsoft.com/office/powerpoint/2010/main" val="334585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EF4A2A-B5E5-9223-479A-232769F5E5A8}"/>
              </a:ext>
            </a:extLst>
          </p:cNvPr>
          <p:cNvPicPr>
            <a:picLocks noChangeAspect="1"/>
          </p:cNvPicPr>
          <p:nvPr/>
        </p:nvPicPr>
        <p:blipFill>
          <a:blip r:embed="rId2"/>
          <a:stretch>
            <a:fillRect/>
          </a:stretch>
        </p:blipFill>
        <p:spPr>
          <a:xfrm>
            <a:off x="0" y="327332"/>
            <a:ext cx="12192000" cy="6203336"/>
          </a:xfrm>
          <a:prstGeom prst="rect">
            <a:avLst/>
          </a:prstGeom>
        </p:spPr>
      </p:pic>
    </p:spTree>
    <p:extLst>
      <p:ext uri="{BB962C8B-B14F-4D97-AF65-F5344CB8AC3E}">
        <p14:creationId xmlns:p14="http://schemas.microsoft.com/office/powerpoint/2010/main" val="207388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2B0D4D-7FE1-0990-6B62-C8506F10C8EB}"/>
              </a:ext>
            </a:extLst>
          </p:cNvPr>
          <p:cNvPicPr>
            <a:picLocks noChangeAspect="1"/>
          </p:cNvPicPr>
          <p:nvPr/>
        </p:nvPicPr>
        <p:blipFill>
          <a:blip r:embed="rId2"/>
          <a:stretch>
            <a:fillRect/>
          </a:stretch>
        </p:blipFill>
        <p:spPr>
          <a:xfrm>
            <a:off x="0" y="325312"/>
            <a:ext cx="12192000" cy="6207376"/>
          </a:xfrm>
          <a:prstGeom prst="rect">
            <a:avLst/>
          </a:prstGeom>
        </p:spPr>
      </p:pic>
    </p:spTree>
    <p:extLst>
      <p:ext uri="{BB962C8B-B14F-4D97-AF65-F5344CB8AC3E}">
        <p14:creationId xmlns:p14="http://schemas.microsoft.com/office/powerpoint/2010/main" val="1151035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74911-9132-18C4-3C71-25D438F03004}"/>
              </a:ext>
            </a:extLst>
          </p:cNvPr>
          <p:cNvPicPr>
            <a:picLocks noChangeAspect="1"/>
          </p:cNvPicPr>
          <p:nvPr/>
        </p:nvPicPr>
        <p:blipFill>
          <a:blip r:embed="rId2"/>
          <a:stretch>
            <a:fillRect/>
          </a:stretch>
        </p:blipFill>
        <p:spPr>
          <a:xfrm>
            <a:off x="0" y="422117"/>
            <a:ext cx="12192000" cy="6013766"/>
          </a:xfrm>
          <a:prstGeom prst="rect">
            <a:avLst/>
          </a:prstGeom>
        </p:spPr>
      </p:pic>
    </p:spTree>
    <p:extLst>
      <p:ext uri="{BB962C8B-B14F-4D97-AF65-F5344CB8AC3E}">
        <p14:creationId xmlns:p14="http://schemas.microsoft.com/office/powerpoint/2010/main" val="55323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D5E18-9056-5AC9-9840-184B00EE46A6}"/>
              </a:ext>
            </a:extLst>
          </p:cNvPr>
          <p:cNvPicPr>
            <a:picLocks noChangeAspect="1"/>
          </p:cNvPicPr>
          <p:nvPr/>
        </p:nvPicPr>
        <p:blipFill>
          <a:blip r:embed="rId2"/>
          <a:stretch>
            <a:fillRect/>
          </a:stretch>
        </p:blipFill>
        <p:spPr>
          <a:xfrm>
            <a:off x="0" y="453485"/>
            <a:ext cx="12192000" cy="5951029"/>
          </a:xfrm>
          <a:prstGeom prst="rect">
            <a:avLst/>
          </a:prstGeom>
        </p:spPr>
      </p:pic>
    </p:spTree>
    <p:extLst>
      <p:ext uri="{BB962C8B-B14F-4D97-AF65-F5344CB8AC3E}">
        <p14:creationId xmlns:p14="http://schemas.microsoft.com/office/powerpoint/2010/main" val="602169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F50C4-C15B-B9D9-8917-2F84E1227B5E}"/>
              </a:ext>
            </a:extLst>
          </p:cNvPr>
          <p:cNvPicPr>
            <a:picLocks noChangeAspect="1"/>
          </p:cNvPicPr>
          <p:nvPr/>
        </p:nvPicPr>
        <p:blipFill>
          <a:blip r:embed="rId2"/>
          <a:stretch>
            <a:fillRect/>
          </a:stretch>
        </p:blipFill>
        <p:spPr>
          <a:xfrm>
            <a:off x="0" y="329957"/>
            <a:ext cx="12192000" cy="6198086"/>
          </a:xfrm>
          <a:prstGeom prst="rect">
            <a:avLst/>
          </a:prstGeom>
        </p:spPr>
      </p:pic>
    </p:spTree>
    <p:extLst>
      <p:ext uri="{BB962C8B-B14F-4D97-AF65-F5344CB8AC3E}">
        <p14:creationId xmlns:p14="http://schemas.microsoft.com/office/powerpoint/2010/main" val="79886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659505" y="306067"/>
            <a:ext cx="11040000" cy="768000"/>
          </a:xfrm>
          <a:prstGeom prst="rect">
            <a:avLst/>
          </a:prstGeom>
          <a:noFill/>
          <a:ln>
            <a:noFill/>
          </a:ln>
        </p:spPr>
        <p:txBody>
          <a:bodyPr spcFirstLastPara="1" wrap="square" lIns="121900" tIns="121900" rIns="121900" bIns="121900" anchor="t" anchorCtr="0">
            <a:noAutofit/>
          </a:bodyPr>
          <a:lstStyle/>
          <a:p>
            <a:r>
              <a:rPr lang="en" sz="2667" dirty="0"/>
              <a:t>Problem Statement</a:t>
            </a:r>
            <a:endParaRPr sz="2667" dirty="0"/>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10385724" y="6325679"/>
            <a:ext cx="1700363" cy="403285"/>
          </a:xfrm>
          <a:prstGeom prst="rect">
            <a:avLst/>
          </a:prstGeom>
        </p:spPr>
      </p:pic>
      <p:sp>
        <p:nvSpPr>
          <p:cNvPr id="2" name="TextBox 1">
            <a:extLst>
              <a:ext uri="{FF2B5EF4-FFF2-40B4-BE49-F238E27FC236}">
                <a16:creationId xmlns:a16="http://schemas.microsoft.com/office/drawing/2014/main" id="{9FC09ABB-A7C0-A231-3568-1B1567163A3A}"/>
              </a:ext>
            </a:extLst>
          </p:cNvPr>
          <p:cNvSpPr txBox="1"/>
          <p:nvPr/>
        </p:nvSpPr>
        <p:spPr>
          <a:xfrm>
            <a:off x="582706" y="1528383"/>
            <a:ext cx="5387788" cy="5216813"/>
          </a:xfrm>
          <a:prstGeom prst="rect">
            <a:avLst/>
          </a:prstGeom>
          <a:noFill/>
          <a:ln>
            <a:solidFill>
              <a:schemeClr val="accent5">
                <a:lumMod val="85000"/>
              </a:schemeClr>
            </a:solidFill>
          </a:ln>
        </p:spPr>
        <p:txBody>
          <a:bodyPr wrap="square" rtlCol="0">
            <a:spAutoFit/>
          </a:bodyPr>
          <a:lstStyle/>
          <a:p>
            <a:pPr marL="285750" indent="-285750">
              <a:lnSpc>
                <a:spcPct val="150000"/>
              </a:lnSpc>
              <a:buFont typeface="Arial" panose="020B0604020202020204" pitchFamily="34" charset="0"/>
              <a:buChar char="•"/>
            </a:pPr>
            <a:r>
              <a:rPr lang="en-US" sz="1400"/>
              <a:t>Sustainability Hub for answering questions as well as do chat on the following topics</a:t>
            </a:r>
          </a:p>
          <a:p>
            <a:pPr marL="800100" lvl="1" indent="-342900">
              <a:lnSpc>
                <a:spcPct val="150000"/>
              </a:lnSpc>
              <a:buFont typeface="+mj-lt"/>
              <a:buAutoNum type="alphaLcPeriod"/>
            </a:pPr>
            <a:r>
              <a:rPr lang="en-US" sz="1400"/>
              <a:t>Sustainability reports of the following cities and companies</a:t>
            </a:r>
          </a:p>
          <a:p>
            <a:pPr marL="1314450" lvl="2" indent="-400050">
              <a:lnSpc>
                <a:spcPct val="150000"/>
              </a:lnSpc>
              <a:buFont typeface="+mj-lt"/>
              <a:buAutoNum type="romanLcPeriod"/>
            </a:pPr>
            <a:r>
              <a:rPr lang="en-US" sz="1400"/>
              <a:t>Kolkata Sustainability Report</a:t>
            </a:r>
          </a:p>
          <a:p>
            <a:pPr marL="1314450" lvl="2" indent="-400050">
              <a:lnSpc>
                <a:spcPct val="150000"/>
              </a:lnSpc>
              <a:buFont typeface="+mj-lt"/>
              <a:buAutoNum type="romanLcPeriod"/>
            </a:pPr>
            <a:r>
              <a:rPr lang="en-US" sz="1400"/>
              <a:t>Varanasi Sustainability Report</a:t>
            </a:r>
          </a:p>
          <a:p>
            <a:pPr marL="1314450" lvl="2" indent="-400050">
              <a:lnSpc>
                <a:spcPct val="150000"/>
              </a:lnSpc>
              <a:buFont typeface="+mj-lt"/>
              <a:buAutoNum type="romanLcPeriod"/>
            </a:pPr>
            <a:r>
              <a:rPr lang="en-US" sz="1400"/>
              <a:t>Novartis Sustainability Report</a:t>
            </a:r>
          </a:p>
          <a:p>
            <a:pPr marL="1314450" lvl="2" indent="-400050">
              <a:lnSpc>
                <a:spcPct val="150000"/>
              </a:lnSpc>
              <a:buFont typeface="+mj-lt"/>
              <a:buAutoNum type="romanLcPeriod"/>
            </a:pPr>
            <a:r>
              <a:rPr lang="en-US" sz="1400"/>
              <a:t>Nestle Sustainability Report</a:t>
            </a:r>
          </a:p>
          <a:p>
            <a:pPr marL="857250" lvl="1" indent="-400050">
              <a:lnSpc>
                <a:spcPct val="150000"/>
              </a:lnSpc>
              <a:buFont typeface="+mj-lt"/>
              <a:buAutoNum type="alphaLcPeriod"/>
            </a:pPr>
            <a:r>
              <a:rPr lang="en-US" sz="1400"/>
              <a:t>Educational Sustainability Question Answering and Chat</a:t>
            </a:r>
          </a:p>
          <a:p>
            <a:pPr marL="1314450" lvl="2" indent="-400050">
              <a:lnSpc>
                <a:spcPct val="150000"/>
              </a:lnSpc>
              <a:buFont typeface="+mj-lt"/>
              <a:buAutoNum type="romanLcPeriod"/>
            </a:pPr>
            <a:r>
              <a:rPr lang="en-US" sz="1400"/>
              <a:t>15 NCERT Class 11 Chapters considered</a:t>
            </a:r>
          </a:p>
          <a:p>
            <a:pPr marL="857250" lvl="1" indent="-400050">
              <a:lnSpc>
                <a:spcPct val="150000"/>
              </a:lnSpc>
              <a:buFont typeface="+mj-lt"/>
              <a:buAutoNum type="alphaLcPeriod"/>
            </a:pPr>
            <a:r>
              <a:rPr lang="en-US" sz="1400"/>
              <a:t>Ecology book - Ecology-From-Individuals-to-Ecosystems-by-Michael-Begon—2006  Question Answering and Chat</a:t>
            </a:r>
          </a:p>
          <a:p>
            <a:pPr marL="857250" lvl="1" indent="-400050">
              <a:lnSpc>
                <a:spcPct val="150000"/>
              </a:lnSpc>
              <a:buFont typeface="+mj-lt"/>
              <a:buAutoNum type="alphaLcPeriod"/>
            </a:pPr>
            <a:r>
              <a:rPr lang="en-US" sz="1400"/>
              <a:t>Plant Disease Question Answering and Chat</a:t>
            </a:r>
          </a:p>
          <a:p>
            <a:pPr marL="1314450" lvl="2" indent="-400050">
              <a:buFont typeface="+mj-lt"/>
              <a:buAutoNum type="romanLcPeriod"/>
            </a:pPr>
            <a:endParaRPr lang="en-IN" dirty="0"/>
          </a:p>
        </p:txBody>
      </p:sp>
      <p:sp>
        <p:nvSpPr>
          <p:cNvPr id="4" name="TextBox 3">
            <a:extLst>
              <a:ext uri="{FF2B5EF4-FFF2-40B4-BE49-F238E27FC236}">
                <a16:creationId xmlns:a16="http://schemas.microsoft.com/office/drawing/2014/main" id="{0A1B0DFE-7BCD-59BD-76A8-7F1FA87410EE}"/>
              </a:ext>
            </a:extLst>
          </p:cNvPr>
          <p:cNvSpPr txBox="1"/>
          <p:nvPr/>
        </p:nvSpPr>
        <p:spPr>
          <a:xfrm>
            <a:off x="6477002" y="1532709"/>
            <a:ext cx="4698066" cy="3903441"/>
          </a:xfrm>
          <a:prstGeom prst="rect">
            <a:avLst/>
          </a:prstGeom>
          <a:noFill/>
          <a:ln>
            <a:solidFill>
              <a:schemeClr val="accent5">
                <a:lumMod val="85000"/>
              </a:schemeClr>
            </a:solidFill>
          </a:ln>
        </p:spPr>
        <p:txBody>
          <a:bodyPr wrap="square" rtlCol="0">
            <a:spAutoFit/>
          </a:bodyPr>
          <a:lstStyle/>
          <a:p>
            <a:pPr marL="380990" indent="-380990" defTabSz="1219170">
              <a:lnSpc>
                <a:spcPct val="200000"/>
              </a:lnSpc>
              <a:buClr>
                <a:srgbClr val="000000"/>
              </a:buClr>
              <a:buFont typeface="Arial" panose="020B0604020202020204" pitchFamily="34" charset="0"/>
              <a:buChar char="•"/>
            </a:pPr>
            <a:r>
              <a:rPr lang="en-US" sz="1400" b="1" kern="0" dirty="0">
                <a:solidFill>
                  <a:srgbClr val="000000"/>
                </a:solidFill>
                <a:latin typeface="Arial"/>
                <a:cs typeface="Arial"/>
                <a:sym typeface="Arial"/>
              </a:rPr>
              <a:t>1 stop shop for farmers for improving their crops and their betterment of life</a:t>
            </a:r>
          </a:p>
          <a:p>
            <a:pPr marL="380990" indent="-380990" defTabSz="1219170">
              <a:lnSpc>
                <a:spcPct val="200000"/>
              </a:lnSpc>
              <a:buClr>
                <a:srgbClr val="000000"/>
              </a:buClr>
              <a:buFont typeface="Arial" panose="020B0604020202020204" pitchFamily="34" charset="0"/>
              <a:buChar char="•"/>
            </a:pPr>
            <a:r>
              <a:rPr lang="en-US" sz="1400" kern="0" dirty="0">
                <a:solidFill>
                  <a:srgbClr val="000000"/>
                </a:solidFill>
                <a:latin typeface="Arial"/>
                <a:cs typeface="Arial"/>
                <a:sym typeface="Arial"/>
              </a:rPr>
              <a:t>Less fertilizers , Better Health for all of us</a:t>
            </a:r>
          </a:p>
          <a:p>
            <a:pPr marL="380990" indent="-380990" defTabSz="1219170">
              <a:lnSpc>
                <a:spcPct val="200000"/>
              </a:lnSpc>
              <a:buClr>
                <a:srgbClr val="000000"/>
              </a:buClr>
              <a:buFont typeface="Arial" panose="020B0604020202020204" pitchFamily="34" charset="0"/>
              <a:buChar char="•"/>
            </a:pPr>
            <a:r>
              <a:rPr lang="en-US" sz="1400" kern="0" dirty="0">
                <a:solidFill>
                  <a:srgbClr val="000000"/>
                </a:solidFill>
                <a:latin typeface="Arial"/>
                <a:cs typeface="Arial"/>
                <a:sym typeface="Arial"/>
              </a:rPr>
              <a:t>4 components [ Paddy Disease Classification, Bees Disease Classification, Cassava Disease Classification, Meat Freshness Classification]</a:t>
            </a:r>
          </a:p>
          <a:p>
            <a:pPr marL="380990" indent="-380990" defTabSz="1219170">
              <a:lnSpc>
                <a:spcPct val="200000"/>
              </a:lnSpc>
              <a:buClr>
                <a:srgbClr val="000000"/>
              </a:buClr>
              <a:buFont typeface="Arial" panose="020B0604020202020204" pitchFamily="34" charset="0"/>
              <a:buChar char="•"/>
            </a:pPr>
            <a:r>
              <a:rPr lang="en-US" sz="1400" kern="0" dirty="0">
                <a:solidFill>
                  <a:srgbClr val="000000"/>
                </a:solidFill>
                <a:latin typeface="Arial"/>
                <a:cs typeface="Arial"/>
                <a:sym typeface="Arial"/>
              </a:rPr>
              <a:t>For India and the world</a:t>
            </a:r>
          </a:p>
          <a:p>
            <a:pPr marL="380990" indent="-380990" defTabSz="1219170">
              <a:lnSpc>
                <a:spcPct val="200000"/>
              </a:lnSpc>
              <a:buClr>
                <a:srgbClr val="000000"/>
              </a:buClr>
              <a:buFont typeface="Arial" panose="020B0604020202020204" pitchFamily="34" charset="0"/>
              <a:buChar char="•"/>
            </a:pPr>
            <a:r>
              <a:rPr lang="en-US" sz="1400" kern="0" dirty="0">
                <a:solidFill>
                  <a:srgbClr val="000000"/>
                </a:solidFill>
                <a:latin typeface="Arial"/>
                <a:cs typeface="Arial"/>
                <a:sym typeface="Arial"/>
              </a:rPr>
              <a:t>Extend also to researchers all over the world to improve Ecology through Technology</a:t>
            </a:r>
            <a:endParaRPr lang="en-IN" sz="1400" kern="0" dirty="0">
              <a:solidFill>
                <a:srgbClr val="000000"/>
              </a:solidFill>
              <a:latin typeface="Arial"/>
              <a:cs typeface="Arial"/>
              <a:sym typeface="Arial"/>
            </a:endParaRPr>
          </a:p>
        </p:txBody>
      </p:sp>
      <p:sp>
        <p:nvSpPr>
          <p:cNvPr id="5" name="TextBox 4">
            <a:extLst>
              <a:ext uri="{FF2B5EF4-FFF2-40B4-BE49-F238E27FC236}">
                <a16:creationId xmlns:a16="http://schemas.microsoft.com/office/drawing/2014/main" id="{467102F1-B977-8010-8C31-BB558C7430DE}"/>
              </a:ext>
            </a:extLst>
          </p:cNvPr>
          <p:cNvSpPr txBox="1"/>
          <p:nvPr/>
        </p:nvSpPr>
        <p:spPr>
          <a:xfrm>
            <a:off x="492495" y="960508"/>
            <a:ext cx="11698941" cy="338554"/>
          </a:xfrm>
          <a:prstGeom prst="rect">
            <a:avLst/>
          </a:prstGeom>
          <a:noFill/>
        </p:spPr>
        <p:txBody>
          <a:bodyPr wrap="square" rtlCol="0">
            <a:spAutoFit/>
          </a:bodyPr>
          <a:lstStyle/>
          <a:p>
            <a:r>
              <a:rPr lang="en-US" sz="1600" b="1" dirty="0">
                <a:solidFill>
                  <a:srgbClr val="00B050"/>
                </a:solidFill>
              </a:rPr>
              <a:t>1 Stop Solution for Sustainability Questions , Chat , Plant Disease Classification and Meat Freshness Classification</a:t>
            </a:r>
            <a:endParaRPr lang="en-IN" sz="1600" b="1" dirty="0">
              <a:solidFill>
                <a:srgbClr val="00B050"/>
              </a:solidFill>
            </a:endParaRPr>
          </a:p>
        </p:txBody>
      </p:sp>
    </p:spTree>
    <p:extLst>
      <p:ext uri="{BB962C8B-B14F-4D97-AF65-F5344CB8AC3E}">
        <p14:creationId xmlns:p14="http://schemas.microsoft.com/office/powerpoint/2010/main" val="85297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12B9E0-4E15-1ACE-BF2F-E29EBC86B7DA}"/>
              </a:ext>
            </a:extLst>
          </p:cNvPr>
          <p:cNvPicPr>
            <a:picLocks noChangeAspect="1"/>
          </p:cNvPicPr>
          <p:nvPr/>
        </p:nvPicPr>
        <p:blipFill>
          <a:blip r:embed="rId2"/>
          <a:stretch>
            <a:fillRect/>
          </a:stretch>
        </p:blipFill>
        <p:spPr>
          <a:xfrm>
            <a:off x="0" y="430850"/>
            <a:ext cx="12192000" cy="5996299"/>
          </a:xfrm>
          <a:prstGeom prst="rect">
            <a:avLst/>
          </a:prstGeom>
        </p:spPr>
      </p:pic>
    </p:spTree>
    <p:extLst>
      <p:ext uri="{BB962C8B-B14F-4D97-AF65-F5344CB8AC3E}">
        <p14:creationId xmlns:p14="http://schemas.microsoft.com/office/powerpoint/2010/main" val="365877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441DF-2752-FFC9-AD12-6D5ABBDA56E7}"/>
              </a:ext>
            </a:extLst>
          </p:cNvPr>
          <p:cNvPicPr>
            <a:picLocks noChangeAspect="1"/>
          </p:cNvPicPr>
          <p:nvPr/>
        </p:nvPicPr>
        <p:blipFill>
          <a:blip r:embed="rId2"/>
          <a:stretch>
            <a:fillRect/>
          </a:stretch>
        </p:blipFill>
        <p:spPr>
          <a:xfrm>
            <a:off x="0" y="425604"/>
            <a:ext cx="12192000" cy="6006791"/>
          </a:xfrm>
          <a:prstGeom prst="rect">
            <a:avLst/>
          </a:prstGeom>
        </p:spPr>
      </p:pic>
    </p:spTree>
    <p:extLst>
      <p:ext uri="{BB962C8B-B14F-4D97-AF65-F5344CB8AC3E}">
        <p14:creationId xmlns:p14="http://schemas.microsoft.com/office/powerpoint/2010/main" val="230253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412B72-036A-5624-B1F4-53F4BA6362ED}"/>
              </a:ext>
            </a:extLst>
          </p:cNvPr>
          <p:cNvPicPr>
            <a:picLocks noChangeAspect="1"/>
          </p:cNvPicPr>
          <p:nvPr/>
        </p:nvPicPr>
        <p:blipFill>
          <a:blip r:embed="rId2"/>
          <a:stretch>
            <a:fillRect/>
          </a:stretch>
        </p:blipFill>
        <p:spPr>
          <a:xfrm>
            <a:off x="1554480" y="0"/>
            <a:ext cx="9083040" cy="6858000"/>
          </a:xfrm>
          <a:prstGeom prst="rect">
            <a:avLst/>
          </a:prstGeom>
        </p:spPr>
      </p:pic>
    </p:spTree>
    <p:extLst>
      <p:ext uri="{BB962C8B-B14F-4D97-AF65-F5344CB8AC3E}">
        <p14:creationId xmlns:p14="http://schemas.microsoft.com/office/powerpoint/2010/main" val="231985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B6DE6A-5A62-F14E-41D2-521A63563A0B}"/>
              </a:ext>
            </a:extLst>
          </p:cNvPr>
          <p:cNvPicPr>
            <a:picLocks noChangeAspect="1"/>
          </p:cNvPicPr>
          <p:nvPr/>
        </p:nvPicPr>
        <p:blipFill>
          <a:blip r:embed="rId2"/>
          <a:stretch>
            <a:fillRect/>
          </a:stretch>
        </p:blipFill>
        <p:spPr>
          <a:xfrm>
            <a:off x="1386432" y="1634334"/>
            <a:ext cx="9419136" cy="3589331"/>
          </a:xfrm>
          <a:prstGeom prst="rect">
            <a:avLst/>
          </a:prstGeom>
        </p:spPr>
      </p:pic>
    </p:spTree>
    <p:extLst>
      <p:ext uri="{BB962C8B-B14F-4D97-AF65-F5344CB8AC3E}">
        <p14:creationId xmlns:p14="http://schemas.microsoft.com/office/powerpoint/2010/main" val="2427283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36B498-21D0-38D7-B8AE-C9C82B039084}"/>
              </a:ext>
            </a:extLst>
          </p:cNvPr>
          <p:cNvPicPr>
            <a:picLocks noChangeAspect="1"/>
          </p:cNvPicPr>
          <p:nvPr/>
        </p:nvPicPr>
        <p:blipFill>
          <a:blip r:embed="rId2"/>
          <a:stretch>
            <a:fillRect/>
          </a:stretch>
        </p:blipFill>
        <p:spPr>
          <a:xfrm>
            <a:off x="1443587" y="449322"/>
            <a:ext cx="9304826" cy="5959356"/>
          </a:xfrm>
          <a:prstGeom prst="rect">
            <a:avLst/>
          </a:prstGeom>
        </p:spPr>
      </p:pic>
    </p:spTree>
    <p:extLst>
      <p:ext uri="{BB962C8B-B14F-4D97-AF65-F5344CB8AC3E}">
        <p14:creationId xmlns:p14="http://schemas.microsoft.com/office/powerpoint/2010/main" val="785811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80D9A-1051-F880-2E60-87CAC4EA1BAE}"/>
              </a:ext>
            </a:extLst>
          </p:cNvPr>
          <p:cNvPicPr>
            <a:picLocks noChangeAspect="1"/>
          </p:cNvPicPr>
          <p:nvPr/>
        </p:nvPicPr>
        <p:blipFill>
          <a:blip r:embed="rId2"/>
          <a:stretch>
            <a:fillRect/>
          </a:stretch>
        </p:blipFill>
        <p:spPr>
          <a:xfrm>
            <a:off x="1512173" y="1554317"/>
            <a:ext cx="9167654" cy="3749365"/>
          </a:xfrm>
          <a:prstGeom prst="rect">
            <a:avLst/>
          </a:prstGeom>
        </p:spPr>
      </p:pic>
    </p:spTree>
    <p:extLst>
      <p:ext uri="{BB962C8B-B14F-4D97-AF65-F5344CB8AC3E}">
        <p14:creationId xmlns:p14="http://schemas.microsoft.com/office/powerpoint/2010/main" val="129364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3772C-8D10-36EC-88CF-431363C6E66C}"/>
              </a:ext>
            </a:extLst>
          </p:cNvPr>
          <p:cNvPicPr>
            <a:picLocks noChangeAspect="1"/>
          </p:cNvPicPr>
          <p:nvPr/>
        </p:nvPicPr>
        <p:blipFill>
          <a:blip r:embed="rId2"/>
          <a:stretch>
            <a:fillRect/>
          </a:stretch>
        </p:blipFill>
        <p:spPr>
          <a:xfrm>
            <a:off x="1531224" y="655079"/>
            <a:ext cx="9129551" cy="5547841"/>
          </a:xfrm>
          <a:prstGeom prst="rect">
            <a:avLst/>
          </a:prstGeom>
        </p:spPr>
      </p:pic>
    </p:spTree>
    <p:extLst>
      <p:ext uri="{BB962C8B-B14F-4D97-AF65-F5344CB8AC3E}">
        <p14:creationId xmlns:p14="http://schemas.microsoft.com/office/powerpoint/2010/main" val="1513181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0EC7C-D463-7759-DFFC-16BF0D9F63CF}"/>
              </a:ext>
            </a:extLst>
          </p:cNvPr>
          <p:cNvPicPr>
            <a:picLocks noChangeAspect="1"/>
          </p:cNvPicPr>
          <p:nvPr/>
        </p:nvPicPr>
        <p:blipFill>
          <a:blip r:embed="rId2"/>
          <a:stretch>
            <a:fillRect/>
          </a:stretch>
        </p:blipFill>
        <p:spPr>
          <a:xfrm>
            <a:off x="1401673" y="190219"/>
            <a:ext cx="9388654" cy="6477561"/>
          </a:xfrm>
          <a:prstGeom prst="rect">
            <a:avLst/>
          </a:prstGeom>
        </p:spPr>
      </p:pic>
    </p:spTree>
    <p:extLst>
      <p:ext uri="{BB962C8B-B14F-4D97-AF65-F5344CB8AC3E}">
        <p14:creationId xmlns:p14="http://schemas.microsoft.com/office/powerpoint/2010/main" val="281025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D0E5C0-79A1-EAD9-2A94-F95CF7CC1481}"/>
              </a:ext>
            </a:extLst>
          </p:cNvPr>
          <p:cNvPicPr>
            <a:picLocks noChangeAspect="1"/>
          </p:cNvPicPr>
          <p:nvPr/>
        </p:nvPicPr>
        <p:blipFill>
          <a:blip r:embed="rId2"/>
          <a:stretch>
            <a:fillRect/>
          </a:stretch>
        </p:blipFill>
        <p:spPr>
          <a:xfrm>
            <a:off x="1542655" y="1577179"/>
            <a:ext cx="9106689" cy="3703641"/>
          </a:xfrm>
          <a:prstGeom prst="rect">
            <a:avLst/>
          </a:prstGeom>
        </p:spPr>
      </p:pic>
    </p:spTree>
    <p:extLst>
      <p:ext uri="{BB962C8B-B14F-4D97-AF65-F5344CB8AC3E}">
        <p14:creationId xmlns:p14="http://schemas.microsoft.com/office/powerpoint/2010/main" val="42524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659505" y="306067"/>
            <a:ext cx="11040000" cy="768000"/>
          </a:xfrm>
          <a:prstGeom prst="rect">
            <a:avLst/>
          </a:prstGeom>
          <a:noFill/>
          <a:ln>
            <a:noFill/>
          </a:ln>
        </p:spPr>
        <p:txBody>
          <a:bodyPr spcFirstLastPara="1" wrap="square" lIns="121900" tIns="121900" rIns="121900" bIns="121900" anchor="t" anchorCtr="0">
            <a:noAutofit/>
          </a:bodyPr>
          <a:lstStyle/>
          <a:p>
            <a:r>
              <a:rPr lang="en" sz="2667">
                <a:solidFill>
                  <a:srgbClr val="222222"/>
                </a:solidFill>
                <a:highlight>
                  <a:srgbClr val="FFFFFF"/>
                </a:highlight>
              </a:rPr>
              <a:t>Key Differentiators &amp; Adoption Plan</a:t>
            </a:r>
            <a:endParaRPr sz="2667"/>
          </a:p>
        </p:txBody>
      </p:sp>
      <p:sp>
        <p:nvSpPr>
          <p:cNvPr id="378" name="Google Shape;378;p7"/>
          <p:cNvSpPr txBox="1"/>
          <p:nvPr/>
        </p:nvSpPr>
        <p:spPr>
          <a:xfrm>
            <a:off x="714705" y="2132059"/>
            <a:ext cx="10984800" cy="989059"/>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sz="1867" kern="0" dirty="0">
                <a:solidFill>
                  <a:srgbClr val="141414"/>
                </a:solidFill>
                <a:latin typeface="Arial"/>
                <a:cs typeface="Arial"/>
                <a:sym typeface="Arial"/>
              </a:rPr>
              <a:t>This platform has practiced the </a:t>
            </a:r>
            <a:r>
              <a:rPr lang="en-US" sz="1867" b="1" kern="0" dirty="0">
                <a:solidFill>
                  <a:srgbClr val="00B0F0"/>
                </a:solidFill>
                <a:latin typeface="Arial"/>
                <a:cs typeface="Arial"/>
                <a:sym typeface="Arial"/>
              </a:rPr>
              <a:t>BLUE OCEAN Strategy </a:t>
            </a:r>
            <a:r>
              <a:rPr lang="en-US" sz="1867" kern="0" dirty="0">
                <a:solidFill>
                  <a:srgbClr val="141414"/>
                </a:solidFill>
                <a:latin typeface="Arial"/>
                <a:cs typeface="Arial"/>
                <a:sym typeface="Arial"/>
              </a:rPr>
              <a:t>so that there is no product which offers such facilities.</a:t>
            </a:r>
            <a:endParaRPr lang="en-US" sz="1867" b="1" kern="0" dirty="0">
              <a:solidFill>
                <a:srgbClr val="141414"/>
              </a:solidFill>
              <a:latin typeface="Arial"/>
              <a:cs typeface="Arial"/>
              <a:sym typeface="Arial"/>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10385724" y="6325679"/>
            <a:ext cx="1700363" cy="403285"/>
          </a:xfrm>
          <a:prstGeom prst="rect">
            <a:avLst/>
          </a:prstGeom>
        </p:spPr>
      </p:pic>
      <p:sp>
        <p:nvSpPr>
          <p:cNvPr id="5" name="TextBox 4">
            <a:extLst>
              <a:ext uri="{FF2B5EF4-FFF2-40B4-BE49-F238E27FC236}">
                <a16:creationId xmlns:a16="http://schemas.microsoft.com/office/drawing/2014/main" id="{FAC6AF41-8724-CE0F-802D-88C8A2D09BD8}"/>
              </a:ext>
            </a:extLst>
          </p:cNvPr>
          <p:cNvSpPr txBox="1"/>
          <p:nvPr/>
        </p:nvSpPr>
        <p:spPr>
          <a:xfrm>
            <a:off x="733426" y="1171575"/>
            <a:ext cx="10448925" cy="666977"/>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This application will provide the users to detect diseases and also get prevention and cures for each of the diseases easily</a:t>
            </a:r>
            <a:endParaRPr lang="en-IN" sz="1867" kern="0" dirty="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659505" y="306067"/>
            <a:ext cx="11040000" cy="768000"/>
          </a:xfrm>
          <a:prstGeom prst="rect">
            <a:avLst/>
          </a:prstGeom>
          <a:noFill/>
          <a:ln>
            <a:noFill/>
          </a:ln>
        </p:spPr>
        <p:txBody>
          <a:bodyPr spcFirstLastPara="1" wrap="square" lIns="121900" tIns="121900" rIns="121900" bIns="121900" anchor="t" anchorCtr="0">
            <a:noAutofit/>
          </a:bodyPr>
          <a:lstStyle/>
          <a:p>
            <a:r>
              <a:rPr lang="en" sz="2667" dirty="0">
                <a:solidFill>
                  <a:srgbClr val="222222"/>
                </a:solidFill>
                <a:highlight>
                  <a:srgbClr val="FFFFFF"/>
                </a:highlight>
              </a:rPr>
              <a:t>Relevance to the Hackathon</a:t>
            </a:r>
            <a:endParaRPr sz="2667" dirty="0"/>
          </a:p>
        </p:txBody>
      </p:sp>
      <p:sp>
        <p:nvSpPr>
          <p:cNvPr id="354" name="Google Shape;354;p3"/>
          <p:cNvSpPr txBox="1"/>
          <p:nvPr/>
        </p:nvSpPr>
        <p:spPr>
          <a:xfrm>
            <a:off x="603600" y="1074067"/>
            <a:ext cx="10984800" cy="45524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333"/>
              </a:spcBef>
              <a:spcAft>
                <a:spcPts val="1333"/>
              </a:spcAft>
              <a:buClr>
                <a:srgbClr val="000000"/>
              </a:buClr>
              <a:buSzPts val="1200"/>
            </a:pPr>
            <a:r>
              <a:rPr lang="en-US" sz="1400" kern="0" dirty="0">
                <a:solidFill>
                  <a:srgbClr val="000000"/>
                </a:solidFill>
                <a:latin typeface="Arial"/>
                <a:ea typeface="Lato"/>
                <a:cs typeface="Lato"/>
                <a:sym typeface="Lato"/>
              </a:rPr>
              <a:t>This addresses various themes</a:t>
            </a:r>
          </a:p>
          <a:p>
            <a:pPr marL="285750" indent="-285750" defTabSz="1219170">
              <a:lnSpc>
                <a:spcPct val="115000"/>
              </a:lnSpc>
              <a:spcBef>
                <a:spcPts val="1333"/>
              </a:spcBef>
              <a:spcAft>
                <a:spcPts val="1333"/>
              </a:spcAft>
              <a:buClr>
                <a:srgbClr val="000000"/>
              </a:buClr>
              <a:buSzPts val="1200"/>
              <a:buFont typeface="Arial" panose="020B0604020202020204" pitchFamily="34" charset="0"/>
              <a:buChar char="•"/>
            </a:pPr>
            <a:r>
              <a:rPr lang="en-US" sz="1400" kern="0" dirty="0">
                <a:solidFill>
                  <a:srgbClr val="000000"/>
                </a:solidFill>
                <a:ea typeface="Lato"/>
                <a:cs typeface="Lato"/>
                <a:sym typeface="Lato"/>
              </a:rPr>
              <a:t>EdTech - </a:t>
            </a:r>
            <a:r>
              <a:rPr lang="en-US" sz="1400" b="0" i="0" dirty="0">
                <a:solidFill>
                  <a:srgbClr val="4A4548"/>
                </a:solidFill>
                <a:effectLst/>
              </a:rPr>
              <a:t>Build innovative solutions and / OR PoV's to bring in the Social, Economic and Accessibility elements in the Education Sector </a:t>
            </a:r>
            <a:r>
              <a:rPr lang="en-US" sz="1400" dirty="0">
                <a:solidFill>
                  <a:srgbClr val="4A4548"/>
                </a:solidFill>
              </a:rPr>
              <a:t>thru </a:t>
            </a:r>
            <a:r>
              <a:rPr lang="en-US" sz="1400" b="1" dirty="0">
                <a:solidFill>
                  <a:srgbClr val="4A4548"/>
                </a:solidFill>
              </a:rPr>
              <a:t>Sustainability Question and Answering module as well as Chat [  NCERT Biology , General , Sustainability Reports and Ecology Books ]</a:t>
            </a:r>
          </a:p>
          <a:p>
            <a:pPr marL="285750" indent="-285750" defTabSz="1219170">
              <a:lnSpc>
                <a:spcPct val="115000"/>
              </a:lnSpc>
              <a:spcBef>
                <a:spcPts val="1333"/>
              </a:spcBef>
              <a:spcAft>
                <a:spcPts val="1333"/>
              </a:spcAft>
              <a:buClr>
                <a:srgbClr val="000000"/>
              </a:buClr>
              <a:buSzPts val="1200"/>
              <a:buFont typeface="Arial" panose="020B0604020202020204" pitchFamily="34" charset="0"/>
              <a:buChar char="•"/>
            </a:pPr>
            <a:r>
              <a:rPr lang="en-US" sz="1400" dirty="0">
                <a:solidFill>
                  <a:srgbClr val="4A4548"/>
                </a:solidFill>
              </a:rPr>
              <a:t>Agriculture  - Build innovative green software to that can help with extending product life and reducing waste[</a:t>
            </a:r>
            <a:r>
              <a:rPr lang="en-US" sz="1400" b="1" kern="0" dirty="0">
                <a:solidFill>
                  <a:srgbClr val="000000"/>
                </a:solidFill>
                <a:latin typeface="Arial"/>
                <a:cs typeface="Arial"/>
                <a:sym typeface="Arial"/>
              </a:rPr>
              <a:t>Paddy Disease Classification, Bees Disease Classification, Cassava Disease Classification</a:t>
            </a:r>
            <a:r>
              <a:rPr lang="en-US" sz="1400" dirty="0">
                <a:solidFill>
                  <a:srgbClr val="4A4548"/>
                </a:solidFill>
              </a:rPr>
              <a:t>]</a:t>
            </a:r>
          </a:p>
          <a:p>
            <a:pPr marL="285750" indent="-285750" defTabSz="1219170">
              <a:lnSpc>
                <a:spcPct val="115000"/>
              </a:lnSpc>
              <a:spcBef>
                <a:spcPts val="1333"/>
              </a:spcBef>
              <a:spcAft>
                <a:spcPts val="1333"/>
              </a:spcAft>
              <a:buClr>
                <a:srgbClr val="000000"/>
              </a:buClr>
              <a:buSzPts val="1200"/>
              <a:buFont typeface="Arial" panose="020B0604020202020204" pitchFamily="34" charset="0"/>
              <a:buChar char="•"/>
            </a:pPr>
            <a:r>
              <a:rPr lang="en-US" sz="1400" kern="0" dirty="0">
                <a:solidFill>
                  <a:srgbClr val="000000"/>
                </a:solidFill>
                <a:ea typeface="Lato"/>
                <a:cs typeface="Lato"/>
                <a:sym typeface="Lato"/>
              </a:rPr>
              <a:t>Retail - </a:t>
            </a:r>
            <a:r>
              <a:rPr lang="en-US" sz="1400" b="0" i="0" dirty="0">
                <a:solidFill>
                  <a:srgbClr val="4A4548"/>
                </a:solidFill>
                <a:effectLst/>
              </a:rPr>
              <a:t>Addressing waste across all processes and implementing remediating processes, like recycling, re-commerce, and reuse accomplished thru </a:t>
            </a:r>
            <a:r>
              <a:rPr lang="en-US" sz="1400" b="1" i="0" dirty="0">
                <a:solidFill>
                  <a:srgbClr val="4A4548"/>
                </a:solidFill>
                <a:effectLst/>
              </a:rPr>
              <a:t>Meat Freshness Classification module</a:t>
            </a:r>
          </a:p>
          <a:p>
            <a:pPr marL="285750" indent="-285750" algn="l">
              <a:buFont typeface="Arial" panose="020B0604020202020204" pitchFamily="34" charset="0"/>
              <a:buChar char="•"/>
            </a:pPr>
            <a:r>
              <a:rPr lang="en-US" sz="1400" dirty="0">
                <a:solidFill>
                  <a:srgbClr val="4A4548"/>
                </a:solidFill>
                <a:sym typeface="Lato"/>
              </a:rPr>
              <a:t>FSI -</a:t>
            </a:r>
            <a:r>
              <a:rPr lang="en-US" sz="1400" dirty="0">
                <a:solidFill>
                  <a:srgbClr val="4A4548"/>
                </a:solidFill>
              </a:rPr>
              <a:t>Improve reporting capabilities Innovate to build GREEN financial tools, products, reporting capabilities to create relevant sustainability solutions &amp; enhance customer engagement thru </a:t>
            </a:r>
            <a:r>
              <a:rPr lang="en-US" sz="1400" b="1" dirty="0">
                <a:solidFill>
                  <a:srgbClr val="4A4548"/>
                </a:solidFill>
              </a:rPr>
              <a:t>Sustainability Question and Answering module as well as Chat</a:t>
            </a:r>
          </a:p>
          <a:p>
            <a:pPr defTabSz="1219170">
              <a:lnSpc>
                <a:spcPct val="115000"/>
              </a:lnSpc>
              <a:spcBef>
                <a:spcPts val="1333"/>
              </a:spcBef>
              <a:spcAft>
                <a:spcPts val="1333"/>
              </a:spcAft>
              <a:buClr>
                <a:srgbClr val="000000"/>
              </a:buClr>
              <a:buSzPts val="1200"/>
            </a:pPr>
            <a:endParaRPr lang="en-US" sz="1400" dirty="0">
              <a:solidFill>
                <a:srgbClr val="4A4548"/>
              </a:solidFill>
            </a:endParaRPr>
          </a:p>
          <a:p>
            <a:pPr defTabSz="1219170">
              <a:lnSpc>
                <a:spcPct val="115000"/>
              </a:lnSpc>
              <a:spcBef>
                <a:spcPts val="1333"/>
              </a:spcBef>
              <a:spcAft>
                <a:spcPts val="1333"/>
              </a:spcAft>
              <a:buClr>
                <a:srgbClr val="000000"/>
              </a:buClr>
              <a:buSzPts val="1200"/>
            </a:pPr>
            <a:endParaRPr lang="en-US" sz="1400" b="0" i="0" dirty="0">
              <a:solidFill>
                <a:srgbClr val="4A4548"/>
              </a:solidFill>
              <a:effectLst/>
            </a:endParaRPr>
          </a:p>
          <a:p>
            <a:pPr defTabSz="1219170">
              <a:lnSpc>
                <a:spcPct val="115000"/>
              </a:lnSpc>
              <a:spcBef>
                <a:spcPts val="1333"/>
              </a:spcBef>
              <a:spcAft>
                <a:spcPts val="1333"/>
              </a:spcAft>
              <a:buClr>
                <a:srgbClr val="000000"/>
              </a:buClr>
              <a:buSzPts val="1200"/>
            </a:pPr>
            <a:endParaRPr sz="1400" kern="0" dirty="0">
              <a:solidFill>
                <a:srgbClr val="000000"/>
              </a:solidFill>
              <a:latin typeface="Arial"/>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10385724" y="6325679"/>
            <a:ext cx="1700363" cy="4032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659505" y="306067"/>
            <a:ext cx="11040000" cy="768000"/>
          </a:xfrm>
          <a:prstGeom prst="rect">
            <a:avLst/>
          </a:prstGeom>
          <a:noFill/>
          <a:ln>
            <a:noFill/>
          </a:ln>
        </p:spPr>
        <p:txBody>
          <a:bodyPr spcFirstLastPara="1" wrap="square" lIns="121900" tIns="121900" rIns="121900" bIns="121900" anchor="t" anchorCtr="0">
            <a:noAutofit/>
          </a:bodyPr>
          <a:lstStyle/>
          <a:p>
            <a:r>
              <a:rPr lang="en" sz="2667">
                <a:solidFill>
                  <a:srgbClr val="222222"/>
                </a:solidFill>
                <a:highlight>
                  <a:srgbClr val="FFFFFF"/>
                </a:highlight>
              </a:rPr>
              <a:t>User Segment &amp; Pain Points</a:t>
            </a:r>
            <a:endParaRPr sz="2667"/>
          </a:p>
        </p:txBody>
      </p:sp>
      <p:sp>
        <p:nvSpPr>
          <p:cNvPr id="354" name="Google Shape;354;p3"/>
          <p:cNvSpPr txBox="1"/>
          <p:nvPr/>
        </p:nvSpPr>
        <p:spPr>
          <a:xfrm>
            <a:off x="683167" y="1535067"/>
            <a:ext cx="10984800" cy="45524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333"/>
              </a:spcBef>
              <a:buClr>
                <a:srgbClr val="000000"/>
              </a:buClr>
              <a:buSzPts val="1400"/>
            </a:pPr>
            <a:r>
              <a:rPr lang="en" sz="1867" kern="0" dirty="0">
                <a:solidFill>
                  <a:srgbClr val="222222"/>
                </a:solidFill>
                <a:highlight>
                  <a:srgbClr val="FFFFFF"/>
                </a:highlight>
                <a:latin typeface="Arial"/>
                <a:ea typeface="Lato"/>
                <a:cs typeface="Lato"/>
                <a:sym typeface="Lato"/>
              </a:rPr>
              <a:t>This product is targeted towards</a:t>
            </a:r>
          </a:p>
          <a:p>
            <a:pPr marL="380990" indent="-380990" defTabSz="1219170">
              <a:lnSpc>
                <a:spcPct val="115000"/>
              </a:lnSpc>
              <a:spcBef>
                <a:spcPts val="1333"/>
              </a:spcBef>
              <a:buClr>
                <a:srgbClr val="000000"/>
              </a:buClr>
              <a:buSzPts val="1400"/>
              <a:buFont typeface="Arial" panose="020B0604020202020204" pitchFamily="34" charset="0"/>
              <a:buChar char="•"/>
            </a:pPr>
            <a:r>
              <a:rPr lang="en" sz="1867" kern="0">
                <a:solidFill>
                  <a:srgbClr val="222222"/>
                </a:solidFill>
                <a:highlight>
                  <a:srgbClr val="FFFFFF"/>
                </a:highlight>
                <a:latin typeface="Arial"/>
                <a:ea typeface="Lato"/>
                <a:cs typeface="Lato"/>
                <a:sym typeface="Lato"/>
              </a:rPr>
              <a:t>Sustainability experts </a:t>
            </a:r>
          </a:p>
          <a:p>
            <a:pPr marL="380990" indent="-380990" defTabSz="1219170">
              <a:lnSpc>
                <a:spcPct val="115000"/>
              </a:lnSpc>
              <a:spcBef>
                <a:spcPts val="1333"/>
              </a:spcBef>
              <a:buClr>
                <a:srgbClr val="000000"/>
              </a:buClr>
              <a:buSzPts val="1400"/>
              <a:buFont typeface="Arial" panose="020B0604020202020204" pitchFamily="34" charset="0"/>
              <a:buChar char="•"/>
            </a:pPr>
            <a:r>
              <a:rPr lang="en" sz="1867" kern="0">
                <a:solidFill>
                  <a:srgbClr val="222222"/>
                </a:solidFill>
                <a:highlight>
                  <a:srgbClr val="FFFFFF"/>
                </a:highlight>
                <a:latin typeface="Arial"/>
                <a:ea typeface="Lato"/>
                <a:cs typeface="Lato"/>
                <a:sym typeface="Lato"/>
              </a:rPr>
              <a:t>Farmers</a:t>
            </a:r>
            <a:endParaRPr lang="en" sz="1867" kern="0" dirty="0">
              <a:solidFill>
                <a:srgbClr val="222222"/>
              </a:solidFill>
              <a:highlight>
                <a:srgbClr val="FFFFFF"/>
              </a:highlight>
              <a:latin typeface="Arial"/>
              <a:ea typeface="Lato"/>
              <a:cs typeface="Lato"/>
              <a:sym typeface="Lato"/>
            </a:endParaRPr>
          </a:p>
          <a:p>
            <a:pPr marL="380990" indent="-380990" defTabSz="1219170">
              <a:lnSpc>
                <a:spcPct val="115000"/>
              </a:lnSpc>
              <a:spcBef>
                <a:spcPts val="1333"/>
              </a:spcBef>
              <a:buClr>
                <a:srgbClr val="000000"/>
              </a:buClr>
              <a:buSzPts val="1400"/>
              <a:buFont typeface="Arial" panose="020B0604020202020204" pitchFamily="34" charset="0"/>
              <a:buChar char="•"/>
            </a:pPr>
            <a:r>
              <a:rPr lang="en" sz="1867" kern="0" dirty="0">
                <a:solidFill>
                  <a:srgbClr val="222222"/>
                </a:solidFill>
                <a:highlight>
                  <a:srgbClr val="FFFFFF"/>
                </a:highlight>
                <a:latin typeface="Arial"/>
                <a:ea typeface="Lato"/>
                <a:cs typeface="Lato"/>
                <a:sym typeface="Lato"/>
              </a:rPr>
              <a:t>Agriculture Researchers</a:t>
            </a:r>
          </a:p>
          <a:p>
            <a:pPr marL="380990" indent="-380990" defTabSz="1219170">
              <a:lnSpc>
                <a:spcPct val="115000"/>
              </a:lnSpc>
              <a:spcBef>
                <a:spcPts val="1333"/>
              </a:spcBef>
              <a:buClr>
                <a:srgbClr val="000000"/>
              </a:buClr>
              <a:buSzPts val="1400"/>
              <a:buFont typeface="Arial" panose="020B0604020202020204" pitchFamily="34" charset="0"/>
              <a:buChar char="•"/>
            </a:pPr>
            <a:r>
              <a:rPr lang="en" sz="1867" kern="0" dirty="0">
                <a:solidFill>
                  <a:srgbClr val="222222"/>
                </a:solidFill>
                <a:highlight>
                  <a:srgbClr val="FFFFFF"/>
                </a:highlight>
                <a:latin typeface="Arial"/>
                <a:ea typeface="Lato"/>
                <a:cs typeface="Lato"/>
                <a:sym typeface="Lato"/>
              </a:rPr>
              <a:t>Ecologists</a:t>
            </a:r>
          </a:p>
          <a:p>
            <a:pPr marL="380990" indent="-380990" defTabSz="1219170">
              <a:lnSpc>
                <a:spcPct val="115000"/>
              </a:lnSpc>
              <a:spcBef>
                <a:spcPts val="1333"/>
              </a:spcBef>
              <a:buClr>
                <a:srgbClr val="000000"/>
              </a:buClr>
              <a:buSzPts val="1400"/>
              <a:buFont typeface="Arial" panose="020B0604020202020204" pitchFamily="34" charset="0"/>
              <a:buChar char="•"/>
            </a:pPr>
            <a:r>
              <a:rPr lang="en" sz="1867" kern="0" dirty="0">
                <a:solidFill>
                  <a:srgbClr val="222222"/>
                </a:solidFill>
                <a:highlight>
                  <a:srgbClr val="FFFFFF"/>
                </a:highlight>
                <a:latin typeface="Arial"/>
                <a:ea typeface="Lato"/>
                <a:cs typeface="Lato"/>
                <a:sym typeface="Lato"/>
              </a:rPr>
              <a:t>Anybody who loves Plants and Animals </a:t>
            </a:r>
          </a:p>
          <a:p>
            <a:pPr defTabSz="1219170">
              <a:lnSpc>
                <a:spcPct val="115000"/>
              </a:lnSpc>
              <a:spcBef>
                <a:spcPts val="1333"/>
              </a:spcBef>
              <a:buClr>
                <a:srgbClr val="000000"/>
              </a:buClr>
              <a:buSzPts val="1400"/>
            </a:pPr>
            <a:endParaRPr lang="en" sz="1867" kern="0" dirty="0">
              <a:solidFill>
                <a:srgbClr val="222222"/>
              </a:solidFill>
              <a:highlight>
                <a:srgbClr val="FFFFFF"/>
              </a:highlight>
              <a:latin typeface="Lato"/>
              <a:ea typeface="Lato"/>
              <a:cs typeface="Lato"/>
              <a:sym typeface="Lato"/>
            </a:endParaRPr>
          </a:p>
          <a:p>
            <a:pPr defTabSz="1219170">
              <a:lnSpc>
                <a:spcPct val="115000"/>
              </a:lnSpc>
              <a:spcBef>
                <a:spcPts val="1333"/>
              </a:spcBef>
              <a:buClr>
                <a:srgbClr val="000000"/>
              </a:buClr>
              <a:buSzPts val="1400"/>
            </a:pPr>
            <a:endParaRPr sz="1867" b="1" kern="0" dirty="0">
              <a:solidFill>
                <a:srgbClr val="222222"/>
              </a:solidFill>
              <a:highlight>
                <a:srgbClr val="FFFFFF"/>
              </a:highlight>
              <a:latin typeface="Lato"/>
              <a:ea typeface="Lato"/>
              <a:cs typeface="Lato"/>
              <a:sym typeface="Lato"/>
            </a:endParaRPr>
          </a:p>
          <a:p>
            <a:pPr defTabSz="1219170">
              <a:lnSpc>
                <a:spcPct val="115000"/>
              </a:lnSpc>
              <a:spcBef>
                <a:spcPts val="1333"/>
              </a:spcBef>
              <a:spcAft>
                <a:spcPts val="1333"/>
              </a:spcAft>
              <a:buClr>
                <a:srgbClr val="000000"/>
              </a:buClr>
              <a:buSzPts val="1200"/>
            </a:pPr>
            <a:endParaRPr sz="1600" kern="0"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10385724" y="6325679"/>
            <a:ext cx="1700363" cy="403285"/>
          </a:xfrm>
          <a:prstGeom prst="rect">
            <a:avLst/>
          </a:prstGeom>
        </p:spPr>
      </p:pic>
    </p:spTree>
    <p:extLst>
      <p:ext uri="{BB962C8B-B14F-4D97-AF65-F5344CB8AC3E}">
        <p14:creationId xmlns:p14="http://schemas.microsoft.com/office/powerpoint/2010/main" val="322547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B9-7863-F387-097D-31C1E991026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Paddy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44126C-E599-BE0C-AD8F-8F796431C180}"/>
              </a:ext>
            </a:extLst>
          </p:cNvPr>
          <p:cNvSpPr>
            <a:spLocks noGrp="1"/>
          </p:cNvSpPr>
          <p:nvPr>
            <p:ph idx="1"/>
          </p:nvPr>
        </p:nvSpPr>
        <p:spPr>
          <a:xfrm>
            <a:off x="838200" y="1690688"/>
            <a:ext cx="7203141" cy="4351339"/>
          </a:xfrm>
        </p:spPr>
        <p:txBody>
          <a:bodyPr>
            <a:normAutofit fontScale="92500"/>
          </a:bodyPr>
          <a:lstStyle/>
          <a:p>
            <a:pPr algn="l">
              <a:lnSpc>
                <a:spcPct val="200000"/>
              </a:lnSpc>
            </a:pPr>
            <a:r>
              <a:rPr lang="en-US" sz="1867" b="1" dirty="0">
                <a:solidFill>
                  <a:srgbClr val="24292F"/>
                </a:solidFill>
                <a:latin typeface="Arial" panose="020B0604020202020204" pitchFamily="34" charset="0"/>
                <a:cs typeface="Arial" panose="020B0604020202020204" pitchFamily="34" charset="0"/>
              </a:rPr>
              <a:t>Rice (Oryza sativa)</a:t>
            </a:r>
            <a:r>
              <a:rPr lang="en-US" sz="1867" dirty="0">
                <a:solidFill>
                  <a:srgbClr val="24292F"/>
                </a:solidFill>
                <a:latin typeface="Arial" panose="020B0604020202020204" pitchFamily="34" charset="0"/>
                <a:cs typeface="Arial" panose="020B0604020202020204" pitchFamily="34" charset="0"/>
              </a:rPr>
              <a:t> is one of the staple foods worldwide.</a:t>
            </a:r>
          </a:p>
          <a:p>
            <a:pPr algn="l">
              <a:lnSpc>
                <a:spcPct val="200000"/>
              </a:lnSpc>
            </a:pPr>
            <a:r>
              <a:rPr lang="en-US" sz="1867" b="1" dirty="0">
                <a:solidFill>
                  <a:srgbClr val="24292F"/>
                </a:solidFill>
                <a:latin typeface="Arial" panose="020B0604020202020204" pitchFamily="34" charset="0"/>
                <a:cs typeface="Arial" panose="020B0604020202020204" pitchFamily="34" charset="0"/>
              </a:rPr>
              <a:t>Paddy cultivation requires consistent supervision </a:t>
            </a:r>
            <a:r>
              <a:rPr lang="en-US" sz="1867" dirty="0">
                <a:solidFill>
                  <a:srgbClr val="24292F"/>
                </a:solidFill>
                <a:latin typeface="Arial" panose="020B0604020202020204" pitchFamily="34" charset="0"/>
                <a:cs typeface="Arial" panose="020B0604020202020204" pitchFamily="34" charset="0"/>
              </a:rPr>
              <a:t>because several diseases and pests might affect the paddy crops, leading to up to </a:t>
            </a:r>
            <a:r>
              <a:rPr lang="en-US" sz="1867" b="1" dirty="0">
                <a:solidFill>
                  <a:srgbClr val="24292F"/>
                </a:solidFill>
                <a:latin typeface="Arial" panose="020B0604020202020204" pitchFamily="34" charset="0"/>
                <a:cs typeface="Arial" panose="020B0604020202020204" pitchFamily="34" charset="0"/>
              </a:rPr>
              <a:t>70% yield loss</a:t>
            </a:r>
            <a:r>
              <a:rPr lang="en-US" sz="1867" dirty="0">
                <a:solidFill>
                  <a:srgbClr val="24292F"/>
                </a:solidFill>
                <a:latin typeface="Arial" panose="020B0604020202020204" pitchFamily="34" charset="0"/>
                <a:cs typeface="Arial" panose="020B0604020202020204" pitchFamily="34" charset="0"/>
              </a:rPr>
              <a:t>. </a:t>
            </a:r>
          </a:p>
          <a:p>
            <a:pPr algn="l">
              <a:lnSpc>
                <a:spcPct val="200000"/>
              </a:lnSpc>
            </a:pPr>
            <a:r>
              <a:rPr lang="en-US" sz="1867" b="1" dirty="0">
                <a:latin typeface="Arial" panose="020B0604020202020204" pitchFamily="34" charset="0"/>
                <a:cs typeface="Arial" panose="020B0604020202020204" pitchFamily="34" charset="0"/>
              </a:rPr>
              <a:t>Important to automate the disease identification process by leveraging </a:t>
            </a:r>
            <a:r>
              <a:rPr lang="en-US" sz="1867" b="1" dirty="0">
                <a:solidFill>
                  <a:srgbClr val="00B050"/>
                </a:solidFill>
                <a:latin typeface="Arial" panose="020B0604020202020204" pitchFamily="34" charset="0"/>
                <a:cs typeface="Arial" panose="020B0604020202020204" pitchFamily="34" charset="0"/>
              </a:rPr>
              <a:t>computer vision-based techniques</a:t>
            </a:r>
            <a:r>
              <a:rPr lang="en-US" sz="1867" dirty="0">
                <a:solidFill>
                  <a:srgbClr val="FF00FF"/>
                </a:solidFill>
                <a:latin typeface="Arial" panose="020B0604020202020204" pitchFamily="34" charset="0"/>
                <a:cs typeface="Arial" panose="020B0604020202020204" pitchFamily="34" charset="0"/>
              </a:rPr>
              <a:t> </a:t>
            </a:r>
            <a:r>
              <a:rPr lang="en-US" sz="1867" dirty="0">
                <a:solidFill>
                  <a:srgbClr val="24292F"/>
                </a:solidFill>
                <a:latin typeface="Arial" panose="020B0604020202020204" pitchFamily="34" charset="0"/>
                <a:cs typeface="Arial" panose="020B0604020202020204" pitchFamily="34" charset="0"/>
              </a:rPr>
              <a:t>that achieved promising results in various domains.</a:t>
            </a:r>
          </a:p>
          <a:p>
            <a:pPr algn="l">
              <a:lnSpc>
                <a:spcPct val="200000"/>
              </a:lnSpc>
            </a:pPr>
            <a:r>
              <a:rPr lang="en-US" sz="1867" b="1" dirty="0">
                <a:solidFill>
                  <a:srgbClr val="00B050"/>
                </a:solidFill>
                <a:latin typeface="Arial" panose="020B0604020202020204" pitchFamily="34" charset="0"/>
                <a:cs typeface="Arial" panose="020B0604020202020204" pitchFamily="34" charset="0"/>
              </a:rPr>
              <a:t>9 paddy plant diseases and 1 normal variety to be classified</a:t>
            </a:r>
          </a:p>
          <a:p>
            <a:pPr marL="0" indent="0">
              <a:buNone/>
            </a:pPr>
            <a:endParaRPr lang="en-US"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A7DE598-5503-DC1D-49F3-1C1A25301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726" y="1367958"/>
            <a:ext cx="3577828" cy="4770437"/>
          </a:xfrm>
          <a:prstGeom prst="rect">
            <a:avLst/>
          </a:prstGeom>
        </p:spPr>
      </p:pic>
      <p:pic>
        <p:nvPicPr>
          <p:cNvPr id="4" name="Picture 4" descr="Icon&#10;&#10;Description automatically generated">
            <a:extLst>
              <a:ext uri="{FF2B5EF4-FFF2-40B4-BE49-F238E27FC236}">
                <a16:creationId xmlns:a16="http://schemas.microsoft.com/office/drawing/2014/main" id="{79EDE8B7-FB28-2F24-721A-B16DF329B64D}"/>
              </a:ext>
            </a:extLst>
          </p:cNvPr>
          <p:cNvPicPr>
            <a:picLocks noChangeAspect="1"/>
          </p:cNvPicPr>
          <p:nvPr/>
        </p:nvPicPr>
        <p:blipFill>
          <a:blip r:embed="rId3"/>
          <a:stretch>
            <a:fillRect/>
          </a:stretch>
        </p:blipFill>
        <p:spPr>
          <a:xfrm>
            <a:off x="10385724" y="6325679"/>
            <a:ext cx="1700363" cy="403285"/>
          </a:xfrm>
          <a:prstGeom prst="rect">
            <a:avLst/>
          </a:prstGeom>
        </p:spPr>
      </p:pic>
    </p:spTree>
    <p:extLst>
      <p:ext uri="{BB962C8B-B14F-4D97-AF65-F5344CB8AC3E}">
        <p14:creationId xmlns:p14="http://schemas.microsoft.com/office/powerpoint/2010/main" val="291886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B9-7863-F387-097D-31C1E991026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Bees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44126C-E599-BE0C-AD8F-8F796431C180}"/>
              </a:ext>
            </a:extLst>
          </p:cNvPr>
          <p:cNvSpPr>
            <a:spLocks noGrp="1"/>
          </p:cNvSpPr>
          <p:nvPr>
            <p:ph idx="1"/>
          </p:nvPr>
        </p:nvSpPr>
        <p:spPr>
          <a:xfrm>
            <a:off x="838201" y="1690688"/>
            <a:ext cx="6369425" cy="4351339"/>
          </a:xfrm>
        </p:spPr>
        <p:txBody>
          <a:bodyPr>
            <a:normAutofit/>
          </a:bodyPr>
          <a:lstStyle/>
          <a:p>
            <a:pPr algn="l">
              <a:lnSpc>
                <a:spcPct val="150000"/>
              </a:lnSpc>
            </a:pPr>
            <a:r>
              <a:rPr lang="en-US" sz="1600" b="1" dirty="0">
                <a:solidFill>
                  <a:srgbClr val="24292F"/>
                </a:solidFill>
                <a:latin typeface="Arial" panose="020B0604020202020204" pitchFamily="34" charset="0"/>
                <a:cs typeface="Arial" panose="020B0604020202020204" pitchFamily="34" charset="0"/>
              </a:rPr>
              <a:t>Every third bite of food</a:t>
            </a:r>
            <a:r>
              <a:rPr lang="en-US" sz="1600" dirty="0">
                <a:solidFill>
                  <a:srgbClr val="24292F"/>
                </a:solidFill>
                <a:latin typeface="Arial" panose="020B0604020202020204" pitchFamily="34" charset="0"/>
                <a:cs typeface="Arial" panose="020B0604020202020204" pitchFamily="34" charset="0"/>
              </a:rPr>
              <a:t> relies on pollination by bees. Honey beehive losses are quite prevalent due to the diseased bees.</a:t>
            </a:r>
          </a:p>
          <a:p>
            <a:pPr algn="l">
              <a:lnSpc>
                <a:spcPct val="150000"/>
              </a:lnSpc>
            </a:pPr>
            <a:r>
              <a:rPr lang="en-US" sz="1600" dirty="0">
                <a:solidFill>
                  <a:srgbClr val="24292F"/>
                </a:solidFill>
                <a:latin typeface="Arial" panose="020B0604020202020204" pitchFamily="34" charset="0"/>
                <a:cs typeface="Arial" panose="020B0604020202020204" pitchFamily="34" charset="0"/>
              </a:rPr>
              <a:t>While many indications of hive strength and health are visible on the inside of the hive, </a:t>
            </a:r>
            <a:r>
              <a:rPr lang="en-US" sz="1600" b="1" dirty="0">
                <a:solidFill>
                  <a:srgbClr val="24292F"/>
                </a:solidFill>
                <a:latin typeface="Arial" panose="020B0604020202020204" pitchFamily="34" charset="0"/>
                <a:cs typeface="Arial" panose="020B0604020202020204" pitchFamily="34" charset="0"/>
              </a:rPr>
              <a:t>frequent check-ups on the hive are time-consuming and disruptive to the bees' workflow and hive in general. </a:t>
            </a:r>
          </a:p>
          <a:p>
            <a:pPr algn="l">
              <a:lnSpc>
                <a:spcPct val="150000"/>
              </a:lnSpc>
            </a:pPr>
            <a:r>
              <a:rPr lang="en-US" sz="1600" dirty="0">
                <a:solidFill>
                  <a:srgbClr val="24292F"/>
                </a:solidFill>
                <a:latin typeface="Arial" panose="020B0604020202020204" pitchFamily="34" charset="0"/>
                <a:cs typeface="Arial" panose="020B0604020202020204" pitchFamily="34" charset="0"/>
              </a:rPr>
              <a:t>By investigating the </a:t>
            </a:r>
            <a:r>
              <a:rPr lang="en-US" sz="1600" b="1" dirty="0">
                <a:solidFill>
                  <a:srgbClr val="00B050"/>
                </a:solidFill>
                <a:latin typeface="Arial" panose="020B0604020202020204" pitchFamily="34" charset="0"/>
                <a:cs typeface="Arial" panose="020B0604020202020204" pitchFamily="34" charset="0"/>
              </a:rPr>
              <a:t>bees that leave the hive</a:t>
            </a:r>
            <a:r>
              <a:rPr lang="en-US" sz="1600" dirty="0">
                <a:solidFill>
                  <a:srgbClr val="24292F"/>
                </a:solidFill>
                <a:latin typeface="Arial" panose="020B0604020202020204" pitchFamily="34" charset="0"/>
                <a:cs typeface="Arial" panose="020B0604020202020204" pitchFamily="34" charset="0"/>
              </a:rPr>
              <a:t>, we can gain a more complete understanding of the hive itself. </a:t>
            </a:r>
            <a:r>
              <a:rPr lang="en-US" sz="1600" b="1" dirty="0">
                <a:solidFill>
                  <a:srgbClr val="24292F"/>
                </a:solidFill>
                <a:latin typeface="Arial" panose="020B0604020202020204" pitchFamily="34" charset="0"/>
                <a:cs typeface="Arial" panose="020B0604020202020204" pitchFamily="34" charset="0"/>
              </a:rPr>
              <a:t>These characteristics can be observed without opening the hive.</a:t>
            </a:r>
          </a:p>
          <a:p>
            <a:pPr>
              <a:lnSpc>
                <a:spcPct val="150000"/>
              </a:lnSpc>
            </a:pPr>
            <a:r>
              <a:rPr lang="en-US" sz="1600" b="1" dirty="0">
                <a:solidFill>
                  <a:srgbClr val="00B050"/>
                </a:solidFill>
                <a:latin typeface="Arial" panose="020B0604020202020204" pitchFamily="34" charset="0"/>
                <a:cs typeface="Arial" panose="020B0604020202020204" pitchFamily="34" charset="0"/>
              </a:rPr>
              <a:t>2 bees diseases and 1 healthy variety to be classified</a:t>
            </a:r>
          </a:p>
          <a:p>
            <a:pPr algn="l">
              <a:lnSpc>
                <a:spcPct val="150000"/>
              </a:lnSpc>
            </a:pPr>
            <a:endParaRPr lang="en-US" sz="1600" b="1" dirty="0">
              <a:solidFill>
                <a:srgbClr val="24292F"/>
              </a:solidFill>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71A74D0-CAC9-73A1-16EA-BAE12C7AD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694" y="2512717"/>
            <a:ext cx="4357249" cy="1832569"/>
          </a:xfrm>
          <a:prstGeom prst="rect">
            <a:avLst/>
          </a:prstGeom>
        </p:spPr>
      </p:pic>
      <p:pic>
        <p:nvPicPr>
          <p:cNvPr id="4" name="Picture 4" descr="Icon&#10;&#10;Description automatically generated">
            <a:extLst>
              <a:ext uri="{FF2B5EF4-FFF2-40B4-BE49-F238E27FC236}">
                <a16:creationId xmlns:a16="http://schemas.microsoft.com/office/drawing/2014/main" id="{98896324-104B-5FB2-7EE3-6F61BF131973}"/>
              </a:ext>
            </a:extLst>
          </p:cNvPr>
          <p:cNvPicPr>
            <a:picLocks noChangeAspect="1"/>
          </p:cNvPicPr>
          <p:nvPr/>
        </p:nvPicPr>
        <p:blipFill>
          <a:blip r:embed="rId3"/>
          <a:stretch>
            <a:fillRect/>
          </a:stretch>
        </p:blipFill>
        <p:spPr>
          <a:xfrm>
            <a:off x="10385724" y="6325679"/>
            <a:ext cx="1700363" cy="403285"/>
          </a:xfrm>
          <a:prstGeom prst="rect">
            <a:avLst/>
          </a:prstGeom>
        </p:spPr>
      </p:pic>
    </p:spTree>
    <p:extLst>
      <p:ext uri="{BB962C8B-B14F-4D97-AF65-F5344CB8AC3E}">
        <p14:creationId xmlns:p14="http://schemas.microsoft.com/office/powerpoint/2010/main" val="155229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B9-7863-F387-097D-31C1E991026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Cassava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44126C-E599-BE0C-AD8F-8F796431C180}"/>
              </a:ext>
            </a:extLst>
          </p:cNvPr>
          <p:cNvSpPr>
            <a:spLocks noGrp="1"/>
          </p:cNvSpPr>
          <p:nvPr>
            <p:ph idx="1"/>
          </p:nvPr>
        </p:nvSpPr>
        <p:spPr>
          <a:xfrm>
            <a:off x="838201" y="1690688"/>
            <a:ext cx="5974977" cy="4351339"/>
          </a:xfrm>
        </p:spPr>
        <p:txBody>
          <a:bodyPr>
            <a:normAutofit fontScale="77500" lnSpcReduction="20000"/>
          </a:bodyPr>
          <a:lstStyle/>
          <a:p>
            <a:pPr>
              <a:lnSpc>
                <a:spcPct val="170000"/>
              </a:lnSpc>
            </a:pPr>
            <a:r>
              <a:rPr lang="en-US" sz="2200" b="1" dirty="0">
                <a:latin typeface="Arial" panose="020B0604020202020204" pitchFamily="34" charset="0"/>
                <a:cs typeface="Arial" panose="020B0604020202020204" pitchFamily="34" charset="0"/>
              </a:rPr>
              <a:t>Cassava</a:t>
            </a:r>
            <a:r>
              <a:rPr lang="en-US" sz="2200" dirty="0">
                <a:latin typeface="Arial" panose="020B0604020202020204" pitchFamily="34" charset="0"/>
                <a:cs typeface="Arial" panose="020B0604020202020204" pitchFamily="34" charset="0"/>
              </a:rPr>
              <a:t> is a rich, affordable source of carbohydrates. </a:t>
            </a:r>
          </a:p>
          <a:p>
            <a:pPr>
              <a:lnSpc>
                <a:spcPct val="170000"/>
              </a:lnSpc>
            </a:pPr>
            <a:r>
              <a:rPr lang="en-US" sz="2200" dirty="0">
                <a:latin typeface="Arial" panose="020B0604020202020204" pitchFamily="34" charset="0"/>
                <a:cs typeface="Arial" panose="020B0604020202020204" pitchFamily="34" charset="0"/>
              </a:rPr>
              <a:t>It can </a:t>
            </a:r>
            <a:r>
              <a:rPr lang="en-US" sz="2200" dirty="0">
                <a:solidFill>
                  <a:srgbClr val="00B050"/>
                </a:solidFill>
                <a:latin typeface="Arial" panose="020B0604020202020204" pitchFamily="34" charset="0"/>
                <a:cs typeface="Arial" panose="020B0604020202020204" pitchFamily="34" charset="0"/>
              </a:rPr>
              <a:t>provide more calories per acre of the crop than cereal grain crops</a:t>
            </a:r>
            <a:r>
              <a:rPr lang="en-US" sz="2200" dirty="0">
                <a:latin typeface="Arial" panose="020B0604020202020204" pitchFamily="34" charset="0"/>
                <a:cs typeface="Arial" panose="020B0604020202020204" pitchFamily="34" charset="0"/>
              </a:rPr>
              <a:t>, which makes it a very useful crop in developing nations.</a:t>
            </a:r>
          </a:p>
          <a:p>
            <a:pPr>
              <a:lnSpc>
                <a:spcPct val="170000"/>
              </a:lnSpc>
            </a:pPr>
            <a:r>
              <a:rPr lang="en-US" sz="2200" dirty="0">
                <a:latin typeface="Arial" panose="020B0604020202020204" pitchFamily="34" charset="0"/>
                <a:cs typeface="Arial" panose="020B0604020202020204" pitchFamily="34" charset="0"/>
              </a:rPr>
              <a:t>As the 2nd largest provider of carbohydrates in Africa, cassava is a key food security crop grown by small-holder farmers because it can withstand harsh conditions. </a:t>
            </a:r>
          </a:p>
          <a:p>
            <a:pPr>
              <a:lnSpc>
                <a:spcPct val="170000"/>
              </a:lnSpc>
            </a:pPr>
            <a:r>
              <a:rPr lang="en-US" sz="2200" b="1" dirty="0">
                <a:solidFill>
                  <a:srgbClr val="00B050"/>
                </a:solidFill>
                <a:latin typeface="Arial" panose="020B0604020202020204" pitchFamily="34" charset="0"/>
                <a:cs typeface="Arial" panose="020B0604020202020204" pitchFamily="34" charset="0"/>
              </a:rPr>
              <a:t>4 cassava diseases and 1 healthy variety to be classified</a:t>
            </a:r>
          </a:p>
          <a:p>
            <a:pPr marL="0" indent="0">
              <a:lnSpc>
                <a:spcPct val="150000"/>
              </a:lnSpc>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87658C8-0622-8721-ABC2-C80397349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727" y="1266079"/>
            <a:ext cx="4762500" cy="4762500"/>
          </a:xfrm>
          <a:prstGeom prst="rect">
            <a:avLst/>
          </a:prstGeom>
        </p:spPr>
      </p:pic>
      <p:pic>
        <p:nvPicPr>
          <p:cNvPr id="4" name="Picture 4" descr="Icon&#10;&#10;Description automatically generated">
            <a:extLst>
              <a:ext uri="{FF2B5EF4-FFF2-40B4-BE49-F238E27FC236}">
                <a16:creationId xmlns:a16="http://schemas.microsoft.com/office/drawing/2014/main" id="{1FCD835F-7566-448B-F237-C08E232ABFFE}"/>
              </a:ext>
            </a:extLst>
          </p:cNvPr>
          <p:cNvPicPr>
            <a:picLocks noChangeAspect="1"/>
          </p:cNvPicPr>
          <p:nvPr/>
        </p:nvPicPr>
        <p:blipFill>
          <a:blip r:embed="rId3"/>
          <a:stretch>
            <a:fillRect/>
          </a:stretch>
        </p:blipFill>
        <p:spPr>
          <a:xfrm>
            <a:off x="10385724" y="6325679"/>
            <a:ext cx="1700363" cy="403285"/>
          </a:xfrm>
          <a:prstGeom prst="rect">
            <a:avLst/>
          </a:prstGeom>
        </p:spPr>
      </p:pic>
    </p:spTree>
    <p:extLst>
      <p:ext uri="{BB962C8B-B14F-4D97-AF65-F5344CB8AC3E}">
        <p14:creationId xmlns:p14="http://schemas.microsoft.com/office/powerpoint/2010/main" val="337232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659505" y="306067"/>
            <a:ext cx="11040000" cy="768000"/>
          </a:xfrm>
          <a:prstGeom prst="rect">
            <a:avLst/>
          </a:prstGeom>
          <a:noFill/>
          <a:ln>
            <a:noFill/>
          </a:ln>
        </p:spPr>
        <p:txBody>
          <a:bodyPr spcFirstLastPara="1" wrap="square" lIns="121900" tIns="121900" rIns="121900" bIns="121900" anchor="t" anchorCtr="0">
            <a:noAutofit/>
          </a:bodyPr>
          <a:lstStyle/>
          <a:p>
            <a:r>
              <a:rPr lang="en-US" sz="2667" dirty="0">
                <a:latin typeface="Arial" panose="020B0604020202020204" pitchFamily="34" charset="0"/>
                <a:cs typeface="Arial" panose="020B0604020202020204" pitchFamily="34" charset="0"/>
              </a:rPr>
              <a:t>Architecture [ Generative AI ] Logical Architecture</a:t>
            </a:r>
            <a:endParaRPr sz="24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10385724" y="6325679"/>
            <a:ext cx="1700363" cy="403285"/>
          </a:xfrm>
          <a:prstGeom prst="rect">
            <a:avLst/>
          </a:prstGeom>
        </p:spPr>
      </p:pic>
      <p:sp>
        <p:nvSpPr>
          <p:cNvPr id="4" name="Rectangle 3">
            <a:extLst>
              <a:ext uri="{FF2B5EF4-FFF2-40B4-BE49-F238E27FC236}">
                <a16:creationId xmlns:a16="http://schemas.microsoft.com/office/drawing/2014/main" id="{95A6ACBA-90F0-0C78-1F0F-29A99D413A1A}"/>
              </a:ext>
            </a:extLst>
          </p:cNvPr>
          <p:cNvSpPr/>
          <p:nvPr/>
        </p:nvSpPr>
        <p:spPr>
          <a:xfrm>
            <a:off x="762001" y="1514475"/>
            <a:ext cx="2343151" cy="361951"/>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600" kern="0" dirty="0">
                <a:solidFill>
                  <a:srgbClr val="141414"/>
                </a:solidFill>
                <a:latin typeface="Arial"/>
                <a:sym typeface="Arial"/>
              </a:rPr>
              <a:t>NCERT Biology</a:t>
            </a:r>
            <a:endParaRPr lang="en-IN" sz="1600" kern="0" dirty="0">
              <a:solidFill>
                <a:srgbClr val="141414"/>
              </a:solidFill>
              <a:latin typeface="Arial"/>
              <a:sym typeface="Arial"/>
            </a:endParaRPr>
          </a:p>
        </p:txBody>
      </p:sp>
      <p:sp>
        <p:nvSpPr>
          <p:cNvPr id="5" name="Rectangle 4">
            <a:extLst>
              <a:ext uri="{FF2B5EF4-FFF2-40B4-BE49-F238E27FC236}">
                <a16:creationId xmlns:a16="http://schemas.microsoft.com/office/drawing/2014/main" id="{73516BD8-B3D3-DED8-3D74-CE28BFE261C0}"/>
              </a:ext>
            </a:extLst>
          </p:cNvPr>
          <p:cNvSpPr/>
          <p:nvPr/>
        </p:nvSpPr>
        <p:spPr>
          <a:xfrm>
            <a:off x="762001" y="1932833"/>
            <a:ext cx="2343151" cy="384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600" kern="0" dirty="0">
                <a:solidFill>
                  <a:srgbClr val="141414"/>
                </a:solidFill>
                <a:latin typeface="Arial"/>
                <a:sym typeface="Arial"/>
              </a:rPr>
              <a:t>Sustainability Reports</a:t>
            </a:r>
            <a:endParaRPr lang="en-IN" sz="1600" kern="0" dirty="0">
              <a:solidFill>
                <a:srgbClr val="141414"/>
              </a:solidFill>
              <a:latin typeface="Arial"/>
              <a:sym typeface="Arial"/>
            </a:endParaRPr>
          </a:p>
        </p:txBody>
      </p:sp>
      <p:sp>
        <p:nvSpPr>
          <p:cNvPr id="6" name="Rectangle 5">
            <a:extLst>
              <a:ext uri="{FF2B5EF4-FFF2-40B4-BE49-F238E27FC236}">
                <a16:creationId xmlns:a16="http://schemas.microsoft.com/office/drawing/2014/main" id="{A9C23388-541B-8FFE-9877-27AA1D53E0B9}"/>
              </a:ext>
            </a:extLst>
          </p:cNvPr>
          <p:cNvSpPr/>
          <p:nvPr/>
        </p:nvSpPr>
        <p:spPr>
          <a:xfrm>
            <a:off x="762001" y="2373241"/>
            <a:ext cx="2343151" cy="384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600" kern="0" dirty="0">
                <a:solidFill>
                  <a:srgbClr val="141414"/>
                </a:solidFill>
                <a:latin typeface="Arial"/>
                <a:sym typeface="Arial"/>
              </a:rPr>
              <a:t>Ecology Book</a:t>
            </a:r>
            <a:endParaRPr lang="en-IN" sz="1600" kern="0" dirty="0">
              <a:solidFill>
                <a:srgbClr val="141414"/>
              </a:solidFill>
              <a:latin typeface="Arial"/>
              <a:sym typeface="Arial"/>
            </a:endParaRPr>
          </a:p>
        </p:txBody>
      </p:sp>
      <p:sp>
        <p:nvSpPr>
          <p:cNvPr id="7" name="Rectangle 6">
            <a:extLst>
              <a:ext uri="{FF2B5EF4-FFF2-40B4-BE49-F238E27FC236}">
                <a16:creationId xmlns:a16="http://schemas.microsoft.com/office/drawing/2014/main" id="{8DBFC80C-BE6D-4D79-869E-97EAE3EA69E3}"/>
              </a:ext>
            </a:extLst>
          </p:cNvPr>
          <p:cNvSpPr/>
          <p:nvPr/>
        </p:nvSpPr>
        <p:spPr>
          <a:xfrm>
            <a:off x="3838575" y="1514475"/>
            <a:ext cx="1838325" cy="1242767"/>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Process data for word embeddings</a:t>
            </a:r>
            <a:endParaRPr lang="en-IN" sz="1867" kern="0" dirty="0">
              <a:solidFill>
                <a:srgbClr val="141414"/>
              </a:solidFill>
              <a:latin typeface="Arial"/>
              <a:sym typeface="Arial"/>
            </a:endParaRPr>
          </a:p>
        </p:txBody>
      </p:sp>
      <p:cxnSp>
        <p:nvCxnSpPr>
          <p:cNvPr id="9" name="Connector: Elbow 8">
            <a:extLst>
              <a:ext uri="{FF2B5EF4-FFF2-40B4-BE49-F238E27FC236}">
                <a16:creationId xmlns:a16="http://schemas.microsoft.com/office/drawing/2014/main" id="{EC9FFA4D-1AF5-5476-9190-3CF59859C68D}"/>
              </a:ext>
            </a:extLst>
          </p:cNvPr>
          <p:cNvCxnSpPr>
            <a:stCxn id="4" idx="3"/>
            <a:endCxn id="7" idx="1"/>
          </p:cNvCxnSpPr>
          <p:nvPr/>
        </p:nvCxnSpPr>
        <p:spPr>
          <a:xfrm>
            <a:off x="3105151" y="1695451"/>
            <a:ext cx="733424" cy="440408"/>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3B18432-ECF4-CD7F-DE04-9FDD60353565}"/>
              </a:ext>
            </a:extLst>
          </p:cNvPr>
          <p:cNvCxnSpPr>
            <a:stCxn id="5" idx="3"/>
          </p:cNvCxnSpPr>
          <p:nvPr/>
        </p:nvCxnSpPr>
        <p:spPr>
          <a:xfrm>
            <a:off x="3105152" y="2124834"/>
            <a:ext cx="628649" cy="11025"/>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12" name="Connector: Elbow 11">
            <a:extLst>
              <a:ext uri="{FF2B5EF4-FFF2-40B4-BE49-F238E27FC236}">
                <a16:creationId xmlns:a16="http://schemas.microsoft.com/office/drawing/2014/main" id="{EE5AB250-8B6D-F32F-9F2E-CAC09E00CC82}"/>
              </a:ext>
            </a:extLst>
          </p:cNvPr>
          <p:cNvCxnSpPr>
            <a:cxnSpLocks/>
            <a:stCxn id="6" idx="3"/>
            <a:endCxn id="7" idx="1"/>
          </p:cNvCxnSpPr>
          <p:nvPr/>
        </p:nvCxnSpPr>
        <p:spPr>
          <a:xfrm flipV="1">
            <a:off x="3105151" y="2135859"/>
            <a:ext cx="733424" cy="429383"/>
          </a:xfrm>
          <a:prstGeom prst="bentConnector3">
            <a:avLst>
              <a:gd name="adj1" fmla="val 50000"/>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16" name="Flowchart: Magnetic Disk 15">
            <a:extLst>
              <a:ext uri="{FF2B5EF4-FFF2-40B4-BE49-F238E27FC236}">
                <a16:creationId xmlns:a16="http://schemas.microsoft.com/office/drawing/2014/main" id="{E0AECDB9-CBD0-0388-2F65-429C088B1D78}"/>
              </a:ext>
            </a:extLst>
          </p:cNvPr>
          <p:cNvSpPr/>
          <p:nvPr/>
        </p:nvSpPr>
        <p:spPr>
          <a:xfrm>
            <a:off x="7562852" y="1514474"/>
            <a:ext cx="1695449" cy="1242767"/>
          </a:xfrm>
          <a:prstGeom prst="flowChartMagneticDisk">
            <a:avLst/>
          </a:prstGeom>
          <a:noFill/>
          <a:ln>
            <a:solidFill>
              <a:schemeClr val="accent4">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IN" sz="1867" kern="0">
              <a:solidFill>
                <a:srgbClr val="FFFFFF"/>
              </a:solidFill>
              <a:latin typeface="Arial"/>
              <a:sym typeface="Arial"/>
            </a:endParaRPr>
          </a:p>
        </p:txBody>
      </p:sp>
      <p:cxnSp>
        <p:nvCxnSpPr>
          <p:cNvPr id="18" name="Straight Arrow Connector 17">
            <a:extLst>
              <a:ext uri="{FF2B5EF4-FFF2-40B4-BE49-F238E27FC236}">
                <a16:creationId xmlns:a16="http://schemas.microsoft.com/office/drawing/2014/main" id="{8DC7D2ED-95D7-5B03-8577-937EE4A406CC}"/>
              </a:ext>
            </a:extLst>
          </p:cNvPr>
          <p:cNvCxnSpPr>
            <a:stCxn id="7" idx="3"/>
            <a:endCxn id="16" idx="2"/>
          </p:cNvCxnSpPr>
          <p:nvPr/>
        </p:nvCxnSpPr>
        <p:spPr>
          <a:xfrm flipV="1">
            <a:off x="5676901" y="2135858"/>
            <a:ext cx="1885951"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DAE05B30-B3EF-D262-1CB0-843AA4BA4979}"/>
              </a:ext>
            </a:extLst>
          </p:cNvPr>
          <p:cNvSpPr txBox="1"/>
          <p:nvPr/>
        </p:nvSpPr>
        <p:spPr>
          <a:xfrm>
            <a:off x="9401177" y="1698528"/>
            <a:ext cx="1695449" cy="954300"/>
          </a:xfrm>
          <a:prstGeom prst="rect">
            <a:avLst/>
          </a:prstGeom>
          <a:noFill/>
        </p:spPr>
        <p:txBody>
          <a:bodyPr wrap="square" rtlCol="0">
            <a:spAutoFit/>
          </a:bodyPr>
          <a:lstStyle/>
          <a:p>
            <a:pPr defTabSz="1219170">
              <a:buClr>
                <a:srgbClr val="000000"/>
              </a:buClr>
              <a:defRPr/>
            </a:pPr>
            <a:r>
              <a:rPr lang="en-US" sz="1867" kern="0" dirty="0">
                <a:solidFill>
                  <a:srgbClr val="000000"/>
                </a:solidFill>
                <a:latin typeface="Arial"/>
                <a:cs typeface="Arial"/>
                <a:sym typeface="Arial"/>
              </a:rPr>
              <a:t>Word Embeddings Store</a:t>
            </a:r>
            <a:endParaRPr lang="en-IN" sz="1867" kern="0" dirty="0">
              <a:solidFill>
                <a:srgbClr val="000000"/>
              </a:solidFill>
              <a:latin typeface="Arial"/>
              <a:cs typeface="Arial"/>
              <a:sym typeface="Arial"/>
            </a:endParaRPr>
          </a:p>
        </p:txBody>
      </p:sp>
      <p:sp>
        <p:nvSpPr>
          <p:cNvPr id="20" name="Rectangle 19">
            <a:extLst>
              <a:ext uri="{FF2B5EF4-FFF2-40B4-BE49-F238E27FC236}">
                <a16:creationId xmlns:a16="http://schemas.microsoft.com/office/drawing/2014/main" id="{D55649D2-29F0-8461-80EB-626F924FEB72}"/>
              </a:ext>
            </a:extLst>
          </p:cNvPr>
          <p:cNvSpPr/>
          <p:nvPr/>
        </p:nvSpPr>
        <p:spPr>
          <a:xfrm>
            <a:off x="762001" y="4292760"/>
            <a:ext cx="2343151" cy="384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Question</a:t>
            </a:r>
            <a:endParaRPr lang="en-IN" sz="1867" kern="0" dirty="0">
              <a:solidFill>
                <a:srgbClr val="141414"/>
              </a:solidFill>
              <a:latin typeface="Arial"/>
              <a:sym typeface="Arial"/>
            </a:endParaRPr>
          </a:p>
        </p:txBody>
      </p:sp>
      <p:sp>
        <p:nvSpPr>
          <p:cNvPr id="21" name="Rectangle 20">
            <a:extLst>
              <a:ext uri="{FF2B5EF4-FFF2-40B4-BE49-F238E27FC236}">
                <a16:creationId xmlns:a16="http://schemas.microsoft.com/office/drawing/2014/main" id="{D0C96347-3DC5-4784-C4F6-A81525822B4C}"/>
              </a:ext>
            </a:extLst>
          </p:cNvPr>
          <p:cNvSpPr/>
          <p:nvPr/>
        </p:nvSpPr>
        <p:spPr>
          <a:xfrm>
            <a:off x="3937000" y="3863377"/>
            <a:ext cx="1838325" cy="1242767"/>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Process data for word embeddings</a:t>
            </a:r>
            <a:endParaRPr lang="en-IN" sz="1867" kern="0" dirty="0">
              <a:solidFill>
                <a:srgbClr val="141414"/>
              </a:solidFill>
              <a:latin typeface="Arial"/>
              <a:sym typeface="Arial"/>
            </a:endParaRPr>
          </a:p>
        </p:txBody>
      </p:sp>
      <p:cxnSp>
        <p:nvCxnSpPr>
          <p:cNvPr id="23" name="Straight Arrow Connector 22">
            <a:extLst>
              <a:ext uri="{FF2B5EF4-FFF2-40B4-BE49-F238E27FC236}">
                <a16:creationId xmlns:a16="http://schemas.microsoft.com/office/drawing/2014/main" id="{FBD354A3-7F9E-C83C-3C78-A6DB42CD7B4D}"/>
              </a:ext>
            </a:extLst>
          </p:cNvPr>
          <p:cNvCxnSpPr>
            <a:stCxn id="20" idx="3"/>
            <a:endCxn id="21" idx="1"/>
          </p:cNvCxnSpPr>
          <p:nvPr/>
        </p:nvCxnSpPr>
        <p:spPr>
          <a:xfrm>
            <a:off x="3105152" y="4484760"/>
            <a:ext cx="831849"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94ABA57B-082D-8706-7B5D-2B3F1C448F1A}"/>
              </a:ext>
            </a:extLst>
          </p:cNvPr>
          <p:cNvSpPr/>
          <p:nvPr/>
        </p:nvSpPr>
        <p:spPr>
          <a:xfrm>
            <a:off x="7491412" y="3863375"/>
            <a:ext cx="1838325" cy="1242767"/>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Similarity Match</a:t>
            </a:r>
            <a:endParaRPr lang="en-IN" sz="1867" kern="0" dirty="0">
              <a:solidFill>
                <a:srgbClr val="141414"/>
              </a:solidFill>
              <a:latin typeface="Arial"/>
              <a:sym typeface="Arial"/>
            </a:endParaRPr>
          </a:p>
        </p:txBody>
      </p:sp>
      <p:cxnSp>
        <p:nvCxnSpPr>
          <p:cNvPr id="27" name="Straight Arrow Connector 26">
            <a:extLst>
              <a:ext uri="{FF2B5EF4-FFF2-40B4-BE49-F238E27FC236}">
                <a16:creationId xmlns:a16="http://schemas.microsoft.com/office/drawing/2014/main" id="{83228706-A694-955F-4C80-D4404CF16E50}"/>
              </a:ext>
            </a:extLst>
          </p:cNvPr>
          <p:cNvCxnSpPr>
            <a:stCxn id="21" idx="3"/>
            <a:endCxn id="25" idx="1"/>
          </p:cNvCxnSpPr>
          <p:nvPr/>
        </p:nvCxnSpPr>
        <p:spPr>
          <a:xfrm flipV="1">
            <a:off x="5775326" y="4484760"/>
            <a:ext cx="1716087"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D8ABC627-BE26-E451-37C8-E0B71D06FB6E}"/>
              </a:ext>
            </a:extLst>
          </p:cNvPr>
          <p:cNvCxnSpPr>
            <a:cxnSpLocks/>
            <a:stCxn id="16" idx="3"/>
            <a:endCxn id="25" idx="0"/>
          </p:cNvCxnSpPr>
          <p:nvPr/>
        </p:nvCxnSpPr>
        <p:spPr>
          <a:xfrm flipH="1">
            <a:off x="8410576" y="2757241"/>
            <a:ext cx="1" cy="1106135"/>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A0600951-B5C3-A45C-CE73-0C8155604824}"/>
              </a:ext>
            </a:extLst>
          </p:cNvPr>
          <p:cNvSpPr/>
          <p:nvPr/>
        </p:nvSpPr>
        <p:spPr>
          <a:xfrm>
            <a:off x="7491412" y="5546550"/>
            <a:ext cx="1838325" cy="1106133"/>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Get Answers Using Azure OpenAI</a:t>
            </a:r>
            <a:endParaRPr lang="en-IN" sz="1867" kern="0" dirty="0">
              <a:solidFill>
                <a:srgbClr val="141414"/>
              </a:solidFill>
              <a:latin typeface="Arial"/>
              <a:sym typeface="Arial"/>
            </a:endParaRPr>
          </a:p>
        </p:txBody>
      </p:sp>
      <p:cxnSp>
        <p:nvCxnSpPr>
          <p:cNvPr id="38" name="Straight Arrow Connector 37">
            <a:extLst>
              <a:ext uri="{FF2B5EF4-FFF2-40B4-BE49-F238E27FC236}">
                <a16:creationId xmlns:a16="http://schemas.microsoft.com/office/drawing/2014/main" id="{F56BEDF7-5365-CEEA-95F3-F196FCE9068A}"/>
              </a:ext>
            </a:extLst>
          </p:cNvPr>
          <p:cNvCxnSpPr>
            <a:cxnSpLocks/>
            <a:stCxn id="25" idx="2"/>
            <a:endCxn id="37" idx="0"/>
          </p:cNvCxnSpPr>
          <p:nvPr/>
        </p:nvCxnSpPr>
        <p:spPr>
          <a:xfrm>
            <a:off x="8410575" y="5106141"/>
            <a:ext cx="0" cy="440408"/>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7781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46" name="Rectangle 45">
            <a:extLst>
              <a:ext uri="{FF2B5EF4-FFF2-40B4-BE49-F238E27FC236}">
                <a16:creationId xmlns:a16="http://schemas.microsoft.com/office/drawing/2014/main" id="{F21E4C19-78E4-E638-4C81-93C2B214AB01}"/>
              </a:ext>
            </a:extLst>
          </p:cNvPr>
          <p:cNvSpPr/>
          <p:nvPr/>
        </p:nvSpPr>
        <p:spPr>
          <a:xfrm>
            <a:off x="457201" y="1074068"/>
            <a:ext cx="11477625" cy="56548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endParaRPr lang="en-IN" sz="1867" kern="0">
              <a:ln w="3175">
                <a:solidFill>
                  <a:srgbClr val="141414"/>
                </a:solidFill>
              </a:ln>
              <a:solidFill>
                <a:srgbClr val="FFFFFF">
                  <a:lumMod val="85000"/>
                </a:srgbClr>
              </a:solidFill>
              <a:latin typeface="Arial"/>
              <a:sym typeface="Arial"/>
            </a:endParaRPr>
          </a:p>
        </p:txBody>
      </p:sp>
      <p:sp>
        <p:nvSpPr>
          <p:cNvPr id="371" name="Google Shape;371;p6"/>
          <p:cNvSpPr txBox="1">
            <a:spLocks noGrp="1"/>
          </p:cNvSpPr>
          <p:nvPr>
            <p:ph type="title"/>
          </p:nvPr>
        </p:nvSpPr>
        <p:spPr>
          <a:xfrm>
            <a:off x="659505" y="306067"/>
            <a:ext cx="11040000" cy="768000"/>
          </a:xfrm>
          <a:prstGeom prst="rect">
            <a:avLst/>
          </a:prstGeom>
          <a:noFill/>
          <a:ln>
            <a:noFill/>
          </a:ln>
        </p:spPr>
        <p:txBody>
          <a:bodyPr spcFirstLastPara="1" wrap="square" lIns="121900" tIns="121900" rIns="121900" bIns="121900" anchor="t" anchorCtr="0">
            <a:noAutofit/>
          </a:bodyPr>
          <a:lstStyle/>
          <a:p>
            <a:r>
              <a:rPr lang="en-US" sz="2667" dirty="0">
                <a:latin typeface="Arial" panose="020B0604020202020204" pitchFamily="34" charset="0"/>
                <a:cs typeface="Arial" panose="020B0604020202020204" pitchFamily="34" charset="0"/>
              </a:rPr>
              <a:t>Architecture [ Generative AI ] Technical  Architecture</a:t>
            </a:r>
            <a:endParaRPr sz="2667"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10385724" y="6325679"/>
            <a:ext cx="1700363" cy="403285"/>
          </a:xfrm>
          <a:prstGeom prst="rect">
            <a:avLst/>
          </a:prstGeom>
        </p:spPr>
      </p:pic>
      <p:sp>
        <p:nvSpPr>
          <p:cNvPr id="24" name="Rectangle 23">
            <a:extLst>
              <a:ext uri="{FF2B5EF4-FFF2-40B4-BE49-F238E27FC236}">
                <a16:creationId xmlns:a16="http://schemas.microsoft.com/office/drawing/2014/main" id="{F2FCA89F-57F3-7E7B-7C01-BDF27AEBF683}"/>
              </a:ext>
            </a:extLst>
          </p:cNvPr>
          <p:cNvSpPr/>
          <p:nvPr/>
        </p:nvSpPr>
        <p:spPr>
          <a:xfrm>
            <a:off x="3838575" y="1514475"/>
            <a:ext cx="1838325" cy="1242767"/>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Process data for word embeddings</a:t>
            </a:r>
            <a:endParaRPr lang="en-IN" sz="1867" kern="0" dirty="0">
              <a:solidFill>
                <a:srgbClr val="141414"/>
              </a:solidFill>
              <a:latin typeface="Arial"/>
              <a:sym typeface="Arial"/>
            </a:endParaRPr>
          </a:p>
        </p:txBody>
      </p:sp>
      <p:cxnSp>
        <p:nvCxnSpPr>
          <p:cNvPr id="25" name="Connector: Elbow 24">
            <a:extLst>
              <a:ext uri="{FF2B5EF4-FFF2-40B4-BE49-F238E27FC236}">
                <a16:creationId xmlns:a16="http://schemas.microsoft.com/office/drawing/2014/main" id="{57807FB5-8496-DAE2-AA5E-793D820F049B}"/>
              </a:ext>
            </a:extLst>
          </p:cNvPr>
          <p:cNvCxnSpPr>
            <a:cxnSpLocks/>
            <a:endCxn id="24" idx="1"/>
          </p:cNvCxnSpPr>
          <p:nvPr/>
        </p:nvCxnSpPr>
        <p:spPr>
          <a:xfrm>
            <a:off x="3105151" y="1695451"/>
            <a:ext cx="733424" cy="440408"/>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26" name="Connector: Elbow 25">
            <a:extLst>
              <a:ext uri="{FF2B5EF4-FFF2-40B4-BE49-F238E27FC236}">
                <a16:creationId xmlns:a16="http://schemas.microsoft.com/office/drawing/2014/main" id="{B988D5C8-F30A-8E59-8FB4-A781D85CC2BD}"/>
              </a:ext>
            </a:extLst>
          </p:cNvPr>
          <p:cNvCxnSpPr>
            <a:cxnSpLocks/>
          </p:cNvCxnSpPr>
          <p:nvPr/>
        </p:nvCxnSpPr>
        <p:spPr>
          <a:xfrm>
            <a:off x="3105152" y="2124834"/>
            <a:ext cx="628649" cy="11025"/>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4C1A1767-8E5C-2166-4567-F6BF4C47E07E}"/>
              </a:ext>
            </a:extLst>
          </p:cNvPr>
          <p:cNvCxnSpPr>
            <a:cxnSpLocks/>
            <a:endCxn id="24" idx="1"/>
          </p:cNvCxnSpPr>
          <p:nvPr/>
        </p:nvCxnSpPr>
        <p:spPr>
          <a:xfrm flipV="1">
            <a:off x="3105151" y="2135859"/>
            <a:ext cx="733424" cy="429383"/>
          </a:xfrm>
          <a:prstGeom prst="bentConnector3">
            <a:avLst>
              <a:gd name="adj1" fmla="val 50000"/>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28" name="Flowchart: Magnetic Disk 27">
            <a:extLst>
              <a:ext uri="{FF2B5EF4-FFF2-40B4-BE49-F238E27FC236}">
                <a16:creationId xmlns:a16="http://schemas.microsoft.com/office/drawing/2014/main" id="{A58E2A2A-DA74-E81F-DB95-3FFA76AB33C6}"/>
              </a:ext>
            </a:extLst>
          </p:cNvPr>
          <p:cNvSpPr/>
          <p:nvPr/>
        </p:nvSpPr>
        <p:spPr>
          <a:xfrm>
            <a:off x="7562852" y="1514474"/>
            <a:ext cx="1695449" cy="1242767"/>
          </a:xfrm>
          <a:prstGeom prst="flowChartMagneticDisk">
            <a:avLst/>
          </a:prstGeom>
          <a:noFill/>
          <a:ln>
            <a:solidFill>
              <a:schemeClr val="accent4">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IN" sz="1867" kern="0">
              <a:solidFill>
                <a:srgbClr val="FFFFFF"/>
              </a:solidFill>
              <a:latin typeface="Arial"/>
              <a:sym typeface="Arial"/>
            </a:endParaRPr>
          </a:p>
        </p:txBody>
      </p:sp>
      <p:cxnSp>
        <p:nvCxnSpPr>
          <p:cNvPr id="29" name="Straight Arrow Connector 28">
            <a:extLst>
              <a:ext uri="{FF2B5EF4-FFF2-40B4-BE49-F238E27FC236}">
                <a16:creationId xmlns:a16="http://schemas.microsoft.com/office/drawing/2014/main" id="{E127AF0F-6348-0182-4667-EF6ED088A6CA}"/>
              </a:ext>
            </a:extLst>
          </p:cNvPr>
          <p:cNvCxnSpPr>
            <a:stCxn id="24" idx="3"/>
            <a:endCxn id="28" idx="2"/>
          </p:cNvCxnSpPr>
          <p:nvPr/>
        </p:nvCxnSpPr>
        <p:spPr>
          <a:xfrm flipV="1">
            <a:off x="5676901" y="2135858"/>
            <a:ext cx="1885951"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26F075DD-BE70-4DBD-46CC-F2FE8C74126F}"/>
              </a:ext>
            </a:extLst>
          </p:cNvPr>
          <p:cNvSpPr txBox="1"/>
          <p:nvPr/>
        </p:nvSpPr>
        <p:spPr>
          <a:xfrm>
            <a:off x="9401177" y="1698528"/>
            <a:ext cx="1695449" cy="954300"/>
          </a:xfrm>
          <a:prstGeom prst="rect">
            <a:avLst/>
          </a:prstGeom>
          <a:noFill/>
        </p:spPr>
        <p:txBody>
          <a:bodyPr wrap="square" rtlCol="0">
            <a:spAutoFit/>
          </a:bodyPr>
          <a:lstStyle/>
          <a:p>
            <a:pPr defTabSz="1219170">
              <a:buClr>
                <a:srgbClr val="000000"/>
              </a:buClr>
              <a:defRPr/>
            </a:pPr>
            <a:r>
              <a:rPr lang="en-US" sz="1867" kern="0" dirty="0">
                <a:solidFill>
                  <a:srgbClr val="000000"/>
                </a:solidFill>
                <a:latin typeface="Arial"/>
                <a:cs typeface="Arial"/>
                <a:sym typeface="Arial"/>
              </a:rPr>
              <a:t>Word Embeddings Store</a:t>
            </a:r>
            <a:endParaRPr lang="en-IN" sz="1867" kern="0" dirty="0">
              <a:solidFill>
                <a:srgbClr val="000000"/>
              </a:solidFill>
              <a:latin typeface="Arial"/>
              <a:cs typeface="Arial"/>
              <a:sym typeface="Arial"/>
            </a:endParaRPr>
          </a:p>
        </p:txBody>
      </p:sp>
      <p:sp>
        <p:nvSpPr>
          <p:cNvPr id="31" name="TextBox 30">
            <a:extLst>
              <a:ext uri="{FF2B5EF4-FFF2-40B4-BE49-F238E27FC236}">
                <a16:creationId xmlns:a16="http://schemas.microsoft.com/office/drawing/2014/main" id="{BDAE2977-ED15-9F39-B459-454F11FFDE6E}"/>
              </a:ext>
            </a:extLst>
          </p:cNvPr>
          <p:cNvSpPr txBox="1"/>
          <p:nvPr/>
        </p:nvSpPr>
        <p:spPr>
          <a:xfrm>
            <a:off x="3838575" y="2849351"/>
            <a:ext cx="1866901" cy="830997"/>
          </a:xfrm>
          <a:prstGeom prst="rect">
            <a:avLst/>
          </a:prstGeom>
          <a:solidFill>
            <a:schemeClr val="accent1">
              <a:lumMod val="60000"/>
              <a:lumOff val="40000"/>
            </a:schemeClr>
          </a:solidFill>
        </p:spPr>
        <p:txBody>
          <a:bodyPr wrap="square" rtlCol="0">
            <a:spAutoFit/>
          </a:bodyPr>
          <a:lstStyle/>
          <a:p>
            <a:pPr defTabSz="1219170">
              <a:buClr>
                <a:srgbClr val="000000"/>
              </a:buClr>
              <a:defRPr/>
            </a:pPr>
            <a:r>
              <a:rPr lang="en-US" sz="1600" b="1" kern="0" dirty="0">
                <a:solidFill>
                  <a:srgbClr val="000000"/>
                </a:solidFill>
                <a:latin typeface="Arial"/>
                <a:cs typeface="Arial"/>
                <a:sym typeface="Arial"/>
              </a:rPr>
              <a:t>Sentence Transformers / Azure OpenAI</a:t>
            </a:r>
            <a:endParaRPr lang="en-IN" sz="1600" b="1" kern="0" dirty="0">
              <a:solidFill>
                <a:srgbClr val="000000"/>
              </a:solidFill>
              <a:latin typeface="Arial"/>
              <a:cs typeface="Arial"/>
              <a:sym typeface="Arial"/>
            </a:endParaRPr>
          </a:p>
        </p:txBody>
      </p:sp>
      <p:sp>
        <p:nvSpPr>
          <p:cNvPr id="33" name="Rectangle 32">
            <a:extLst>
              <a:ext uri="{FF2B5EF4-FFF2-40B4-BE49-F238E27FC236}">
                <a16:creationId xmlns:a16="http://schemas.microsoft.com/office/drawing/2014/main" id="{CCB1655C-576B-C216-CCAC-04E09DF3C7C4}"/>
              </a:ext>
            </a:extLst>
          </p:cNvPr>
          <p:cNvSpPr/>
          <p:nvPr/>
        </p:nvSpPr>
        <p:spPr>
          <a:xfrm>
            <a:off x="833439" y="4530145"/>
            <a:ext cx="2343151" cy="384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Question</a:t>
            </a:r>
            <a:endParaRPr lang="en-IN" sz="1867" kern="0" dirty="0">
              <a:solidFill>
                <a:srgbClr val="141414"/>
              </a:solidFill>
              <a:latin typeface="Arial"/>
              <a:sym typeface="Arial"/>
            </a:endParaRPr>
          </a:p>
        </p:txBody>
      </p:sp>
      <p:sp>
        <p:nvSpPr>
          <p:cNvPr id="34" name="Rectangle 33">
            <a:extLst>
              <a:ext uri="{FF2B5EF4-FFF2-40B4-BE49-F238E27FC236}">
                <a16:creationId xmlns:a16="http://schemas.microsoft.com/office/drawing/2014/main" id="{2CE2F662-C8E4-0793-1C27-F8A813983C0F}"/>
              </a:ext>
            </a:extLst>
          </p:cNvPr>
          <p:cNvSpPr/>
          <p:nvPr/>
        </p:nvSpPr>
        <p:spPr>
          <a:xfrm>
            <a:off x="4008439" y="4100762"/>
            <a:ext cx="1838325" cy="1242767"/>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Process data for word embeddings</a:t>
            </a:r>
            <a:endParaRPr lang="en-IN" sz="1867" kern="0" dirty="0">
              <a:solidFill>
                <a:srgbClr val="141414"/>
              </a:solidFill>
              <a:latin typeface="Arial"/>
              <a:sym typeface="Arial"/>
            </a:endParaRPr>
          </a:p>
        </p:txBody>
      </p:sp>
      <p:cxnSp>
        <p:nvCxnSpPr>
          <p:cNvPr id="35" name="Straight Arrow Connector 34">
            <a:extLst>
              <a:ext uri="{FF2B5EF4-FFF2-40B4-BE49-F238E27FC236}">
                <a16:creationId xmlns:a16="http://schemas.microsoft.com/office/drawing/2014/main" id="{E91F5027-9406-4C63-40F6-8E042D7E221A}"/>
              </a:ext>
            </a:extLst>
          </p:cNvPr>
          <p:cNvCxnSpPr>
            <a:stCxn id="33" idx="3"/>
            <a:endCxn id="34" idx="1"/>
          </p:cNvCxnSpPr>
          <p:nvPr/>
        </p:nvCxnSpPr>
        <p:spPr>
          <a:xfrm>
            <a:off x="3176590" y="4722145"/>
            <a:ext cx="831849"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id="{12694027-FBB0-1901-0860-79335388CA68}"/>
              </a:ext>
            </a:extLst>
          </p:cNvPr>
          <p:cNvSpPr/>
          <p:nvPr/>
        </p:nvSpPr>
        <p:spPr>
          <a:xfrm>
            <a:off x="7562852" y="4100762"/>
            <a:ext cx="1695449" cy="1242767"/>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Similarity Match</a:t>
            </a:r>
            <a:endParaRPr lang="en-IN" sz="1867" kern="0" dirty="0">
              <a:solidFill>
                <a:srgbClr val="141414"/>
              </a:solidFill>
              <a:latin typeface="Arial"/>
              <a:sym typeface="Arial"/>
            </a:endParaRPr>
          </a:p>
        </p:txBody>
      </p:sp>
      <p:cxnSp>
        <p:nvCxnSpPr>
          <p:cNvPr id="37" name="Straight Arrow Connector 36">
            <a:extLst>
              <a:ext uri="{FF2B5EF4-FFF2-40B4-BE49-F238E27FC236}">
                <a16:creationId xmlns:a16="http://schemas.microsoft.com/office/drawing/2014/main" id="{888643A0-B991-B07B-7134-D182BE3F7B4E}"/>
              </a:ext>
            </a:extLst>
          </p:cNvPr>
          <p:cNvCxnSpPr>
            <a:cxnSpLocks/>
            <a:stCxn id="34" idx="3"/>
            <a:endCxn id="36" idx="1"/>
          </p:cNvCxnSpPr>
          <p:nvPr/>
        </p:nvCxnSpPr>
        <p:spPr>
          <a:xfrm>
            <a:off x="5846765" y="4722145"/>
            <a:ext cx="1716087"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8" name="Rectangle 37">
            <a:extLst>
              <a:ext uri="{FF2B5EF4-FFF2-40B4-BE49-F238E27FC236}">
                <a16:creationId xmlns:a16="http://schemas.microsoft.com/office/drawing/2014/main" id="{3EBF139A-0727-4CBB-8AAF-CFACA2C23464}"/>
              </a:ext>
            </a:extLst>
          </p:cNvPr>
          <p:cNvSpPr/>
          <p:nvPr/>
        </p:nvSpPr>
        <p:spPr>
          <a:xfrm>
            <a:off x="7562851" y="5573650"/>
            <a:ext cx="1762124" cy="1106133"/>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867" kern="0" dirty="0">
                <a:solidFill>
                  <a:srgbClr val="141414"/>
                </a:solidFill>
                <a:latin typeface="Arial"/>
                <a:sym typeface="Arial"/>
              </a:rPr>
              <a:t>Get Answers Using Azure OpenAI</a:t>
            </a:r>
            <a:endParaRPr lang="en-IN" sz="1867" kern="0" dirty="0">
              <a:solidFill>
                <a:srgbClr val="141414"/>
              </a:solidFill>
              <a:latin typeface="Arial"/>
              <a:sym typeface="Arial"/>
            </a:endParaRPr>
          </a:p>
        </p:txBody>
      </p:sp>
      <p:cxnSp>
        <p:nvCxnSpPr>
          <p:cNvPr id="39" name="Straight Arrow Connector 38">
            <a:extLst>
              <a:ext uri="{FF2B5EF4-FFF2-40B4-BE49-F238E27FC236}">
                <a16:creationId xmlns:a16="http://schemas.microsoft.com/office/drawing/2014/main" id="{877CD391-3D5C-8227-D98A-E97D4585BC36}"/>
              </a:ext>
            </a:extLst>
          </p:cNvPr>
          <p:cNvCxnSpPr>
            <a:cxnSpLocks/>
            <a:endCxn id="36" idx="0"/>
          </p:cNvCxnSpPr>
          <p:nvPr/>
        </p:nvCxnSpPr>
        <p:spPr>
          <a:xfrm>
            <a:off x="8410576" y="2757241"/>
            <a:ext cx="0" cy="134352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44" name="TextBox 43">
            <a:extLst>
              <a:ext uri="{FF2B5EF4-FFF2-40B4-BE49-F238E27FC236}">
                <a16:creationId xmlns:a16="http://schemas.microsoft.com/office/drawing/2014/main" id="{9316A11D-606C-77F0-E220-D2EC3D49BBFD}"/>
              </a:ext>
            </a:extLst>
          </p:cNvPr>
          <p:cNvSpPr txBox="1"/>
          <p:nvPr/>
        </p:nvSpPr>
        <p:spPr>
          <a:xfrm>
            <a:off x="4008439" y="5542436"/>
            <a:ext cx="1924051" cy="830997"/>
          </a:xfrm>
          <a:prstGeom prst="rect">
            <a:avLst/>
          </a:prstGeom>
          <a:solidFill>
            <a:schemeClr val="accent1">
              <a:lumMod val="60000"/>
              <a:lumOff val="40000"/>
            </a:schemeClr>
          </a:solidFill>
        </p:spPr>
        <p:txBody>
          <a:bodyPr wrap="square" rtlCol="0">
            <a:spAutoFit/>
          </a:bodyPr>
          <a:lstStyle/>
          <a:p>
            <a:pPr defTabSz="1219170">
              <a:buClr>
                <a:srgbClr val="000000"/>
              </a:buClr>
              <a:defRPr/>
            </a:pPr>
            <a:r>
              <a:rPr lang="en-US" sz="1600" b="1" kern="0" dirty="0">
                <a:solidFill>
                  <a:srgbClr val="000000"/>
                </a:solidFill>
                <a:latin typeface="Arial"/>
                <a:cs typeface="Arial"/>
                <a:sym typeface="Arial"/>
              </a:rPr>
              <a:t>Sentence Transformers / Azure OpenAI</a:t>
            </a:r>
            <a:endParaRPr lang="en-IN" sz="1600" b="1" kern="0" dirty="0">
              <a:solidFill>
                <a:srgbClr val="000000"/>
              </a:solidFill>
              <a:latin typeface="Arial"/>
              <a:cs typeface="Arial"/>
              <a:sym typeface="Arial"/>
            </a:endParaRPr>
          </a:p>
        </p:txBody>
      </p:sp>
      <p:sp>
        <p:nvSpPr>
          <p:cNvPr id="45" name="TextBox 44">
            <a:extLst>
              <a:ext uri="{FF2B5EF4-FFF2-40B4-BE49-F238E27FC236}">
                <a16:creationId xmlns:a16="http://schemas.microsoft.com/office/drawing/2014/main" id="{E5DB663E-57D0-75A2-AB4B-A6FA2D0A2B6F}"/>
              </a:ext>
            </a:extLst>
          </p:cNvPr>
          <p:cNvSpPr txBox="1"/>
          <p:nvPr/>
        </p:nvSpPr>
        <p:spPr>
          <a:xfrm>
            <a:off x="9423699" y="5665547"/>
            <a:ext cx="1924051" cy="338554"/>
          </a:xfrm>
          <a:prstGeom prst="rect">
            <a:avLst/>
          </a:prstGeom>
          <a:solidFill>
            <a:schemeClr val="accent1">
              <a:lumMod val="60000"/>
              <a:lumOff val="40000"/>
            </a:schemeClr>
          </a:solidFill>
        </p:spPr>
        <p:txBody>
          <a:bodyPr wrap="square" rtlCol="0">
            <a:spAutoFit/>
          </a:bodyPr>
          <a:lstStyle/>
          <a:p>
            <a:pPr defTabSz="1219170">
              <a:buClr>
                <a:srgbClr val="000000"/>
              </a:buClr>
              <a:defRPr/>
            </a:pPr>
            <a:r>
              <a:rPr lang="en-US" sz="1600" b="1" kern="0" dirty="0">
                <a:solidFill>
                  <a:srgbClr val="000000"/>
                </a:solidFill>
                <a:latin typeface="Arial"/>
                <a:cs typeface="Arial"/>
                <a:sym typeface="Arial"/>
              </a:rPr>
              <a:t> Azure OpenAI</a:t>
            </a:r>
            <a:endParaRPr lang="en-IN" sz="1600" b="1" kern="0" dirty="0">
              <a:solidFill>
                <a:srgbClr val="000000"/>
              </a:solidFill>
              <a:latin typeface="Arial"/>
              <a:cs typeface="Arial"/>
              <a:sym typeface="Arial"/>
            </a:endParaRPr>
          </a:p>
        </p:txBody>
      </p:sp>
      <p:sp>
        <p:nvSpPr>
          <p:cNvPr id="47" name="TextBox 46">
            <a:extLst>
              <a:ext uri="{FF2B5EF4-FFF2-40B4-BE49-F238E27FC236}">
                <a16:creationId xmlns:a16="http://schemas.microsoft.com/office/drawing/2014/main" id="{DDE2A013-1B01-9468-0B40-1537B67EFCC9}"/>
              </a:ext>
            </a:extLst>
          </p:cNvPr>
          <p:cNvSpPr txBox="1"/>
          <p:nvPr/>
        </p:nvSpPr>
        <p:spPr>
          <a:xfrm>
            <a:off x="4400551" y="962025"/>
            <a:ext cx="2667000" cy="379656"/>
          </a:xfrm>
          <a:prstGeom prst="rect">
            <a:avLst/>
          </a:prstGeom>
          <a:solidFill>
            <a:schemeClr val="accent1">
              <a:lumMod val="60000"/>
              <a:lumOff val="40000"/>
            </a:schemeClr>
          </a:solidFill>
        </p:spPr>
        <p:txBody>
          <a:bodyPr wrap="square" rtlCol="0">
            <a:spAutoFit/>
          </a:bodyPr>
          <a:lstStyle/>
          <a:p>
            <a:pPr algn="ctr" defTabSz="1219170">
              <a:buClr>
                <a:srgbClr val="000000"/>
              </a:buClr>
              <a:defRPr/>
            </a:pPr>
            <a:r>
              <a:rPr lang="en-US" sz="1867" b="1" kern="0" dirty="0">
                <a:solidFill>
                  <a:srgbClr val="000000"/>
                </a:solidFill>
                <a:latin typeface="Arial"/>
                <a:cs typeface="Arial"/>
                <a:sym typeface="Arial"/>
              </a:rPr>
              <a:t>Azure VM</a:t>
            </a:r>
            <a:endParaRPr lang="en-IN" sz="1867" b="1" kern="0" dirty="0">
              <a:solidFill>
                <a:srgbClr val="000000"/>
              </a:solidFill>
              <a:latin typeface="Arial"/>
              <a:cs typeface="Arial"/>
              <a:sym typeface="Arial"/>
            </a:endParaRPr>
          </a:p>
        </p:txBody>
      </p:sp>
      <p:sp>
        <p:nvSpPr>
          <p:cNvPr id="2" name="Rectangle 1">
            <a:extLst>
              <a:ext uri="{FF2B5EF4-FFF2-40B4-BE49-F238E27FC236}">
                <a16:creationId xmlns:a16="http://schemas.microsoft.com/office/drawing/2014/main" id="{575E94ED-0D19-B64B-8F7B-4271BD394B8C}"/>
              </a:ext>
            </a:extLst>
          </p:cNvPr>
          <p:cNvSpPr/>
          <p:nvPr/>
        </p:nvSpPr>
        <p:spPr>
          <a:xfrm>
            <a:off x="761999" y="1555409"/>
            <a:ext cx="2343151" cy="361951"/>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600" kern="0" dirty="0">
                <a:solidFill>
                  <a:srgbClr val="141414"/>
                </a:solidFill>
                <a:latin typeface="Arial"/>
                <a:sym typeface="Arial"/>
              </a:rPr>
              <a:t>NCERT Biology</a:t>
            </a:r>
            <a:endParaRPr lang="en-IN" sz="1600" kern="0" dirty="0">
              <a:solidFill>
                <a:srgbClr val="141414"/>
              </a:solidFill>
              <a:latin typeface="Arial"/>
              <a:sym typeface="Arial"/>
            </a:endParaRPr>
          </a:p>
        </p:txBody>
      </p:sp>
      <p:sp>
        <p:nvSpPr>
          <p:cNvPr id="4" name="Rectangle 3">
            <a:extLst>
              <a:ext uri="{FF2B5EF4-FFF2-40B4-BE49-F238E27FC236}">
                <a16:creationId xmlns:a16="http://schemas.microsoft.com/office/drawing/2014/main" id="{36FD7F9B-BF59-060E-0F0E-1C36931F244F}"/>
              </a:ext>
            </a:extLst>
          </p:cNvPr>
          <p:cNvSpPr/>
          <p:nvPr/>
        </p:nvSpPr>
        <p:spPr>
          <a:xfrm>
            <a:off x="761999" y="1973767"/>
            <a:ext cx="2343151" cy="384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600" kern="0" dirty="0">
                <a:solidFill>
                  <a:srgbClr val="141414"/>
                </a:solidFill>
                <a:latin typeface="Arial"/>
                <a:sym typeface="Arial"/>
              </a:rPr>
              <a:t>Sustainability Reports</a:t>
            </a:r>
            <a:endParaRPr lang="en-IN" sz="1600" kern="0" dirty="0">
              <a:solidFill>
                <a:srgbClr val="141414"/>
              </a:solidFill>
              <a:latin typeface="Arial"/>
              <a:sym typeface="Arial"/>
            </a:endParaRPr>
          </a:p>
        </p:txBody>
      </p:sp>
      <p:sp>
        <p:nvSpPr>
          <p:cNvPr id="5" name="Rectangle 4">
            <a:extLst>
              <a:ext uri="{FF2B5EF4-FFF2-40B4-BE49-F238E27FC236}">
                <a16:creationId xmlns:a16="http://schemas.microsoft.com/office/drawing/2014/main" id="{03860C42-2B8F-121A-C014-7999DB3A7E72}"/>
              </a:ext>
            </a:extLst>
          </p:cNvPr>
          <p:cNvSpPr/>
          <p:nvPr/>
        </p:nvSpPr>
        <p:spPr>
          <a:xfrm>
            <a:off x="761999" y="2414175"/>
            <a:ext cx="2343151" cy="384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9170">
              <a:buClr>
                <a:srgbClr val="000000"/>
              </a:buClr>
              <a:defRPr/>
            </a:pPr>
            <a:r>
              <a:rPr lang="en-US" sz="1600" kern="0" dirty="0">
                <a:solidFill>
                  <a:srgbClr val="141414"/>
                </a:solidFill>
                <a:latin typeface="Arial"/>
                <a:sym typeface="Arial"/>
              </a:rPr>
              <a:t>Ecology Book</a:t>
            </a:r>
            <a:endParaRPr lang="en-IN" sz="1600" kern="0" dirty="0">
              <a:solidFill>
                <a:srgbClr val="141414"/>
              </a:solidFill>
              <a:latin typeface="Arial"/>
              <a:sym typeface="Arial"/>
            </a:endParaRPr>
          </a:p>
        </p:txBody>
      </p:sp>
    </p:spTree>
    <p:extLst>
      <p:ext uri="{BB962C8B-B14F-4D97-AF65-F5344CB8AC3E}">
        <p14:creationId xmlns:p14="http://schemas.microsoft.com/office/powerpoint/2010/main" val="180421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963</Words>
  <Application>Microsoft Office PowerPoint</Application>
  <PresentationFormat>Widescreen</PresentationFormat>
  <Paragraphs>123</Paragraphs>
  <Slides>29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-apple-system</vt:lpstr>
      <vt:lpstr>Arial</vt:lpstr>
      <vt:lpstr>Calibri</vt:lpstr>
      <vt:lpstr>Calibri Light</vt:lpstr>
      <vt:lpstr>Lato</vt:lpstr>
      <vt:lpstr>Lato Black</vt:lpstr>
      <vt:lpstr>Office Theme</vt:lpstr>
      <vt:lpstr>TI Template</vt:lpstr>
      <vt:lpstr>PLEDGE TO PROGRESS Sustainability Hackathon </vt:lpstr>
      <vt:lpstr>Problem Statement</vt:lpstr>
      <vt:lpstr>Relevance to the Hackathon</vt:lpstr>
      <vt:lpstr>User Segment &amp; Pain Points</vt:lpstr>
      <vt:lpstr>Why Paddy </vt:lpstr>
      <vt:lpstr>Why Bees </vt:lpstr>
      <vt:lpstr>Why Cassava </vt:lpstr>
      <vt:lpstr>Architecture [ Generative AI ] Logical Architecture</vt:lpstr>
      <vt:lpstr>Architecture [ Generative AI ] Technical  Architecture</vt:lpstr>
      <vt:lpstr>Architecture</vt:lpstr>
      <vt:lpstr>Architecture Part 1 [ Vision only ]</vt:lpstr>
      <vt:lpstr>Components</vt:lpstr>
      <vt:lpstr>Data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Differentiators &amp; Adoption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Ambarish Ganguly</dc:creator>
  <cp:lastModifiedBy>Ambarish Ganguly</cp:lastModifiedBy>
  <cp:revision>11</cp:revision>
  <dcterms:created xsi:type="dcterms:W3CDTF">2023-05-20T07:19:55Z</dcterms:created>
  <dcterms:modified xsi:type="dcterms:W3CDTF">2023-05-21T12:14:13Z</dcterms:modified>
</cp:coreProperties>
</file>