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omic Sans MS" panose="030F0702030302020204" pitchFamily="66"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Playfair Display"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1cd5854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1cd5854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3ce6a374a_0_10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3ce6a374a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21cd5854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21cd5854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3ce6a374a_0_1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3ce6a374a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6f90357f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909.0112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onlinelibrary.wiley.com/doi/abs/10.1002/mrm.28274" TargetMode="External"/><Relationship Id="rId5" Type="http://schemas.openxmlformats.org/officeDocument/2006/relationships/hyperlink" Target="https://www.newscientist.com/article/2294737-ai-can-turn-a-collection-of-2d-images-into-an-explorable-3d-world/" TargetMode="External"/><Relationship Id="rId4" Type="http://schemas.openxmlformats.org/officeDocument/2006/relationships/hyperlink" Target="https://towardsdatascience.com/visualization-helps-us-run-with-the-ai-b0cd64e34eb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BBmcsyB7aD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2274250" y="185100"/>
            <a:ext cx="6346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rgbClr val="D9EAD3"/>
                </a:solidFill>
                <a:latin typeface="Comic Sans MS"/>
                <a:ea typeface="Comic Sans MS"/>
                <a:cs typeface="Comic Sans MS"/>
                <a:sym typeface="Comic Sans MS"/>
              </a:rPr>
              <a:t>Improved visualization Technology using AI</a:t>
            </a:r>
            <a:endParaRPr/>
          </a:p>
        </p:txBody>
      </p:sp>
      <p:sp>
        <p:nvSpPr>
          <p:cNvPr id="135" name="Google Shape;135;p13"/>
          <p:cNvSpPr txBox="1"/>
          <p:nvPr/>
        </p:nvSpPr>
        <p:spPr>
          <a:xfrm>
            <a:off x="6134100" y="3665220"/>
            <a:ext cx="29101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Prepared by </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               Ambarish Hariadas</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               Vikas Shahu</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              Vyankatesh Haridas</a:t>
            </a:r>
            <a:endParaRPr dirty="0">
              <a:solidFill>
                <a:schemeClr val="l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136" name="Google Shape;136;p13"/>
          <p:cNvSpPr txBox="1"/>
          <p:nvPr/>
        </p:nvSpPr>
        <p:spPr>
          <a:xfrm>
            <a:off x="2935350" y="2009824"/>
            <a:ext cx="452463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Lato"/>
                <a:ea typeface="Lato"/>
                <a:cs typeface="Lato"/>
                <a:sym typeface="Lato"/>
              </a:rPr>
              <a:t>Course Coordinator:- </a:t>
            </a:r>
            <a:endParaRPr sz="1500" dirty="0">
              <a:solidFill>
                <a:schemeClr val="lt1"/>
              </a:solidFill>
              <a:latin typeface="Lato"/>
              <a:ea typeface="Lato"/>
              <a:cs typeface="Lato"/>
              <a:sym typeface="Lato"/>
            </a:endParaRPr>
          </a:p>
          <a:p>
            <a:pPr marL="0" lvl="0" indent="0" algn="just" rtl="0">
              <a:spcBef>
                <a:spcPts val="0"/>
              </a:spcBef>
              <a:spcAft>
                <a:spcPts val="0"/>
              </a:spcAft>
              <a:buNone/>
            </a:pPr>
            <a:r>
              <a:rPr lang="en" sz="1500" dirty="0">
                <a:solidFill>
                  <a:schemeClr val="lt1"/>
                </a:solidFill>
                <a:latin typeface="Lato"/>
                <a:ea typeface="Lato"/>
                <a:cs typeface="Lato"/>
                <a:sym typeface="Lato"/>
              </a:rPr>
              <a:t>                                                 Ramchand Hablani</a:t>
            </a:r>
            <a:endParaRPr sz="1500" dirty="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AI is reshaping the world by visualization.  It is being used by military, madical, education and gaming. It is copying human  behaviour so that human can interpret things easily and it is making human to visualize process those  were previously impossible to visualize like transforming 2d objects into 3d object.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196" name="Google Shape;19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hlinkClick r:id="rId3"/>
              </a:rPr>
              <a:t>https://arxiv.org/abs/1909.01127</a:t>
            </a:r>
            <a:endParaRPr/>
          </a:p>
          <a:p>
            <a:pPr marL="0" lvl="0" indent="0" algn="l" rtl="0">
              <a:spcBef>
                <a:spcPts val="1200"/>
              </a:spcBef>
              <a:spcAft>
                <a:spcPts val="0"/>
              </a:spcAft>
              <a:buNone/>
            </a:pPr>
            <a:r>
              <a:rPr lang="en" u="sng">
                <a:hlinkClick r:id="rId4"/>
              </a:rPr>
              <a:t>https://towardsdatascience.com/visualization-helps-us-run-with-the-ai-b0cd64e34eb9</a:t>
            </a:r>
            <a:endParaRPr/>
          </a:p>
          <a:p>
            <a:pPr marL="0" lvl="0" indent="0" algn="l" rtl="0">
              <a:spcBef>
                <a:spcPts val="1200"/>
              </a:spcBef>
              <a:spcAft>
                <a:spcPts val="0"/>
              </a:spcAft>
              <a:buNone/>
            </a:pPr>
            <a:r>
              <a:rPr lang="en" u="sng">
                <a:hlinkClick r:id="rId5"/>
              </a:rPr>
              <a:t>https://www.newscientist.com/article/2294737-ai-can-turn-a-collection-of-2d-images-into-an-explorable-3d-world/</a:t>
            </a:r>
            <a:endParaRPr/>
          </a:p>
          <a:p>
            <a:pPr marL="0" lvl="0" indent="0" algn="l" rtl="0">
              <a:spcBef>
                <a:spcPts val="1200"/>
              </a:spcBef>
              <a:spcAft>
                <a:spcPts val="0"/>
              </a:spcAft>
              <a:buNone/>
            </a:pPr>
            <a:r>
              <a:rPr lang="en" u="sng">
                <a:hlinkClick r:id="rId6"/>
              </a:rPr>
              <a:t>https://onlinelibrary.wiley.com/doi/abs/10.1002/mrm.28274</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2406475" y="2086625"/>
            <a:ext cx="79731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100">
                <a:solidFill>
                  <a:schemeClr val="lt1"/>
                </a:solidFill>
                <a:latin typeface="Playfair Display"/>
                <a:ea typeface="Playfair Display"/>
                <a:cs typeface="Playfair Display"/>
                <a:sym typeface="Playfair Display"/>
              </a:rPr>
              <a:t>Thank you….</a:t>
            </a:r>
            <a:endParaRPr sz="4100">
              <a:solidFill>
                <a:schemeClr val="lt1"/>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338200" y="172475"/>
            <a:ext cx="6805800" cy="72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b="1">
                <a:solidFill>
                  <a:srgbClr val="D9EAD3"/>
                </a:solidFill>
                <a:latin typeface="Comic Sans MS"/>
                <a:ea typeface="Comic Sans MS"/>
                <a:cs typeface="Comic Sans MS"/>
                <a:sym typeface="Comic Sans MS"/>
              </a:rPr>
              <a:t>Improved visualization Technology using AI</a:t>
            </a:r>
            <a:endParaRPr sz="2200" b="1">
              <a:solidFill>
                <a:srgbClr val="D9EAD3"/>
              </a:solidFill>
              <a:latin typeface="Comic Sans MS"/>
              <a:ea typeface="Comic Sans MS"/>
              <a:cs typeface="Comic Sans MS"/>
              <a:sym typeface="Comic Sans MS"/>
            </a:endParaRPr>
          </a:p>
          <a:p>
            <a:pPr marL="0" lvl="0" indent="0" algn="l" rtl="0">
              <a:spcBef>
                <a:spcPts val="0"/>
              </a:spcBef>
              <a:spcAft>
                <a:spcPts val="0"/>
              </a:spcAft>
              <a:buSzPts val="990"/>
              <a:buNone/>
            </a:pPr>
            <a:endParaRPr sz="3600">
              <a:solidFill>
                <a:srgbClr val="D9EAD3"/>
              </a:solidFill>
            </a:endParaRPr>
          </a:p>
        </p:txBody>
      </p:sp>
      <p:pic>
        <p:nvPicPr>
          <p:cNvPr id="142" name="Google Shape;142;p14"/>
          <p:cNvPicPr preferRelativeResize="0"/>
          <p:nvPr/>
        </p:nvPicPr>
        <p:blipFill>
          <a:blip r:embed="rId3">
            <a:alphaModFix/>
          </a:blip>
          <a:stretch>
            <a:fillRect/>
          </a:stretch>
        </p:blipFill>
        <p:spPr>
          <a:xfrm rot="192075">
            <a:off x="461528" y="1120773"/>
            <a:ext cx="8220944" cy="35176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500"/>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5"/>
          <p:cNvPicPr preferRelativeResize="0"/>
          <p:nvPr/>
        </p:nvPicPr>
        <p:blipFill>
          <a:blip r:embed="rId3">
            <a:alphaModFix/>
          </a:blip>
          <a:stretch>
            <a:fillRect/>
          </a:stretch>
        </p:blipFill>
        <p:spPr>
          <a:xfrm>
            <a:off x="1254525" y="945325"/>
            <a:ext cx="6398025" cy="3633625"/>
          </a:xfrm>
          <a:prstGeom prst="rect">
            <a:avLst/>
          </a:prstGeom>
          <a:noFill/>
          <a:ln>
            <a:noFill/>
          </a:ln>
        </p:spPr>
      </p:pic>
      <p:cxnSp>
        <p:nvCxnSpPr>
          <p:cNvPr id="148" name="Google Shape;148;p15"/>
          <p:cNvCxnSpPr/>
          <p:nvPr/>
        </p:nvCxnSpPr>
        <p:spPr>
          <a:xfrm>
            <a:off x="7464350" y="3042200"/>
            <a:ext cx="533100" cy="0"/>
          </a:xfrm>
          <a:prstGeom prst="straightConnector1">
            <a:avLst/>
          </a:prstGeom>
          <a:noFill/>
          <a:ln w="9525" cap="flat" cmpd="sng">
            <a:solidFill>
              <a:schemeClr val="dk2"/>
            </a:solidFill>
            <a:prstDash val="solid"/>
            <a:round/>
            <a:headEnd type="triangle" w="med" len="med"/>
            <a:tailEnd type="triangle" w="med" len="med"/>
          </a:ln>
        </p:spPr>
      </p:cxnSp>
      <p:sp>
        <p:nvSpPr>
          <p:cNvPr id="149" name="Google Shape;149;p15"/>
          <p:cNvSpPr txBox="1"/>
          <p:nvPr/>
        </p:nvSpPr>
        <p:spPr>
          <a:xfrm>
            <a:off x="8122975" y="2854025"/>
            <a:ext cx="87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Output</a:t>
            </a:r>
            <a:endParaRPr>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14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additive="base">
                                        <p:cTn id="11" dur="1000"/>
                                        <p:tgtEl>
                                          <p:spTgt spid="1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body" idx="1"/>
          </p:nvPr>
        </p:nvSpPr>
        <p:spPr>
          <a:xfrm>
            <a:off x="134150" y="1025575"/>
            <a:ext cx="8718900" cy="3569100"/>
          </a:xfrm>
          <a:prstGeom prst="rect">
            <a:avLst/>
          </a:prstGeom>
          <a:solidFill>
            <a:srgbClr val="000000"/>
          </a:solidFill>
        </p:spPr>
        <p:txBody>
          <a:bodyPr spcFirstLastPara="1" wrap="square" lIns="91425" tIns="91425" rIns="91425" bIns="91425" anchor="t" anchorCtr="0">
            <a:normAutofit lnSpcReduction="20000"/>
          </a:bodyPr>
          <a:lstStyle/>
          <a:p>
            <a:pPr marL="457200" lvl="0" indent="-323850" algn="l" rtl="0">
              <a:lnSpc>
                <a:spcPct val="91283"/>
              </a:lnSpc>
              <a:spcBef>
                <a:spcPts val="600"/>
              </a:spcBef>
              <a:spcAft>
                <a:spcPts val="0"/>
              </a:spcAft>
              <a:buSzPts val="1500"/>
              <a:buFont typeface="Arial"/>
              <a:buChar char="●"/>
            </a:pPr>
            <a:r>
              <a:rPr lang="en" sz="1400">
                <a:latin typeface="Arial"/>
                <a:ea typeface="Arial"/>
                <a:cs typeface="Arial"/>
                <a:sym typeface="Arial"/>
              </a:rPr>
              <a:t>Text to Scene</a:t>
            </a:r>
            <a:endParaRPr sz="1500">
              <a:highlight>
                <a:schemeClr val="dk1"/>
              </a:highlight>
              <a:latin typeface="Arial"/>
              <a:ea typeface="Arial"/>
              <a:cs typeface="Arial"/>
              <a:sym typeface="Arial"/>
            </a:endParaRPr>
          </a:p>
          <a:p>
            <a:pPr marL="457200" lvl="0" indent="0" algn="l" rtl="0">
              <a:lnSpc>
                <a:spcPct val="91283"/>
              </a:lnSpc>
              <a:spcBef>
                <a:spcPts val="900"/>
              </a:spcBef>
              <a:spcAft>
                <a:spcPts val="0"/>
              </a:spcAft>
              <a:buNone/>
            </a:pPr>
            <a:endParaRPr sz="1500">
              <a:highlight>
                <a:schemeClr val="dk1"/>
              </a:highlight>
              <a:latin typeface="Arial"/>
              <a:ea typeface="Arial"/>
              <a:cs typeface="Arial"/>
              <a:sym typeface="Arial"/>
            </a:endParaRPr>
          </a:p>
          <a:p>
            <a:pPr marL="457200" lvl="0" indent="-317500" algn="l" rtl="0">
              <a:lnSpc>
                <a:spcPct val="150000"/>
              </a:lnSpc>
              <a:spcBef>
                <a:spcPts val="900"/>
              </a:spcBef>
              <a:spcAft>
                <a:spcPts val="0"/>
              </a:spcAft>
              <a:buSzPts val="1400"/>
              <a:buFont typeface="Arial"/>
              <a:buChar char="●"/>
            </a:pPr>
            <a:r>
              <a:rPr lang="en" sz="1700">
                <a:highlight>
                  <a:schemeClr val="dk1"/>
                </a:highlight>
                <a:latin typeface="Arial"/>
                <a:ea typeface="Arial"/>
                <a:cs typeface="Arial"/>
                <a:sym typeface="Arial"/>
              </a:rPr>
              <a:t>AR Social Media(</a:t>
            </a:r>
            <a:r>
              <a:rPr lang="en" sz="1500">
                <a:highlight>
                  <a:schemeClr val="dk1"/>
                </a:highlight>
              </a:rPr>
              <a:t>transform yourself  into a cat or dog or a Disney princess)</a:t>
            </a:r>
            <a:endParaRPr sz="1500">
              <a:highlight>
                <a:schemeClr val="dk1"/>
              </a:highlight>
            </a:endParaRPr>
          </a:p>
          <a:p>
            <a:pPr marL="457200" lvl="0" indent="0" algn="l" rtl="0">
              <a:lnSpc>
                <a:spcPct val="150000"/>
              </a:lnSpc>
              <a:spcBef>
                <a:spcPts val="0"/>
              </a:spcBef>
              <a:spcAft>
                <a:spcPts val="0"/>
              </a:spcAft>
              <a:buNone/>
            </a:pPr>
            <a:r>
              <a:rPr lang="en" sz="1500">
                <a:highlight>
                  <a:schemeClr val="dk1"/>
                </a:highlight>
              </a:rPr>
              <a:t>(</a:t>
            </a:r>
            <a:r>
              <a:rPr lang="en" sz="1500">
                <a:solidFill>
                  <a:srgbClr val="393939"/>
                </a:solidFill>
                <a:highlight>
                  <a:schemeClr val="dk1"/>
                </a:highlight>
              </a:rPr>
              <a:t> </a:t>
            </a:r>
            <a:r>
              <a:rPr lang="en" sz="1500">
                <a:highlight>
                  <a:schemeClr val="dk1"/>
                </a:highlight>
              </a:rPr>
              <a:t>it appear on the screen as something more than it is in real life)</a:t>
            </a:r>
            <a:endParaRPr sz="1500">
              <a:highlight>
                <a:schemeClr val="dk1"/>
              </a:highlight>
            </a:endParaRPr>
          </a:p>
          <a:p>
            <a:pPr marL="457200" lvl="0" indent="-317500" algn="l" rtl="0">
              <a:lnSpc>
                <a:spcPct val="91283"/>
              </a:lnSpc>
              <a:spcBef>
                <a:spcPts val="600"/>
              </a:spcBef>
              <a:spcAft>
                <a:spcPts val="0"/>
              </a:spcAft>
              <a:buSzPts val="1400"/>
              <a:buFont typeface="Arial"/>
              <a:buChar char="●"/>
            </a:pPr>
            <a:r>
              <a:rPr lang="en" sz="1200">
                <a:latin typeface="Arial"/>
                <a:ea typeface="Arial"/>
                <a:cs typeface="Arial"/>
                <a:sym typeface="Arial"/>
              </a:rPr>
              <a:t> </a:t>
            </a:r>
            <a:r>
              <a:rPr lang="en" sz="1400">
                <a:latin typeface="Arial"/>
                <a:ea typeface="Arial"/>
                <a:cs typeface="Arial"/>
                <a:sym typeface="Arial"/>
              </a:rPr>
              <a:t>Virtual reality is a form of interaction between humans and computers in which a real or imaginary </a:t>
            </a:r>
            <a:endParaRPr sz="1400">
              <a:latin typeface="Arial"/>
              <a:ea typeface="Arial"/>
              <a:cs typeface="Arial"/>
              <a:sym typeface="Arial"/>
            </a:endParaRPr>
          </a:p>
          <a:p>
            <a:pPr marL="457200" lvl="0" indent="0" algn="l" rtl="0">
              <a:lnSpc>
                <a:spcPct val="91283"/>
              </a:lnSpc>
              <a:spcBef>
                <a:spcPts val="900"/>
              </a:spcBef>
              <a:spcAft>
                <a:spcPts val="0"/>
              </a:spcAft>
              <a:buNone/>
            </a:pPr>
            <a:r>
              <a:rPr lang="en" sz="1400">
                <a:latin typeface="Arial"/>
                <a:ea typeface="Arial"/>
                <a:cs typeface="Arial"/>
                <a:sym typeface="Arial"/>
              </a:rPr>
              <a:t>environment is simulated. Users interact with that world and manipulate it.</a:t>
            </a:r>
            <a:endParaRPr sz="1400">
              <a:latin typeface="Arial"/>
              <a:ea typeface="Arial"/>
              <a:cs typeface="Arial"/>
              <a:sym typeface="Arial"/>
            </a:endParaRPr>
          </a:p>
          <a:p>
            <a:pPr marL="457200" lvl="0" indent="0" algn="l" rtl="0">
              <a:lnSpc>
                <a:spcPct val="91283"/>
              </a:lnSpc>
              <a:spcBef>
                <a:spcPts val="900"/>
              </a:spcBef>
              <a:spcAft>
                <a:spcPts val="0"/>
              </a:spcAft>
              <a:buNone/>
            </a:pPr>
            <a:endParaRPr sz="1400">
              <a:latin typeface="Arial"/>
              <a:ea typeface="Arial"/>
              <a:cs typeface="Arial"/>
              <a:sym typeface="Arial"/>
            </a:endParaRPr>
          </a:p>
          <a:p>
            <a:pPr marL="457200" lvl="0" indent="-317500" algn="l" rtl="0">
              <a:lnSpc>
                <a:spcPct val="91283"/>
              </a:lnSpc>
              <a:spcBef>
                <a:spcPts val="900"/>
              </a:spcBef>
              <a:spcAft>
                <a:spcPts val="0"/>
              </a:spcAft>
              <a:buSzPts val="1400"/>
              <a:buFont typeface="Arial"/>
              <a:buChar char="●"/>
            </a:pPr>
            <a:r>
              <a:rPr lang="en" sz="1400">
                <a:latin typeface="Arial"/>
                <a:ea typeface="Arial"/>
                <a:cs typeface="Arial"/>
                <a:sym typeface="Arial"/>
              </a:rPr>
              <a:t>Satellite  Imaging </a:t>
            </a:r>
            <a:endParaRPr sz="1400">
              <a:latin typeface="Arial"/>
              <a:ea typeface="Arial"/>
              <a:cs typeface="Arial"/>
              <a:sym typeface="Arial"/>
            </a:endParaRPr>
          </a:p>
          <a:p>
            <a:pPr marL="457200" lvl="0" indent="0" algn="l" rtl="0">
              <a:lnSpc>
                <a:spcPct val="91283"/>
              </a:lnSpc>
              <a:spcBef>
                <a:spcPts val="900"/>
              </a:spcBef>
              <a:spcAft>
                <a:spcPts val="0"/>
              </a:spcAft>
              <a:buNone/>
            </a:pPr>
            <a:endParaRPr sz="1400">
              <a:latin typeface="Arial"/>
              <a:ea typeface="Arial"/>
              <a:cs typeface="Arial"/>
              <a:sym typeface="Arial"/>
            </a:endParaRPr>
          </a:p>
          <a:p>
            <a:pPr marL="457200" lvl="0" indent="-317500" algn="l" rtl="0">
              <a:lnSpc>
                <a:spcPct val="91283"/>
              </a:lnSpc>
              <a:spcBef>
                <a:spcPts val="900"/>
              </a:spcBef>
              <a:spcAft>
                <a:spcPts val="0"/>
              </a:spcAft>
              <a:buSzPts val="1400"/>
              <a:buFont typeface="Arial"/>
              <a:buChar char="●"/>
            </a:pPr>
            <a:r>
              <a:rPr lang="en" sz="1500">
                <a:highlight>
                  <a:schemeClr val="dk1"/>
                </a:highlight>
                <a:latin typeface="Arial"/>
                <a:ea typeface="Arial"/>
                <a:cs typeface="Arial"/>
                <a:sym typeface="Arial"/>
              </a:rPr>
              <a:t>MRI Reconstruction Using Deep Bayesian Estimation</a:t>
            </a:r>
            <a:endParaRPr sz="1400">
              <a:latin typeface="Arial"/>
              <a:ea typeface="Arial"/>
              <a:cs typeface="Arial"/>
              <a:sym typeface="Arial"/>
            </a:endParaRPr>
          </a:p>
          <a:p>
            <a:pPr marL="0" lvl="0" indent="0" algn="l" rtl="0">
              <a:spcBef>
                <a:spcPts val="900"/>
              </a:spcBef>
              <a:spcAft>
                <a:spcPts val="1200"/>
              </a:spcAft>
              <a:buNone/>
            </a:pPr>
            <a:endParaRPr sz="1800" b="1"/>
          </a:p>
        </p:txBody>
      </p:sp>
      <p:sp>
        <p:nvSpPr>
          <p:cNvPr id="155" name="Google Shape;155;p16"/>
          <p:cNvSpPr txBox="1">
            <a:spLocks noGrp="1"/>
          </p:cNvSpPr>
          <p:nvPr>
            <p:ph type="title"/>
          </p:nvPr>
        </p:nvSpPr>
        <p:spPr>
          <a:xfrm>
            <a:off x="1187725" y="1114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7"/>
          <p:cNvPicPr preferRelativeResize="0"/>
          <p:nvPr/>
        </p:nvPicPr>
        <p:blipFill>
          <a:blip r:embed="rId3">
            <a:alphaModFix/>
          </a:blip>
          <a:stretch>
            <a:fillRect/>
          </a:stretch>
        </p:blipFill>
        <p:spPr>
          <a:xfrm>
            <a:off x="280050" y="705700"/>
            <a:ext cx="8583876" cy="42025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1000"/>
                                        <p:tgtEl>
                                          <p:spTgt spid="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8"/>
          <p:cNvPicPr preferRelativeResize="0"/>
          <p:nvPr/>
        </p:nvPicPr>
        <p:blipFill>
          <a:blip r:embed="rId3">
            <a:alphaModFix/>
          </a:blip>
          <a:stretch>
            <a:fillRect/>
          </a:stretch>
        </p:blipFill>
        <p:spPr>
          <a:xfrm>
            <a:off x="2551675" y="1311600"/>
            <a:ext cx="5869249" cy="3571875"/>
          </a:xfrm>
          <a:prstGeom prst="rect">
            <a:avLst/>
          </a:prstGeom>
          <a:noFill/>
          <a:ln>
            <a:noFill/>
          </a:ln>
        </p:spPr>
      </p:pic>
      <p:sp>
        <p:nvSpPr>
          <p:cNvPr id="166" name="Google Shape;166;p18"/>
          <p:cNvSpPr txBox="1"/>
          <p:nvPr/>
        </p:nvSpPr>
        <p:spPr>
          <a:xfrm>
            <a:off x="1301550" y="172500"/>
            <a:ext cx="7746600" cy="11391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lt1"/>
              </a:buClr>
              <a:buSzPts val="1400"/>
              <a:buFont typeface="Arial"/>
              <a:buChar char="●"/>
            </a:pPr>
            <a:r>
              <a:rPr lang="en" sz="1700">
                <a:solidFill>
                  <a:schemeClr val="lt1"/>
                </a:solidFill>
                <a:highlight>
                  <a:schemeClr val="dk1"/>
                </a:highlight>
              </a:rPr>
              <a:t>AR Social Media(</a:t>
            </a:r>
            <a:r>
              <a:rPr lang="en" sz="1500">
                <a:solidFill>
                  <a:schemeClr val="lt1"/>
                </a:solidFill>
                <a:highlight>
                  <a:schemeClr val="dk1"/>
                </a:highlight>
                <a:latin typeface="Lato"/>
                <a:ea typeface="Lato"/>
                <a:cs typeface="Lato"/>
                <a:sym typeface="Lato"/>
              </a:rPr>
              <a:t>transform yourself  into a cat or dog or a Disney princess)</a:t>
            </a:r>
            <a:endParaRPr sz="1500">
              <a:solidFill>
                <a:schemeClr val="lt1"/>
              </a:solidFill>
              <a:highlight>
                <a:schemeClr val="dk1"/>
              </a:highlight>
              <a:latin typeface="Lato"/>
              <a:ea typeface="Lato"/>
              <a:cs typeface="Lato"/>
              <a:sym typeface="Lato"/>
            </a:endParaRPr>
          </a:p>
          <a:p>
            <a:pPr marL="457200" lvl="0" indent="0" algn="l" rtl="0">
              <a:lnSpc>
                <a:spcPct val="150000"/>
              </a:lnSpc>
              <a:spcBef>
                <a:spcPts val="0"/>
              </a:spcBef>
              <a:spcAft>
                <a:spcPts val="0"/>
              </a:spcAft>
              <a:buNone/>
            </a:pPr>
            <a:r>
              <a:rPr lang="en" sz="1500">
                <a:solidFill>
                  <a:schemeClr val="lt1"/>
                </a:solidFill>
                <a:highlight>
                  <a:schemeClr val="dk1"/>
                </a:highlight>
                <a:latin typeface="Lato"/>
                <a:ea typeface="Lato"/>
                <a:cs typeface="Lato"/>
                <a:sym typeface="Lato"/>
              </a:rPr>
              <a:t>(</a:t>
            </a:r>
            <a:r>
              <a:rPr lang="en" sz="1500">
                <a:solidFill>
                  <a:srgbClr val="393939"/>
                </a:solidFill>
                <a:highlight>
                  <a:schemeClr val="dk1"/>
                </a:highlight>
                <a:latin typeface="Lato"/>
                <a:ea typeface="Lato"/>
                <a:cs typeface="Lato"/>
                <a:sym typeface="Lato"/>
              </a:rPr>
              <a:t> </a:t>
            </a:r>
            <a:r>
              <a:rPr lang="en" sz="1500">
                <a:solidFill>
                  <a:schemeClr val="lt1"/>
                </a:solidFill>
                <a:highlight>
                  <a:schemeClr val="dk1"/>
                </a:highlight>
                <a:latin typeface="Lato"/>
                <a:ea typeface="Lato"/>
                <a:cs typeface="Lato"/>
                <a:sym typeface="Lato"/>
              </a:rPr>
              <a:t>it appear on the screen as something more than it is in real life)</a:t>
            </a:r>
            <a:endParaRPr sz="1500">
              <a:solidFill>
                <a:schemeClr val="lt1"/>
              </a:solidFill>
              <a:highlight>
                <a:schemeClr val="dk1"/>
              </a:highlight>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1000"/>
                                        <p:tgtEl>
                                          <p:spTgt spid="1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9" descr="An artificial intelligence algorithm can transform still images into a high-resolution, explorable 3D world, with potential implications for film effects and virtual reality.&#10;&#10;By feeding a neural network with a selection of images of a scene, and a rough 3D model of the scene, the AI neural network is able to accurately visualise what the scene would look like from any viewpoint.&#10;&#10;Read more: https://www.newscientist.com/article/2294737-ai-can-turn-a-collection-of-2d-images-into-an-explorable-3d-world/" title="AI turns 2D images into an explorable 3D world">
            <a:hlinkClick r:id="rId3"/>
          </p:cNvPr>
          <p:cNvPicPr preferRelativeResize="0"/>
          <p:nvPr/>
        </p:nvPicPr>
        <p:blipFill>
          <a:blip r:embed="rId4">
            <a:alphaModFix/>
          </a:blip>
          <a:stretch>
            <a:fillRect/>
          </a:stretch>
        </p:blipFill>
        <p:spPr>
          <a:xfrm>
            <a:off x="701075" y="1049225"/>
            <a:ext cx="7092350" cy="3860925"/>
          </a:xfrm>
          <a:prstGeom prst="rect">
            <a:avLst/>
          </a:prstGeom>
          <a:noFill/>
          <a:ln>
            <a:noFill/>
          </a:ln>
        </p:spPr>
      </p:pic>
      <p:sp>
        <p:nvSpPr>
          <p:cNvPr id="172" name="Google Shape;172;p19"/>
          <p:cNvSpPr txBox="1"/>
          <p:nvPr/>
        </p:nvSpPr>
        <p:spPr>
          <a:xfrm>
            <a:off x="329300" y="141125"/>
            <a:ext cx="75429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Making 3d video of  2d images using AI (VR)</a:t>
            </a:r>
            <a:endParaRPr>
              <a:solidFill>
                <a:schemeClr val="lt1"/>
              </a:solidFill>
              <a:latin typeface="Lato"/>
              <a:ea typeface="Lato"/>
              <a:cs typeface="Lato"/>
              <a:sym typeface="Lato"/>
            </a:endParaRPr>
          </a:p>
          <a:p>
            <a:pPr marL="457200" lvl="0" indent="-317500" algn="l" rtl="0">
              <a:lnSpc>
                <a:spcPct val="91283"/>
              </a:lnSpc>
              <a:spcBef>
                <a:spcPts val="600"/>
              </a:spcBef>
              <a:spcAft>
                <a:spcPts val="0"/>
              </a:spcAft>
              <a:buClr>
                <a:schemeClr val="lt1"/>
              </a:buClr>
              <a:buSzPts val="1400"/>
              <a:buFont typeface="Arial"/>
              <a:buChar char="●"/>
            </a:pPr>
            <a:r>
              <a:rPr lang="en">
                <a:solidFill>
                  <a:schemeClr val="lt1"/>
                </a:solidFill>
              </a:rPr>
              <a:t>Virtual reality is a form of interaction between humans and computers in which a real or imaginary environment is simulated. Users interact with that world and manipulate it.</a:t>
            </a:r>
            <a:endParaRPr>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846800"/>
            <a:ext cx="90012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600">
                <a:highlight>
                  <a:schemeClr val="dk1"/>
                </a:highlight>
                <a:latin typeface="Arial"/>
                <a:ea typeface="Arial"/>
                <a:cs typeface="Arial"/>
                <a:sym typeface="Arial"/>
              </a:rPr>
              <a:t>Satellite imaging, in combination with aerial images and AI, could be used to observe and measure events like topmost tree thinning, loss of undergrowth native vegetation, etc. Applications of AI through machine learning can also be used to measure alterations in water levels. Furthermore, the development of new vegetation in areas that are being revived can also be tracked by artificial intelligence technology</a:t>
            </a:r>
            <a:r>
              <a:rPr lang="en" sz="1500">
                <a:highlight>
                  <a:schemeClr val="dk1"/>
                </a:highlight>
                <a:latin typeface="Arial"/>
                <a:ea typeface="Arial"/>
                <a:cs typeface="Arial"/>
                <a:sym typeface="Arial"/>
              </a:rPr>
              <a:t>.</a:t>
            </a:r>
            <a:endParaRPr>
              <a:highlight>
                <a:schemeClr val="dk1"/>
              </a:highlight>
            </a:endParaRPr>
          </a:p>
        </p:txBody>
      </p:sp>
      <p:pic>
        <p:nvPicPr>
          <p:cNvPr id="178" name="Google Shape;178;p20"/>
          <p:cNvPicPr preferRelativeResize="0"/>
          <p:nvPr/>
        </p:nvPicPr>
        <p:blipFill>
          <a:blip r:embed="rId3">
            <a:alphaModFix/>
          </a:blip>
          <a:stretch>
            <a:fillRect/>
          </a:stretch>
        </p:blipFill>
        <p:spPr>
          <a:xfrm>
            <a:off x="3180625" y="1639625"/>
            <a:ext cx="6041776" cy="33984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additive="base">
                                        <p:cTn id="7" dur="1000"/>
                                        <p:tgtEl>
                                          <p:spTgt spid="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2248324" y="1262300"/>
            <a:ext cx="6895676" cy="3881199"/>
          </a:xfrm>
          <a:prstGeom prst="rect">
            <a:avLst/>
          </a:prstGeom>
          <a:noFill/>
          <a:ln>
            <a:noFill/>
          </a:ln>
        </p:spPr>
      </p:pic>
      <p:sp>
        <p:nvSpPr>
          <p:cNvPr id="184" name="Google Shape;184;p21"/>
          <p:cNvSpPr txBox="1"/>
          <p:nvPr/>
        </p:nvSpPr>
        <p:spPr>
          <a:xfrm>
            <a:off x="235225" y="94100"/>
            <a:ext cx="8358300" cy="1015800"/>
          </a:xfrm>
          <a:prstGeom prst="rect">
            <a:avLst/>
          </a:prstGeom>
          <a:noFill/>
          <a:ln>
            <a:noFill/>
          </a:ln>
        </p:spPr>
        <p:txBody>
          <a:bodyPr spcFirstLastPara="1" wrap="square" lIns="91425" tIns="91425" rIns="91425" bIns="91425" anchor="t" anchorCtr="0">
            <a:spAutoFit/>
          </a:bodyPr>
          <a:lstStyle/>
          <a:p>
            <a:pPr marL="457200" lvl="0" indent="-323850" algn="l" rtl="0">
              <a:lnSpc>
                <a:spcPct val="91283"/>
              </a:lnSpc>
              <a:spcBef>
                <a:spcPts val="600"/>
              </a:spcBef>
              <a:spcAft>
                <a:spcPts val="0"/>
              </a:spcAft>
              <a:buClr>
                <a:schemeClr val="lt1"/>
              </a:buClr>
              <a:buSzPts val="1500"/>
              <a:buFont typeface="Arial"/>
              <a:buChar char="●"/>
            </a:pPr>
            <a:r>
              <a:rPr lang="en" sz="1500">
                <a:solidFill>
                  <a:schemeClr val="lt1"/>
                </a:solidFill>
                <a:highlight>
                  <a:schemeClr val="dk1"/>
                </a:highlight>
              </a:rPr>
              <a:t>MRI Reconstruction Using Deep Bayesian Estimation</a:t>
            </a:r>
            <a:endParaRPr sz="1500">
              <a:solidFill>
                <a:schemeClr val="lt1"/>
              </a:solidFill>
              <a:highlight>
                <a:schemeClr val="dk1"/>
              </a:highlight>
            </a:endParaRPr>
          </a:p>
          <a:p>
            <a:pPr marL="0" lvl="0" indent="0" algn="l" rtl="0">
              <a:lnSpc>
                <a:spcPct val="91283"/>
              </a:lnSpc>
              <a:spcBef>
                <a:spcPts val="900"/>
              </a:spcBef>
              <a:spcAft>
                <a:spcPts val="0"/>
              </a:spcAft>
              <a:buNone/>
            </a:pPr>
            <a:r>
              <a:rPr lang="en" sz="1200">
                <a:solidFill>
                  <a:schemeClr val="lt1"/>
                </a:solidFill>
                <a:highlight>
                  <a:schemeClr val="dk1"/>
                </a:highlight>
              </a:rPr>
              <a:t>The image reconstruction from incomplete k-space measurement was obtained by maximizing the posterior possibility</a:t>
            </a:r>
            <a:endParaRPr sz="1200">
              <a:solidFill>
                <a:schemeClr val="lt1"/>
              </a:solidFill>
              <a:highlight>
                <a:schemeClr val="dk1"/>
              </a:highlight>
            </a:endParaRPr>
          </a:p>
          <a:p>
            <a:pPr marL="0" lvl="0" indent="0" algn="l" rtl="0">
              <a:lnSpc>
                <a:spcPct val="91283"/>
              </a:lnSpc>
              <a:spcBef>
                <a:spcPts val="900"/>
              </a:spcBef>
              <a:spcAft>
                <a:spcPts val="900"/>
              </a:spcAft>
              <a:buNone/>
            </a:pPr>
            <a:endParaRPr sz="1200">
              <a:solidFill>
                <a:srgbClr val="1C1D1E"/>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372</Words>
  <Application>Microsoft Office PowerPoint</Application>
  <PresentationFormat>On-screen Show (16:9)</PresentationFormat>
  <Paragraphs>35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Comic Sans MS</vt:lpstr>
      <vt:lpstr>Montserrat</vt:lpstr>
      <vt:lpstr>Arial</vt:lpstr>
      <vt:lpstr>Playfair Display</vt:lpstr>
      <vt:lpstr>Lato</vt:lpstr>
      <vt:lpstr>Focus</vt:lpstr>
      <vt:lpstr>PowerPoint Presentation</vt:lpstr>
      <vt:lpstr>Improved visualization Technology using AI </vt:lpstr>
      <vt:lpstr>PowerPoint Presentation</vt:lpstr>
      <vt:lpstr>Applications</vt:lpstr>
      <vt:lpstr>PowerPoint Presentation</vt:lpstr>
      <vt:lpstr>PowerPoint Presentation</vt:lpstr>
      <vt:lpstr>PowerPoint Presentation</vt:lpstr>
      <vt:lpstr>Satellite imaging, in combination with aerial images and AI, could be used to observe and measure events like topmost tree thinning, loss of undergrowth native vegetation, etc. Applications of AI through machine learning can also be used to measure alterations in water levels. Furthermore, the development of new vegetation in areas that are being revived can also be tracked by artificial intelligence technology.</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Ambarish Haridas</cp:lastModifiedBy>
  <cp:revision>2</cp:revision>
  <dcterms:modified xsi:type="dcterms:W3CDTF">2022-04-19T12:20:14Z</dcterms:modified>
</cp:coreProperties>
</file>