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50292000" cy="29260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8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482203" y="685800"/>
            <a:ext cx="5893594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4911325" y="5200648"/>
            <a:ext cx="40469350" cy="961464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4911325" y="15074150"/>
            <a:ext cx="40469350" cy="329117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6985">
                <a:solidFill>
                  <a:srgbClr val="628DB5"/>
                </a:solidFill>
              </a:defRPr>
            </a:lvl1pPr>
            <a:lvl2pPr marL="0" indent="638810">
              <a:buSzTx/>
              <a:buNone/>
              <a:defRPr sz="6985">
                <a:solidFill>
                  <a:srgbClr val="628DB5"/>
                </a:solidFill>
              </a:defRPr>
            </a:lvl2pPr>
            <a:lvl3pPr marL="0" indent="1276985">
              <a:buSzTx/>
              <a:buNone/>
              <a:defRPr sz="6985">
                <a:solidFill>
                  <a:srgbClr val="628DB5"/>
                </a:solidFill>
              </a:defRPr>
            </a:lvl3pPr>
            <a:lvl4pPr marL="0" indent="1915795">
              <a:buSzTx/>
              <a:buNone/>
              <a:defRPr sz="6985">
                <a:solidFill>
                  <a:srgbClr val="628DB5"/>
                </a:solidFill>
              </a:defRPr>
            </a:lvl4pPr>
            <a:lvl5pPr marL="0" indent="2553335">
              <a:buSzTx/>
              <a:buNone/>
              <a:defRPr sz="6985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4911325" y="18956989"/>
            <a:ext cx="40469350" cy="137698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2515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4911325" y="12855388"/>
            <a:ext cx="40469350" cy="19968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430306"/>
            <a:ext cx="50271185" cy="284001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344170" indent="-343535">
              <a:defRPr sz="2800"/>
            </a:lvl1pPr>
            <a:lvl2pPr marL="1586230" indent="-343535">
              <a:defRPr sz="2800"/>
            </a:lvl2pPr>
            <a:lvl3pPr marL="2827020" indent="-343535">
              <a:defRPr sz="2800"/>
            </a:lvl3pPr>
            <a:lvl4pPr marL="4067810" indent="-343535">
              <a:defRPr sz="2800"/>
            </a:lvl4pPr>
            <a:lvl5pPr marL="5309870" indent="-343535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6212830" y="2279274"/>
            <a:ext cx="37817230" cy="172324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4911325" y="19992412"/>
            <a:ext cx="40469350" cy="414169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4911325" y="24282024"/>
            <a:ext cx="40469350" cy="329117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6985">
                <a:solidFill>
                  <a:srgbClr val="628DB5"/>
                </a:solidFill>
              </a:defRPr>
            </a:lvl1pPr>
            <a:lvl2pPr marL="0" indent="638810">
              <a:buSzTx/>
              <a:buNone/>
              <a:defRPr sz="6985">
                <a:solidFill>
                  <a:srgbClr val="628DB5"/>
                </a:solidFill>
              </a:defRPr>
            </a:lvl2pPr>
            <a:lvl3pPr marL="0" indent="1276985">
              <a:buSzTx/>
              <a:buNone/>
              <a:defRPr sz="6985">
                <a:solidFill>
                  <a:srgbClr val="628DB5"/>
                </a:solidFill>
              </a:defRPr>
            </a:lvl3pPr>
            <a:lvl4pPr marL="0" indent="1915795">
              <a:buSzTx/>
              <a:buNone/>
              <a:defRPr sz="6985">
                <a:solidFill>
                  <a:srgbClr val="628DB5"/>
                </a:solidFill>
              </a:defRPr>
            </a:lvl4pPr>
            <a:lvl5pPr marL="0" indent="2553335">
              <a:buSzTx/>
              <a:buNone/>
              <a:defRPr sz="6985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24444562" y="27351315"/>
            <a:ext cx="1353762" cy="105317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4911325" y="9823074"/>
            <a:ext cx="40469350" cy="96146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25980923" y="2279274"/>
            <a:ext cx="20627582" cy="23962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3683495" y="2279274"/>
            <a:ext cx="20627582" cy="11611539"/>
          </a:xfrm>
          <a:prstGeom prst="rect">
            <a:avLst/>
          </a:prstGeom>
        </p:spPr>
        <p:txBody>
          <a:bodyPr anchor="b"/>
          <a:lstStyle>
            <a:lvl1pPr>
              <a:defRPr sz="921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3683495" y="14297583"/>
            <a:ext cx="20627582" cy="1194435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6985">
                <a:solidFill>
                  <a:srgbClr val="628DB5"/>
                </a:solidFill>
              </a:defRPr>
            </a:lvl1pPr>
            <a:lvl2pPr marL="0" indent="638810">
              <a:buSzTx/>
              <a:buNone/>
              <a:defRPr sz="6985">
                <a:solidFill>
                  <a:srgbClr val="628DB5"/>
                </a:solidFill>
              </a:defRPr>
            </a:lvl2pPr>
            <a:lvl3pPr marL="0" indent="1276985">
              <a:buSzTx/>
              <a:buNone/>
              <a:defRPr sz="6985">
                <a:solidFill>
                  <a:srgbClr val="628DB5"/>
                </a:solidFill>
              </a:defRPr>
            </a:lvl3pPr>
            <a:lvl4pPr marL="0" indent="1915795">
              <a:buSzTx/>
              <a:buNone/>
              <a:defRPr sz="6985">
                <a:solidFill>
                  <a:srgbClr val="628DB5"/>
                </a:solidFill>
              </a:defRPr>
            </a:lvl4pPr>
            <a:lvl5pPr marL="0" indent="2553335">
              <a:buSzTx/>
              <a:buNone/>
              <a:defRPr sz="6985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25980923" y="8011084"/>
            <a:ext cx="20627582" cy="183048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3683495" y="8011084"/>
            <a:ext cx="20627582" cy="18304811"/>
          </a:xfrm>
          <a:prstGeom prst="rect">
            <a:avLst/>
          </a:prstGeom>
        </p:spPr>
        <p:txBody>
          <a:bodyPr/>
          <a:lstStyle>
            <a:lvl1pPr marL="409575" indent="-409575">
              <a:defRPr b="1"/>
            </a:lvl1pPr>
            <a:lvl2pPr marL="1367155" indent="-409575">
              <a:defRPr b="1"/>
            </a:lvl2pPr>
            <a:lvl3pPr marL="2324735" indent="-409575">
              <a:defRPr b="1"/>
            </a:lvl3pPr>
            <a:lvl4pPr marL="3282315" indent="-409575">
              <a:defRPr b="1"/>
            </a:lvl4pPr>
            <a:lvl5pPr marL="4240530" indent="-409575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3683495" y="4128245"/>
            <a:ext cx="42925010" cy="2100431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3683495" y="3018863"/>
            <a:ext cx="20627582" cy="232230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25980923" y="15259048"/>
            <a:ext cx="20627582" cy="109828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26004971" y="3018863"/>
            <a:ext cx="20627582" cy="109828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683495" y="1724585"/>
            <a:ext cx="42925010" cy="628650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683495" y="8011084"/>
            <a:ext cx="42925010" cy="18304811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4444562" y="27369807"/>
            <a:ext cx="1353762" cy="105317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ct val="1000"/>
              </a:spcBef>
              <a:defRPr sz="503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Tx/>
        <a:buFontTx/>
        <a:buNone/>
        <a:defRPr sz="13405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412750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1654810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2895600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4137660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5379085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6620510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7861300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9102725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10344150" marR="0" indent="-412750" algn="l" defTabSz="1631315" rtl="0" latinLnBrk="0">
        <a:lnSpc>
          <a:spcPct val="80000"/>
        </a:lnSpc>
        <a:spcBef>
          <a:spcPct val="1000"/>
        </a:spcBef>
        <a:spcAft>
          <a:spcPts val="0"/>
        </a:spcAft>
        <a:buClrTx/>
        <a:buSzPct val="75000"/>
        <a:buFontTx/>
        <a:buChar char="•"/>
        <a:defRPr sz="335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638810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276985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915795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2553335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3192145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3830320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4469130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5107305" algn="ctr" defTabSz="1631315" rtl="0" latinLnBrk="0">
        <a:lnSpc>
          <a:spcPct val="100000"/>
        </a:lnSpc>
        <a:spcBef>
          <a:spcPct val="1000"/>
        </a:spcBef>
        <a:spcAft>
          <a:spcPts val="0"/>
        </a:spcAft>
        <a:buClrTx/>
        <a:buSzTx/>
        <a:buFontTx/>
        <a:buNone/>
        <a:defRPr sz="503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" y="27793950"/>
            <a:ext cx="2646680" cy="1397635"/>
          </a:xfrm>
          <a:prstGeom prst="rect">
            <a:avLst/>
          </a:prstGeom>
        </p:spPr>
      </p:pic>
      <p:grpSp>
        <p:nvGrpSpPr>
          <p:cNvPr id="36" name="Group"/>
          <p:cNvGrpSpPr/>
          <p:nvPr/>
        </p:nvGrpSpPr>
        <p:grpSpPr>
          <a:xfrm>
            <a:off x="27281505" y="-3964940"/>
            <a:ext cx="25354280" cy="14326870"/>
            <a:chOff x="0" y="51032"/>
            <a:chExt cx="6159573" cy="3553961"/>
          </a:xfrm>
        </p:grpSpPr>
        <p:grpSp>
          <p:nvGrpSpPr>
            <p:cNvPr id="37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3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4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5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5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  <p:sp>
            <p:nvSpPr>
              <p:cNvPr id="5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19978" tIns="219978" rIns="219978" bIns="219978" numCol="1" anchor="ctr">
                <a:noAutofit/>
              </a:bodyPr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4845"/>
              </a:p>
            </p:txBody>
          </p:sp>
        </p:grpSp>
        <p:sp>
          <p:nvSpPr>
            <p:cNvPr id="53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219978" tIns="219978" rIns="219978" bIns="219978" numCol="1" anchor="ctr">
              <a:noAutofit/>
            </a:bodyPr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4845"/>
            </a:p>
          </p:txBody>
        </p:sp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noFill/>
            <a:ln w="12700" cap="flat">
              <a:noFill/>
              <a:miter lim="400000"/>
              <a:headEnd/>
              <a:tailEnd/>
            </a:ln>
            <a:effectLst/>
          </p:spPr>
        </p:pic>
      </p:grpSp>
      <p:cxnSp>
        <p:nvCxnSpPr>
          <p:cNvPr id="115" name="Straight Connector 114"/>
          <p:cNvCxnSpPr/>
          <p:nvPr/>
        </p:nvCxnSpPr>
        <p:spPr>
          <a:xfrm>
            <a:off x="-3810" y="3083560"/>
            <a:ext cx="46896020" cy="25400"/>
          </a:xfrm>
          <a:prstGeom prst="line">
            <a:avLst/>
          </a:prstGeom>
          <a:noFill/>
          <a:ln w="635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7" name="Pentagon 16"/>
          <p:cNvSpPr/>
          <p:nvPr/>
        </p:nvSpPr>
        <p:spPr>
          <a:xfrm>
            <a:off x="107315" y="4552951"/>
            <a:ext cx="9182100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Pentagon 111"/>
          <p:cNvSpPr/>
          <p:nvPr/>
        </p:nvSpPr>
        <p:spPr>
          <a:xfrm>
            <a:off x="11794490" y="4397058"/>
            <a:ext cx="11212830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66554" y="3209755"/>
            <a:ext cx="12015608" cy="1888490"/>
          </a:xfrm>
          <a:prstGeom prst="rect">
            <a:avLst/>
          </a:prstGeom>
          <a:ln w="12700">
            <a:miter lim="400000"/>
          </a:ln>
        </p:spPr>
        <p:txBody>
          <a:bodyPr wrap="square" lIns="51192" tIns="51192" rIns="51192" bIns="51192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8000">
                <a:latin typeface="Uroob" panose="00000800000000000000" charset="0"/>
                <a:cs typeface="Uroob" panose="00000800000000000000" charset="0"/>
              </a:rPr>
              <a:t>Basi</a:t>
            </a:r>
            <a:r>
              <a:rPr lang="en-US" sz="8000">
                <a:latin typeface="Uroob" panose="00000800000000000000" charset="0"/>
                <a:cs typeface="Uroob" panose="00000800000000000000" charset="0"/>
              </a:rPr>
              <a:t>c Estructure fuction</a:t>
            </a:r>
            <a:r>
              <a:rPr lang="en-US" sz="14520">
                <a:latin typeface="Uroob" panose="00000800000000000000" charset="0"/>
                <a:cs typeface="Uroob" panose="00000800000000000000" charset="0"/>
              </a:rPr>
              <a:t>  </a:t>
            </a:r>
            <a:endParaRPr lang="en-US" sz="1452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9759315" y="28578810"/>
            <a:ext cx="40408225" cy="854710"/>
          </a:xfrm>
          <a:prstGeom prst="rect">
            <a:avLst/>
          </a:prstGeom>
          <a:ln w="12700">
            <a:miter lim="400000"/>
          </a:ln>
        </p:spPr>
        <p:txBody>
          <a:bodyPr wrap="square" lIns="219978" tIns="219978" rIns="219978" bIns="219978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3000" i="1"/>
              <a:t>Access to Google Earth Engine is only available to registered users. The current version of rgee has been built considering the earthengine-api 0.1.213 </a:t>
            </a:r>
            <a:r>
              <a:rPr sz="3000" i="1"/>
              <a:t> Learn more at </a:t>
            </a:r>
            <a:r>
              <a:rPr sz="3000" b="1" i="1"/>
              <a:t>webpage or vignette</a:t>
            </a:r>
            <a:r>
              <a:rPr sz="3000" i="1"/>
              <a:t>   •  package version  0.</a:t>
            </a:r>
            <a:r>
              <a:rPr lang="en-US" sz="3000" i="1"/>
              <a:t>2</a:t>
            </a:r>
            <a:r>
              <a:rPr sz="3000" i="1"/>
              <a:t>.0 •  Updated: 20</a:t>
            </a:r>
            <a:r>
              <a:rPr lang="en-US" sz="3000" i="1"/>
              <a:t>20</a:t>
            </a:r>
            <a:r>
              <a:rPr sz="3000" i="1"/>
              <a:t>-0</a:t>
            </a:r>
            <a:r>
              <a:rPr lang="en-US" sz="3000" i="1"/>
              <a:t>3</a:t>
            </a:r>
            <a:endParaRPr lang="en-US" sz="3000" i="1"/>
          </a:p>
        </p:txBody>
      </p:sp>
      <p:sp>
        <p:nvSpPr>
          <p:cNvPr id="189" name="Useful Elements"/>
          <p:cNvSpPr txBox="1"/>
          <p:nvPr/>
        </p:nvSpPr>
        <p:spPr>
          <a:xfrm>
            <a:off x="24468030" y="3488885"/>
            <a:ext cx="8131810" cy="1086485"/>
          </a:xfrm>
          <a:prstGeom prst="rect">
            <a:avLst/>
          </a:prstGeom>
          <a:ln w="12700">
            <a:miter lim="400000"/>
          </a:ln>
        </p:spPr>
        <p:txBody>
          <a:bodyPr wrap="none" lIns="51192" tIns="51192" rIns="51192" bIns="51192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8000">
                <a:latin typeface="Uroob" panose="00000800000000000000" charset="0"/>
                <a:cs typeface="Uroob" panose="00000800000000000000" charset="0"/>
              </a:rPr>
              <a:t>Image</a:t>
            </a:r>
            <a:r>
              <a:rPr sz="8000">
                <a:latin typeface="Uroob" panose="00000800000000000000" charset="0"/>
                <a:cs typeface="Uroob" panose="00000800000000000000" charset="0"/>
              </a:rPr>
              <a:t> E</a:t>
            </a:r>
            <a:r>
              <a:rPr lang="en-US" sz="8000">
                <a:latin typeface="Uroob" panose="00000800000000000000" charset="0"/>
                <a:cs typeface="Uroob" panose="00000800000000000000" charset="0"/>
              </a:rPr>
              <a:t>sructure function</a:t>
            </a:r>
            <a:endParaRPr lang="en-US" sz="80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91" name="Logistics"/>
          <p:cNvSpPr txBox="1"/>
          <p:nvPr/>
        </p:nvSpPr>
        <p:spPr>
          <a:xfrm>
            <a:off x="36986458" y="3499041"/>
            <a:ext cx="6332896" cy="1086485"/>
          </a:xfrm>
          <a:prstGeom prst="rect">
            <a:avLst/>
          </a:prstGeom>
          <a:ln w="12700">
            <a:miter lim="400000"/>
          </a:ln>
        </p:spPr>
        <p:txBody>
          <a:bodyPr wrap="square" lIns="51192" tIns="51192" rIns="51192" bIns="51192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8000">
                <a:latin typeface="Uroob" panose="00000800000000000000" charset="0"/>
                <a:cs typeface="Uroob" panose="00000800000000000000" charset="0"/>
              </a:rPr>
              <a:t>Examples</a:t>
            </a:r>
            <a:endParaRPr lang="en-US" sz="8000"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410" y="155575"/>
            <a:ext cx="5043170" cy="5311775"/>
          </a:xfrm>
          <a:prstGeom prst="rect">
            <a:avLst/>
          </a:prstGeom>
        </p:spPr>
      </p:pic>
      <p:sp>
        <p:nvSpPr>
          <p:cNvPr id="151" name="Four Column Layout : : CHEAT SHEET"/>
          <p:cNvSpPr txBox="1"/>
          <p:nvPr>
            <p:ph type="title"/>
          </p:nvPr>
        </p:nvSpPr>
        <p:spPr>
          <a:xfrm>
            <a:off x="111125" y="801370"/>
            <a:ext cx="42354500" cy="1837055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25700">
                <a:solidFill>
                  <a:schemeClr val="tx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Google Earth E</a:t>
            </a:r>
            <a:r>
              <a:rPr lang="en-US" altLang="en-US" sz="25700">
                <a:solidFill>
                  <a:schemeClr val="tx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ngine</a:t>
            </a:r>
            <a:r>
              <a:rPr lang="en-US" sz="25700">
                <a:solidFill>
                  <a:schemeClr val="tx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 with R </a:t>
            </a:r>
            <a:r>
              <a:rPr sz="25700">
                <a:solidFill>
                  <a:schemeClr val="tx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</a:rPr>
              <a:t>: : </a:t>
            </a:r>
            <a:r>
              <a:rPr sz="25700">
                <a:solidFill>
                  <a:schemeClr val="tx1">
                    <a:lumMod val="50000"/>
                  </a:schemeClr>
                </a:solidFill>
                <a:latin typeface="Uroob" panose="00000800000000000000" charset="0"/>
                <a:ea typeface="Monospace" charset="0"/>
                <a:cs typeface="Uroob" panose="00000800000000000000" charset="0"/>
                <a:sym typeface="Source Sans Pro Semibold"/>
              </a:rPr>
              <a:t>CHEAT SHEET</a:t>
            </a:r>
            <a:r>
              <a:rPr>
                <a:solidFill>
                  <a:schemeClr val="tx1">
                    <a:lumMod val="50000"/>
                  </a:schemeClr>
                </a:solidFill>
                <a:latin typeface="42" charset="0"/>
                <a:cs typeface="42" charset="0"/>
              </a:rPr>
              <a:t> </a:t>
            </a:r>
            <a:endParaRPr>
              <a:solidFill>
                <a:schemeClr val="tx1">
                  <a:lumMod val="50000"/>
                </a:schemeClr>
              </a:solidFill>
              <a:latin typeface="42" charset="0"/>
              <a:cs typeface="42" charset="0"/>
            </a:endParaRPr>
          </a:p>
        </p:txBody>
      </p:sp>
      <p:sp>
        <p:nvSpPr>
          <p:cNvPr id="6" name="Basics"/>
          <p:cNvSpPr txBox="1"/>
          <p:nvPr/>
        </p:nvSpPr>
        <p:spPr>
          <a:xfrm>
            <a:off x="11507470" y="3569970"/>
            <a:ext cx="11500485" cy="1086485"/>
          </a:xfrm>
          <a:prstGeom prst="rect">
            <a:avLst/>
          </a:prstGeom>
          <a:ln w="12700">
            <a:miter lim="400000"/>
          </a:ln>
        </p:spPr>
        <p:txBody>
          <a:bodyPr wrap="square" lIns="51192" tIns="51192" rIns="51192" bIns="51192" anchor="ctr">
            <a:spAutoFit/>
          </a:bodyPr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_tradnl" altLang="en-US" sz="8000">
                <a:latin typeface="Uroob" panose="00000800000000000000" charset="0"/>
                <a:cs typeface="Uroob" panose="00000800000000000000" charset="0"/>
              </a:rPr>
              <a:t>Geometry and </a:t>
            </a:r>
            <a:r>
              <a:rPr lang="en-US" altLang="en-US" sz="8000">
                <a:latin typeface="Uroob" panose="00000800000000000000" charset="0"/>
                <a:cs typeface="Uroob" panose="00000800000000000000" charset="0"/>
              </a:rPr>
              <a:t>Feacture </a:t>
            </a:r>
            <a:r>
              <a:rPr lang="es-ES_tradnl" altLang="en-US" sz="8000">
                <a:latin typeface="Uroob" panose="00000800000000000000" charset="0"/>
                <a:cs typeface="Uroob" panose="00000800000000000000" charset="0"/>
              </a:rPr>
              <a:t>function</a:t>
            </a:r>
            <a:endParaRPr lang="es-ES_tradnl" altLang="en-US" sz="8000"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020" y="4375150"/>
            <a:ext cx="5759450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Functions no spatial</a:t>
            </a:r>
            <a:r>
              <a:rPr kumimoji="0" lang="en-US" altLang="en-US" sz="565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n-US" altLang="en-US" sz="565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Pentagon 105"/>
          <p:cNvSpPr/>
          <p:nvPr/>
        </p:nvSpPr>
        <p:spPr>
          <a:xfrm>
            <a:off x="71755" y="12078971"/>
            <a:ext cx="9321165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94615" y="12003405"/>
            <a:ext cx="9393555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Basic visualization parameters</a:t>
            </a:r>
            <a:r>
              <a:rPr kumimoji="0" lang="en-US" altLang="en-US" sz="565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n-US" altLang="en-US" sz="565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Pentagon 22"/>
          <p:cNvSpPr/>
          <p:nvPr/>
        </p:nvSpPr>
        <p:spPr>
          <a:xfrm>
            <a:off x="24406860" y="4377056"/>
            <a:ext cx="9799320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11490960" y="19588481"/>
            <a:ext cx="11516995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4564340" y="4226560"/>
            <a:ext cx="5628005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Image simple</a:t>
            </a:r>
            <a:endParaRPr kumimoji="0" lang="en-US" altLang="en-US" sz="6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22735" y="4392930"/>
            <a:ext cx="4553585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Geometry types</a:t>
            </a:r>
            <a:endParaRPr kumimoji="0" lang="es-ES_tradnl" altLang="en-US" sz="6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24396065" y="15260321"/>
            <a:ext cx="9810750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410950" y="19610070"/>
            <a:ext cx="11342370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Feacture </a:t>
            </a:r>
            <a:r>
              <a:rPr kumimoji="0" lang="es-ES_tradnl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simple and </a:t>
            </a: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collection</a:t>
            </a:r>
            <a:endParaRPr kumimoji="0" lang="en-US" altLang="en-US" sz="6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36788090" y="4369118"/>
            <a:ext cx="8275320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4327485" y="15307945"/>
            <a:ext cx="4438650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Image collection</a:t>
            </a:r>
            <a:endParaRPr kumimoji="0" lang="en-US" altLang="en-US" sz="6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36788090" y="15190788"/>
            <a:ext cx="8275320" cy="103631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845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6788090" y="15145068"/>
            <a:ext cx="5459730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Spatial Interpolation</a:t>
            </a:r>
            <a:endParaRPr kumimoji="0" lang="en-US" altLang="en-US" sz="6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215900" y="5706110"/>
          <a:ext cx="794194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775"/>
                <a:gridCol w="4662170"/>
              </a:tblGrid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Type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Code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String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ee$String() 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Number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ee$Number()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List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ee$List()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Dictionary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ee$Dictionary()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Date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s-ES_tradnl" altLang="en-US" sz="36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ee$Date()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9015730" y="28597225"/>
            <a:ext cx="41259760" cy="254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355" y="28777565"/>
            <a:ext cx="457200" cy="4267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170" y="28820110"/>
            <a:ext cx="546735" cy="371475"/>
          </a:xfrm>
          <a:prstGeom prst="rect">
            <a:avLst/>
          </a:prstGeom>
        </p:spPr>
      </p:pic>
      <p:sp>
        <p:nvSpPr>
          <p:cNvPr id="85" name="Flowchart: Terminator 84"/>
          <p:cNvSpPr/>
          <p:nvPr/>
        </p:nvSpPr>
        <p:spPr>
          <a:xfrm>
            <a:off x="5632450" y="15579090"/>
            <a:ext cx="3096260" cy="648335"/>
          </a:xfrm>
          <a:prstGeom prst="flowChartTerminator">
            <a:avLst/>
          </a:prstGeom>
          <a:solidFill>
            <a:srgbClr val="7030A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87630" y="13397902"/>
            <a:ext cx="1898015" cy="688902"/>
          </a:xfrm>
          <a:prstGeom prst="flowChartTerminator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anchorCtr="0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32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Code</a:t>
            </a:r>
            <a:endParaRPr kumimoji="0" lang="es-ES_tradnl" altLang="en-US" sz="32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81" name="Flowchart: Terminator 80"/>
          <p:cNvSpPr/>
          <p:nvPr/>
        </p:nvSpPr>
        <p:spPr>
          <a:xfrm>
            <a:off x="2295525" y="13348518"/>
            <a:ext cx="2669540" cy="755920"/>
          </a:xfrm>
          <a:prstGeom prst="flowChartTerminator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anchorCtr="0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32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Arguments</a:t>
            </a:r>
            <a:endParaRPr kumimoji="0" lang="es-ES_tradnl" altLang="en-US" sz="32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5723255" y="13365199"/>
            <a:ext cx="2230755" cy="688902"/>
          </a:xfrm>
          <a:prstGeom prst="flowChartTerminator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anchorCtr="0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320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Type</a:t>
            </a:r>
            <a:endParaRPr kumimoji="0" lang="es-ES_tradnl" altLang="en-US" sz="320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87" name="Flowchart: Terminator 86"/>
          <p:cNvSpPr/>
          <p:nvPr/>
        </p:nvSpPr>
        <p:spPr>
          <a:xfrm>
            <a:off x="5632450" y="16300450"/>
            <a:ext cx="2376170" cy="648335"/>
          </a:xfrm>
          <a:prstGeom prst="flowChartTerminator">
            <a:avLst/>
          </a:prstGeom>
          <a:solidFill>
            <a:srgbClr val="7030A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Flowchart: Terminator 87"/>
          <p:cNvSpPr/>
          <p:nvPr/>
        </p:nvSpPr>
        <p:spPr>
          <a:xfrm>
            <a:off x="5632450" y="17021175"/>
            <a:ext cx="2664460" cy="720090"/>
          </a:xfrm>
          <a:prstGeom prst="flowChartTerminator">
            <a:avLst/>
          </a:prstGeom>
          <a:solidFill>
            <a:srgbClr val="7030A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Flowchart: Terminator 88"/>
          <p:cNvSpPr/>
          <p:nvPr/>
        </p:nvSpPr>
        <p:spPr>
          <a:xfrm>
            <a:off x="5632450" y="17813655"/>
            <a:ext cx="2880360" cy="647700"/>
          </a:xfrm>
          <a:prstGeom prst="flowChartTerminator">
            <a:avLst/>
          </a:prstGeom>
          <a:solidFill>
            <a:srgbClr val="7030A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5704205" y="14210665"/>
            <a:ext cx="3168015" cy="720090"/>
          </a:xfrm>
          <a:prstGeom prst="flowChartTerminator">
            <a:avLst/>
          </a:prstGeom>
          <a:solidFill>
            <a:srgbClr val="7030A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5792470" y="15043749"/>
            <a:ext cx="1871980" cy="466162"/>
          </a:xfrm>
          <a:prstGeom prst="flowChartTerminator">
            <a:avLst/>
          </a:prstGeom>
          <a:solidFill>
            <a:srgbClr val="7030A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8945245" y="13474700"/>
            <a:ext cx="24130" cy="5275580"/>
          </a:xfrm>
          <a:prstGeom prst="line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98" name="Text Box 97"/>
          <p:cNvSpPr txBox="1"/>
          <p:nvPr/>
        </p:nvSpPr>
        <p:spPr>
          <a:xfrm rot="10800000">
            <a:off x="8964613" y="13402945"/>
            <a:ext cx="538480" cy="5719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vert270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b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2800" b="1" i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visualization template structure</a:t>
            </a:r>
            <a:r>
              <a:rPr kumimoji="0" lang="es-ES_tradnl" altLang="en-US" sz="2800" b="1" i="1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kumimoji="0" lang="es-ES_tradnl" altLang="en-US" sz="2800" b="1" i="1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166370" y="19324320"/>
            <a:ext cx="9250045" cy="55073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library</a:t>
            </a:r>
            <a:r>
              <a:rPr kumimoji="0" lang="es-ES_tradnl" alt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(</a:t>
            </a:r>
            <a:r>
              <a:rPr kumimoji="0" lang="es-ES_tradnl" altLang="en-US" sz="3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rgee</a:t>
            </a:r>
            <a:r>
              <a:rPr kumimoji="0" lang="es-ES_tradnl" alt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)</a:t>
            </a:r>
            <a:endParaRPr kumimoji="0" lang="es-ES_tradnl" altLang="en-US" sz="36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library</a:t>
            </a:r>
            <a:r>
              <a:rPr kumimoji="0" lang="es-ES_tradnl" alt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(</a:t>
            </a:r>
            <a:r>
              <a:rPr kumimoji="0" lang="es-ES_tradnl" altLang="en-US" sz="3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cptcity</a:t>
            </a:r>
            <a:r>
              <a:rPr kumimoji="0" lang="es-ES_tradnl" alt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)</a:t>
            </a:r>
            <a:endParaRPr kumimoji="0" lang="es-ES_tradnl" altLang="en-US" sz="36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6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1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image</a:t>
            </a:r>
            <a:r>
              <a:rPr kumimoji="0" lang="en-US" sz="3600" b="1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kumimoji="0" lang="es-ES_tradnl" altLang="en-US" sz="3600" b="1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←</a:t>
            </a:r>
            <a:r>
              <a:rPr kumimoji="0" lang="en-US" sz="3600" b="0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ee$Image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(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'CGIAR/SRTM90_V4'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)</a:t>
            </a:r>
            <a:endParaRPr kumimoji="0" lang="en-US" sz="36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vizParams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kumimoji="0" lang="es-ES_tradnl" altLang="en-US" sz="36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←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list(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min = 0,  max = 5000,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                                 palette = cpt(pal =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'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grass_elevation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'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)</a:t>
            </a: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)</a:t>
            </a:r>
            <a:endParaRPr kumimoji="0" lang="en-US" sz="36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600" b="1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ee_map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(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eeobject 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= 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image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        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,vizparams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= 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vizParams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        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,zoom_start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= </a:t>
            </a:r>
            <a:r>
              <a:rPr kumimoji="0" lang="en-US" sz="36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2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        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,objname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= 'SRTM90_V4')</a:t>
            </a:r>
            <a:endParaRPr kumimoji="0" lang="en-US" sz="36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14" name="Text Box 113"/>
          <p:cNvSpPr txBox="1"/>
          <p:nvPr/>
        </p:nvSpPr>
        <p:spPr>
          <a:xfrm>
            <a:off x="-146685" y="14048423"/>
            <a:ext cx="10886440" cy="5271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ee_map( </a:t>
            </a:r>
            <a:r>
              <a:rPr kumimoji="0" lang="en-US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eeobject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=  </a:t>
            </a:r>
            <a:r>
              <a:rPr kumimoji="0" lang="es-ES_tradnl" altLang="en-US" sz="4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&lt;EESpObj&gt;</a:t>
            </a:r>
            <a:endParaRPr kumimoji="0" lang="en-US" altLang="en-US" sz="4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			   ,</a:t>
            </a:r>
            <a:r>
              <a:rPr kumimoji="0" lang="es-ES_tradnl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v</a:t>
            </a:r>
            <a:r>
              <a:rPr kumimoji="0" lang="en-US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izparams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=  </a:t>
            </a:r>
            <a:r>
              <a:rPr kumimoji="0" lang="es-ES_tradnl" altLang="en-US" sz="4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&lt;List&gt;</a:t>
            </a:r>
            <a:endParaRPr kumimoji="0" lang="en-US" alt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        </a:t>
            </a:r>
            <a:r>
              <a:rPr kumimoji="0" lang="es-ES_tradnl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,</a:t>
            </a:r>
            <a:r>
              <a:rPr kumimoji="0" lang="en-US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zoom_start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=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</a:t>
            </a:r>
            <a:r>
              <a:rPr lang="es-ES_tradnl" altLang="en-US" sz="4400">
                <a:solidFill>
                  <a:schemeClr val="bg1"/>
                </a:solidFill>
                <a:latin typeface="Ubuntu" panose="020B0604030602030204" charset="0"/>
                <a:cs typeface="Ubuntu" panose="020B0604030602030204" charset="0"/>
                <a:sym typeface="Source Sans Pro"/>
              </a:rPr>
              <a:t>&lt;Number&gt;</a:t>
            </a:r>
            <a:endParaRPr kumimoji="0" lang="en-US" altLang="en-U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        </a:t>
            </a:r>
            <a:r>
              <a:rPr kumimoji="0" lang="es-ES_tradnl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,</a:t>
            </a:r>
            <a:r>
              <a:rPr kumimoji="0" lang="en-US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objname</a:t>
            </a:r>
            <a:r>
              <a:rPr kumimoji="0" lang="en-US" altLang="en-US" sz="4000" b="1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=</a:t>
            </a:r>
            <a:r>
              <a:rPr kumimoji="0" lang="en-US" altLang="en-US" sz="36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kumimoji="0" lang="es-ES_tradnl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lang="es-ES_tradnl" altLang="en-US" sz="4400">
                <a:solidFill>
                  <a:schemeClr val="bg1"/>
                </a:solidFill>
                <a:latin typeface="Ubuntu" panose="020B0604030602030204" charset="0"/>
                <a:cs typeface="Ubuntu" panose="020B0604030602030204" charset="0"/>
                <a:sym typeface="Source Sans Pro"/>
              </a:rPr>
              <a:t>&lt;String&gt;</a:t>
            </a:r>
            <a:endParaRPr kumimoji="0" lang="en-US" altLang="en-US" sz="4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        </a:t>
            </a:r>
            <a:r>
              <a:rPr kumimoji="0" lang="es-ES_tradnl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,</a:t>
            </a:r>
            <a:r>
              <a:rPr kumimoji="0" lang="en-US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quiet  </a:t>
            </a:r>
            <a:r>
              <a:rPr kumimoji="0" lang="en-US" altLang="en-US" sz="4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= </a:t>
            </a:r>
            <a:r>
              <a:rPr kumimoji="0" lang="es-ES_tradnl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lang="es-ES_tradnl" altLang="en-US" sz="4400">
                <a:solidFill>
                  <a:schemeClr val="bg1"/>
                </a:solidFill>
                <a:latin typeface="Ubuntu" panose="020B0604030602030204" charset="0"/>
                <a:cs typeface="Ubuntu" panose="020B0604030602030204" charset="0"/>
                <a:sym typeface="Source Sans Pro"/>
              </a:rPr>
              <a:t>&lt;Logical&gt;</a:t>
            </a:r>
            <a:endParaRPr kumimoji="0" lang="en-US" altLang="en-US" sz="36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               </a:t>
            </a:r>
            <a:r>
              <a:rPr kumimoji="0" lang="en-US" altLang="en-US" sz="4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,</a:t>
            </a:r>
            <a:r>
              <a:rPr kumimoji="0" lang="en-US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max</a:t>
            </a:r>
            <a:r>
              <a:rPr kumimoji="0" lang="es-ES_tradnl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n</a:t>
            </a:r>
            <a:r>
              <a:rPr kumimoji="0" lang="en-US" altLang="en-US" sz="4000" b="0" i="1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image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 = </a:t>
            </a:r>
            <a:r>
              <a:rPr lang="es-ES_tradnl" altLang="en-US" sz="4400">
                <a:solidFill>
                  <a:schemeClr val="bg1"/>
                </a:solidFill>
                <a:latin typeface="Ubuntu" panose="020B0604030602030204" charset="0"/>
                <a:cs typeface="Ubuntu" panose="020B0604030602030204" charset="0"/>
                <a:sym typeface="Source Sans Pro"/>
              </a:rPr>
              <a:t>&lt;Number&gt;</a:t>
            </a:r>
            <a:endParaRPr kumimoji="0" lang="en-US" altLang="en-US" sz="40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				</a:t>
            </a:r>
            <a:r>
              <a:rPr kumimoji="0" lang="en-US" altLang="en-US" sz="4000" b="1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)</a:t>
            </a:r>
            <a:endParaRPr kumimoji="0" lang="en-US" altLang="en-US" sz="4000" b="1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11722735" y="12151995"/>
            <a:ext cx="10584815" cy="200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point ← 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ee$Geometry$Point(c(-77,-12)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ee_map(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point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class(point)[1]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</p:txBody>
      </p:sp>
      <p:graphicFrame>
        <p:nvGraphicFramePr>
          <p:cNvPr id="118" name="Table 117"/>
          <p:cNvGraphicFramePr/>
          <p:nvPr/>
        </p:nvGraphicFramePr>
        <p:xfrm>
          <a:off x="11722735" y="5573395"/>
          <a:ext cx="10656570" cy="637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570"/>
                <a:gridCol w="5842000"/>
              </a:tblGrid>
              <a:tr h="85915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Geomtry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Code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91376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         Point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  <a:sym typeface="+mn-ea"/>
                        </a:rPr>
                        <a:t>ee$Geometry$Point()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85915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         Line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ee$Geometry$Line()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99758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         Polygon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  <a:sym typeface="+mn-ea"/>
                        </a:rPr>
                        <a:t>ee$Geometry$Polygon()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1040130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        Multipoint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  <a:sym typeface="+mn-ea"/>
                        </a:rPr>
                        <a:t>ee$Geometry$Multipoint()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806450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         MultiLineString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  <a:sym typeface="+mn-ea"/>
                        </a:rPr>
                        <a:t>ee$Geometry$MultiLine()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84899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...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Text Box 122"/>
          <p:cNvSpPr txBox="1"/>
          <p:nvPr/>
        </p:nvSpPr>
        <p:spPr>
          <a:xfrm>
            <a:off x="11608435" y="15238095"/>
            <a:ext cx="6887210" cy="127000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54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Geometry → Feacture</a:t>
            </a:r>
            <a:endParaRPr kumimoji="0" lang="es-ES_tradnl" altLang="en-US" sz="540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  <p:sp>
        <p:nvSpPr>
          <p:cNvPr id="125" name="Text Box 124"/>
          <p:cNvSpPr txBox="1"/>
          <p:nvPr/>
        </p:nvSpPr>
        <p:spPr>
          <a:xfrm>
            <a:off x="11795125" y="16436340"/>
            <a:ext cx="9394190" cy="2621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po</a:t>
            </a:r>
            <a:r>
              <a:rPr lang="es-ES_tradnl" alt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int</a:t>
            </a:r>
            <a:r>
              <a:rPr 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Feature </a:t>
            </a:r>
            <a:r>
              <a:rPr lang="es-ES_tradnl" alt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← </a:t>
            </a:r>
            <a:r>
              <a:rPr 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ee$Feature(po</a:t>
            </a:r>
            <a:r>
              <a:rPr lang="es-ES_tradnl" alt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int</a:t>
            </a:r>
            <a:r>
              <a:rPr 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, list('foo' = 42, 'bar' = 'tart'))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ES_tradnl" altLang="en-US" sz="4000" b="0">
                <a:solidFill>
                  <a:schemeClr val="tx1">
                    <a:lumMod val="50000"/>
                  </a:schemeClr>
                </a:solidFill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class(pointFeature)[1]</a:t>
            </a:r>
            <a:endParaRPr lang="es-ES_tradnl" altLang="en-US" sz="4000" b="0">
              <a:solidFill>
                <a:schemeClr val="tx1">
                  <a:lumMod val="50000"/>
                </a:schemeClr>
              </a:solidFill>
              <a:latin typeface="Liberation Sans" panose="020B0604020202020204" charset="0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94615" y="10048875"/>
            <a:ext cx="10645775" cy="72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ee$String('Hello spatial world!')$getInfo()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365125" y="10749915"/>
            <a:ext cx="10645775" cy="72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&gt; [1]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‘Hello spatial world!’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11901170" y="14249400"/>
            <a:ext cx="10645775" cy="72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&gt; [1]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‘ee.geometry.Geometry’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11884660" y="18538190"/>
            <a:ext cx="10645775" cy="72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&gt; [1]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‘ee.feature.Feature’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pic>
        <p:nvPicPr>
          <p:cNvPr id="133" name="Picture 132" descr="line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5135" y="7353300"/>
            <a:ext cx="873125" cy="866775"/>
          </a:xfrm>
          <a:prstGeom prst="rect">
            <a:avLst/>
          </a:prstGeom>
        </p:spPr>
      </p:pic>
      <p:pic>
        <p:nvPicPr>
          <p:cNvPr id="134" name="Picture 133" descr="pol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0855" y="8286750"/>
            <a:ext cx="873760" cy="923290"/>
          </a:xfrm>
          <a:prstGeom prst="rect">
            <a:avLst/>
          </a:prstGeom>
        </p:spPr>
      </p:pic>
      <p:pic>
        <p:nvPicPr>
          <p:cNvPr id="138" name="Picture 137" descr="fond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6880" y="6485890"/>
            <a:ext cx="881380" cy="723900"/>
          </a:xfrm>
          <a:prstGeom prst="rect">
            <a:avLst/>
          </a:prstGeom>
        </p:spPr>
      </p:pic>
      <p:pic>
        <p:nvPicPr>
          <p:cNvPr id="139" name="Picture 138" descr="fond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50370" y="9411335"/>
            <a:ext cx="881380" cy="723900"/>
          </a:xfrm>
          <a:prstGeom prst="rect">
            <a:avLst/>
          </a:prstGeom>
        </p:spPr>
      </p:pic>
      <p:pic>
        <p:nvPicPr>
          <p:cNvPr id="140" name="Picture 139" descr="fond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860" y="10327640"/>
            <a:ext cx="881380" cy="723900"/>
          </a:xfrm>
          <a:prstGeom prst="rect">
            <a:avLst/>
          </a:prstGeom>
        </p:spPr>
      </p:pic>
      <p:sp>
        <p:nvSpPr>
          <p:cNvPr id="141" name="Oval 140"/>
          <p:cNvSpPr/>
          <p:nvPr/>
        </p:nvSpPr>
        <p:spPr>
          <a:xfrm>
            <a:off x="12256770" y="6781800"/>
            <a:ext cx="144145" cy="143510"/>
          </a:xfrm>
          <a:prstGeom prst="ellipse">
            <a:avLst/>
          </a:prstGeom>
          <a:blipFill rotWithShape="1">
            <a:blip r:embed="rId9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2024995" y="9850755"/>
            <a:ext cx="144145" cy="143510"/>
          </a:xfrm>
          <a:prstGeom prst="ellipse">
            <a:avLst/>
          </a:prstGeom>
          <a:blipFill rotWithShape="1">
            <a:blip r:embed="rId9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2080240" y="9618980"/>
            <a:ext cx="144145" cy="143510"/>
          </a:xfrm>
          <a:prstGeom prst="ellipse">
            <a:avLst/>
          </a:prstGeom>
          <a:blipFill rotWithShape="1">
            <a:blip r:embed="rId9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2350750" y="9745980"/>
            <a:ext cx="144145" cy="143510"/>
          </a:xfrm>
          <a:prstGeom prst="ellipse">
            <a:avLst/>
          </a:prstGeom>
          <a:blipFill rotWithShape="1">
            <a:blip r:embed="rId9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12405995" y="9514205"/>
            <a:ext cx="144145" cy="143510"/>
          </a:xfrm>
          <a:prstGeom prst="ellipse">
            <a:avLst/>
          </a:prstGeom>
          <a:blipFill rotWithShape="1">
            <a:blip r:embed="rId9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11971655" y="10471785"/>
            <a:ext cx="511810" cy="452120"/>
          </a:xfrm>
          <a:custGeom>
            <a:avLst/>
            <a:gdLst>
              <a:gd name="connisteX0" fmla="*/ 0 w 511810"/>
              <a:gd name="connsiteY0" fmla="*/ 452120 h 452120"/>
              <a:gd name="connisteX1" fmla="*/ 59055 w 511810"/>
              <a:gd name="connsiteY1" fmla="*/ 83185 h 452120"/>
              <a:gd name="connisteX2" fmla="*/ 273685 w 511810"/>
              <a:gd name="connsiteY2" fmla="*/ 238125 h 452120"/>
              <a:gd name="connisteX3" fmla="*/ 511810 w 511810"/>
              <a:gd name="connsiteY3" fmla="*/ 0 h 452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11810" h="452120">
                <a:moveTo>
                  <a:pt x="0" y="452120"/>
                </a:moveTo>
                <a:cubicBezTo>
                  <a:pt x="7620" y="375285"/>
                  <a:pt x="4445" y="125730"/>
                  <a:pt x="59055" y="83185"/>
                </a:cubicBezTo>
                <a:cubicBezTo>
                  <a:pt x="113665" y="40640"/>
                  <a:pt x="182880" y="254635"/>
                  <a:pt x="273685" y="238125"/>
                </a:cubicBezTo>
                <a:cubicBezTo>
                  <a:pt x="364490" y="221615"/>
                  <a:pt x="468630" y="50800"/>
                  <a:pt x="511810" y="0"/>
                </a:cubicBezTo>
              </a:path>
            </a:pathLst>
          </a:custGeom>
          <a:noFill/>
          <a:ln w="22225" cap="flat">
            <a:solidFill>
              <a:srgbClr val="2E82FC"/>
            </a:solidFill>
            <a:miter lim="4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Freeform 149"/>
          <p:cNvSpPr/>
          <p:nvPr/>
        </p:nvSpPr>
        <p:spPr>
          <a:xfrm>
            <a:off x="12242165" y="10705783"/>
            <a:ext cx="384810" cy="255270"/>
          </a:xfrm>
          <a:custGeom>
            <a:avLst/>
            <a:gdLst>
              <a:gd name="connisteX0" fmla="*/ 0 w 511810"/>
              <a:gd name="connsiteY0" fmla="*/ 452120 h 452120"/>
              <a:gd name="connisteX1" fmla="*/ 59055 w 511810"/>
              <a:gd name="connsiteY1" fmla="*/ 83185 h 452120"/>
              <a:gd name="connisteX2" fmla="*/ 273685 w 511810"/>
              <a:gd name="connsiteY2" fmla="*/ 238125 h 452120"/>
              <a:gd name="connisteX3" fmla="*/ 511810 w 511810"/>
              <a:gd name="connsiteY3" fmla="*/ 0 h 452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11810" h="452120">
                <a:moveTo>
                  <a:pt x="0" y="452120"/>
                </a:moveTo>
                <a:cubicBezTo>
                  <a:pt x="7620" y="375285"/>
                  <a:pt x="4445" y="125730"/>
                  <a:pt x="59055" y="83185"/>
                </a:cubicBezTo>
                <a:cubicBezTo>
                  <a:pt x="113665" y="40640"/>
                  <a:pt x="182880" y="254635"/>
                  <a:pt x="273685" y="238125"/>
                </a:cubicBezTo>
                <a:cubicBezTo>
                  <a:pt x="364490" y="221615"/>
                  <a:pt x="468630" y="50800"/>
                  <a:pt x="511810" y="0"/>
                </a:cubicBezTo>
              </a:path>
            </a:pathLst>
          </a:custGeom>
          <a:noFill/>
          <a:ln w="22225" cap="flat">
            <a:solidFill>
              <a:srgbClr val="2E82FC"/>
            </a:solidFill>
            <a:miter lim="4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53" name="Table 152"/>
          <p:cNvGraphicFramePr/>
          <p:nvPr/>
        </p:nvGraphicFramePr>
        <p:xfrm>
          <a:off x="11490960" y="20697190"/>
          <a:ext cx="11037570" cy="263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070"/>
                <a:gridCol w="5270500"/>
              </a:tblGrid>
              <a:tr h="85915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Geomtry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Code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91376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Feacture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  <a:sym typeface="+mn-ea"/>
                        </a:rPr>
                        <a:t>ee$Feacture()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85915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FeactureCollection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ee$FeactureCollection()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Table 162"/>
          <p:cNvGraphicFramePr/>
          <p:nvPr/>
        </p:nvGraphicFramePr>
        <p:xfrm>
          <a:off x="24374475" y="5605145"/>
          <a:ext cx="932307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95"/>
                <a:gridCol w="5794375"/>
              </a:tblGrid>
              <a:tr h="85915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structure type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Code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91376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Image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  <a:sym typeface="+mn-ea"/>
                        </a:rPr>
                        <a:t>ee$Image)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4" name="Table 163"/>
          <p:cNvGraphicFramePr/>
          <p:nvPr/>
        </p:nvGraphicFramePr>
        <p:xfrm>
          <a:off x="24467820" y="16673830"/>
          <a:ext cx="9783445" cy="171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60"/>
                <a:gridCol w="5302885"/>
              </a:tblGrid>
              <a:tr h="85915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structure type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>
                          <a:solidFill>
                            <a:schemeClr val="bg1"/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Code</a:t>
                      </a:r>
                      <a:endParaRPr lang="es-ES_tradnl" altLang="en-US" sz="3600">
                        <a:solidFill>
                          <a:schemeClr val="bg1"/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822325"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</a:rPr>
                        <a:t>  Feacture</a:t>
                      </a:r>
                      <a:endParaRPr lang="es-ES_tradnl" altLang="en-US" sz="3600" b="1">
                        <a:solidFill>
                          <a:schemeClr val="tx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es-ES_tradnl" altLang="en-US" sz="3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Ubuntu" panose="020B0604030602030204" charset="0"/>
                          <a:cs typeface="Ubuntu" panose="020B0604030602030204" charset="0"/>
                          <a:sym typeface="+mn-ea"/>
                        </a:rPr>
                        <a:t>ee$Feacture()</a:t>
                      </a:r>
                      <a:endParaRPr lang="es-ES_tradnl" altLang="en-US" sz="3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Ubuntu" panose="020B0604030602030204" charset="0"/>
                        <a:cs typeface="Ubuntu" panose="020B0604030602030204" charset="0"/>
                      </a:endParaRPr>
                    </a:p>
                  </a:txBody>
                  <a:tcPr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72" name="Group 171"/>
          <p:cNvGrpSpPr/>
          <p:nvPr/>
        </p:nvGrpSpPr>
        <p:grpSpPr>
          <a:xfrm>
            <a:off x="601345" y="24965025"/>
            <a:ext cx="7771130" cy="2757170"/>
            <a:chOff x="1173" y="39202"/>
            <a:chExt cx="12238" cy="4342"/>
          </a:xfrm>
        </p:grpSpPr>
        <p:pic>
          <p:nvPicPr>
            <p:cNvPr id="109" name="Picture 108" descr="srtm_black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73" y="39202"/>
              <a:ext cx="12238" cy="4342"/>
            </a:xfrm>
            <a:prstGeom prst="rect">
              <a:avLst/>
            </a:prstGeom>
          </p:spPr>
        </p:pic>
        <p:pic>
          <p:nvPicPr>
            <p:cNvPr id="171" name="Picture 170" descr="boton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50" y="39202"/>
              <a:ext cx="765" cy="1650"/>
            </a:xfrm>
            <a:prstGeom prst="rect">
              <a:avLst/>
            </a:prstGeom>
          </p:spPr>
        </p:pic>
      </p:grpSp>
      <p:sp>
        <p:nvSpPr>
          <p:cNvPr id="174" name="Text Box 173"/>
          <p:cNvSpPr txBox="1"/>
          <p:nvPr/>
        </p:nvSpPr>
        <p:spPr>
          <a:xfrm>
            <a:off x="11435715" y="23602950"/>
            <a:ext cx="11092815" cy="3929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polygon ← ee$Feature(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     ee$Geometry$Polygon(list(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      c(-109.05, 41), c(-109.05, 37),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      c(-102.05, 37), c(-102.05, 41))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       ))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class(polygon)[1]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</p:txBody>
      </p:sp>
      <p:sp>
        <p:nvSpPr>
          <p:cNvPr id="176" name="Text Box 175"/>
          <p:cNvSpPr txBox="1"/>
          <p:nvPr/>
        </p:nvSpPr>
        <p:spPr>
          <a:xfrm>
            <a:off x="11796395" y="27706320"/>
            <a:ext cx="10645775" cy="72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&gt; [1]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‘ee.feature.Feature’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79" name="Text Box 178"/>
          <p:cNvSpPr txBox="1"/>
          <p:nvPr/>
        </p:nvSpPr>
        <p:spPr>
          <a:xfrm>
            <a:off x="24399240" y="7647940"/>
            <a:ext cx="9350375" cy="6391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co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nstant1 &lt;- ee$Image(1)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constant2 &lt;- ee$Image(2)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image &lt;- ee$Image("USDA/NAIP/DOQQ/m_3712213_sw_10_1_20140613")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Map$setCenter(-122.466123, 37.769833, 17)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Map$addLayer(image, list(bands = c("N", "R", "G")), "NAIP")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</p:txBody>
      </p:sp>
      <p:sp>
        <p:nvSpPr>
          <p:cNvPr id="181" name="Text Box 180"/>
          <p:cNvSpPr txBox="1"/>
          <p:nvPr/>
        </p:nvSpPr>
        <p:spPr>
          <a:xfrm>
            <a:off x="24467820" y="18835370"/>
            <a:ext cx="11701780" cy="3288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collection &lt;- ee$ImageCollection(list(</a:t>
            </a:r>
            <a:endParaRPr lang="en-US" sz="4000" b="0">
              <a:latin typeface="Liberation Sans" panose="020B0604020202020204" charset="0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ES_tradnl" alt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					</a:t>
            </a:r>
            <a:r>
              <a:rPr 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constant1,</a:t>
            </a:r>
            <a:endParaRPr lang="en-US" sz="4000" b="0">
              <a:latin typeface="Liberation Sans" panose="020B0604020202020204" charset="0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ES_tradnl" alt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					</a:t>
            </a:r>
            <a:r>
              <a:rPr 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 constant2)</a:t>
            </a:r>
            <a:endParaRPr lang="en-US" sz="4000" b="0">
              <a:latin typeface="Liberation Sans" panose="020B0604020202020204" charset="0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ES_tradnl" alt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					</a:t>
            </a:r>
            <a:r>
              <a:rPr 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0">
                <a:latin typeface="Liberation Sans" panose="020B0604020202020204" charset="0"/>
                <a:cs typeface="Liberation Sans" panose="020B0604020202020204" charset="0"/>
                <a:sym typeface="Source Sans Pro"/>
              </a:rPr>
              <a:t>collectionFromConstructor$getInfo()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</p:txBody>
      </p:sp>
      <p:sp>
        <p:nvSpPr>
          <p:cNvPr id="182" name="Text Box 181"/>
          <p:cNvSpPr txBox="1"/>
          <p:nvPr/>
        </p:nvSpPr>
        <p:spPr>
          <a:xfrm>
            <a:off x="24467820" y="23020655"/>
            <a:ext cx="11036935" cy="4519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collection &lt;- ee$ImageCollection("LANDSAT/LC08/C01/T1_TOA")$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filter(ee$Filter$eq("WRS_PATH", 44))$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filter(ee$Filter$eq("WRS_ROW", 34))$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  filterDate("2014-03-01", "2014-09-01")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Liberation Sans" panose="020B0604020202020204" charset="0"/>
                <a:ea typeface="Source Sans Pro"/>
                <a:cs typeface="Liberation Sans" panose="020B0604020202020204" charset="0"/>
                <a:sym typeface="Source Sans Pro"/>
              </a:rPr>
              <a:t>class(collection)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rgbClr val="4C4C4C"/>
              </a:solidFill>
              <a:effectLst/>
              <a:uFillTx/>
              <a:latin typeface="Liberation Sans" panose="020B0604020202020204" charset="0"/>
              <a:ea typeface="Source Sans Pro"/>
              <a:cs typeface="Liberation Sans" panose="020B0604020202020204" charset="0"/>
              <a:sym typeface="Source Sans Pro"/>
            </a:endParaRPr>
          </a:p>
        </p:txBody>
      </p:sp>
      <p:sp>
        <p:nvSpPr>
          <p:cNvPr id="183" name="Text Box 182"/>
          <p:cNvSpPr txBox="1"/>
          <p:nvPr/>
        </p:nvSpPr>
        <p:spPr>
          <a:xfrm>
            <a:off x="24370030" y="22054185"/>
            <a:ext cx="10645775" cy="72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&gt; [1]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‘ee.imagecollection.ImageCollection’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84" name="Text Box 183"/>
          <p:cNvSpPr txBox="1"/>
          <p:nvPr/>
        </p:nvSpPr>
        <p:spPr>
          <a:xfrm>
            <a:off x="24497030" y="27753945"/>
            <a:ext cx="10645775" cy="72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4570" tIns="54570" rIns="54570" bIns="54570" numCol="1" spcCol="38100" rtlCol="0" anchor="t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400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&gt; [1]</a:t>
            </a:r>
            <a:r>
              <a:rPr kumimoji="0" lang="es-ES_tradnl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Ubuntu" panose="020B0604030602030204" charset="0"/>
                <a:ea typeface="Source Sans Pro"/>
                <a:cs typeface="Ubuntu" panose="020B0604030602030204" charset="0"/>
                <a:sym typeface="Source Sans Pro"/>
              </a:rPr>
              <a:t> ‘ee.imagecollection.ImageCollection’</a:t>
            </a:r>
            <a:endParaRPr kumimoji="0" lang="es-ES_tradnl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Ubuntu" panose="020B0604030602030204" charset="0"/>
              <a:ea typeface="Source Sans Pro"/>
              <a:cs typeface="Ubuntu" panose="020B0604030602030204" charset="0"/>
              <a:sym typeface="Source Sans Pro"/>
            </a:endParaRPr>
          </a:p>
        </p:txBody>
      </p:sp>
      <p:sp>
        <p:nvSpPr>
          <p:cNvPr id="185" name="Text Box 184"/>
          <p:cNvSpPr txBox="1"/>
          <p:nvPr/>
        </p:nvSpPr>
        <p:spPr>
          <a:xfrm>
            <a:off x="36915090" y="4293553"/>
            <a:ext cx="5459730" cy="136271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2E82FC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219978" tIns="219978" rIns="219978" bIns="219978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ES_tradnl" altLang="en-US" sz="60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Uroob" panose="00000800000000000000" charset="0"/>
                <a:ea typeface="Source Sans Pro"/>
                <a:cs typeface="Uroob" panose="00000800000000000000" charset="0"/>
                <a:sym typeface="Source Sans Pro"/>
              </a:rPr>
              <a:t>Machine Learning</a:t>
            </a:r>
            <a:endParaRPr kumimoji="0" lang="es-ES_tradnl" altLang="en-US" sz="60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Uroob" panose="00000800000000000000" charset="0"/>
              <a:ea typeface="Source Sans Pro"/>
              <a:cs typeface="Uroob" panose="00000800000000000000" charset="0"/>
              <a:sym typeface="Source Sans Pro"/>
            </a:endParaRPr>
          </a:p>
        </p:txBody>
      </p:sp>
    </p:spTree>
  </p:cSld>
  <p:clrMapOvr>
    <a:masterClrMapping/>
  </p:clrMapOvr>
  <p:transition spd="med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2680</Words>
  <Application>WPS Presentation</Application>
  <PresentationFormat/>
  <Paragraphs>186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6" baseType="lpstr">
      <vt:lpstr>Arial</vt:lpstr>
      <vt:lpstr>SimSun</vt:lpstr>
      <vt:lpstr>Wingdings</vt:lpstr>
      <vt:lpstr>Source Sans Pro</vt:lpstr>
      <vt:lpstr>Helvetica Light</vt:lpstr>
      <vt:lpstr>Source Sans Pro Light</vt:lpstr>
      <vt:lpstr>Gubbi</vt:lpstr>
      <vt:lpstr>Source Sans Pro Semibold</vt:lpstr>
      <vt:lpstr>Avenir Roman</vt:lpstr>
      <vt:lpstr>Uroob</vt:lpstr>
      <vt:lpstr>FontAwesome</vt:lpstr>
      <vt:lpstr>Monospace</vt:lpstr>
      <vt:lpstr>42</vt:lpstr>
      <vt:lpstr>Fira Code</vt:lpstr>
      <vt:lpstr>Ubuntu</vt:lpstr>
      <vt:lpstr>微软雅黑</vt:lpstr>
      <vt:lpstr>Arial Unicode MS</vt:lpstr>
      <vt:lpstr>Droid Sans Fallback</vt:lpstr>
      <vt:lpstr>MT Extra</vt:lpstr>
      <vt:lpstr>Times New Roman</vt:lpstr>
      <vt:lpstr>DejaVu Sans</vt:lpstr>
      <vt:lpstr>cmsy10</vt:lpstr>
      <vt:lpstr>Mukti Narrow</vt:lpstr>
      <vt:lpstr>Liberation Sans</vt:lpstr>
      <vt:lpstr>White</vt:lpstr>
      <vt:lpstr>Google Earth Engine with R : :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/>
  <cp:lastModifiedBy>antony</cp:lastModifiedBy>
  <cp:revision>80</cp:revision>
  <dcterms:created xsi:type="dcterms:W3CDTF">2020-04-02T02:14:32Z</dcterms:created>
  <dcterms:modified xsi:type="dcterms:W3CDTF">2020-04-02T02:14:32Z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