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E8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7B018BB-80A7-4F77-B60F-C8B233D01FF8}" styleName="">
    <a:wholeTbl>
      <a:tcTxStyle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Style>
        <a:tcBdr/>
        <a:fill>
          <a:solidFill>
            <a:srgbClr val="E1E0DA"/>
          </a:solidFill>
        </a:fill>
      </a:tcStyle>
    </a:band2H>
    <a:firstCol>
      <a:tcTxStyle b="on"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33BA23B1-9221-436E-865A-0063620EA4FD}" styleName="">
    <a:wholeTbl>
      <a:tcTxStyle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Style>
        <a:tcBdr/>
        <a:fill>
          <a:solidFill>
            <a:srgbClr val="DEDEDF"/>
          </a:solidFill>
        </a:fill>
      </a:tcStyle>
    </a:band2H>
    <a:firstCol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 hasCustomPrompt="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 hasCustomPrompt="1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123190" indent="-123190">
              <a:defRPr sz="1000"/>
            </a:lvl1pPr>
            <a:lvl2pPr marL="567690" indent="-123190">
              <a:defRPr sz="1000"/>
            </a:lvl2pPr>
            <a:lvl3pPr marL="1012190" indent="-123190">
              <a:defRPr sz="1000"/>
            </a:lvl3pPr>
            <a:lvl4pPr marL="1456690" indent="-123190">
              <a:defRPr sz="1000"/>
            </a:lvl4pPr>
            <a:lvl5pPr marL="1901190" indent="-123190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685" indent="-146685">
              <a:defRPr b="1"/>
            </a:lvl1pPr>
            <a:lvl2pPr marL="489585" indent="-146685">
              <a:defRPr b="1"/>
            </a:lvl2pPr>
            <a:lvl3pPr marL="832485" indent="-146685">
              <a:defRPr b="1"/>
            </a:lvl3pPr>
            <a:lvl4pPr marL="1175385" indent="-146685">
              <a:defRPr b="1"/>
            </a:lvl4pPr>
            <a:lvl5pPr marL="1518285" indent="-146685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7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6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5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4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3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" y="5784533"/>
            <a:ext cx="3312795" cy="255270"/>
          </a:xfrm>
          <a:prstGeom prst="rect">
            <a:avLst/>
          </a:prstGeom>
          <a:solidFill>
            <a:srgbClr val="2E82FC">
              <a:alpha val="52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 flipV="1">
            <a:off x="3005455" y="10338435"/>
            <a:ext cx="10669905" cy="190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CC BY SA Your Name •  your@email.com  •  844-448-1212 • your.website.com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lnSpcReduction="2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9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89203" y="6495822"/>
            <a:ext cx="2483943" cy="276125"/>
            <a:chOff x="0" y="0"/>
            <a:chExt cx="2483942" cy="276123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63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4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9000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  <a:endParaRPr b="1"/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4" name="Group"/>
          <p:cNvGrpSpPr/>
          <p:nvPr/>
        </p:nvGrpSpPr>
        <p:grpSpPr>
          <a:xfrm>
            <a:off x="3795729" y="2206593"/>
            <a:ext cx="827379" cy="215901"/>
            <a:chOff x="0" y="0"/>
            <a:chExt cx="827378" cy="215900"/>
          </a:xfrm>
        </p:grpSpPr>
        <p:sp>
          <p:nvSpPr>
            <p:cNvPr id="172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754687" y="2201871"/>
            <a:ext cx="840852" cy="397495"/>
            <a:chOff x="0" y="0"/>
            <a:chExt cx="840851" cy="397494"/>
          </a:xfrm>
        </p:grpSpPr>
        <p:sp>
          <p:nvSpPr>
            <p:cNvPr id="175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5720637" y="2204196"/>
            <a:ext cx="840342" cy="679873"/>
            <a:chOff x="0" y="0"/>
            <a:chExt cx="840341" cy="679872"/>
          </a:xfrm>
        </p:grpSpPr>
        <p:sp>
          <p:nvSpPr>
            <p:cNvPr id="178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19199"/>
            <a:ext cx="2621281" cy="4318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grpSp>
        <p:nvGrpSpPr>
          <p:cNvPr id="3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7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3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3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5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noFill/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88" name="Line"/>
          <p:cNvSpPr/>
          <p:nvPr/>
        </p:nvSpPr>
        <p:spPr>
          <a:xfrm>
            <a:off x="3635278" y="803257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19199"/>
            <a:ext cx="2179321" cy="4318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1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19120966" cy="22157505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/>
                <a:gridCol w="189023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  <a:endParaRPr sz="900" b="1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  <a:endParaRPr sz="900" b="1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4" name="    "/>
          <p:cNvSpPr txBox="1"/>
          <p:nvPr/>
        </p:nvSpPr>
        <p:spPr>
          <a:xfrm>
            <a:off x="7387981" y="4508935"/>
            <a:ext cx="2015956" cy="4774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195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sp>
        <p:nvSpPr>
          <p:cNvPr id="202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13" name="Line"/>
          <p:cNvSpPr/>
          <p:nvPr/>
        </p:nvSpPr>
        <p:spPr>
          <a:xfrm>
            <a:off x="7770290" y="6891518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8386940" y="68915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9" name="Table"/>
          <p:cNvGraphicFramePr/>
          <p:nvPr/>
        </p:nvGraphicFramePr>
        <p:xfrm>
          <a:off x="7972552" y="5663442"/>
          <a:ext cx="650939" cy="60960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20" name="Line"/>
          <p:cNvSpPr/>
          <p:nvPr/>
        </p:nvSpPr>
        <p:spPr>
          <a:xfrm>
            <a:off x="7800961" y="578089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1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</a:rPr>
              <a:t>fortawesome.github.io/Font-Awesome/get-started/</a:t>
            </a:r>
            <a:endParaRPr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48683"/>
            <a:ext cx="2912301" cy="81399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/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229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3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249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237" name="ggplot2-cheatsheet.png" descr="ggplot2-cheatsheet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  <a:headEnd/>
              <a:tailEnd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38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9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41" name="ggplot2-cheatsheet.png" descr="ggplot2-cheatsheet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  <a:headEnd/>
                <a:tailEnd/>
              </a:ln>
              <a:effectLst/>
            </p:spPr>
          </p:pic>
          <p:sp>
            <p:nvSpPr>
              <p:cNvPr id="242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43" name="ggplot2-cheatsheet.png" descr="ggplot2-cheatsheet.png"/>
              <p:cNvPicPr>
                <a:picLocks noChangeAspect="1"/>
              </p:cNvPicPr>
              <p:nvPr/>
            </p:nvPicPr>
            <p:blipFill>
              <a:blip r:embed="rId3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4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45" name="ggplot2-cheatsheet.png" descr="ggplot2-cheatsheet.png"/>
              <p:cNvPicPr>
                <a:picLocks noChangeAspect="1"/>
              </p:cNvPicPr>
              <p:nvPr/>
            </p:nvPicPr>
            <p:blipFill>
              <a:blip r:embed="rId3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4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47" name="ggplot2-cheatsheet.png" descr="ggplot2-cheatsheet.png"/>
              <p:cNvPicPr>
                <a:picLocks noChangeAspect="1"/>
              </p:cNvPicPr>
              <p:nvPr/>
            </p:nvPicPr>
            <p:blipFill>
              <a:blip r:embed="rId3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</p:grpSp>
      <p:grpSp>
        <p:nvGrpSpPr>
          <p:cNvPr id="257" name="Group"/>
          <p:cNvGrpSpPr/>
          <p:nvPr/>
        </p:nvGrpSpPr>
        <p:grpSpPr>
          <a:xfrm>
            <a:off x="583598" y="7724812"/>
            <a:ext cx="2495154" cy="781281"/>
            <a:chOff x="0" y="0"/>
            <a:chExt cx="2495152" cy="781279"/>
          </a:xfrm>
        </p:grpSpPr>
        <p:sp>
          <p:nvSpPr>
            <p:cNvPr id="25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  <a:endParaRPr b="0"/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251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254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5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1" name="tibble.png" descr="tibbl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77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" name="Picture 1" descr="log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76760" y="145415"/>
            <a:ext cx="1443990" cy="159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7725" y="5650865"/>
            <a:ext cx="2863215" cy="1667510"/>
          </a:xfrm>
          <a:prstGeom prst="rect">
            <a:avLst/>
          </a:prstGeom>
        </p:spPr>
      </p:pic>
      <p:sp>
        <p:nvSpPr>
          <p:cNvPr id="151" name="Four Column Layout : : CHEAT SHEET"/>
          <p:cNvSpPr txBox="1"/>
          <p:nvPr>
            <p:ph type="title"/>
          </p:nvPr>
        </p:nvSpPr>
        <p:spPr>
          <a:xfrm>
            <a:off x="60325" y="504825"/>
            <a:ext cx="12384405" cy="803275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sz="3900">
                <a:solidFill>
                  <a:schemeClr val="bg1">
                    <a:lumMod val="50000"/>
                  </a:schemeClr>
                </a:solidFill>
              </a:rPr>
              <a:t>HANDL</a:t>
            </a:r>
            <a:r>
              <a:rPr lang="" altLang="en-US" sz="3900">
                <a:solidFill>
                  <a:schemeClr val="bg1">
                    <a:lumMod val="50000"/>
                  </a:schemeClr>
                </a:solidFill>
              </a:rPr>
              <a:t>ING</a:t>
            </a:r>
            <a:r>
              <a:rPr lang="en-US" sz="3900">
                <a:solidFill>
                  <a:schemeClr val="bg1">
                    <a:lumMod val="50000"/>
                  </a:schemeClr>
                </a:solidFill>
              </a:rPr>
              <a:t> SPATIAL DATA WITH </a:t>
            </a:r>
            <a:r>
              <a:rPr lang="en-US" sz="3900" b="1">
                <a:solidFill>
                  <a:schemeClr val="bg1">
                    <a:lumMod val="50000"/>
                  </a:schemeClr>
                </a:solidFill>
              </a:rPr>
              <a:t>RGEE</a:t>
            </a:r>
            <a:r>
              <a:rPr>
                <a:solidFill>
                  <a:schemeClr val="bg1">
                    <a:lumMod val="50000"/>
                  </a:schemeClr>
                </a:solidFill>
              </a:rPr>
              <a:t> : : </a:t>
            </a:r>
            <a:r>
              <a:rPr sz="3300">
                <a:solidFill>
                  <a:schemeClr val="bg1">
                    <a:lumMod val="5000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>
                <a:solidFill>
                  <a:schemeClr val="bg1">
                    <a:lumMod val="50000"/>
                  </a:schemeClr>
                </a:solidFill>
              </a:rPr>
              <a:t> 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985" y="10029825"/>
            <a:ext cx="904240" cy="6318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3242</Words>
  <Application>WPS Presentation</Application>
  <PresentationFormat/>
  <Paragraphs>122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SimSun</vt:lpstr>
      <vt:lpstr>Wingdings</vt:lpstr>
      <vt:lpstr>Source Sans Pro</vt:lpstr>
      <vt:lpstr>Helvetica Light</vt:lpstr>
      <vt:lpstr>Source Sans Pro Light</vt:lpstr>
      <vt:lpstr>Gubbi</vt:lpstr>
      <vt:lpstr>Source Sans Pro Semibold</vt:lpstr>
      <vt:lpstr>Avenir Roman</vt:lpstr>
      <vt:lpstr>FontAwesome</vt:lpstr>
      <vt:lpstr>Menlo</vt:lpstr>
      <vt:lpstr>Gill Sans</vt:lpstr>
      <vt:lpstr>Helvetica</vt:lpstr>
      <vt:lpstr>Helvetica Neue</vt:lpstr>
      <vt:lpstr>微软雅黑</vt:lpstr>
      <vt:lpstr>Arial Unicode MS</vt:lpstr>
      <vt:lpstr>Source Sans Pro Light</vt:lpstr>
      <vt:lpstr>White</vt:lpstr>
      <vt:lpstr>HANDLY SPATIAL DATA WITH RGEE : : CHEAT SHEET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/>
  <cp:lastModifiedBy>antony</cp:lastModifiedBy>
  <cp:revision>5</cp:revision>
  <dcterms:created xsi:type="dcterms:W3CDTF">2020-02-28T18:19:41Z</dcterms:created>
  <dcterms:modified xsi:type="dcterms:W3CDTF">2020-02-28T18:19:41Z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