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tagon 16"/>
          <p:cNvSpPr/>
          <p:nvPr/>
        </p:nvSpPr>
        <p:spPr>
          <a:xfrm>
            <a:off x="3618865" y="179260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Pentagon 111"/>
          <p:cNvSpPr/>
          <p:nvPr/>
        </p:nvSpPr>
        <p:spPr>
          <a:xfrm>
            <a:off x="-16510" y="179260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1893570" y="10338435"/>
            <a:ext cx="11853545" cy="8318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35560" y="1274445"/>
            <a:ext cx="2980690" cy="467995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000">
                <a:latin typeface="Uroob" panose="00000800000000000000" charset="0"/>
                <a:cs typeface="Uroob" panose="00000800000000000000" charset="0"/>
              </a:rPr>
              <a:t>Basi</a:t>
            </a:r>
            <a:r>
              <a:rPr lang="en-US" sz="3000">
                <a:latin typeface="Uroob" panose="00000800000000000000" charset="0"/>
                <a:cs typeface="Uroob" panose="00000800000000000000" charset="0"/>
              </a:rPr>
              <a:t>c Estructure fuction</a:t>
            </a:r>
            <a:r>
              <a:rPr lang="en-US" sz="3600">
                <a:latin typeface="Uroob" panose="00000800000000000000" charset="0"/>
                <a:cs typeface="Uroob" panose="00000800000000000000" charset="0"/>
              </a:rPr>
              <a:t>  </a:t>
            </a:r>
            <a:endParaRPr lang="en-US"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24485" y="10420985"/>
            <a:ext cx="13559155" cy="231775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"/>
              <a:t>Access to Google Earth Engine is only available to registered users. The current version of rgee has been built considering the earthengine-api 0.1.213 </a:t>
            </a:r>
            <a:r>
              <a:t> Learn more at </a:t>
            </a:r>
            <a:r>
              <a:rPr b="1"/>
              <a:t>webpage or vignette</a:t>
            </a:r>
            <a:r>
              <a:t>   •  package version  0.</a:t>
            </a:r>
            <a:r>
              <a:rPr lang=""/>
              <a:t>2</a:t>
            </a:r>
            <a:r>
              <a:t>.0 •  Updated: 20</a:t>
            </a:r>
            <a:r>
              <a:rPr lang=""/>
              <a:t>20</a:t>
            </a:r>
            <a:r>
              <a:t>-0</a:t>
            </a:r>
            <a:r>
              <a:rPr lang=""/>
              <a:t>3</a:t>
            </a:r>
            <a:endParaRPr lang=""/>
          </a:p>
        </p:txBody>
      </p:sp>
      <p:sp>
        <p:nvSpPr>
          <p:cNvPr id="153" name="Line"/>
          <p:cNvSpPr/>
          <p:nvPr/>
        </p:nvSpPr>
        <p:spPr>
          <a:xfrm>
            <a:off x="76074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635248" y="227279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86" name="Line"/>
          <p:cNvSpPr/>
          <p:nvPr/>
        </p:nvSpPr>
        <p:spPr>
          <a:xfrm>
            <a:off x="3564255" y="1217295"/>
            <a:ext cx="3512820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9" name="Useful Elements"/>
          <p:cNvSpPr txBox="1"/>
          <p:nvPr/>
        </p:nvSpPr>
        <p:spPr>
          <a:xfrm>
            <a:off x="7438480" y="1369059"/>
            <a:ext cx="3237865" cy="419100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Image</a:t>
            </a:r>
            <a:r>
              <a:rPr sz="3200">
                <a:latin typeface="Uroob" panose="00000800000000000000" charset="0"/>
                <a:cs typeface="Uroob" panose="00000800000000000000" charset="0"/>
              </a:rPr>
              <a:t> E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sructure function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0" name="Line"/>
          <p:cNvSpPr/>
          <p:nvPr/>
        </p:nvSpPr>
        <p:spPr>
          <a:xfrm>
            <a:off x="7339330" y="1217295"/>
            <a:ext cx="3301365" cy="6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996295" y="1362393"/>
            <a:ext cx="157099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3200">
                <a:latin typeface="Uroob" panose="00000800000000000000" charset="0"/>
                <a:cs typeface="Uroob" panose="00000800000000000000" charset="0"/>
              </a:rPr>
              <a:t>Examples</a:t>
            </a:r>
            <a:endParaRPr 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2" name="Line"/>
          <p:cNvSpPr/>
          <p:nvPr/>
        </p:nvSpPr>
        <p:spPr>
          <a:xfrm flipV="1">
            <a:off x="10996295" y="1217295"/>
            <a:ext cx="2839720" cy="190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476727" y="501616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846677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3824513" y="907683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5049911" y="9398220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5214044" y="870583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" y="5968467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2346484" y="592032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1739158" y="588782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553830" y="5962117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134429" y="5883377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025" y="73660"/>
            <a:ext cx="1443990" cy="1597025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233045" y="569595"/>
            <a:ext cx="10513695" cy="65976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</a:t>
            </a:r>
            <a:r>
              <a:rPr lang="en-US" alt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ngine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 with R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pic>
        <p:nvPicPr>
          <p:cNvPr id="5" name="Picture 4" descr="Logo_RGEE_v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" y="10124440"/>
            <a:ext cx="861060" cy="660400"/>
          </a:xfrm>
          <a:prstGeom prst="rect">
            <a:avLst/>
          </a:prstGeom>
        </p:spPr>
      </p:pic>
      <p:sp>
        <p:nvSpPr>
          <p:cNvPr id="104" name="Pentagon 103"/>
          <p:cNvSpPr/>
          <p:nvPr/>
        </p:nvSpPr>
        <p:spPr>
          <a:xfrm>
            <a:off x="0" y="1797050"/>
            <a:ext cx="1871980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Basics"/>
          <p:cNvSpPr txBox="1"/>
          <p:nvPr/>
        </p:nvSpPr>
        <p:spPr>
          <a:xfrm>
            <a:off x="3566795" y="1353503"/>
            <a:ext cx="3703320" cy="419100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ctr">
            <a:spAutoFit/>
          </a:bodyPr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Feacture 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Estructure </a:t>
            </a:r>
            <a:r>
              <a:rPr lang="en-US" altLang="en-US" sz="3200"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sz="3200">
                <a:latin typeface="Uroob" panose="00000800000000000000" charset="0"/>
                <a:cs typeface="Uroob" panose="00000800000000000000" charset="0"/>
              </a:rPr>
              <a:t>uction</a:t>
            </a:r>
            <a:endParaRPr lang="en-US" altLang="en-US" sz="32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45" y="182911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Functions no spatial</a:t>
            </a: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200" y="636905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02335" y="31686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6240" y="98488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902335" y="984885"/>
            <a:ext cx="118745" cy="118745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1438275" y="316865"/>
            <a:ext cx="118745" cy="118745"/>
          </a:xfrm>
          <a:prstGeom prst="ellipse">
            <a:avLst/>
          </a:prstGeom>
          <a:solidFill>
            <a:srgbClr val="2E82FC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38275" y="98488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96240" y="316865"/>
            <a:ext cx="118745" cy="11874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811020" y="642620"/>
            <a:ext cx="118745" cy="118745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41275" y="2272665"/>
            <a:ext cx="1449705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Strings</a:t>
            </a:r>
            <a:r>
              <a:rPr kumimoji="0" lang="en-US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35560" y="2590800"/>
            <a:ext cx="1007110" cy="35369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Numbers</a:t>
            </a:r>
            <a:r>
              <a:rPr kumimoji="0" lang="en-US" altLang="en-US" sz="16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41275" y="3296920"/>
            <a:ext cx="1546225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Dictionaries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35560" y="2912110"/>
            <a:ext cx="747395" cy="3848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Lists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41275" y="3596640"/>
            <a:ext cx="748030" cy="32321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Dates</a:t>
            </a:r>
            <a:endParaRPr kumimoji="0" lang="en-US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631315" y="2334260"/>
            <a:ext cx="1449705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ee$String()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614170" y="2620010"/>
            <a:ext cx="120523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ee$Number()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619885" y="2983865"/>
            <a:ext cx="102235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ee$List(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)*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1601470" y="3291205"/>
            <a:ext cx="157099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ee$Dictionary(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631315" y="3620135"/>
            <a:ext cx="1022350" cy="292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ee$Date()</a:t>
            </a:r>
            <a:r>
              <a:rPr lang="" altLang="en-US">
                <a:solidFill>
                  <a:schemeClr val="tx1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Source Sans Pro"/>
              </a:rPr>
              <a:t>*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06" name="Pentagon 105"/>
          <p:cNvSpPr/>
          <p:nvPr/>
        </p:nvSpPr>
        <p:spPr>
          <a:xfrm>
            <a:off x="0" y="539686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-12065" y="5472113"/>
            <a:ext cx="288480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Basic visualization parameters</a:t>
            </a:r>
            <a:r>
              <a:rPr kumimoji="0" lang="en-US" altLang="en-US" sz="1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14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76200" y="6530975"/>
            <a:ext cx="3012440" cy="152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 (eeobject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vizparams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zoom_start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objname 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quiet       = ,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 maximage    = ,)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5080" y="8179435"/>
            <a:ext cx="3455670" cy="187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rgee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library(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cptcity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cpt_pal = cpt(pal = 'grass_elevation')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image &lt;- ee$Image('CGIAR/SRTM90_V4')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ee_map(image,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vizparams = list(min = 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max = 5000,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			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palette= cpt_pal),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zoom_start = 2,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       objname = 'SRTM90_V4')</a:t>
            </a:r>
            <a:endParaRPr kumimoji="0" lang="en-US" sz="1000" b="1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275" y="4424998"/>
            <a:ext cx="2311400" cy="30797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" altLang="en-US" sz="13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* :: $getInfo()</a:t>
            </a:r>
            <a:endParaRPr kumimoji="0" lang="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765" y="4162108"/>
            <a:ext cx="1958340" cy="307975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3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ira Code" panose="020B0609050000020004" charset="0"/>
                <a:ea typeface="Source Sans Pro"/>
                <a:cs typeface="Fira Code" panose="020B0609050000020004" charset="0"/>
                <a:sym typeface="Source Sans Pro"/>
              </a:rPr>
              <a:t>Explicit function</a:t>
            </a:r>
            <a:endParaRPr kumimoji="0" lang="" altLang="en-US" sz="13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Fira Code" panose="020B0609050000020004" charset="0"/>
              <a:ea typeface="Source Sans Pro"/>
              <a:cs typeface="Fira Code" panose="020B0609050000020004" charset="0"/>
              <a:sym typeface="Source Sans Pro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98875" y="2865120"/>
            <a:ext cx="2540000" cy="713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564255" y="183165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eacture simple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635375" y="539686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596005" y="543718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Feacture 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collection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698875" y="5951220"/>
            <a:ext cx="2540000" cy="713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ee$feature(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collection(</a:t>
            </a: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ee$Feature</a:t>
            </a: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Collection</a:t>
            </a: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7493635" y="538035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7477125" y="177609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94270" y="181514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simple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477760" y="5397818"/>
            <a:ext cx="214058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</a:t>
            </a: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collection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10904855" y="1759585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10888345" y="4398010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10943590" y="7395210"/>
            <a:ext cx="2808605" cy="4318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0977245" y="1793558"/>
            <a:ext cx="244792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Unsupersived classification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960735" y="4431983"/>
            <a:ext cx="2447925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Supervized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 classification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1015980" y="7429183"/>
            <a:ext cx="2736850" cy="41529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Spatial Interpolation</a:t>
            </a:r>
            <a:endParaRPr kumimoji="0" lang="" altLang="en-US" sz="2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/>
  <Paragraphs>112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Uroob</vt:lpstr>
      <vt:lpstr>FontAwesome</vt:lpstr>
      <vt:lpstr>Menlo</vt:lpstr>
      <vt:lpstr>Gill Sans</vt:lpstr>
      <vt:lpstr>Helvetica</vt:lpstr>
      <vt:lpstr>Helvetica Neue</vt:lpstr>
      <vt:lpstr>Monospace</vt:lpstr>
      <vt:lpstr>42</vt:lpstr>
      <vt:lpstr>Fira Code</vt:lpstr>
      <vt:lpstr>微软雅黑</vt:lpstr>
      <vt:lpstr>Arial Unicode MS</vt:lpstr>
      <vt:lpstr>Droid Sans Fallback</vt:lpstr>
      <vt:lpstr>MT Extra</vt:lpstr>
      <vt:lpstr>Times New Roman</vt:lpstr>
      <vt:lpstr>Source Sans Pro Light</vt:lpstr>
      <vt:lpstr>White</vt:lpstr>
      <vt:lpstr>Google Earth Engine with R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34</cp:revision>
  <dcterms:created xsi:type="dcterms:W3CDTF">2020-03-12T01:53:30Z</dcterms:created>
  <dcterms:modified xsi:type="dcterms:W3CDTF">2020-03-12T01:53:30Z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