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8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7B018BB-80A7-4F77-B60F-C8B233D01FF8}" styleName="">
    <a:wholeTbl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123190" indent="-123190">
              <a:defRPr sz="1000"/>
            </a:lvl1pPr>
            <a:lvl2pPr marL="567690" indent="-123190">
              <a:defRPr sz="1000"/>
            </a:lvl2pPr>
            <a:lvl3pPr marL="1012190" indent="-123190">
              <a:defRPr sz="1000"/>
            </a:lvl3pPr>
            <a:lvl4pPr marL="1456690" indent="-123190">
              <a:defRPr sz="1000"/>
            </a:lvl4pPr>
            <a:lvl5pPr marL="1901190" indent="-123190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685" indent="-146685">
              <a:defRPr b="1"/>
            </a:lvl1pPr>
            <a:lvl2pPr marL="489585" indent="-146685">
              <a:defRPr b="1"/>
            </a:lvl2pPr>
            <a:lvl3pPr marL="832485" indent="-146685">
              <a:defRPr b="1"/>
            </a:lvl3pPr>
            <a:lvl4pPr marL="1175385" indent="-146685">
              <a:defRPr b="1"/>
            </a:lvl4pPr>
            <a:lvl5pPr marL="1518285" indent="-146685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7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6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5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4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3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entagon 16"/>
          <p:cNvSpPr/>
          <p:nvPr/>
        </p:nvSpPr>
        <p:spPr>
          <a:xfrm>
            <a:off x="3618865" y="179260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Pentagon 111"/>
          <p:cNvSpPr/>
          <p:nvPr/>
        </p:nvSpPr>
        <p:spPr>
          <a:xfrm>
            <a:off x="-16510" y="179260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 flipV="1">
            <a:off x="1893570" y="10338435"/>
            <a:ext cx="11853545" cy="8318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Basics"/>
          <p:cNvSpPr txBox="1"/>
          <p:nvPr/>
        </p:nvSpPr>
        <p:spPr>
          <a:xfrm>
            <a:off x="35560" y="1274445"/>
            <a:ext cx="2980690" cy="467995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000">
                <a:latin typeface="Uroob" panose="00000800000000000000" charset="0"/>
                <a:cs typeface="Uroob" panose="00000800000000000000" charset="0"/>
              </a:rPr>
              <a:t>Basi</a:t>
            </a:r>
            <a:r>
              <a:rPr lang="en-US" sz="3000">
                <a:latin typeface="Uroob" panose="00000800000000000000" charset="0"/>
                <a:cs typeface="Uroob" panose="00000800000000000000" charset="0"/>
              </a:rPr>
              <a:t>c Estructure fuction</a:t>
            </a:r>
            <a:r>
              <a:rPr lang="en-US" sz="3600">
                <a:latin typeface="Uroob" panose="00000800000000000000" charset="0"/>
                <a:cs typeface="Uroob" panose="00000800000000000000" charset="0"/>
              </a:rPr>
              <a:t>  </a:t>
            </a:r>
            <a:endParaRPr lang="en-US" sz="36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324485" y="10420985"/>
            <a:ext cx="13559155" cy="231775"/>
          </a:xfrm>
          <a:prstGeom prst="rect">
            <a:avLst/>
          </a:prstGeom>
          <a:ln w="12700">
            <a:miter lim="400000"/>
          </a:ln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"/>
              <a:t>Access to Google Earth Engine is only available to registered users. The current version of rgee has been built considering the earthengine-api 0.1.213 </a:t>
            </a:r>
            <a:r>
              <a:t> Learn more at </a:t>
            </a:r>
            <a:r>
              <a:rPr b="1"/>
              <a:t>webpage or vignette</a:t>
            </a:r>
            <a:r>
              <a:t>   •  package version  0.</a:t>
            </a:r>
            <a:r>
              <a:rPr lang=""/>
              <a:t>2</a:t>
            </a:r>
            <a:r>
              <a:t>.0 •  Updated: 20</a:t>
            </a:r>
            <a:r>
              <a:rPr lang=""/>
              <a:t>20</a:t>
            </a:r>
            <a:r>
              <a:t>-0</a:t>
            </a:r>
            <a:r>
              <a:rPr lang=""/>
              <a:t>3</a:t>
            </a:r>
            <a:endParaRPr lang=""/>
          </a:p>
        </p:txBody>
      </p:sp>
      <p:sp>
        <p:nvSpPr>
          <p:cNvPr id="153" name="Line"/>
          <p:cNvSpPr/>
          <p:nvPr/>
        </p:nvSpPr>
        <p:spPr>
          <a:xfrm>
            <a:off x="76074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635248" y="2272790"/>
            <a:ext cx="2912301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86" name="Line"/>
          <p:cNvSpPr/>
          <p:nvPr/>
        </p:nvSpPr>
        <p:spPr>
          <a:xfrm>
            <a:off x="3564255" y="1217295"/>
            <a:ext cx="3512820" cy="63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7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3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noFill/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89" name="Useful Elements"/>
          <p:cNvSpPr txBox="1"/>
          <p:nvPr/>
        </p:nvSpPr>
        <p:spPr>
          <a:xfrm>
            <a:off x="7438480" y="1369059"/>
            <a:ext cx="3237865" cy="419100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3200">
                <a:latin typeface="Uroob" panose="00000800000000000000" charset="0"/>
                <a:cs typeface="Uroob" panose="00000800000000000000" charset="0"/>
              </a:rPr>
              <a:t>Image</a:t>
            </a:r>
            <a:r>
              <a:rPr sz="3200">
                <a:latin typeface="Uroob" panose="00000800000000000000" charset="0"/>
                <a:cs typeface="Uroob" panose="00000800000000000000" charset="0"/>
              </a:rPr>
              <a:t> E</a:t>
            </a:r>
            <a:r>
              <a:rPr lang="en-US" sz="3200">
                <a:latin typeface="Uroob" panose="00000800000000000000" charset="0"/>
                <a:cs typeface="Uroob" panose="00000800000000000000" charset="0"/>
              </a:rPr>
              <a:t>sructure function</a:t>
            </a:r>
            <a:endParaRPr lang="en-US" sz="32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90" name="Line"/>
          <p:cNvSpPr/>
          <p:nvPr/>
        </p:nvSpPr>
        <p:spPr>
          <a:xfrm>
            <a:off x="7339330" y="1217295"/>
            <a:ext cx="3301365" cy="63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1" name="Logistics"/>
          <p:cNvSpPr txBox="1"/>
          <p:nvPr/>
        </p:nvSpPr>
        <p:spPr>
          <a:xfrm>
            <a:off x="10996295" y="1362393"/>
            <a:ext cx="1570990" cy="419100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3200">
                <a:latin typeface="Uroob" panose="00000800000000000000" charset="0"/>
                <a:cs typeface="Uroob" panose="00000800000000000000" charset="0"/>
              </a:rPr>
              <a:t>Examples</a:t>
            </a:r>
            <a:endParaRPr lang="en-US" sz="32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92" name="Line"/>
          <p:cNvSpPr/>
          <p:nvPr/>
        </p:nvSpPr>
        <p:spPr>
          <a:xfrm flipV="1">
            <a:off x="10996295" y="1217295"/>
            <a:ext cx="2839720" cy="190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19120966" cy="2215750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476727" y="5016166"/>
            <a:ext cx="97658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8466772"/>
            <a:ext cx="1026263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3824513" y="907683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5049911" y="9398220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5214044" y="870583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" y="5968467"/>
            <a:ext cx="448425" cy="4485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77" name="Group"/>
          <p:cNvGrpSpPr/>
          <p:nvPr/>
        </p:nvGrpSpPr>
        <p:grpSpPr>
          <a:xfrm>
            <a:off x="2346484" y="592032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1739158" y="588782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553830" y="5962117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134429" y="5883377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025" y="73660"/>
            <a:ext cx="1443990" cy="1597025"/>
          </a:xfrm>
          <a:prstGeom prst="rect">
            <a:avLst/>
          </a:prstGeom>
        </p:spPr>
      </p:pic>
      <p:sp>
        <p:nvSpPr>
          <p:cNvPr id="151" name="Four Column Layout : : CHEAT SHEET"/>
          <p:cNvSpPr txBox="1"/>
          <p:nvPr>
            <p:ph type="title"/>
          </p:nvPr>
        </p:nvSpPr>
        <p:spPr>
          <a:xfrm>
            <a:off x="233045" y="569595"/>
            <a:ext cx="10513695" cy="659765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Google Earth E</a:t>
            </a:r>
            <a:r>
              <a:rPr lang="en-US" alt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ngine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 with R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: :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  <a:sym typeface="Source Sans Pro Semibold"/>
              </a:rPr>
              <a:t>CHEAT SHEET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42" charset="0"/>
                <a:cs typeface="42" charset="0"/>
              </a:rPr>
              <a:t> </a:t>
            </a:r>
            <a:endParaRPr>
              <a:solidFill>
                <a:schemeClr val="bg1">
                  <a:lumMod val="50000"/>
                </a:schemeClr>
              </a:solidFill>
              <a:latin typeface="42" charset="0"/>
              <a:cs typeface="42" charset="0"/>
            </a:endParaRPr>
          </a:p>
        </p:txBody>
      </p:sp>
      <p:pic>
        <p:nvPicPr>
          <p:cNvPr id="5" name="Picture 4" descr="Logo_RGEE_v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" y="10124440"/>
            <a:ext cx="861060" cy="660400"/>
          </a:xfrm>
          <a:prstGeom prst="rect">
            <a:avLst/>
          </a:prstGeom>
        </p:spPr>
      </p:pic>
      <p:sp>
        <p:nvSpPr>
          <p:cNvPr id="104" name="Pentagon 103"/>
          <p:cNvSpPr/>
          <p:nvPr/>
        </p:nvSpPr>
        <p:spPr>
          <a:xfrm>
            <a:off x="0" y="1797050"/>
            <a:ext cx="1871980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Basics"/>
          <p:cNvSpPr txBox="1"/>
          <p:nvPr/>
        </p:nvSpPr>
        <p:spPr>
          <a:xfrm>
            <a:off x="3566795" y="1353503"/>
            <a:ext cx="3703320" cy="419100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ctr">
            <a:spAutoFit/>
          </a:bodyPr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altLang="en-US" sz="3200">
                <a:latin typeface="Uroob" panose="00000800000000000000" charset="0"/>
                <a:cs typeface="Uroob" panose="00000800000000000000" charset="0"/>
              </a:rPr>
              <a:t>Feacture </a:t>
            </a:r>
            <a:r>
              <a:rPr lang="en-US" sz="3200">
                <a:latin typeface="Uroob" panose="00000800000000000000" charset="0"/>
                <a:cs typeface="Uroob" panose="00000800000000000000" charset="0"/>
              </a:rPr>
              <a:t>Estructure </a:t>
            </a:r>
            <a:r>
              <a:rPr lang="en-US" altLang="en-US" sz="3200">
                <a:latin typeface="Uroob" panose="00000800000000000000" charset="0"/>
                <a:cs typeface="Uroob" panose="00000800000000000000" charset="0"/>
              </a:rPr>
              <a:t>F</a:t>
            </a:r>
            <a:r>
              <a:rPr lang="en-US" sz="3200">
                <a:latin typeface="Uroob" panose="00000800000000000000" charset="0"/>
                <a:cs typeface="Uroob" panose="00000800000000000000" charset="0"/>
              </a:rPr>
              <a:t>uction</a:t>
            </a:r>
            <a:endParaRPr lang="en-US" altLang="en-US" sz="32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445" y="182911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Functions no spatial</a:t>
            </a: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200" y="636905"/>
            <a:ext cx="118745" cy="118745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02335" y="316865"/>
            <a:ext cx="118745" cy="11874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6240" y="984885"/>
            <a:ext cx="118745" cy="118745"/>
          </a:xfrm>
          <a:prstGeom prst="ellipse">
            <a:avLst/>
          </a:prstGeom>
          <a:solidFill>
            <a:srgbClr val="2E82FC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902335" y="984885"/>
            <a:ext cx="118745" cy="11874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1438275" y="316865"/>
            <a:ext cx="118745" cy="118745"/>
          </a:xfrm>
          <a:prstGeom prst="ellipse">
            <a:avLst/>
          </a:prstGeom>
          <a:solidFill>
            <a:srgbClr val="2E82FC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438275" y="984885"/>
            <a:ext cx="118745" cy="118745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396240" y="316865"/>
            <a:ext cx="118745" cy="118745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811020" y="642620"/>
            <a:ext cx="118745" cy="118745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41275" y="2272665"/>
            <a:ext cx="1449705" cy="35369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Strings</a:t>
            </a:r>
            <a:r>
              <a:rPr kumimoji="0" lang="en-US" altLang="en-US" sz="16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35560" y="2590800"/>
            <a:ext cx="1007110" cy="35369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Numbers</a:t>
            </a:r>
            <a:r>
              <a:rPr kumimoji="0" lang="en-US" altLang="en-US" sz="16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41275" y="3296920"/>
            <a:ext cx="1546225" cy="32321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Dictionaries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35560" y="2912110"/>
            <a:ext cx="747395" cy="3848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Lists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41275" y="3596640"/>
            <a:ext cx="748030" cy="32321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Dates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631315" y="2334260"/>
            <a:ext cx="1449705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ee$String()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614170" y="2620010"/>
            <a:ext cx="120523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ee$Number()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619885" y="2983865"/>
            <a:ext cx="102235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ee$List(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)*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1601470" y="3291205"/>
            <a:ext cx="157099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ee$Dictionary(</a:t>
            </a:r>
            <a:r>
              <a:rPr kumimoji="0" lang="" altLang="en-US" sz="12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631315" y="3620135"/>
            <a:ext cx="102235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ee$Date()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106" name="Pentagon 105"/>
          <p:cNvSpPr/>
          <p:nvPr/>
        </p:nvSpPr>
        <p:spPr>
          <a:xfrm>
            <a:off x="0" y="539686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-12065" y="5472113"/>
            <a:ext cx="288480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Basic visualization parameters</a:t>
            </a:r>
            <a:r>
              <a:rPr kumimoji="0" lang="en-US" altLang="en-US" sz="1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kumimoji="0" lang="en-US" altLang="en-US" sz="14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76200" y="6530975"/>
            <a:ext cx="3012440" cy="152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ee_map (eeobject  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vizparams 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zoom_start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objname   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quiet     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maximage    = ,)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121" name="Text Box 120"/>
          <p:cNvSpPr txBox="1"/>
          <p:nvPr/>
        </p:nvSpPr>
        <p:spPr>
          <a:xfrm>
            <a:off x="5080" y="8179435"/>
            <a:ext cx="3455670" cy="1877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library(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rgee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library(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cptcity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cpt_pal = cpt(pal = 'grass_elevation')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image &lt;- ee$Image('CGIAR/SRTM90_V4')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ee_map(image,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vizparams = list(min = 0,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			 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max = 5000,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			 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palette= cpt_pal),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zoom_start = 2,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objname = 'SRTM90_V4')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275" y="4424998"/>
            <a:ext cx="2311400" cy="30797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" altLang="en-US" sz="13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* :: $getInfo()</a:t>
            </a:r>
            <a:endParaRPr kumimoji="0" lang="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4765" y="4162108"/>
            <a:ext cx="1958340" cy="30797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3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Explicit function</a:t>
            </a:r>
            <a:endParaRPr kumimoji="0" lang="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98875" y="2865120"/>
            <a:ext cx="2540000" cy="713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ee$feature()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ee$Feature()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564255" y="183165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F</a:t>
            </a: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eacture simple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635375" y="539686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596005" y="543718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Feacture </a:t>
            </a: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collection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698875" y="5951220"/>
            <a:ext cx="2540000" cy="713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ee$feature(</a:t>
            </a:r>
            <a:r>
              <a:rPr kumimoji="0" lang="" alt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collection(</a:t>
            </a: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ee$Feature</a:t>
            </a:r>
            <a:r>
              <a:rPr kumimoji="0" lang="" alt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Collection</a:t>
            </a: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7493635" y="538035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7477125" y="177609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94270" y="181514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Image simple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477760" y="539781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Image </a:t>
            </a: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collection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10904855" y="175958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10888345" y="4398010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10943590" y="7395210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0977245" y="1793558"/>
            <a:ext cx="244792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Unsupersived classification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0960735" y="4431983"/>
            <a:ext cx="244792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Supervized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 classification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1015980" y="7429183"/>
            <a:ext cx="2736850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Spatial Interpolation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Presentation</Application>
  <PresentationFormat/>
  <Paragraphs>112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6" baseType="lpstr">
      <vt:lpstr>Arial</vt:lpstr>
      <vt:lpstr>SimSun</vt:lpstr>
      <vt:lpstr>Wingdings</vt:lpstr>
      <vt:lpstr>Source Sans Pro</vt:lpstr>
      <vt:lpstr>Helvetica Light</vt:lpstr>
      <vt:lpstr>Source Sans Pro Light</vt:lpstr>
      <vt:lpstr>Gubbi</vt:lpstr>
      <vt:lpstr>Source Sans Pro Semibold</vt:lpstr>
      <vt:lpstr>Avenir Roman</vt:lpstr>
      <vt:lpstr>Uroob</vt:lpstr>
      <vt:lpstr>FontAwesome</vt:lpstr>
      <vt:lpstr>Menlo</vt:lpstr>
      <vt:lpstr>Gill Sans</vt:lpstr>
      <vt:lpstr>Helvetica</vt:lpstr>
      <vt:lpstr>Helvetica Neue</vt:lpstr>
      <vt:lpstr>Monospace</vt:lpstr>
      <vt:lpstr>42</vt:lpstr>
      <vt:lpstr>Fira Code</vt:lpstr>
      <vt:lpstr>微软雅黑</vt:lpstr>
      <vt:lpstr>Arial Unicode MS</vt:lpstr>
      <vt:lpstr>Droid Sans Fallback</vt:lpstr>
      <vt:lpstr>MT Extra</vt:lpstr>
      <vt:lpstr>Times New Roman</vt:lpstr>
      <vt:lpstr>Source Sans Pro Light</vt:lpstr>
      <vt:lpstr>White</vt:lpstr>
      <vt:lpstr>Google Earth Engine with R : :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/>
  <cp:lastModifiedBy>antony</cp:lastModifiedBy>
  <cp:revision>35</cp:revision>
  <dcterms:created xsi:type="dcterms:W3CDTF">2020-03-12T01:54:07Z</dcterms:created>
  <dcterms:modified xsi:type="dcterms:W3CDTF">2020-03-12T01:54:07Z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