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2E8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7B018BB-80A7-4F77-B60F-C8B233D01FF8}" styleName="">
    <a:wholeTbl>
      <a:tcTxStyle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Style>
        <a:tcBdr/>
        <a:fill>
          <a:solidFill>
            <a:srgbClr val="E1E0DA"/>
          </a:solidFill>
        </a:fill>
      </a:tcStyle>
    </a:band2H>
    <a:firstCol>
      <a:tcTxStyle b="on"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33BA23B1-9221-436E-865A-0063620EA4FD}" styleName="">
    <a:wholeTbl>
      <a:tcTxStyle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Style>
        <a:tcBdr/>
        <a:fill>
          <a:solidFill>
            <a:srgbClr val="DEDEDF"/>
          </a:solidFill>
        </a:fill>
      </a:tcStyle>
    </a:band2H>
    <a:firstCol>
      <a:tcTxStyle b="on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 hasCustomPrompt="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 hasCustomPrompt="1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123190" indent="-123190">
              <a:defRPr sz="1000"/>
            </a:lvl1pPr>
            <a:lvl2pPr marL="567690" indent="-123190">
              <a:defRPr sz="1000"/>
            </a:lvl2pPr>
            <a:lvl3pPr marL="1012190" indent="-123190">
              <a:defRPr sz="1000"/>
            </a:lvl3pPr>
            <a:lvl4pPr marL="1456690" indent="-123190">
              <a:defRPr sz="1000"/>
            </a:lvl4pPr>
            <a:lvl5pPr marL="1901190" indent="-123190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685" indent="-146685">
              <a:defRPr b="1"/>
            </a:lvl1pPr>
            <a:lvl2pPr marL="489585" indent="-146685">
              <a:defRPr b="1"/>
            </a:lvl2pPr>
            <a:lvl3pPr marL="832485" indent="-146685">
              <a:defRPr b="1"/>
            </a:lvl3pPr>
            <a:lvl4pPr marL="1175385" indent="-146685">
              <a:defRPr b="1"/>
            </a:lvl4pPr>
            <a:lvl5pPr marL="1518285" indent="-146685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7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6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5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4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3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entagon 111"/>
          <p:cNvSpPr/>
          <p:nvPr/>
        </p:nvSpPr>
        <p:spPr>
          <a:xfrm>
            <a:off x="-16510" y="1792605"/>
            <a:ext cx="2808605" cy="43180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 flipV="1">
            <a:off x="3005455" y="10338435"/>
            <a:ext cx="10669905" cy="190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9" name="Basics"/>
          <p:cNvSpPr txBox="1"/>
          <p:nvPr/>
        </p:nvSpPr>
        <p:spPr>
          <a:xfrm>
            <a:off x="35560" y="1274445"/>
            <a:ext cx="2980690" cy="467995"/>
          </a:xfrm>
          <a:prstGeom prst="rect">
            <a:avLst/>
          </a:prstGeom>
          <a:ln w="12700">
            <a:miter lim="400000"/>
          </a:ln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3000">
                <a:latin typeface="Uroob" panose="00000800000000000000" charset="0"/>
                <a:cs typeface="Uroob" panose="00000800000000000000" charset="0"/>
              </a:rPr>
              <a:t>Basi</a:t>
            </a:r>
            <a:r>
              <a:rPr lang="en-US" sz="3000">
                <a:latin typeface="Uroob" panose="00000800000000000000" charset="0"/>
                <a:cs typeface="Uroob" panose="00000800000000000000" charset="0"/>
              </a:rPr>
              <a:t>c Estructure fuction</a:t>
            </a:r>
            <a:r>
              <a:rPr lang="en-US" sz="3600">
                <a:latin typeface="Uroob" panose="00000800000000000000" charset="0"/>
                <a:cs typeface="Uroob" panose="00000800000000000000" charset="0"/>
              </a:rPr>
              <a:t>  </a:t>
            </a:r>
            <a:endParaRPr lang="en-US" sz="3600"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CC BY SA Your Name •  your@email.com  •  844-448-1212 • your.website.com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153" name="Line"/>
          <p:cNvSpPr/>
          <p:nvPr/>
        </p:nvSpPr>
        <p:spPr>
          <a:xfrm>
            <a:off x="76074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168" name="Group"/>
          <p:cNvGrpSpPr/>
          <p:nvPr/>
        </p:nvGrpSpPr>
        <p:grpSpPr>
          <a:xfrm>
            <a:off x="3860953" y="4195895"/>
            <a:ext cx="2818195" cy="228903"/>
            <a:chOff x="0" y="0"/>
            <a:chExt cx="2818194" cy="228901"/>
          </a:xfrm>
        </p:grpSpPr>
        <p:sp>
          <p:nvSpPr>
            <p:cNvPr id="166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167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738753" y="1710180"/>
            <a:ext cx="2912301" cy="471092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70" name="Create a visual hierarchy. Help users navigate the page with titles, subtitles, and subsubtitles"/>
          <p:cNvSpPr txBox="1"/>
          <p:nvPr/>
        </p:nvSpPr>
        <p:spPr>
          <a:xfrm>
            <a:off x="3738753" y="3062567"/>
            <a:ext cx="3207385" cy="605790"/>
          </a:xfrm>
          <a:prstGeom prst="rect">
            <a:avLst/>
          </a:prstGeom>
          <a:ln w="12700">
            <a:miter lim="400000"/>
          </a:ln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Fit sections to content. Try several different layouts.…"/>
          <p:cNvSpPr txBox="1"/>
          <p:nvPr/>
        </p:nvSpPr>
        <p:spPr>
          <a:xfrm>
            <a:off x="3738753" y="5163510"/>
            <a:ext cx="2537609" cy="1652191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74" name="Group"/>
          <p:cNvGrpSpPr/>
          <p:nvPr/>
        </p:nvGrpSpPr>
        <p:grpSpPr>
          <a:xfrm>
            <a:off x="3795729" y="2206593"/>
            <a:ext cx="827379" cy="215901"/>
            <a:chOff x="0" y="0"/>
            <a:chExt cx="827378" cy="215900"/>
          </a:xfrm>
        </p:grpSpPr>
        <p:sp>
          <p:nvSpPr>
            <p:cNvPr id="172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173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4754687" y="2201871"/>
            <a:ext cx="840852" cy="397495"/>
            <a:chOff x="0" y="0"/>
            <a:chExt cx="840851" cy="397494"/>
          </a:xfrm>
        </p:grpSpPr>
        <p:sp>
          <p:nvSpPr>
            <p:cNvPr id="175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5720637" y="2204196"/>
            <a:ext cx="840342" cy="679873"/>
            <a:chOff x="0" y="0"/>
            <a:chExt cx="840341" cy="679872"/>
          </a:xfrm>
        </p:grpSpPr>
        <p:sp>
          <p:nvSpPr>
            <p:cNvPr id="178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9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3860953" y="3694244"/>
            <a:ext cx="2815850" cy="431801"/>
            <a:chOff x="0" y="0"/>
            <a:chExt cx="2815849" cy="431800"/>
          </a:xfrm>
        </p:grpSpPr>
        <p:sp>
          <p:nvSpPr>
            <p:cNvPr id="181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82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84" name="SUBSUBTITLE"/>
          <p:cNvSpPr txBox="1"/>
          <p:nvPr/>
        </p:nvSpPr>
        <p:spPr>
          <a:xfrm>
            <a:off x="3860953" y="4526399"/>
            <a:ext cx="965455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186" name="Line"/>
          <p:cNvSpPr/>
          <p:nvPr/>
        </p:nvSpPr>
        <p:spPr>
          <a:xfrm>
            <a:off x="3564255" y="1217295"/>
            <a:ext cx="3512820" cy="635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7" name="Copyright"/>
          <p:cNvSpPr txBox="1"/>
          <p:nvPr/>
        </p:nvSpPr>
        <p:spPr>
          <a:xfrm>
            <a:off x="3667488" y="8139981"/>
            <a:ext cx="1343026" cy="4318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Copyright</a:t>
            </a:r>
          </a:p>
        </p:txBody>
      </p:sp>
      <p:grpSp>
        <p:nvGrpSpPr>
          <p:cNvPr id="3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7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3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3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pic>
          <p:nvPicPr>
            <p:cNvPr id="54" name="Image" descr="Imag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noFill/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188" name="Line"/>
          <p:cNvSpPr/>
          <p:nvPr/>
        </p:nvSpPr>
        <p:spPr>
          <a:xfrm>
            <a:off x="3635278" y="8032579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9" name="Useful Elements"/>
          <p:cNvSpPr txBox="1"/>
          <p:nvPr/>
        </p:nvSpPr>
        <p:spPr>
          <a:xfrm>
            <a:off x="7438480" y="1369059"/>
            <a:ext cx="3346450" cy="419100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3200">
                <a:latin typeface="Uroob" panose="00000800000000000000" charset="0"/>
                <a:cs typeface="Uroob" panose="00000800000000000000" charset="0"/>
              </a:rPr>
              <a:t>Image</a:t>
            </a:r>
            <a:r>
              <a:rPr sz="3200">
                <a:latin typeface="Uroob" panose="00000800000000000000" charset="0"/>
                <a:cs typeface="Uroob" panose="00000800000000000000" charset="0"/>
              </a:rPr>
              <a:t> E</a:t>
            </a:r>
            <a:r>
              <a:rPr lang="en-US" sz="3200">
                <a:latin typeface="Uroob" panose="00000800000000000000" charset="0"/>
                <a:cs typeface="Uroob" panose="00000800000000000000" charset="0"/>
              </a:rPr>
              <a:t>structure function</a:t>
            </a:r>
            <a:endParaRPr lang="en-US" sz="3200"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90" name="Line"/>
          <p:cNvSpPr/>
          <p:nvPr/>
        </p:nvSpPr>
        <p:spPr>
          <a:xfrm>
            <a:off x="7339330" y="1217295"/>
            <a:ext cx="3301365" cy="635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1" name="Logistics"/>
          <p:cNvSpPr txBox="1"/>
          <p:nvPr/>
        </p:nvSpPr>
        <p:spPr>
          <a:xfrm>
            <a:off x="10996295" y="1362393"/>
            <a:ext cx="1570990" cy="419100"/>
          </a:xfrm>
          <a:prstGeom prst="rect">
            <a:avLst/>
          </a:prstGeom>
          <a:ln w="12700">
            <a:miter lim="400000"/>
          </a:ln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3200">
                <a:latin typeface="Uroob" panose="00000800000000000000" charset="0"/>
                <a:cs typeface="Uroob" panose="00000800000000000000" charset="0"/>
              </a:rPr>
              <a:t>Examples</a:t>
            </a:r>
            <a:endParaRPr lang="en-US" sz="3200"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92" name="Line"/>
          <p:cNvSpPr/>
          <p:nvPr/>
        </p:nvSpPr>
        <p:spPr>
          <a:xfrm flipV="1">
            <a:off x="10996295" y="1217295"/>
            <a:ext cx="2839720" cy="1905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93" name="Table"/>
          <p:cNvGraphicFramePr/>
          <p:nvPr/>
        </p:nvGraphicFramePr>
        <p:xfrm>
          <a:off x="7387981" y="9076514"/>
          <a:ext cx="19120966" cy="22157505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/>
                <a:gridCol w="1890230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  <a:endParaRPr sz="900" b="1">
                        <a:solidFill>
                          <a:srgbClr val="D5553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  <a:endParaRPr sz="900" b="1">
                        <a:solidFill>
                          <a:srgbClr val="D5553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  <a:endParaRPr sz="900">
                        <a:sym typeface="Source Sans Pro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  <a:endParaRPr sz="900">
                        <a:sym typeface="Source Sans Pro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  <a:endParaRPr sz="900">
                        <a:sym typeface="Source Sans Pro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4" name="    "/>
          <p:cNvSpPr txBox="1"/>
          <p:nvPr/>
        </p:nvSpPr>
        <p:spPr>
          <a:xfrm>
            <a:off x="7387981" y="4508935"/>
            <a:ext cx="2015956" cy="4774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195" name="These are just font awesome characters"/>
          <p:cNvSpPr txBox="1"/>
          <p:nvPr/>
        </p:nvSpPr>
        <p:spPr>
          <a:xfrm>
            <a:off x="7346923" y="4249426"/>
            <a:ext cx="2763056" cy="299641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These are just f</a:t>
            </a:r>
            <a:r>
              <a:rPr b="1"/>
              <a:t>ont awesome</a:t>
            </a:r>
            <a:r>
              <a:t> characters</a:t>
            </a:r>
          </a:p>
        </p:txBody>
      </p:sp>
      <p:sp>
        <p:nvSpPr>
          <p:cNvPr id="202" name="ICONS"/>
          <p:cNvSpPr txBox="1"/>
          <p:nvPr/>
        </p:nvSpPr>
        <p:spPr>
          <a:xfrm>
            <a:off x="7189707" y="4060795"/>
            <a:ext cx="457354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203" name="MOCK TABLES"/>
          <p:cNvSpPr txBox="1"/>
          <p:nvPr/>
        </p:nvSpPr>
        <p:spPr>
          <a:xfrm>
            <a:off x="7189707" y="5303186"/>
            <a:ext cx="976580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204" name="MOCK GRAPHS"/>
          <p:cNvSpPr txBox="1"/>
          <p:nvPr/>
        </p:nvSpPr>
        <p:spPr>
          <a:xfrm>
            <a:off x="7189707" y="7605712"/>
            <a:ext cx="1026263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205" name="TABLES"/>
          <p:cNvSpPr txBox="1"/>
          <p:nvPr/>
        </p:nvSpPr>
        <p:spPr>
          <a:xfrm>
            <a:off x="7189707" y="8751826"/>
            <a:ext cx="543460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206" name="CODE"/>
          <p:cNvSpPr txBox="1"/>
          <p:nvPr/>
        </p:nvSpPr>
        <p:spPr>
          <a:xfrm>
            <a:off x="7189707" y="1857135"/>
            <a:ext cx="405690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207" name="ggplot(mpg, aes(hwy, cty)) +…"/>
          <p:cNvSpPr txBox="1"/>
          <p:nvPr/>
        </p:nvSpPr>
        <p:spPr>
          <a:xfrm>
            <a:off x="7394331" y="2512088"/>
            <a:ext cx="2805496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geom_point(aes(size = fl))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346923" y="2034030"/>
            <a:ext cx="2763056" cy="471091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can help explain"/>
          <p:cNvSpPr/>
          <p:nvPr/>
        </p:nvSpPr>
        <p:spPr>
          <a:xfrm>
            <a:off x="8357143" y="3131961"/>
            <a:ext cx="879873" cy="578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can help explain </a:t>
            </a:r>
          </a:p>
        </p:txBody>
      </p:sp>
      <p:sp>
        <p:nvSpPr>
          <p:cNvPr id="210" name="Word balloons"/>
          <p:cNvSpPr/>
          <p:nvPr/>
        </p:nvSpPr>
        <p:spPr>
          <a:xfrm>
            <a:off x="7387981" y="3127595"/>
            <a:ext cx="879873" cy="58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sp>
        <p:nvSpPr>
          <p:cNvPr id="213" name="Line"/>
          <p:cNvSpPr/>
          <p:nvPr/>
        </p:nvSpPr>
        <p:spPr>
          <a:xfrm>
            <a:off x="7770290" y="6891518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7" name="Line"/>
          <p:cNvSpPr/>
          <p:nvPr/>
        </p:nvSpPr>
        <p:spPr>
          <a:xfrm>
            <a:off x="8386940" y="68915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9" name="Table"/>
          <p:cNvGraphicFramePr/>
          <p:nvPr/>
        </p:nvGraphicFramePr>
        <p:xfrm>
          <a:off x="7972552" y="5663442"/>
          <a:ext cx="650939" cy="609601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20" name="Line"/>
          <p:cNvSpPr/>
          <p:nvPr/>
        </p:nvSpPr>
        <p:spPr>
          <a:xfrm>
            <a:off x="7800961" y="578089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1" name="code"/>
          <p:cNvSpPr/>
          <p:nvPr/>
        </p:nvSpPr>
        <p:spPr>
          <a:xfrm>
            <a:off x="9326304" y="3127992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222" name="Line"/>
          <p:cNvSpPr/>
          <p:nvPr/>
        </p:nvSpPr>
        <p:spPr>
          <a:xfrm>
            <a:off x="7148465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3" name="Line"/>
          <p:cNvSpPr/>
          <p:nvPr/>
        </p:nvSpPr>
        <p:spPr>
          <a:xfrm>
            <a:off x="7148465" y="40056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4" name="Line"/>
          <p:cNvSpPr/>
          <p:nvPr/>
        </p:nvSpPr>
        <p:spPr>
          <a:xfrm>
            <a:off x="7148465" y="523496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5" name="Line"/>
          <p:cNvSpPr/>
          <p:nvPr/>
        </p:nvSpPr>
        <p:spPr>
          <a:xfrm>
            <a:off x="7148465" y="75561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6" name="Line"/>
          <p:cNvSpPr/>
          <p:nvPr/>
        </p:nvSpPr>
        <p:spPr>
          <a:xfrm>
            <a:off x="7148465" y="8705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7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10642182" y="2148297"/>
            <a:ext cx="2818196" cy="1336465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</a:rPr>
              <a:t>fortawesome.github.io/Font-Awesome/get-started/</a:t>
            </a:r>
            <a:endParaRPr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8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10642182" y="3748683"/>
            <a:ext cx="2912301" cy="813992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/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229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10642182" y="7500524"/>
            <a:ext cx="2912301" cy="2376091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b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230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10642182" y="5651058"/>
            <a:ext cx="2912301" cy="985441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231" name="FONTS"/>
          <p:cNvSpPr txBox="1"/>
          <p:nvPr/>
        </p:nvSpPr>
        <p:spPr>
          <a:xfrm>
            <a:off x="10642182" y="1857135"/>
            <a:ext cx="487681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232" name="KEYNOTE"/>
          <p:cNvSpPr txBox="1"/>
          <p:nvPr/>
        </p:nvSpPr>
        <p:spPr>
          <a:xfrm>
            <a:off x="10642182" y="5383897"/>
            <a:ext cx="664770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233" name="KEYNOTE TIPS"/>
          <p:cNvSpPr txBox="1"/>
          <p:nvPr/>
        </p:nvSpPr>
        <p:spPr>
          <a:xfrm>
            <a:off x="10642182" y="7093032"/>
            <a:ext cx="999898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234" name="Line"/>
          <p:cNvSpPr/>
          <p:nvPr/>
        </p:nvSpPr>
        <p:spPr>
          <a:xfrm>
            <a:off x="10564983" y="524987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5" name="Line"/>
          <p:cNvSpPr/>
          <p:nvPr/>
        </p:nvSpPr>
        <p:spPr>
          <a:xfrm>
            <a:off x="10535538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58" name="rstudio.png" descr="rstud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57" y="6912030"/>
            <a:ext cx="660856" cy="765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59" name="devtools.png" descr="devtoo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018" y="6913984"/>
            <a:ext cx="657483" cy="762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0" name="forcats.png" descr="forcat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992" y="6913984"/>
            <a:ext cx="657483" cy="762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1" name="tibble.png" descr="tibb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967" y="6913984"/>
            <a:ext cx="657483" cy="762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3841" y="7960462"/>
            <a:ext cx="448425" cy="4485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77" name="Group"/>
          <p:cNvGrpSpPr/>
          <p:nvPr/>
        </p:nvGrpSpPr>
        <p:grpSpPr>
          <a:xfrm>
            <a:off x="9616599" y="7962483"/>
            <a:ext cx="444501" cy="444501"/>
            <a:chOff x="0" y="0"/>
            <a:chExt cx="444500" cy="444500"/>
          </a:xfrm>
        </p:grpSpPr>
        <p:sp>
          <p:nvSpPr>
            <p:cNvPr id="263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72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8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1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73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4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5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6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9059438" y="7960461"/>
            <a:ext cx="448425" cy="448545"/>
            <a:chOff x="0" y="0"/>
            <a:chExt cx="448424" cy="448544"/>
          </a:xfrm>
        </p:grpSpPr>
        <p:pic>
          <p:nvPicPr>
            <p:cNvPr id="27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79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0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1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2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7949040" y="7960462"/>
            <a:ext cx="448425" cy="448544"/>
            <a:chOff x="0" y="0"/>
            <a:chExt cx="448424" cy="448543"/>
          </a:xfrm>
        </p:grpSpPr>
        <p:pic>
          <p:nvPicPr>
            <p:cNvPr id="284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85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8504239" y="7960462"/>
            <a:ext cx="448425" cy="448544"/>
            <a:chOff x="0" y="0"/>
            <a:chExt cx="448424" cy="448543"/>
          </a:xfrm>
        </p:grpSpPr>
        <p:pic>
          <p:nvPicPr>
            <p:cNvPr id="28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88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2" name="Picture 1" descr="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92025" y="145415"/>
            <a:ext cx="1443990" cy="1597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7725" y="5650865"/>
            <a:ext cx="2863215" cy="1667510"/>
          </a:xfrm>
          <a:prstGeom prst="rect">
            <a:avLst/>
          </a:prstGeom>
        </p:spPr>
      </p:pic>
      <p:sp>
        <p:nvSpPr>
          <p:cNvPr id="151" name="Four Column Layout : : CHEAT SHEET"/>
          <p:cNvSpPr txBox="1"/>
          <p:nvPr>
            <p:ph type="title"/>
          </p:nvPr>
        </p:nvSpPr>
        <p:spPr>
          <a:xfrm>
            <a:off x="233045" y="569595"/>
            <a:ext cx="10513695" cy="659765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sz="6600">
                <a:solidFill>
                  <a:schemeClr val="bg1">
                    <a:lumMod val="50000"/>
                  </a:schemeClr>
                </a:solidFill>
                <a:latin typeface="Uroob" panose="00000800000000000000" charset="0"/>
                <a:ea typeface="Monospace" charset="0"/>
                <a:cs typeface="Uroob" panose="00000800000000000000" charset="0"/>
              </a:rPr>
              <a:t>Google Earth E</a:t>
            </a:r>
            <a:r>
              <a:rPr lang="en-US" altLang="en-US" sz="6600">
                <a:solidFill>
                  <a:schemeClr val="bg1">
                    <a:lumMod val="50000"/>
                  </a:schemeClr>
                </a:solidFill>
                <a:latin typeface="Uroob" panose="00000800000000000000" charset="0"/>
                <a:ea typeface="Monospace" charset="0"/>
                <a:cs typeface="Uroob" panose="00000800000000000000" charset="0"/>
              </a:rPr>
              <a:t>ngine</a:t>
            </a:r>
            <a:r>
              <a:rPr lang="en-US" sz="6600">
                <a:solidFill>
                  <a:schemeClr val="bg1">
                    <a:lumMod val="50000"/>
                  </a:schemeClr>
                </a:solidFill>
                <a:latin typeface="Uroob" panose="00000800000000000000" charset="0"/>
                <a:ea typeface="Monospace" charset="0"/>
                <a:cs typeface="Uroob" panose="00000800000000000000" charset="0"/>
              </a:rPr>
              <a:t> with R </a:t>
            </a:r>
            <a:r>
              <a:rPr sz="6600">
                <a:solidFill>
                  <a:schemeClr val="bg1">
                    <a:lumMod val="50000"/>
                  </a:schemeClr>
                </a:solidFill>
                <a:latin typeface="Uroob" panose="00000800000000000000" charset="0"/>
                <a:ea typeface="Monospace" charset="0"/>
                <a:cs typeface="Uroob" panose="00000800000000000000" charset="0"/>
              </a:rPr>
              <a:t>: : </a:t>
            </a:r>
            <a:r>
              <a:rPr sz="6600">
                <a:solidFill>
                  <a:schemeClr val="bg1">
                    <a:lumMod val="50000"/>
                  </a:schemeClr>
                </a:solidFill>
                <a:latin typeface="Uroob" panose="00000800000000000000" charset="0"/>
                <a:ea typeface="Monospace" charset="0"/>
                <a:cs typeface="Uroob" panose="00000800000000000000" charset="0"/>
                <a:sym typeface="Source Sans Pro Semibold"/>
              </a:rPr>
              <a:t>CHEAT SHEET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42" charset="0"/>
                <a:cs typeface="42" charset="0"/>
              </a:rPr>
              <a:t> </a:t>
            </a:r>
            <a:endParaRPr>
              <a:solidFill>
                <a:schemeClr val="bg1">
                  <a:lumMod val="50000"/>
                </a:schemeClr>
              </a:solidFill>
              <a:latin typeface="42" charset="0"/>
              <a:cs typeface="42" charset="0"/>
            </a:endParaRPr>
          </a:p>
        </p:txBody>
      </p:sp>
      <p:pic>
        <p:nvPicPr>
          <p:cNvPr id="5" name="Picture 4" descr="Logo_RGEE_v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15" y="9782810"/>
            <a:ext cx="1223645" cy="938530"/>
          </a:xfrm>
          <a:prstGeom prst="rect">
            <a:avLst/>
          </a:prstGeom>
        </p:spPr>
      </p:pic>
      <p:sp>
        <p:nvSpPr>
          <p:cNvPr id="104" name="Pentagon 103"/>
          <p:cNvSpPr/>
          <p:nvPr/>
        </p:nvSpPr>
        <p:spPr>
          <a:xfrm>
            <a:off x="0" y="1797050"/>
            <a:ext cx="1871980" cy="43180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Basics"/>
          <p:cNvSpPr txBox="1"/>
          <p:nvPr/>
        </p:nvSpPr>
        <p:spPr>
          <a:xfrm>
            <a:off x="3566795" y="1353503"/>
            <a:ext cx="3703320" cy="419100"/>
          </a:xfrm>
          <a:prstGeom prst="rect">
            <a:avLst/>
          </a:prstGeom>
          <a:ln w="12700">
            <a:miter lim="400000"/>
          </a:ln>
        </p:spPr>
        <p:txBody>
          <a:bodyPr wrap="square" lIns="12700" tIns="12700" rIns="12700" bIns="12700" anchor="ctr">
            <a:spAutoFit/>
          </a:bodyPr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altLang="en-US" sz="3200">
                <a:latin typeface="Uroob" panose="00000800000000000000" charset="0"/>
                <a:cs typeface="Uroob" panose="00000800000000000000" charset="0"/>
              </a:rPr>
              <a:t>Feacture </a:t>
            </a:r>
            <a:r>
              <a:rPr lang="en-US" sz="3200">
                <a:latin typeface="Uroob" panose="00000800000000000000" charset="0"/>
                <a:cs typeface="Uroob" panose="00000800000000000000" charset="0"/>
              </a:rPr>
              <a:t>Estructure </a:t>
            </a:r>
            <a:r>
              <a:rPr lang="en-US" altLang="en-US" sz="3200">
                <a:latin typeface="Uroob" panose="00000800000000000000" charset="0"/>
                <a:cs typeface="Uroob" panose="00000800000000000000" charset="0"/>
              </a:rPr>
              <a:t>F</a:t>
            </a:r>
            <a:r>
              <a:rPr lang="en-US" sz="3200">
                <a:latin typeface="Uroob" panose="00000800000000000000" charset="0"/>
                <a:cs typeface="Uroob" panose="00000800000000000000" charset="0"/>
              </a:rPr>
              <a:t>uction</a:t>
            </a:r>
            <a:endParaRPr lang="en-US" altLang="en-US" sz="3200"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445" y="1829118"/>
            <a:ext cx="2140585" cy="41529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Functions no spatial</a:t>
            </a:r>
            <a:r>
              <a:rPr kumimoji="0" lang="" altLang="en-US" sz="14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kumimoji="0" lang="" altLang="en-US" sz="14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6200" y="636905"/>
            <a:ext cx="118745" cy="118745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902335" y="316865"/>
            <a:ext cx="118745" cy="118745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396240" y="984885"/>
            <a:ext cx="118745" cy="118745"/>
          </a:xfrm>
          <a:prstGeom prst="ellipse">
            <a:avLst/>
          </a:prstGeom>
          <a:solidFill>
            <a:srgbClr val="2E82FC"/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902335" y="984885"/>
            <a:ext cx="118745" cy="118745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1438275" y="316865"/>
            <a:ext cx="118745" cy="118745"/>
          </a:xfrm>
          <a:prstGeom prst="ellipse">
            <a:avLst/>
          </a:prstGeom>
          <a:solidFill>
            <a:srgbClr val="2E82FC"/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1438275" y="984885"/>
            <a:ext cx="118745" cy="118745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396240" y="316865"/>
            <a:ext cx="118745" cy="118745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1811020" y="642620"/>
            <a:ext cx="118745" cy="118745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" name="Text Box 89"/>
          <p:cNvSpPr txBox="1"/>
          <p:nvPr/>
        </p:nvSpPr>
        <p:spPr>
          <a:xfrm>
            <a:off x="41275" y="2200910"/>
            <a:ext cx="1449705" cy="353695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en-US" sz="14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String</a:t>
            </a:r>
            <a:r>
              <a:rPr kumimoji="0" lang="" altLang="en-US" sz="14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s</a:t>
            </a:r>
            <a:r>
              <a:rPr kumimoji="0" lang="" altLang="en-US" sz="16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</a:t>
            </a:r>
            <a:endParaRPr kumimoji="0" lang="" altLang="en-US" sz="130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91" name="Text Box 90"/>
          <p:cNvSpPr txBox="1"/>
          <p:nvPr/>
        </p:nvSpPr>
        <p:spPr>
          <a:xfrm>
            <a:off x="35560" y="2806065"/>
            <a:ext cx="1007110" cy="353695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14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Numbers</a:t>
            </a:r>
            <a:r>
              <a:rPr kumimoji="0" lang="" altLang="en-US" sz="16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</a:t>
            </a:r>
            <a:endParaRPr kumimoji="0" lang="en-US" altLang="en-US" sz="130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92" name="Text Box 91"/>
          <p:cNvSpPr txBox="1"/>
          <p:nvPr/>
        </p:nvSpPr>
        <p:spPr>
          <a:xfrm>
            <a:off x="11430" y="4049395"/>
            <a:ext cx="1546225" cy="323215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14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Dictionaries</a:t>
            </a:r>
            <a:endParaRPr kumimoji="0" lang="en-US" altLang="en-US" sz="130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93" name="Text Box 92"/>
          <p:cNvSpPr txBox="1"/>
          <p:nvPr/>
        </p:nvSpPr>
        <p:spPr>
          <a:xfrm>
            <a:off x="11430" y="3355340"/>
            <a:ext cx="747395" cy="38481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14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Lists</a:t>
            </a:r>
            <a:r>
              <a:rPr kumimoji="0" lang="en-US" altLang="en-US" sz="18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</a:t>
            </a:r>
            <a:endParaRPr kumimoji="0" lang="en-US" altLang="en-US" sz="130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94" name="Text Box 93"/>
          <p:cNvSpPr txBox="1"/>
          <p:nvPr/>
        </p:nvSpPr>
        <p:spPr>
          <a:xfrm>
            <a:off x="41275" y="4777740"/>
            <a:ext cx="748030" cy="323215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D</a:t>
            </a:r>
            <a:r>
              <a:rPr kumimoji="0" lang="" altLang="en-US" sz="14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ates</a:t>
            </a:r>
            <a:endParaRPr kumimoji="0" lang="en-US" altLang="en-US" sz="130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95" name="Text Box 94"/>
          <p:cNvSpPr txBox="1"/>
          <p:nvPr/>
        </p:nvSpPr>
        <p:spPr>
          <a:xfrm>
            <a:off x="41275" y="2442210"/>
            <a:ext cx="2393950" cy="2921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ee$String(</a:t>
            </a:r>
            <a:r>
              <a:rPr lang="en-US" altLang="en-US" b="0">
                <a:solidFill>
                  <a:srgbClr val="0070C0"/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'Hello world!'</a:t>
            </a: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)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35560" y="3050540"/>
            <a:ext cx="1296670" cy="2921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ee$Number(</a:t>
            </a:r>
            <a:r>
              <a:rPr lang="en-US" altLang="en-US" b="0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pi</a:t>
            </a: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)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Text Box 96"/>
          <p:cNvSpPr txBox="1"/>
          <p:nvPr/>
        </p:nvSpPr>
        <p:spPr>
          <a:xfrm>
            <a:off x="41275" y="3685540"/>
            <a:ext cx="3491230" cy="2921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ee$List(</a:t>
            </a:r>
            <a:r>
              <a:rPr lang="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list(</a:t>
            </a:r>
            <a:r>
              <a:rPr lang="" altLang="en-US" b="0">
                <a:solidFill>
                  <a:srgbClr val="0070C0"/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pi,'Hello world!',</a:t>
            </a:r>
            <a:r>
              <a:rPr lang="" altLang="en-US" b="0">
                <a:solidFill>
                  <a:srgbClr val="FF0000"/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TRUE</a:t>
            </a:r>
            <a:r>
              <a:rPr lang="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)</a:t>
            </a: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)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Text Box 98"/>
          <p:cNvSpPr txBox="1"/>
          <p:nvPr/>
        </p:nvSpPr>
        <p:spPr>
          <a:xfrm>
            <a:off x="35560" y="4279900"/>
            <a:ext cx="3308350" cy="713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ee$Dictionary(list(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name = 'antony',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                  age = 15,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                  sex = 'M'</a:t>
            </a: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))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41275" y="5032375"/>
            <a:ext cx="2028190" cy="2921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ee$</a:t>
            </a:r>
            <a:r>
              <a:rPr lang="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Date</a:t>
            </a: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(</a:t>
            </a:r>
            <a:r>
              <a:rPr lang="en-US" altLang="en-US" b="0">
                <a:solidFill>
                  <a:srgbClr val="0070C0"/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'2020-02-02'</a:t>
            </a: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)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Pentagon 105"/>
          <p:cNvSpPr/>
          <p:nvPr/>
        </p:nvSpPr>
        <p:spPr>
          <a:xfrm>
            <a:off x="0" y="5396865"/>
            <a:ext cx="2808605" cy="43180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Text Box 102"/>
          <p:cNvSpPr txBox="1"/>
          <p:nvPr/>
        </p:nvSpPr>
        <p:spPr>
          <a:xfrm>
            <a:off x="-12065" y="5472113"/>
            <a:ext cx="2884805" cy="41529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Basic</a:t>
            </a: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 </a:t>
            </a:r>
            <a:r>
              <a:rPr kumimoji="0" lang="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visualization parameters</a:t>
            </a:r>
            <a:r>
              <a:rPr kumimoji="0" lang="en-US" altLang="en-US" sz="14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kumimoji="0" lang="en-US" altLang="en-US" sz="14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Text Box 110"/>
          <p:cNvSpPr txBox="1"/>
          <p:nvPr/>
        </p:nvSpPr>
        <p:spPr>
          <a:xfrm>
            <a:off x="4445" y="5854700"/>
            <a:ext cx="2983865" cy="17697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14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ee_map (eeobject   = ,</a:t>
            </a:r>
            <a:endParaRPr kumimoji="0" lang="" altLang="en-US" sz="14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14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       vizparams   = ,</a:t>
            </a:r>
            <a:endParaRPr kumimoji="0" lang="" altLang="en-US" sz="14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14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       zoom_start  = ,</a:t>
            </a:r>
            <a:endParaRPr kumimoji="0" lang="" altLang="en-US" sz="14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14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       objname     = ,</a:t>
            </a:r>
            <a:endParaRPr kumimoji="0" lang="" altLang="en-US" sz="14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14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       quiet       = ,</a:t>
            </a:r>
            <a:endParaRPr kumimoji="0" lang="" altLang="en-US" sz="14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14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       maximage    = ,</a:t>
            </a:r>
            <a:endParaRPr kumimoji="0" lang="" altLang="en-US" sz="14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14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)</a:t>
            </a:r>
            <a:endParaRPr kumimoji="0" lang="" altLang="en-US" sz="14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121" name="Text Box 120"/>
          <p:cNvSpPr txBox="1"/>
          <p:nvPr/>
        </p:nvSpPr>
        <p:spPr>
          <a:xfrm>
            <a:off x="5080" y="7677150"/>
            <a:ext cx="3455670" cy="1877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library(</a:t>
            </a: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rgee</a:t>
            </a: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)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library(</a:t>
            </a: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cptcity</a:t>
            </a: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)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cpt_pal = cpt(pal = 'grass_elevation')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image &lt;- ee$Image('CGIAR/SRTM90_V4')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ee_map(image,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      vizparams = list(min = 0,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			 </a:t>
            </a: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max = 5000,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			 </a:t>
            </a: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palette= cpt_pal),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      zoom_start = 2,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      objname = 'SRTM90_V4')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2885</Words>
  <Application>WPS Presentation</Application>
  <PresentationFormat/>
  <Paragraphs>140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7" baseType="lpstr">
      <vt:lpstr>Arial</vt:lpstr>
      <vt:lpstr>SimSun</vt:lpstr>
      <vt:lpstr>Wingdings</vt:lpstr>
      <vt:lpstr>Source Sans Pro</vt:lpstr>
      <vt:lpstr>Helvetica Light</vt:lpstr>
      <vt:lpstr>Source Sans Pro Light</vt:lpstr>
      <vt:lpstr>Gubbi</vt:lpstr>
      <vt:lpstr>Source Sans Pro Semibold</vt:lpstr>
      <vt:lpstr>Avenir Roman</vt:lpstr>
      <vt:lpstr>Uroob</vt:lpstr>
      <vt:lpstr>FontAwesome</vt:lpstr>
      <vt:lpstr>Menlo</vt:lpstr>
      <vt:lpstr>Gill Sans</vt:lpstr>
      <vt:lpstr>Helvetica</vt:lpstr>
      <vt:lpstr>Helvetica Neue</vt:lpstr>
      <vt:lpstr>Monospace</vt:lpstr>
      <vt:lpstr>42</vt:lpstr>
      <vt:lpstr>微软雅黑</vt:lpstr>
      <vt:lpstr>Arial Unicode MS</vt:lpstr>
      <vt:lpstr>Source Sans Pro Light</vt:lpstr>
      <vt:lpstr>Droid Sans Fallback</vt:lpstr>
      <vt:lpstr>MT Extra</vt:lpstr>
      <vt:lpstr>Times New Roman</vt:lpstr>
      <vt:lpstr>Fira Code</vt:lpstr>
      <vt:lpstr>FreeSans</vt:lpstr>
      <vt:lpstr>White</vt:lpstr>
      <vt:lpstr>Google Earth Engine with R : : CHEAT SHEET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dc:creator/>
  <cp:lastModifiedBy>antony</cp:lastModifiedBy>
  <cp:revision>30</cp:revision>
  <dcterms:created xsi:type="dcterms:W3CDTF">2020-03-10T04:17:24Z</dcterms:created>
  <dcterms:modified xsi:type="dcterms:W3CDTF">2020-03-10T04:17:24Z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