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E8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7B018BB-80A7-4F77-B60F-C8B233D01FF8}" styleName="">
    <a:wholeTbl>
      <a:tcTxStyle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Style>
        <a:tcBdr/>
        <a:fill>
          <a:solidFill>
            <a:srgbClr val="E1E0DA"/>
          </a:solidFill>
        </a:fill>
      </a:tcStyle>
    </a:band2H>
    <a:firstCol>
      <a:tcTxStyle b="on"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33BA23B1-9221-436E-865A-0063620EA4FD}" styleName="">
    <a:wholeTbl>
      <a:tcTxStyle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Style>
        <a:tcBdr/>
        <a:fill>
          <a:solidFill>
            <a:srgbClr val="DEDEDF"/>
          </a:solidFill>
        </a:fill>
      </a:tcStyle>
    </a:band2H>
    <a:firstCol>
      <a:tcTxStyle b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 hasCustomPrompt="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 hasCustomPrompt="1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123190" indent="-123190">
              <a:defRPr sz="1000"/>
            </a:lvl1pPr>
            <a:lvl2pPr marL="567690" indent="-123190">
              <a:defRPr sz="1000"/>
            </a:lvl2pPr>
            <a:lvl3pPr marL="1012190" indent="-123190">
              <a:defRPr sz="1000"/>
            </a:lvl3pPr>
            <a:lvl4pPr marL="1456690" indent="-123190">
              <a:defRPr sz="1000"/>
            </a:lvl4pPr>
            <a:lvl5pPr marL="1901190" indent="-123190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685" indent="-146685">
              <a:defRPr b="1"/>
            </a:lvl1pPr>
            <a:lvl2pPr marL="489585" indent="-146685">
              <a:defRPr b="1"/>
            </a:lvl2pPr>
            <a:lvl3pPr marL="832485" indent="-146685">
              <a:defRPr b="1"/>
            </a:lvl3pPr>
            <a:lvl4pPr marL="1175385" indent="-146685">
              <a:defRPr b="1"/>
            </a:lvl4pPr>
            <a:lvl5pPr marL="1518285" indent="-146685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7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6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5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4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3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13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" y="5784533"/>
            <a:ext cx="3312795" cy="255270"/>
          </a:xfrm>
          <a:prstGeom prst="rect">
            <a:avLst/>
          </a:prstGeom>
          <a:solidFill>
            <a:srgbClr val="2E82FC">
              <a:alpha val="52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 flipV="1">
            <a:off x="3005455" y="10338435"/>
            <a:ext cx="10669905" cy="190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9" name="Basics"/>
          <p:cNvSpPr txBox="1"/>
          <p:nvPr/>
        </p:nvSpPr>
        <p:spPr>
          <a:xfrm>
            <a:off x="282688" y="1344612"/>
            <a:ext cx="983615" cy="467995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3600">
                <a:latin typeface="Uroob" panose="00000800000000000000" charset="0"/>
                <a:cs typeface="Uroob" panose="00000800000000000000" charset="0"/>
              </a:rPr>
              <a:t>Basics</a:t>
            </a:r>
            <a:endParaRPr sz="3600"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CC BY SA Your Name •  your@email.com  •  844-448-1212 • your.website.com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2932209"/>
            <a:ext cx="3093870" cy="70693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lnSpcReduction="2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9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583048" y="2331453"/>
            <a:ext cx="2496254" cy="372246"/>
          </a:xfrm>
          <a:prstGeom prst="rect">
            <a:avLst/>
          </a:prstGeom>
          <a:ln w="12700">
            <a:miter lim="400000"/>
          </a:ln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589203" y="6495822"/>
            <a:ext cx="2483943" cy="276125"/>
            <a:chOff x="0" y="0"/>
            <a:chExt cx="2483942" cy="276123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58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23328" y="7098955"/>
            <a:ext cx="3078715" cy="39205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163" name="Use visual emphasis (like color, size, and font weight) to make important information easy to find."/>
          <p:cNvSpPr txBox="1"/>
          <p:nvPr/>
        </p:nvSpPr>
        <p:spPr>
          <a:xfrm>
            <a:off x="323328" y="8750206"/>
            <a:ext cx="3078715" cy="5812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64" name="dplyr::lag() - Offset elements by 1…"/>
          <p:cNvSpPr txBox="1"/>
          <p:nvPr/>
        </p:nvSpPr>
        <p:spPr>
          <a:xfrm>
            <a:off x="653726" y="9432114"/>
            <a:ext cx="2354898" cy="355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9000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65" name="Each cheatsheet should be licensed under the creative commons license.…"/>
          <p:cNvSpPr txBox="1"/>
          <p:nvPr/>
        </p:nvSpPr>
        <p:spPr>
          <a:xfrm>
            <a:off x="3777692" y="8618211"/>
            <a:ext cx="3129507" cy="116950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creatve commons, put CC'd by &lt;your name&gt; in the small print at the bottom of each page and link it to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http://creativecommons.org/licenses/by/4.0/</a:t>
            </a:r>
            <a:endParaRPr b="1"/>
          </a:p>
        </p:txBody>
      </p:sp>
      <p:grpSp>
        <p:nvGrpSpPr>
          <p:cNvPr id="168" name="Group"/>
          <p:cNvGrpSpPr/>
          <p:nvPr/>
        </p:nvGrpSpPr>
        <p:grpSpPr>
          <a:xfrm>
            <a:off x="3860953" y="4195895"/>
            <a:ext cx="2818195" cy="228903"/>
            <a:chOff x="0" y="0"/>
            <a:chExt cx="2818194" cy="228901"/>
          </a:xfrm>
        </p:grpSpPr>
        <p:sp>
          <p:nvSpPr>
            <p:cNvPr id="166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1710180"/>
            <a:ext cx="2912301" cy="47109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738753" y="3206077"/>
            <a:ext cx="3207385" cy="47109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Fit sections to content. Try several different layouts.…"/>
          <p:cNvSpPr txBox="1"/>
          <p:nvPr/>
        </p:nvSpPr>
        <p:spPr>
          <a:xfrm>
            <a:off x="3738753" y="5163510"/>
            <a:ext cx="2537609" cy="165219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4" name="Group"/>
          <p:cNvGrpSpPr/>
          <p:nvPr/>
        </p:nvGrpSpPr>
        <p:grpSpPr>
          <a:xfrm>
            <a:off x="3795729" y="2206593"/>
            <a:ext cx="827379" cy="215901"/>
            <a:chOff x="0" y="0"/>
            <a:chExt cx="827378" cy="215900"/>
          </a:xfrm>
        </p:grpSpPr>
        <p:sp>
          <p:nvSpPr>
            <p:cNvPr id="172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4754687" y="2201871"/>
            <a:ext cx="840852" cy="397495"/>
            <a:chOff x="0" y="0"/>
            <a:chExt cx="840851" cy="397494"/>
          </a:xfrm>
        </p:grpSpPr>
        <p:sp>
          <p:nvSpPr>
            <p:cNvPr id="175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5720637" y="2204196"/>
            <a:ext cx="840342" cy="679873"/>
            <a:chOff x="0" y="0"/>
            <a:chExt cx="840341" cy="679872"/>
          </a:xfrm>
        </p:grpSpPr>
        <p:sp>
          <p:nvSpPr>
            <p:cNvPr id="178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3860953" y="3694244"/>
            <a:ext cx="2815850" cy="431801"/>
            <a:chOff x="0" y="0"/>
            <a:chExt cx="2815849" cy="431800"/>
          </a:xfrm>
        </p:grpSpPr>
        <p:sp>
          <p:nvSpPr>
            <p:cNvPr id="181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2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84" name="SUBSUBTITLE"/>
          <p:cNvSpPr txBox="1"/>
          <p:nvPr/>
        </p:nvSpPr>
        <p:spPr>
          <a:xfrm>
            <a:off x="3860953" y="4526399"/>
            <a:ext cx="965455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344612"/>
            <a:ext cx="2823845" cy="467995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3600">
                <a:latin typeface="Uroob" panose="00000800000000000000" charset="0"/>
                <a:cs typeface="Uroob" panose="00000800000000000000" charset="0"/>
              </a:rPr>
              <a:t>Layout Suggestions</a:t>
            </a:r>
            <a:endParaRPr sz="3600"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86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7" name="Copyright"/>
          <p:cNvSpPr txBox="1"/>
          <p:nvPr/>
        </p:nvSpPr>
        <p:spPr>
          <a:xfrm>
            <a:off x="3667488" y="8139981"/>
            <a:ext cx="1343026" cy="4318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grpSp>
        <p:nvGrpSpPr>
          <p:cNvPr id="3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7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3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3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pic>
          <p:nvPicPr>
            <p:cNvPr id="5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noFill/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88" name="Line"/>
          <p:cNvSpPr/>
          <p:nvPr/>
        </p:nvSpPr>
        <p:spPr>
          <a:xfrm>
            <a:off x="3635278" y="803257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344612"/>
            <a:ext cx="2383155" cy="467995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3600">
                <a:latin typeface="Uroob" panose="00000800000000000000" charset="0"/>
                <a:cs typeface="Uroob" panose="00000800000000000000" charset="0"/>
              </a:rPr>
              <a:t>Useful Element</a:t>
            </a:r>
            <a:r>
              <a:t>s</a:t>
            </a:r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1" name="Logistics"/>
          <p:cNvSpPr txBox="1"/>
          <p:nvPr/>
        </p:nvSpPr>
        <p:spPr>
          <a:xfrm>
            <a:off x="10573099" y="1342374"/>
            <a:ext cx="1279525" cy="467995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3600">
                <a:latin typeface="Uroob" panose="00000800000000000000" charset="0"/>
                <a:cs typeface="Uroob" panose="00000800000000000000" charset="0"/>
              </a:rPr>
              <a:t>Logistics</a:t>
            </a:r>
            <a:endParaRPr sz="3600"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93" name="Table"/>
          <p:cNvGraphicFramePr/>
          <p:nvPr/>
        </p:nvGraphicFramePr>
        <p:xfrm>
          <a:off x="7387981" y="9076514"/>
          <a:ext cx="19120966" cy="22157505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/>
                <a:gridCol w="189023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  <a:endParaRPr sz="900" b="1">
                        <a:solidFill>
                          <a:srgbClr val="D5553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  <a:endParaRPr sz="900" b="1">
                        <a:solidFill>
                          <a:srgbClr val="D5553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  <a:endParaRPr sz="900">
                        <a:sym typeface="Source Sans Pro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  <a:endParaRPr sz="900">
                        <a:sym typeface="Source Sans Pro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  <a:endParaRPr sz="900">
                        <a:sym typeface="Source Sans Pro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4" name="    "/>
          <p:cNvSpPr txBox="1"/>
          <p:nvPr/>
        </p:nvSpPr>
        <p:spPr>
          <a:xfrm>
            <a:off x="7387981" y="4508935"/>
            <a:ext cx="2015956" cy="4774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195" name="These are just font awesome characters"/>
          <p:cNvSpPr txBox="1"/>
          <p:nvPr/>
        </p:nvSpPr>
        <p:spPr>
          <a:xfrm>
            <a:off x="7346923" y="4249426"/>
            <a:ext cx="2763056" cy="29964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These are just f</a:t>
            </a:r>
            <a:r>
              <a:rPr b="1"/>
              <a:t>ont awesome</a:t>
            </a:r>
            <a:r>
              <a:t> characters</a:t>
            </a:r>
          </a:p>
        </p:txBody>
      </p:sp>
      <p:sp>
        <p:nvSpPr>
          <p:cNvPr id="202" name="ICONS"/>
          <p:cNvSpPr txBox="1"/>
          <p:nvPr/>
        </p:nvSpPr>
        <p:spPr>
          <a:xfrm>
            <a:off x="7189707" y="4060795"/>
            <a:ext cx="457354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203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06" name="CODE"/>
          <p:cNvSpPr txBox="1"/>
          <p:nvPr/>
        </p:nvSpPr>
        <p:spPr>
          <a:xfrm>
            <a:off x="7189707" y="1857135"/>
            <a:ext cx="40569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207" name="ggplot(mpg, aes(hwy, cty)) +…"/>
          <p:cNvSpPr txBox="1"/>
          <p:nvPr/>
        </p:nvSpPr>
        <p:spPr>
          <a:xfrm>
            <a:off x="7394331" y="2512088"/>
            <a:ext cx="280549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geom_point(aes(size = fl))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346923" y="2034030"/>
            <a:ext cx="2763056" cy="47109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can help explain"/>
          <p:cNvSpPr/>
          <p:nvPr/>
        </p:nvSpPr>
        <p:spPr>
          <a:xfrm>
            <a:off x="8357143" y="3131961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7387981" y="3127595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sp>
        <p:nvSpPr>
          <p:cNvPr id="213" name="Line"/>
          <p:cNvSpPr/>
          <p:nvPr/>
        </p:nvSpPr>
        <p:spPr>
          <a:xfrm>
            <a:off x="7770290" y="6891518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8386940" y="68915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9" name="Table"/>
          <p:cNvGraphicFramePr/>
          <p:nvPr/>
        </p:nvGraphicFramePr>
        <p:xfrm>
          <a:off x="7972552" y="5663442"/>
          <a:ext cx="650939" cy="609601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20" name="Line"/>
          <p:cNvSpPr/>
          <p:nvPr/>
        </p:nvSpPr>
        <p:spPr>
          <a:xfrm>
            <a:off x="7800961" y="578089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1" name="code"/>
          <p:cNvSpPr/>
          <p:nvPr/>
        </p:nvSpPr>
        <p:spPr>
          <a:xfrm>
            <a:off x="9326304" y="3127992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222" name="Line"/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3" name="Line"/>
          <p:cNvSpPr/>
          <p:nvPr/>
        </p:nvSpPr>
        <p:spPr>
          <a:xfrm>
            <a:off x="7148465" y="40056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4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5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6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7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</a:rPr>
              <a:t>fortawesome.github.io/Font-Awesome/get-started/</a:t>
            </a:r>
            <a:endParaRPr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8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48683"/>
            <a:ext cx="2912301" cy="81399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/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229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30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31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32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33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34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5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249" name="Group"/>
          <p:cNvGrpSpPr/>
          <p:nvPr/>
        </p:nvGrpSpPr>
        <p:grpSpPr>
          <a:xfrm>
            <a:off x="392579" y="4503609"/>
            <a:ext cx="2877191" cy="1066589"/>
            <a:chOff x="0" y="0"/>
            <a:chExt cx="2877189" cy="1066587"/>
          </a:xfrm>
        </p:grpSpPr>
        <p:pic>
          <p:nvPicPr>
            <p:cNvPr id="237" name="ggplot2-cheatsheet.png" descr="ggplot2-cheatsheet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  <a:headEnd/>
              <a:tailEnd/>
            </a:ln>
            <a:effectLst/>
          </p:spPr>
        </p:pic>
        <p:grpSp>
          <p:nvGrpSpPr>
            <p:cNvPr id="240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238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9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48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241" name="ggplot2-cheatsheet.png" descr="ggplot2-cheatsheet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  <a:headEnd/>
                <a:tailEnd/>
              </a:ln>
              <a:effectLst/>
            </p:spPr>
          </p:pic>
          <p:sp>
            <p:nvSpPr>
              <p:cNvPr id="242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243" name="ggplot2-cheatsheet.png" descr="ggplot2-cheatsheet.png"/>
              <p:cNvPicPr>
                <a:picLocks noChangeAspect="1"/>
              </p:cNvPicPr>
              <p:nvPr/>
            </p:nvPicPr>
            <p:blipFill>
              <a:blip r:embed="rId3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244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245" name="ggplot2-cheatsheet.png" descr="ggplot2-cheatsheet.png"/>
              <p:cNvPicPr>
                <a:picLocks noChangeAspect="1"/>
              </p:cNvPicPr>
              <p:nvPr/>
            </p:nvPicPr>
            <p:blipFill>
              <a:blip r:embed="rId3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246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247" name="ggplot2-cheatsheet.png" descr="ggplot2-cheatsheet.png"/>
              <p:cNvPicPr>
                <a:picLocks noChangeAspect="1"/>
              </p:cNvPicPr>
              <p:nvPr/>
            </p:nvPicPr>
            <p:blipFill>
              <a:blip r:embed="rId3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</p:grpSp>
      <p:grpSp>
        <p:nvGrpSpPr>
          <p:cNvPr id="257" name="Group"/>
          <p:cNvGrpSpPr/>
          <p:nvPr/>
        </p:nvGrpSpPr>
        <p:grpSpPr>
          <a:xfrm>
            <a:off x="583598" y="7724812"/>
            <a:ext cx="2495154" cy="781281"/>
            <a:chOff x="0" y="0"/>
            <a:chExt cx="2495152" cy="781279"/>
          </a:xfrm>
        </p:grpSpPr>
        <p:sp>
          <p:nvSpPr>
            <p:cNvPr id="250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  <a:endParaRPr b="0"/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  <a:endParaRPr b="0"/>
            </a:p>
          </p:txBody>
        </p:sp>
        <p:grpSp>
          <p:nvGrpSpPr>
            <p:cNvPr id="253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251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252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254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255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pic>
        <p:nvPicPr>
          <p:cNvPr id="258" name="rstudio.png" descr="rstudi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59" name="devtools.png" descr="devtool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0018" y="6913984"/>
            <a:ext cx="657483" cy="762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0" name="forcats.png" descr="forcat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3992" y="6913984"/>
            <a:ext cx="657483" cy="762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1" name="tibble.png" descr="tibbl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7967" y="6913984"/>
            <a:ext cx="657483" cy="762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841" y="7960462"/>
            <a:ext cx="448425" cy="4485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77" name="Group"/>
          <p:cNvGrpSpPr/>
          <p:nvPr/>
        </p:nvGrpSpPr>
        <p:grpSpPr>
          <a:xfrm>
            <a:off x="9616599" y="7962483"/>
            <a:ext cx="444501" cy="444501"/>
            <a:chOff x="0" y="0"/>
            <a:chExt cx="444500" cy="4445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1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73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4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5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6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9059438" y="7960461"/>
            <a:ext cx="448425" cy="448545"/>
            <a:chOff x="0" y="0"/>
            <a:chExt cx="448424" cy="448544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79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0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1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2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7949040" y="7960462"/>
            <a:ext cx="448425" cy="448544"/>
            <a:chOff x="0" y="0"/>
            <a:chExt cx="448424" cy="448543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85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8504239" y="7960462"/>
            <a:ext cx="448425" cy="448544"/>
            <a:chOff x="0" y="0"/>
            <a:chExt cx="448424" cy="448543"/>
          </a:xfrm>
        </p:grpSpPr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88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" name="Picture 1" descr="logo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76760" y="145415"/>
            <a:ext cx="1443990" cy="1597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7725" y="5650865"/>
            <a:ext cx="2863215" cy="1667510"/>
          </a:xfrm>
          <a:prstGeom prst="rect">
            <a:avLst/>
          </a:prstGeom>
        </p:spPr>
      </p:pic>
      <p:sp>
        <p:nvSpPr>
          <p:cNvPr id="151" name="Four Column Layout : : CHEAT SHEET"/>
          <p:cNvSpPr txBox="1"/>
          <p:nvPr>
            <p:ph type="title"/>
          </p:nvPr>
        </p:nvSpPr>
        <p:spPr>
          <a:xfrm>
            <a:off x="132080" y="433070"/>
            <a:ext cx="10513695" cy="803275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sz="6600">
                <a:solidFill>
                  <a:schemeClr val="bg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</a:rPr>
              <a:t>Google Earth Earth with R </a:t>
            </a:r>
            <a:r>
              <a:rPr sz="6600">
                <a:solidFill>
                  <a:schemeClr val="bg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</a:rPr>
              <a:t>: : </a:t>
            </a:r>
            <a:r>
              <a:rPr sz="6600">
                <a:solidFill>
                  <a:schemeClr val="bg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  <a:sym typeface="Source Sans Pro Semibold"/>
              </a:rPr>
              <a:t>CHEAT SHEET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42" charset="0"/>
                <a:cs typeface="42" charset="0"/>
              </a:rPr>
              <a:t> </a:t>
            </a:r>
            <a:endParaRPr>
              <a:solidFill>
                <a:schemeClr val="bg1">
                  <a:lumMod val="50000"/>
                </a:schemeClr>
              </a:solidFill>
              <a:latin typeface="42" charset="0"/>
              <a:cs typeface="42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3985" y="10029825"/>
            <a:ext cx="904240" cy="6318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3236</Words>
  <Application>WPS Presentation</Application>
  <PresentationFormat/>
  <Paragraphs>122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90" baseType="lpstr">
      <vt:lpstr>Arial</vt:lpstr>
      <vt:lpstr>SimSun</vt:lpstr>
      <vt:lpstr>Wingdings</vt:lpstr>
      <vt:lpstr>Source Sans Pro</vt:lpstr>
      <vt:lpstr>Helvetica Light</vt:lpstr>
      <vt:lpstr>Source Sans Pro Light</vt:lpstr>
      <vt:lpstr>Gubbi</vt:lpstr>
      <vt:lpstr>Source Sans Pro Semibold</vt:lpstr>
      <vt:lpstr>Avenir Roman</vt:lpstr>
      <vt:lpstr>FontAwesome</vt:lpstr>
      <vt:lpstr>Menlo</vt:lpstr>
      <vt:lpstr>Gill Sans</vt:lpstr>
      <vt:lpstr>Helvetica</vt:lpstr>
      <vt:lpstr>Helvetica Neue</vt:lpstr>
      <vt:lpstr>微软雅黑</vt:lpstr>
      <vt:lpstr>Arial Unicode MS</vt:lpstr>
      <vt:lpstr>Source Sans Pro Light</vt:lpstr>
      <vt:lpstr>42</vt:lpstr>
      <vt:lpstr>FreeSans</vt:lpstr>
      <vt:lpstr>Bitstream Charter</vt:lpstr>
      <vt:lpstr>Ani</vt:lpstr>
      <vt:lpstr>eufm10</vt:lpstr>
      <vt:lpstr>Fira Code</vt:lpstr>
      <vt:lpstr>Andale Mono</vt:lpstr>
      <vt:lpstr>AnjaliOldLipi</vt:lpstr>
      <vt:lpstr>DejaVu Serif</vt:lpstr>
      <vt:lpstr>Dingbats</vt:lpstr>
      <vt:lpstr>FontAwesome</vt:lpstr>
      <vt:lpstr>FreeMono</vt:lpstr>
      <vt:lpstr>FreeSerif</vt:lpstr>
      <vt:lpstr>Gargi</vt:lpstr>
      <vt:lpstr>Garuda</vt:lpstr>
      <vt:lpstr>Georgia</vt:lpstr>
      <vt:lpstr>GLYPHICONS Halflings</vt:lpstr>
      <vt:lpstr>Impact</vt:lpstr>
      <vt:lpstr>Jamrul</vt:lpstr>
      <vt:lpstr>KacstArt</vt:lpstr>
      <vt:lpstr>KacstBook</vt:lpstr>
      <vt:lpstr>KacstDecorative</vt:lpstr>
      <vt:lpstr>KacstDigital</vt:lpstr>
      <vt:lpstr>KacstFarsi</vt:lpstr>
      <vt:lpstr>KacstLetter</vt:lpstr>
      <vt:lpstr>KacstNaskh</vt:lpstr>
      <vt:lpstr>KacstOffice</vt:lpstr>
      <vt:lpstr>KacstTitle</vt:lpstr>
      <vt:lpstr>KacstTitleL</vt:lpstr>
      <vt:lpstr>Kalimati</vt:lpstr>
      <vt:lpstr>Keraleeyam</vt:lpstr>
      <vt:lpstr>Khmer OS</vt:lpstr>
      <vt:lpstr>Khmer OS System</vt:lpstr>
      <vt:lpstr>Kinnari</vt:lpstr>
      <vt:lpstr>Laksaman</vt:lpstr>
      <vt:lpstr>Liberation Mono</vt:lpstr>
      <vt:lpstr>Liberation Sans</vt:lpstr>
      <vt:lpstr>Liberation Sans Narrow</vt:lpstr>
      <vt:lpstr>Liberation Serif</vt:lpstr>
      <vt:lpstr>Likhan</vt:lpstr>
      <vt:lpstr>LKLUG</vt:lpstr>
      <vt:lpstr>Lohit Assamese</vt:lpstr>
      <vt:lpstr>Lohit Bengali</vt:lpstr>
      <vt:lpstr>Lohit Devanagari</vt:lpstr>
      <vt:lpstr>Lohit Gujarati</vt:lpstr>
      <vt:lpstr>Lohit Gurmukhi</vt:lpstr>
      <vt:lpstr>Lohit Kannada</vt:lpstr>
      <vt:lpstr>Lohit Malayalam</vt:lpstr>
      <vt:lpstr>Lohit Odia</vt:lpstr>
      <vt:lpstr>Lohit Tamil</vt:lpstr>
      <vt:lpstr>Lohit Tamil Classical</vt:lpstr>
      <vt:lpstr>Lohit Telugu</vt:lpstr>
      <vt:lpstr>Loma</vt:lpstr>
      <vt:lpstr>Manjari</vt:lpstr>
      <vt:lpstr>MathJax_AMS</vt:lpstr>
      <vt:lpstr>MathJax_Caligraphic</vt:lpstr>
      <vt:lpstr>MathJax_Fraktur</vt:lpstr>
      <vt:lpstr>MathJax_Main</vt:lpstr>
      <vt:lpstr>MathJax_Math</vt:lpstr>
      <vt:lpstr>MathJax_SansSerif</vt:lpstr>
      <vt:lpstr>MathJax_Script</vt:lpstr>
      <vt:lpstr>MathJax_Size1</vt:lpstr>
      <vt:lpstr>MathJax_Size2</vt:lpstr>
      <vt:lpstr>MathJax_Size3</vt:lpstr>
      <vt:lpstr>MathJax_Size4</vt:lpstr>
      <vt:lpstr>MathJax_Typewriter</vt:lpstr>
      <vt:lpstr>MathJax_Vector</vt:lpstr>
      <vt:lpstr>MathJax_Vector-Bold</vt:lpstr>
      <vt:lpstr>MathJax_WinChrome</vt:lpstr>
      <vt:lpstr>MathJax_WinIE6</vt:lpstr>
      <vt:lpstr>Meera</vt:lpstr>
      <vt:lpstr>Mitra Mono</vt:lpstr>
      <vt:lpstr>Monospace</vt:lpstr>
      <vt:lpstr>mry_KacstQurn</vt:lpstr>
      <vt:lpstr>msam10</vt:lpstr>
      <vt:lpstr>MT Extra</vt:lpstr>
      <vt:lpstr>Mukti Narrow</vt:lpstr>
      <vt:lpstr>Nakula</vt:lpstr>
      <vt:lpstr>Navilu</vt:lpstr>
      <vt:lpstr>Nimbus Mono L</vt:lpstr>
      <vt:lpstr>Nimbus Roman No9 L</vt:lpstr>
      <vt:lpstr>Nimbus Sans L</vt:lpstr>
      <vt:lpstr>Norasi</vt:lpstr>
      <vt:lpstr>Noto Kufi Arabic</vt:lpstr>
      <vt:lpstr>Noto Mono</vt:lpstr>
      <vt:lpstr>Noto Music</vt:lpstr>
      <vt:lpstr>Noto Naskh Arabic</vt:lpstr>
      <vt:lpstr>Noto Naskh Arabic UI</vt:lpstr>
      <vt:lpstr>Noto Nastaliq Urdu</vt:lpstr>
      <vt:lpstr>Noto Sans</vt:lpstr>
      <vt:lpstr>Noto Sans Adlam</vt:lpstr>
      <vt:lpstr>Noto Sans Adlam Unjoined</vt:lpstr>
      <vt:lpstr>Noto Sans Anatolian Hieroglyphs</vt:lpstr>
      <vt:lpstr>Noto Sans Arabic</vt:lpstr>
      <vt:lpstr>Noto Sans Arabic UI</vt:lpstr>
      <vt:lpstr>Noto Sans Armenian</vt:lpstr>
      <vt:lpstr>Noto Sans Avestan</vt:lpstr>
      <vt:lpstr>Noto Sans Bamum</vt:lpstr>
      <vt:lpstr>Noto Sans Bassa Vah</vt:lpstr>
      <vt:lpstr>Noto Sans Batak</vt:lpstr>
      <vt:lpstr>Noto Sans Bengali</vt:lpstr>
      <vt:lpstr>Noto Sans Bengali UI</vt:lpstr>
      <vt:lpstr>Noto Sans Bhaiksuki</vt:lpstr>
      <vt:lpstr>Noto Sans Brahmi</vt:lpstr>
      <vt:lpstr>Noto Sans Buginese</vt:lpstr>
      <vt:lpstr>Noto Sans Buhid</vt:lpstr>
      <vt:lpstr>Noto Sans Canadian Aboriginal</vt:lpstr>
      <vt:lpstr>Noto Sans Carian</vt:lpstr>
      <vt:lpstr>Noto Sans Caucasian Albanian</vt:lpstr>
      <vt:lpstr>Noto Sans Chakma</vt:lpstr>
      <vt:lpstr>Noto Sans Cham</vt:lpstr>
      <vt:lpstr>Noto Sans Cherokee</vt:lpstr>
      <vt:lpstr>Noto Sans CJK HK</vt:lpstr>
      <vt:lpstr>Noto Sans CJK JP</vt:lpstr>
      <vt:lpstr>Noto Sans CJK KR</vt:lpstr>
      <vt:lpstr>Noto Sans CJK SC</vt:lpstr>
      <vt:lpstr>Noto Sans CJK TC</vt:lpstr>
      <vt:lpstr>Noto Sans Coptic</vt:lpstr>
      <vt:lpstr>Noto Sans Cuneiform</vt:lpstr>
      <vt:lpstr>Noto Sans Cypriot</vt:lpstr>
      <vt:lpstr>Noto Sans Deseret</vt:lpstr>
      <vt:lpstr>Noto Sans Devanagari</vt:lpstr>
      <vt:lpstr>Noto Sans Devanagari UI</vt:lpstr>
      <vt:lpstr>Noto Sans Georgian</vt:lpstr>
      <vt:lpstr>Noto Sans Glagolitic</vt:lpstr>
      <vt:lpstr>Noto Sans Kaithi</vt:lpstr>
      <vt:lpstr>Noto Sans Kannada</vt:lpstr>
      <vt:lpstr>Noto Sans Multani</vt:lpstr>
      <vt:lpstr>Noto Sans Mro</vt:lpstr>
      <vt:lpstr>Noto Sans Mono CJK SC</vt:lpstr>
      <vt:lpstr>Noto Sans Mono CJK TC</vt:lpstr>
      <vt:lpstr>Noto Sans Newa</vt:lpstr>
      <vt:lpstr>Noto Sans Tagbanwa</vt:lpstr>
      <vt:lpstr>Noto Sans Tai Le</vt:lpstr>
      <vt:lpstr>Noto Serif Kannada</vt:lpstr>
      <vt:lpstr>Noto Serif Khmer</vt:lpstr>
      <vt:lpstr>OpenSymbol</vt:lpstr>
      <vt:lpstr>ori1Uni</vt:lpstr>
      <vt:lpstr>Padauk</vt:lpstr>
      <vt:lpstr>Padauk Book [SIL ]</vt:lpstr>
      <vt:lpstr>padmaa</vt:lpstr>
      <vt:lpstr>padmaa-Bold.1.1</vt:lpstr>
      <vt:lpstr>Pagul</vt:lpstr>
      <vt:lpstr>Phetsarath OT</vt:lpstr>
      <vt:lpstr>Pothana2000</vt:lpstr>
      <vt:lpstr>Purisa</vt:lpstr>
      <vt:lpstr>Rachana</vt:lpstr>
      <vt:lpstr>RaghuMalayalamSans</vt:lpstr>
      <vt:lpstr>Rasa</vt:lpstr>
      <vt:lpstr>Rekha</vt:lpstr>
      <vt:lpstr>Roboto</vt:lpstr>
      <vt:lpstr>Roboto Condensed</vt:lpstr>
      <vt:lpstr>rsfs10</vt:lpstr>
      <vt:lpstr>Saab</vt:lpstr>
      <vt:lpstr>Sahadeva</vt:lpstr>
      <vt:lpstr>Samanata</vt:lpstr>
      <vt:lpstr>Samyak Devanagari</vt:lpstr>
      <vt:lpstr>Samyak Gujarati</vt:lpstr>
      <vt:lpstr>Samyak Malayalam</vt:lpstr>
      <vt:lpstr>Samyak Tamil</vt:lpstr>
      <vt:lpstr>Webdings</vt:lpstr>
      <vt:lpstr>Yrsa</vt:lpstr>
      <vt:lpstr>wasy10</vt:lpstr>
      <vt:lpstr>Waree</vt:lpstr>
      <vt:lpstr>Verdana</vt:lpstr>
      <vt:lpstr>Vemana2000</vt:lpstr>
      <vt:lpstr>URW Palladio L</vt:lpstr>
      <vt:lpstr>URW Gothic L</vt:lpstr>
      <vt:lpstr>URW Chancery L</vt:lpstr>
      <vt:lpstr>URW Bookman L</vt:lpstr>
      <vt:lpstr>Uroob</vt:lpstr>
      <vt:lpstr>White</vt:lpstr>
      <vt:lpstr>HANDLING SPATIAL DATA WITH RGEE : : CHEAT SHEET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dc:creator/>
  <cp:lastModifiedBy>antony</cp:lastModifiedBy>
  <cp:revision>6</cp:revision>
  <dcterms:created xsi:type="dcterms:W3CDTF">2020-03-02T23:34:41Z</dcterms:created>
  <dcterms:modified xsi:type="dcterms:W3CDTF">2020-03-02T23:34:41Z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