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8" r:id="rId4"/>
    <p:sldId id="260" r:id="rId5"/>
    <p:sldId id="261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3286760" y="615950"/>
          <a:ext cx="5618480" cy="458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240"/>
                <a:gridCol w="2809240"/>
              </a:tblGrid>
              <a:tr h="65468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raster_statistic(layer, band, property)</a:t>
                      </a:r>
                      <a:endParaRPr lang="" altLang="en-US"/>
                    </a:p>
                    <a:p>
                      <a:pPr>
                        <a:buNone/>
                      </a:pPr>
                      <a:r>
                        <a:rPr lang="" altLang="en-US"/>
                        <a:t>obs: Siempre se refiere al raster completo</a:t>
                      </a:r>
                      <a:endParaRPr lang="" altLang="en-US"/>
                    </a:p>
                  </a:txBody>
                  <a:tcPr/>
                </a:tc>
                <a:tc hMerge="1">
                  <a:tcPr/>
                </a:tc>
              </a:tr>
              <a:tr h="65468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Nombre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Descripción</a:t>
                      </a:r>
                      <a:endParaRPr lang="" altLang="en-US"/>
                    </a:p>
                  </a:txBody>
                  <a:tcPr/>
                </a:tc>
              </a:tr>
              <a:tr h="65468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layer 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Nombre de la capa del raster (string)</a:t>
                      </a:r>
                      <a:endParaRPr lang="" altLang="en-US"/>
                    </a:p>
                  </a:txBody>
                  <a:tcPr/>
                </a:tc>
              </a:tr>
              <a:tr h="65468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band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el número de banda (integer)</a:t>
                      </a:r>
                      <a:endParaRPr lang="" altLang="en-US"/>
                    </a:p>
                  </a:txBody>
                  <a:tcPr/>
                </a:tc>
              </a:tr>
              <a:tr h="65468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property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Funcion valida para extraer estadísticas básicas cómo:</a:t>
                      </a:r>
                      <a:endParaRPr lang="" altLang="en-US"/>
                    </a:p>
                    <a:p>
                      <a:pPr>
                        <a:buNone/>
                      </a:pPr>
                      <a:r>
                        <a:rPr lang="" altLang="en-US"/>
                        <a:t>* 'max'   : máximo valor </a:t>
                      </a:r>
                      <a:endParaRPr lang="" altLang="en-US"/>
                    </a:p>
                    <a:p>
                      <a:pPr>
                        <a:buNone/>
                      </a:pPr>
                      <a:r>
                        <a:rPr lang="" altLang="en-US"/>
                        <a:t>* 'min'    : mínimo valor</a:t>
                      </a:r>
                      <a:endParaRPr lang="" altLang="en-US"/>
                    </a:p>
                    <a:p>
                      <a:pPr>
                        <a:buNone/>
                      </a:pPr>
                      <a:r>
                        <a:rPr lang="" altLang="en-US"/>
                        <a:t>* 'avg'    :  valor promedio </a:t>
                      </a:r>
                      <a:endParaRPr lang="" altLang="en-US"/>
                    </a:p>
                    <a:p>
                      <a:pPr>
                        <a:buNone/>
                      </a:pPr>
                      <a:r>
                        <a:rPr lang="" altLang="en-US"/>
                        <a:t>* 'range' : rango </a:t>
                      </a:r>
                      <a:endParaRPr lang="" altLang="en-US"/>
                    </a:p>
                    <a:p>
                      <a:pPr>
                        <a:buNone/>
                      </a:pPr>
                      <a:r>
                        <a:rPr lang="" altLang="en-US"/>
                        <a:t>* 'sum'   : suma total </a:t>
                      </a:r>
                      <a:endParaRPr lang="" altLang="en-US"/>
                    </a:p>
                    <a:p>
                      <a:pPr>
                        <a:buNone/>
                      </a:pPr>
                      <a:endParaRPr lang="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4250690" y="6151880"/>
            <a:ext cx="4143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raster_statistic('</a:t>
            </a:r>
            <a:r>
              <a:rPr lang="" altLang="en-US"/>
              <a:t>DEM</a:t>
            </a:r>
            <a:r>
              <a:rPr lang="en-US"/>
              <a:t>', 1, 'avg') → </a:t>
            </a:r>
            <a:r>
              <a:rPr lang="" altLang="en-US"/>
              <a:t>234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3185795" y="1014095"/>
          <a:ext cx="5618480" cy="458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240"/>
                <a:gridCol w="2809240"/>
              </a:tblGrid>
              <a:tr h="65468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raster_value ( </a:t>
                      </a:r>
                      <a:r>
                        <a:rPr lang="" altLang="en-US"/>
                        <a:t>layer ,</a:t>
                      </a:r>
                      <a:r>
                        <a:rPr lang="en-US" altLang="en-US"/>
                        <a:t>band , p</a:t>
                      </a:r>
                      <a:r>
                        <a:rPr lang="" altLang="en-US"/>
                        <a:t>oint</a:t>
                      </a:r>
                      <a:r>
                        <a:rPr lang="en-US" altLang="en-US"/>
                        <a:t> )</a:t>
                      </a:r>
                      <a:endParaRPr lang="en-US" altLang="en-US"/>
                    </a:p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 hMerge="1">
                  <a:tcPr/>
                </a:tc>
              </a:tr>
              <a:tr h="654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Nombre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Descripción</a:t>
                      </a:r>
                      <a:endParaRPr lang="en-US" altLang="en-US"/>
                    </a:p>
                  </a:txBody>
                  <a:tcPr/>
                </a:tc>
              </a:tr>
              <a:tr h="65468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layer</a:t>
                      </a:r>
                      <a:r>
                        <a:rPr lang="en-US" altLang="en-US"/>
                        <a:t> 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Nombre de la capa del raster (string)</a:t>
                      </a:r>
                      <a:endParaRPr lang="en-US" altLang="en-US"/>
                    </a:p>
                  </a:txBody>
                  <a:tcPr/>
                </a:tc>
              </a:tr>
              <a:tr h="654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band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el número de banda (integer)</a:t>
                      </a:r>
                      <a:endParaRPr lang="en-US" altLang="en-US"/>
                    </a:p>
                  </a:txBody>
                  <a:tcPr/>
                </a:tc>
              </a:tr>
              <a:tr h="654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</a:t>
                      </a:r>
                      <a:r>
                        <a:rPr lang="" altLang="en-US"/>
                        <a:t>oint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geometría de punto </a:t>
                      </a:r>
                      <a:r>
                        <a:rPr lang="" altLang="en-US"/>
                        <a:t>($geometry</a:t>
                      </a:r>
                      <a:r>
                        <a:rPr lang="en-US" altLang="en-US"/>
                        <a:t>)</a:t>
                      </a:r>
                      <a:endParaRPr lang="en-US" altLang="en-US"/>
                    </a:p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2953385" y="5050155"/>
            <a:ext cx="6384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raster_value( 'D</a:t>
            </a:r>
            <a:r>
              <a:rPr lang="" altLang="en-US"/>
              <a:t>EM</a:t>
            </a:r>
            <a:r>
              <a:rPr lang="en-US"/>
              <a:t>', 1, $geometry) → 631.2899169921875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084195" y="5667375"/>
            <a:ext cx="64287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'landuse2007' || raster_value( 'land2007',1, $geometry  ) </a:t>
            </a:r>
            <a:endParaRPr lang="en-US"/>
          </a:p>
          <a:p>
            <a:r>
              <a:rPr lang="en-US"/>
              <a:t>||'\n'  || </a:t>
            </a:r>
            <a:endParaRPr lang="en-US"/>
          </a:p>
          <a:p>
            <a:r>
              <a:rPr lang="en-US"/>
              <a:t>'landuse1993' || raster_value( 'land1993',1, $geometry  )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3286760" y="615950"/>
          <a:ext cx="5618480" cy="458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240"/>
                <a:gridCol w="2809240"/>
              </a:tblGrid>
              <a:tr h="65468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buffer(geometry,distance)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</a:tr>
              <a:tr h="654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Nombre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Descripción</a:t>
                      </a:r>
                      <a:endParaRPr lang="en-US" altLang="en-US"/>
                    </a:p>
                  </a:txBody>
                  <a:tcPr/>
                </a:tc>
              </a:tr>
              <a:tr h="65468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geometry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Una geometría vectorial</a:t>
                      </a:r>
                      <a:endParaRPr lang="" altLang="en-US"/>
                    </a:p>
                  </a:txBody>
                  <a:tcPr/>
                </a:tc>
              </a:tr>
              <a:tr h="65468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distance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Distancia del buffer</a:t>
                      </a:r>
                      <a:endParaRPr lang="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1347470" y="3957320"/>
            <a:ext cx="104305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buffer($geometry, </a:t>
            </a:r>
            <a:r>
              <a:rPr lang="" altLang="en-US"/>
              <a:t>2</a:t>
            </a:r>
            <a:r>
              <a:rPr lang="en-US"/>
              <a:t>0.5) → poligono d</a:t>
            </a:r>
            <a:r>
              <a:rPr lang="" altLang="en-US"/>
              <a:t>e x </a:t>
            </a:r>
            <a:r>
              <a:rPr lang="en-US"/>
              <a:t>$geometry </a:t>
            </a:r>
            <a:r>
              <a:rPr lang="" altLang="en-US"/>
              <a:t>con un buffer </a:t>
            </a:r>
            <a:r>
              <a:rPr lang="en-US"/>
              <a:t> d</a:t>
            </a:r>
            <a:r>
              <a:rPr lang="" altLang="en-US"/>
              <a:t>e</a:t>
            </a:r>
            <a:r>
              <a:rPr lang="en-US"/>
              <a:t> </a:t>
            </a:r>
            <a:r>
              <a:rPr lang="" altLang="en-US"/>
              <a:t>2</a:t>
            </a:r>
            <a:r>
              <a:rPr lang="en-US"/>
              <a:t>0.5 </a:t>
            </a:r>
            <a:r>
              <a:rPr lang="" altLang="en-US"/>
              <a:t>unidades según epsg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3286760" y="615950"/>
          <a:ext cx="5618480" cy="458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240"/>
                <a:gridCol w="2809240"/>
              </a:tblGrid>
              <a:tr h="65468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buffer_by_m(geometry, segments)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 hMerge="1">
                  <a:tcPr/>
                </a:tc>
              </a:tr>
              <a:tr h="654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Nombre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Descripción</a:t>
                      </a:r>
                      <a:endParaRPr lang="en-US" altLang="en-US"/>
                    </a:p>
                  </a:txBody>
                  <a:tcPr/>
                </a:tc>
              </a:tr>
              <a:tr h="654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geometry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Una geometría vectorial</a:t>
                      </a:r>
                      <a:endParaRPr lang="en-US" altLang="en-US"/>
                    </a:p>
                  </a:txBody>
                  <a:tcPr/>
                </a:tc>
              </a:tr>
              <a:tr h="654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</a:t>
                      </a:r>
                      <a:r>
                        <a:rPr lang="" altLang="en-US"/>
                        <a:t>segments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N°</a:t>
                      </a:r>
                      <a:r>
                        <a:rPr lang="en-US" altLang="en-US"/>
                        <a:t> de segmentos para aproximar las curvas de cuarto de círculo en el búfer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116330" y="4725670"/>
            <a:ext cx="9959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buffer_by_m(geometry:=geom_from_wkt('LINESTRINGM(1 2 0.5, 4 2 0.2)'),segments:=8)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1348</Words>
  <Application>WPS Presentation</Application>
  <PresentationFormat>宽屏</PresentationFormat>
  <Paragraphs>97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Arial Black</vt:lpstr>
      <vt:lpstr>SimSun</vt:lpstr>
      <vt:lpstr>Droid Sans Fallback</vt:lpstr>
      <vt:lpstr>微软雅黑</vt:lpstr>
      <vt:lpstr>MT Extra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antony</dc:creator>
  <cp:lastModifiedBy>antony</cp:lastModifiedBy>
  <cp:revision>9</cp:revision>
  <dcterms:created xsi:type="dcterms:W3CDTF">2020-02-29T08:17:54Z</dcterms:created>
  <dcterms:modified xsi:type="dcterms:W3CDTF">2020-02-29T08:17:54Z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