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70" r:id="rId4"/>
    <p:sldId id="271" r:id="rId5"/>
    <p:sldId id="268" r:id="rId6"/>
    <p:sldId id="285" r:id="rId7"/>
    <p:sldId id="286" r:id="rId8"/>
    <p:sldId id="269" r:id="rId9"/>
    <p:sldId id="264" r:id="rId10"/>
    <p:sldId id="273" r:id="rId11"/>
    <p:sldId id="291" r:id="rId12"/>
    <p:sldId id="274" r:id="rId13"/>
    <p:sldId id="295" r:id="rId14"/>
    <p:sldId id="275" r:id="rId15"/>
    <p:sldId id="276" r:id="rId16"/>
    <p:sldId id="278" r:id="rId17"/>
    <p:sldId id="281" r:id="rId18"/>
    <p:sldId id="280" r:id="rId19"/>
    <p:sldId id="294" r:id="rId20"/>
    <p:sldId id="293" r:id="rId21"/>
    <p:sldId id="292" r:id="rId22"/>
    <p:sldId id="279" r:id="rId23"/>
    <p:sldId id="258" r:id="rId24"/>
    <p:sldId id="272" r:id="rId25"/>
    <p:sldId id="260" r:id="rId26"/>
    <p:sldId id="287" r:id="rId27"/>
    <p:sldId id="288" r:id="rId28"/>
    <p:sldId id="289"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481" autoAdjust="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484BD5A-224F-446D-ACAE-463F00DDF485}" type="datetimeFigureOut">
              <a:rPr lang="en-US" smtClean="0"/>
              <a:t>9/28/2015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0EDDA50-EC79-4124-8330-2FAAA458476D}"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84BD5A-224F-446D-ACAE-463F00DDF485}"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DA50-EC79-4124-8330-2FAAA45847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84BD5A-224F-446D-ACAE-463F00DDF485}"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DA50-EC79-4124-8330-2FAAA458476D}"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484BD5A-224F-446D-ACAE-463F00DDF485}" type="datetimeFigureOut">
              <a:rPr lang="en-US" smtClean="0"/>
              <a:t>9/28/2015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DA50-EC79-4124-8330-2FAAA458476D}"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484BD5A-224F-446D-ACAE-463F00DDF485}" type="datetimeFigureOut">
              <a:rPr lang="en-US" smtClean="0"/>
              <a:t>9/28/2015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0EDDA50-EC79-4124-8330-2FAAA458476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484BD5A-224F-446D-ACAE-463F00DDF485}" type="datetimeFigureOut">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DDA50-EC79-4124-8330-2FAAA458476D}"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484BD5A-224F-446D-ACAE-463F00DDF485}" type="datetimeFigureOut">
              <a:rPr lang="en-US" smtClean="0"/>
              <a:t>9/28/2015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DDA50-EC79-4124-8330-2FAAA458476D}"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84BD5A-224F-446D-ACAE-463F00DDF485}" type="datetimeFigureOut">
              <a:rPr lang="en-US" smtClean="0"/>
              <a:t>9/28/2015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DDA50-EC79-4124-8330-2FAAA458476D}"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4BD5A-224F-446D-ACAE-463F00DDF485}" type="datetimeFigureOut">
              <a:rPr lang="en-US" smtClean="0"/>
              <a:t>9/28/2015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DDA50-EC79-4124-8330-2FAAA458476D}"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84BD5A-224F-446D-ACAE-463F00DDF485}" type="datetimeFigureOut">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DDA50-EC79-4124-8330-2FAAA458476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84BD5A-224F-446D-ACAE-463F00DDF485}" type="datetimeFigureOut">
              <a:rPr lang="en-US" smtClean="0"/>
              <a:t>9/28/2015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DDA50-EC79-4124-8330-2FAAA458476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484BD5A-224F-446D-ACAE-463F00DDF485}" type="datetimeFigureOut">
              <a:rPr lang="en-US" smtClean="0"/>
              <a:t>9/28/2015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EDDA50-EC79-4124-8330-2FAAA458476D}"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t>
            </a:r>
            <a:r>
              <a:rPr lang="en-US" sz="2200" dirty="0" smtClean="0"/>
              <a:t>Proposal: Gradient Boosting Regression Trees with Variable Learning Rates</a:t>
            </a:r>
            <a:endParaRPr lang="en-US" sz="2200" dirty="0"/>
          </a:p>
        </p:txBody>
      </p:sp>
      <p:sp>
        <p:nvSpPr>
          <p:cNvPr id="3" name="Subtitle 2"/>
          <p:cNvSpPr>
            <a:spLocks noGrp="1"/>
          </p:cNvSpPr>
          <p:nvPr>
            <p:ph type="subTitle" idx="1"/>
          </p:nvPr>
        </p:nvSpPr>
        <p:spPr/>
        <p:txBody>
          <a:bodyPr/>
          <a:lstStyle/>
          <a:p>
            <a:r>
              <a:rPr lang="en-US" dirty="0" smtClean="0"/>
              <a:t>Austin </a:t>
            </a:r>
            <a:r>
              <a:rPr lang="en-US" dirty="0" err="1" smtClean="0"/>
              <a:t>Barket</a:t>
            </a:r>
            <a:endParaRPr lang="en-US" dirty="0"/>
          </a:p>
        </p:txBody>
      </p:sp>
    </p:spTree>
    <p:extLst>
      <p:ext uri="{BB962C8B-B14F-4D97-AF65-F5344CB8AC3E}">
        <p14:creationId xmlns:p14="http://schemas.microsoft.com/office/powerpoint/2010/main" val="1826123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Case Study: Environments occupied by </a:t>
            </a:r>
            <a:r>
              <a:rPr lang="en-US" sz="2800" i="1" dirty="0" smtClean="0"/>
              <a:t>Anguilla </a:t>
            </a:r>
            <a:r>
              <a:rPr lang="en-US" sz="2800" i="1" dirty="0" err="1" smtClean="0"/>
              <a:t>australis</a:t>
            </a:r>
            <a:endParaRPr lang="en-US" sz="2800" dirty="0"/>
          </a:p>
        </p:txBody>
      </p:sp>
      <p:sp>
        <p:nvSpPr>
          <p:cNvPr id="3" name="Content Placeholder 2"/>
          <p:cNvSpPr>
            <a:spLocks noGrp="1"/>
          </p:cNvSpPr>
          <p:nvPr>
            <p:ph sz="quarter" idx="1"/>
          </p:nvPr>
        </p:nvSpPr>
        <p:spPr/>
        <p:txBody>
          <a:bodyPr/>
          <a:lstStyle/>
          <a:p>
            <a:r>
              <a:rPr lang="en-US" dirty="0" smtClean="0"/>
              <a:t>Short finned eel species in New Zealand</a:t>
            </a:r>
          </a:p>
          <a:p>
            <a:r>
              <a:rPr lang="en-US" dirty="0" smtClean="0"/>
              <a:t>Produce a logistic regression model that identifies the most important environmental determinants of their distribution and can be used to predict the likelihood of their existence in </a:t>
            </a:r>
            <a:r>
              <a:rPr lang="en-US" dirty="0" err="1" smtClean="0"/>
              <a:t>unsampled</a:t>
            </a:r>
            <a:r>
              <a:rPr lang="en-US" dirty="0" smtClean="0"/>
              <a:t> rivers.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28564"/>
            <a:ext cx="3733800" cy="2485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03673" y="6026587"/>
            <a:ext cx="5956054" cy="369332"/>
          </a:xfrm>
          <a:prstGeom prst="rect">
            <a:avLst/>
          </a:prstGeom>
          <a:noFill/>
        </p:spPr>
        <p:txBody>
          <a:bodyPr wrap="none" rtlCol="0">
            <a:spAutoFit/>
          </a:bodyPr>
          <a:lstStyle/>
          <a:p>
            <a:r>
              <a:rPr lang="en-US" dirty="0" smtClean="0"/>
              <a:t>Source: http://www.fishesofaustralia.net.au/home/species/1423</a:t>
            </a:r>
            <a:endParaRPr lang="en-US" dirty="0"/>
          </a:p>
        </p:txBody>
      </p:sp>
    </p:spTree>
    <p:extLst>
      <p:ext uri="{BB962C8B-B14F-4D97-AF65-F5344CB8AC3E}">
        <p14:creationId xmlns:p14="http://schemas.microsoft.com/office/powerpoint/2010/main" val="811983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Environments occupied by </a:t>
            </a:r>
            <a:r>
              <a:rPr lang="en-US" i="1" dirty="0"/>
              <a:t>Anguilla </a:t>
            </a:r>
            <a:r>
              <a:rPr lang="en-US" i="1" dirty="0" err="1"/>
              <a:t>australis</a:t>
            </a:r>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88300"/>
            <a:ext cx="8229600" cy="4198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843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Environments occupied by </a:t>
            </a:r>
            <a:r>
              <a:rPr lang="en-US" i="1" dirty="0"/>
              <a:t>Anguilla </a:t>
            </a:r>
            <a:r>
              <a:rPr lang="en-US" i="1" dirty="0" err="1"/>
              <a:t>australis</a:t>
            </a:r>
            <a:endParaRPr lang="en-US" dirty="0"/>
          </a:p>
        </p:txBody>
      </p:sp>
      <p:sp>
        <p:nvSpPr>
          <p:cNvPr id="3" name="Content Placeholder 2"/>
          <p:cNvSpPr>
            <a:spLocks noGrp="1"/>
          </p:cNvSpPr>
          <p:nvPr>
            <p:ph sz="quarter" idx="1"/>
          </p:nvPr>
        </p:nvSpPr>
        <p:spPr/>
        <p:txBody>
          <a:bodyPr>
            <a:normAutofit/>
          </a:bodyPr>
          <a:lstStyle/>
          <a:p>
            <a:r>
              <a:rPr lang="en-US" dirty="0"/>
              <a:t>Use the </a:t>
            </a:r>
            <a:r>
              <a:rPr lang="en-US" dirty="0" err="1"/>
              <a:t>gbm</a:t>
            </a:r>
            <a:r>
              <a:rPr lang="en-US" dirty="0"/>
              <a:t> R package</a:t>
            </a:r>
          </a:p>
          <a:p>
            <a:r>
              <a:rPr lang="en-US" dirty="0"/>
              <a:t>Dataset of 13, 369 sites, </a:t>
            </a:r>
            <a:r>
              <a:rPr lang="en-US" dirty="0" smtClean="0"/>
              <a:t>~20% have recorded the presence of </a:t>
            </a:r>
            <a:r>
              <a:rPr lang="en-US" i="1" dirty="0"/>
              <a:t>Anguilla </a:t>
            </a:r>
            <a:r>
              <a:rPr lang="en-US" i="1" dirty="0" err="1" smtClean="0"/>
              <a:t>australis</a:t>
            </a:r>
            <a:endParaRPr lang="en-US" i="1" dirty="0" smtClean="0"/>
          </a:p>
          <a:p>
            <a:r>
              <a:rPr lang="en-US" dirty="0"/>
              <a:t>Used only 1000 for training, and remaining 12, 369 for testing</a:t>
            </a:r>
            <a:r>
              <a:rPr lang="en-US" dirty="0" smtClean="0"/>
              <a:t>.</a:t>
            </a:r>
          </a:p>
          <a:p>
            <a:r>
              <a:rPr lang="en-US" dirty="0" smtClean="0"/>
              <a:t>Need to jointly optimize the number of trees, learning rate, and tree complexity (number of leaves).</a:t>
            </a:r>
          </a:p>
          <a:p>
            <a:pPr lvl="1"/>
            <a:r>
              <a:rPr lang="en-US" dirty="0" smtClean="0"/>
              <a:t>Decreasing learning rate -&gt; Better fits but more trees required and more computation time</a:t>
            </a:r>
          </a:p>
          <a:p>
            <a:pPr lvl="1"/>
            <a:r>
              <a:rPr lang="en-US" dirty="0" smtClean="0"/>
              <a:t>Too high of tree complexity leads to overfitting and thus requires slower learning rate to compensate for it.</a:t>
            </a:r>
          </a:p>
          <a:p>
            <a:endParaRPr lang="en-US" dirty="0"/>
          </a:p>
          <a:p>
            <a:endParaRPr lang="en-US" dirty="0"/>
          </a:p>
        </p:txBody>
      </p:sp>
    </p:spTree>
    <p:extLst>
      <p:ext uri="{BB962C8B-B14F-4D97-AF65-F5344CB8AC3E}">
        <p14:creationId xmlns:p14="http://schemas.microsoft.com/office/powerpoint/2010/main" val="81824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Environments occupied by </a:t>
            </a:r>
            <a:r>
              <a:rPr lang="en-US" i="1" dirty="0"/>
              <a:t>Anguilla </a:t>
            </a:r>
            <a:r>
              <a:rPr lang="en-US" i="1" dirty="0" err="1"/>
              <a:t>australis</a:t>
            </a:r>
            <a:endParaRPr lang="en-US" dirty="0"/>
          </a:p>
        </p:txBody>
      </p:sp>
      <p:sp>
        <p:nvSpPr>
          <p:cNvPr id="3" name="Content Placeholder 2"/>
          <p:cNvSpPr>
            <a:spLocks noGrp="1"/>
          </p:cNvSpPr>
          <p:nvPr>
            <p:ph sz="quarter" idx="1"/>
          </p:nvPr>
        </p:nvSpPr>
        <p:spPr/>
        <p:txBody>
          <a:bodyPr/>
          <a:lstStyle/>
          <a:p>
            <a:r>
              <a:rPr lang="en-US" dirty="0" smtClean="0"/>
              <a:t>Bag Fraction: The percentage of training examples selected at random during each iteration to train the new tree.</a:t>
            </a:r>
          </a:p>
          <a:p>
            <a:pPr lvl="1"/>
            <a:r>
              <a:rPr lang="en-US" dirty="0" smtClean="0"/>
              <a:t>Helps improve accuracy because each individual tree models a slightly different view of the training data, which generally helps the model as a whole generalize to unseen data.</a:t>
            </a:r>
          </a:p>
          <a:p>
            <a:pPr lvl="1"/>
            <a:r>
              <a:rPr lang="en-US" dirty="0" smtClean="0"/>
              <a:t>Also reduces computation time and reduces overfitting.</a:t>
            </a:r>
          </a:p>
          <a:p>
            <a:pPr lvl="1"/>
            <a:r>
              <a:rPr lang="en-US" dirty="0" smtClean="0"/>
              <a:t>This study used </a:t>
            </a:r>
            <a:r>
              <a:rPr lang="en-US" dirty="0" err="1" smtClean="0"/>
              <a:t>gbm’s</a:t>
            </a:r>
            <a:r>
              <a:rPr lang="en-US" dirty="0" smtClean="0"/>
              <a:t> default of 0.5, and noted that fractions in the range of 0.5 to 0.75 tend to have good results.</a:t>
            </a:r>
          </a:p>
          <a:p>
            <a:pPr lvl="1"/>
            <a:r>
              <a:rPr lang="en-US" dirty="0" smtClean="0"/>
              <a:t>In my research I’ll likely investigate the bag fraction’s effect on the model a bit more.</a:t>
            </a:r>
          </a:p>
        </p:txBody>
      </p:sp>
    </p:spTree>
    <p:extLst>
      <p:ext uri="{BB962C8B-B14F-4D97-AF65-F5344CB8AC3E}">
        <p14:creationId xmlns:p14="http://schemas.microsoft.com/office/powerpoint/2010/main" val="2262391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a:t>
            </a:r>
            <a:r>
              <a:rPr lang="en-US" dirty="0" smtClean="0"/>
              <a:t>Parameter Tuning</a:t>
            </a:r>
            <a:endParaRPr lang="en-US" dirty="0"/>
          </a:p>
        </p:txBody>
      </p:sp>
      <p:sp>
        <p:nvSpPr>
          <p:cNvPr id="3" name="Content Placeholder 2"/>
          <p:cNvSpPr>
            <a:spLocks noGrp="1"/>
          </p:cNvSpPr>
          <p:nvPr>
            <p:ph sz="quarter" idx="1"/>
          </p:nvPr>
        </p:nvSpPr>
        <p:spPr/>
        <p:txBody>
          <a:bodyPr/>
          <a:lstStyle/>
          <a:p>
            <a:r>
              <a:rPr lang="en-US" dirty="0" smtClean="0"/>
              <a:t>Number of Trees vs. Learning Rate</a:t>
            </a:r>
          </a:p>
          <a:p>
            <a:pPr lvl="1"/>
            <a:r>
              <a:rPr lang="en-US" sz="1800" dirty="0" smtClean="0"/>
              <a:t>The below graphs show how the deviance varies for different learning rates and number of trees on the test set.</a:t>
            </a:r>
          </a:p>
          <a:p>
            <a:pPr lvl="1"/>
            <a:r>
              <a:rPr lang="en-US" sz="1800" dirty="0" smtClean="0"/>
              <a:t>Notice the overfitting that occurs with the higher learning rates, which is dramatically mitigated by decreasing the rate.</a:t>
            </a:r>
          </a:p>
          <a:p>
            <a:pPr lvl="1"/>
            <a:r>
              <a:rPr lang="en-US" sz="1800" dirty="0" smtClean="0"/>
              <a:t>Also note that the overfitting is far more dramatic when more complex trees are used. However, increasing tree complexity improves the model fit and decreases the number of trees required to reach the minimum deviance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929012"/>
            <a:ext cx="3067629" cy="2395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0"/>
            <a:ext cx="2846868" cy="2357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006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Parameter Tuning</a:t>
            </a:r>
          </a:p>
        </p:txBody>
      </p:sp>
      <p:sp>
        <p:nvSpPr>
          <p:cNvPr id="3" name="Content Placeholder 2"/>
          <p:cNvSpPr>
            <a:spLocks noGrp="1"/>
          </p:cNvSpPr>
          <p:nvPr>
            <p:ph sz="quarter" idx="1"/>
          </p:nvPr>
        </p:nvSpPr>
        <p:spPr>
          <a:xfrm>
            <a:off x="457200" y="1219200"/>
            <a:ext cx="4114800" cy="4937760"/>
          </a:xfrm>
        </p:spPr>
        <p:txBody>
          <a:bodyPr/>
          <a:lstStyle/>
          <a:p>
            <a:r>
              <a:rPr lang="en-US" sz="2000" dirty="0" smtClean="0"/>
              <a:t>Tree Complexity vs Sample size </a:t>
            </a:r>
          </a:p>
          <a:p>
            <a:endParaRPr lang="en-US" dirty="0"/>
          </a:p>
          <a:p>
            <a:endParaRPr lang="en-US" dirty="0" smtClean="0"/>
          </a:p>
          <a:p>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4343400" cy="3914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695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Parameter Tuning</a:t>
            </a:r>
          </a:p>
        </p:txBody>
      </p:sp>
      <p:sp>
        <p:nvSpPr>
          <p:cNvPr id="3" name="Content Placeholder 2"/>
          <p:cNvSpPr>
            <a:spLocks noGrp="1"/>
          </p:cNvSpPr>
          <p:nvPr>
            <p:ph sz="quarter" idx="1"/>
          </p:nvPr>
        </p:nvSpPr>
        <p:spPr/>
        <p:txBody>
          <a:bodyPr/>
          <a:lstStyle/>
          <a:p>
            <a:r>
              <a:rPr lang="en-US" dirty="0"/>
              <a:t>C</a:t>
            </a:r>
            <a:r>
              <a:rPr lang="en-US" dirty="0" smtClean="0"/>
              <a:t>ross validation to find the optimal number of trees for a given configuration.</a:t>
            </a:r>
          </a:p>
          <a:p>
            <a:r>
              <a:rPr lang="en-US" dirty="0" smtClean="0"/>
              <a:t>Used settings</a:t>
            </a:r>
          </a:p>
          <a:p>
            <a:pPr lvl="1"/>
            <a:r>
              <a:rPr lang="en-US" dirty="0" smtClean="0"/>
              <a:t>Bag fraction = 0.5</a:t>
            </a:r>
          </a:p>
          <a:p>
            <a:pPr lvl="1"/>
            <a:r>
              <a:rPr lang="en-US" dirty="0" smtClean="0"/>
              <a:t>learning rate = 0.005</a:t>
            </a:r>
          </a:p>
          <a:p>
            <a:pPr lvl="1"/>
            <a:r>
              <a:rPr lang="en-US" dirty="0" smtClean="0"/>
              <a:t>Tree complexity = 5</a:t>
            </a:r>
          </a:p>
          <a:p>
            <a:r>
              <a:rPr lang="en-US" dirty="0" smtClean="0"/>
              <a:t>Found</a:t>
            </a:r>
          </a:p>
          <a:p>
            <a:pPr lvl="1"/>
            <a:r>
              <a:rPr lang="en-US" dirty="0" smtClean="0"/>
              <a:t>Optimal Trees = 1050</a:t>
            </a:r>
          </a:p>
          <a:p>
            <a:pPr lvl="1"/>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057400"/>
            <a:ext cx="448397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5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Model Analysis</a:t>
            </a:r>
          </a:p>
        </p:txBody>
      </p:sp>
      <p:sp>
        <p:nvSpPr>
          <p:cNvPr id="3" name="Content Placeholder 2"/>
          <p:cNvSpPr>
            <a:spLocks noGrp="1"/>
          </p:cNvSpPr>
          <p:nvPr>
            <p:ph sz="quarter" idx="1"/>
          </p:nvPr>
        </p:nvSpPr>
        <p:spPr/>
        <p:txBody>
          <a:bodyPr/>
          <a:lstStyle/>
          <a:p>
            <a:r>
              <a:rPr lang="en-US" dirty="0" smtClean="0"/>
              <a:t>Relative Importance of Predictor Variables: </a:t>
            </a:r>
          </a:p>
          <a:p>
            <a:pPr lvl="1"/>
            <a:r>
              <a:rPr lang="en-US" dirty="0" smtClean="0"/>
              <a:t>Based on the number of times a variable is selected for splitting, weighted by the squared improvement to the model as a result of each split, and averaged over all the trees. </a:t>
            </a:r>
          </a:p>
          <a:p>
            <a:pPr lvl="1"/>
            <a:r>
              <a:rPr lang="en-US" dirty="0" smtClean="0"/>
              <a:t>The influences of the variables are then scaled to sum to 100</a:t>
            </a:r>
          </a:p>
          <a:p>
            <a:pPr lvl="2"/>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370149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120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Environments occupied by </a:t>
            </a:r>
            <a:r>
              <a:rPr lang="en-US" i="1" dirty="0"/>
              <a:t>Anguilla </a:t>
            </a:r>
            <a:r>
              <a:rPr lang="en-US" i="1" dirty="0" err="1" smtClean="0"/>
              <a:t>australis</a:t>
            </a:r>
            <a:endParaRPr lang="en-US" dirty="0"/>
          </a:p>
        </p:txBody>
      </p:sp>
      <p:sp>
        <p:nvSpPr>
          <p:cNvPr id="3" name="Content Placeholder 2"/>
          <p:cNvSpPr>
            <a:spLocks noGrp="1"/>
          </p:cNvSpPr>
          <p:nvPr>
            <p:ph sz="quarter" idx="1"/>
          </p:nvPr>
        </p:nvSpPr>
        <p:spPr/>
        <p:txBody>
          <a:bodyPr/>
          <a:lstStyle/>
          <a:p>
            <a:r>
              <a:rPr lang="en-US" dirty="0" smtClean="0"/>
              <a:t>Variable </a:t>
            </a:r>
            <a:r>
              <a:rPr lang="en-US" dirty="0"/>
              <a:t>Selection, Simplifying the </a:t>
            </a:r>
            <a:r>
              <a:rPr lang="en-US" dirty="0" smtClean="0"/>
              <a:t>Predictor Set</a:t>
            </a:r>
          </a:p>
          <a:p>
            <a:pPr lvl="1"/>
            <a:r>
              <a:rPr lang="en-US" dirty="0" smtClean="0"/>
              <a:t>Regression trees naturally perform variable selection, since they will only create splits on the variables that have the most influence, in other words the variables that explain the most variation in the dataset will be used to split the dataset.</a:t>
            </a:r>
          </a:p>
          <a:p>
            <a:pPr lvl="1"/>
            <a:r>
              <a:rPr lang="en-US" dirty="0" smtClean="0"/>
              <a:t>The paper notes however that in some cases, especially with small datasets, having irrelevant predictors can degrade performance. Also it can simplify model analysis to have less predictors.</a:t>
            </a:r>
          </a:p>
          <a:p>
            <a:pPr lvl="1"/>
            <a:r>
              <a:rPr lang="en-US" dirty="0" smtClean="0"/>
              <a:t>One way to simplify the predictor set is to create a boosted regression tree model, analyze the relative importance of predictor variables, then drop the least influential predictors.</a:t>
            </a:r>
            <a:endParaRPr lang="en-US" dirty="0"/>
          </a:p>
        </p:txBody>
      </p:sp>
    </p:spTree>
    <p:extLst>
      <p:ext uri="{BB962C8B-B14F-4D97-AF65-F5344CB8AC3E}">
        <p14:creationId xmlns:p14="http://schemas.microsoft.com/office/powerpoint/2010/main" val="3417927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Model Analysis</a:t>
            </a:r>
          </a:p>
        </p:txBody>
      </p:sp>
      <p:sp>
        <p:nvSpPr>
          <p:cNvPr id="3" name="Content Placeholder 2"/>
          <p:cNvSpPr>
            <a:spLocks noGrp="1"/>
          </p:cNvSpPr>
          <p:nvPr>
            <p:ph sz="quarter" idx="1"/>
          </p:nvPr>
        </p:nvSpPr>
        <p:spPr>
          <a:xfrm>
            <a:off x="457200" y="1219200"/>
            <a:ext cx="3657600" cy="4937760"/>
          </a:xfrm>
          <a:ln>
            <a:noFill/>
          </a:ln>
        </p:spPr>
        <p:txBody>
          <a:bodyPr>
            <a:normAutofit lnSpcReduction="10000"/>
          </a:bodyPr>
          <a:lstStyle/>
          <a:p>
            <a:r>
              <a:rPr lang="en-US" sz="2000" dirty="0" smtClean="0"/>
              <a:t>Partial Dependence Plots</a:t>
            </a:r>
          </a:p>
          <a:p>
            <a:pPr lvl="1"/>
            <a:r>
              <a:rPr lang="en-US" sz="1600" dirty="0" smtClean="0"/>
              <a:t>Show the effect of a variable on the response after accounting for the average effects of all other variables in the model.</a:t>
            </a:r>
          </a:p>
          <a:p>
            <a:pPr lvl="1"/>
            <a:r>
              <a:rPr lang="en-US" sz="1600" dirty="0" smtClean="0"/>
              <a:t>Not perfect if there are strong interactions or correlations between predictors but provides a good basis for interpretation</a:t>
            </a:r>
          </a:p>
          <a:p>
            <a:pPr lvl="1"/>
            <a:r>
              <a:rPr lang="en-US" sz="1600" dirty="0" smtClean="0"/>
              <a:t>For example from these graphs we see that this species prefers</a:t>
            </a:r>
          </a:p>
          <a:p>
            <a:pPr lvl="2"/>
            <a:r>
              <a:rPr lang="en-US" sz="1300" dirty="0" smtClean="0"/>
              <a:t>Warm temperatures</a:t>
            </a:r>
          </a:p>
          <a:p>
            <a:pPr lvl="2"/>
            <a:r>
              <a:rPr lang="en-US" sz="1300" dirty="0" smtClean="0"/>
              <a:t>Little native vegetation upstream</a:t>
            </a:r>
          </a:p>
          <a:p>
            <a:pPr lvl="2"/>
            <a:r>
              <a:rPr lang="en-US" sz="1300" dirty="0" smtClean="0"/>
              <a:t>Most easily caught by electric fishing</a:t>
            </a:r>
          </a:p>
          <a:p>
            <a:pPr lvl="2"/>
            <a:r>
              <a:rPr lang="en-US" sz="1300" dirty="0" smtClean="0"/>
              <a:t>Prefers to be close to the coast but also ventures inland if conditions are right</a:t>
            </a:r>
          </a:p>
          <a:p>
            <a:pPr lvl="2"/>
            <a:r>
              <a:rPr lang="en-US" sz="1300" dirty="0" smtClean="0"/>
              <a:t>Prefers fine sediments</a:t>
            </a:r>
          </a:p>
          <a:p>
            <a:pPr lvl="2"/>
            <a:r>
              <a:rPr lang="en-US" sz="1300" dirty="0" smtClean="0"/>
              <a:t>And lowland rivers with gentle downstream slopes.</a:t>
            </a:r>
          </a:p>
          <a:p>
            <a:pPr lvl="1"/>
            <a:endParaRPr lang="en-US" sz="1600" dirty="0" smtClean="0"/>
          </a:p>
          <a:p>
            <a:pPr lvl="1"/>
            <a:endParaRPr lang="en-US" dirty="0" smtClean="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09800"/>
            <a:ext cx="4963344"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21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Boosting?</a:t>
            </a:r>
            <a:endParaRPr lang="en-US" dirty="0"/>
          </a:p>
        </p:txBody>
      </p:sp>
      <p:sp>
        <p:nvSpPr>
          <p:cNvPr id="3" name="Content Placeholder 2"/>
          <p:cNvSpPr>
            <a:spLocks noGrp="1"/>
          </p:cNvSpPr>
          <p:nvPr>
            <p:ph sz="quarter" idx="1"/>
          </p:nvPr>
        </p:nvSpPr>
        <p:spPr/>
        <p:txBody>
          <a:bodyPr/>
          <a:lstStyle/>
          <a:p>
            <a:r>
              <a:rPr lang="en-US" dirty="0"/>
              <a:t>Boosting is a general machine learning technique that combines learning </a:t>
            </a:r>
            <a:r>
              <a:rPr lang="en-US" dirty="0" smtClean="0"/>
              <a:t>algorithms that </a:t>
            </a:r>
            <a:r>
              <a:rPr lang="en-US" dirty="0"/>
              <a:t>barely beat random guessing, known as a weak or base learners, </a:t>
            </a:r>
            <a:r>
              <a:rPr lang="en-US" dirty="0" smtClean="0"/>
              <a:t>into a </a:t>
            </a:r>
            <a:r>
              <a:rPr lang="en-US" dirty="0"/>
              <a:t>single model with </a:t>
            </a:r>
            <a:r>
              <a:rPr lang="en-US" dirty="0" smtClean="0"/>
              <a:t>significantly </a:t>
            </a:r>
            <a:r>
              <a:rPr lang="en-US" dirty="0"/>
              <a:t>improved accuracy or lower error rates over </a:t>
            </a:r>
            <a:r>
              <a:rPr lang="en-US" dirty="0" smtClean="0"/>
              <a:t>any of </a:t>
            </a:r>
            <a:r>
              <a:rPr lang="en-US" dirty="0"/>
              <a:t>its constituent parts. [1] [2]</a:t>
            </a:r>
            <a:endParaRPr lang="en-US" dirty="0"/>
          </a:p>
        </p:txBody>
      </p:sp>
    </p:spTree>
    <p:extLst>
      <p:ext uri="{BB962C8B-B14F-4D97-AF65-F5344CB8AC3E}">
        <p14:creationId xmlns:p14="http://schemas.microsoft.com/office/powerpoint/2010/main" val="3320436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a:t>
            </a:r>
            <a:r>
              <a:rPr lang="en-US" dirty="0" smtClean="0"/>
              <a:t>Model Analysis</a:t>
            </a:r>
            <a:endParaRPr lang="en-US" dirty="0"/>
          </a:p>
        </p:txBody>
      </p:sp>
      <p:sp>
        <p:nvSpPr>
          <p:cNvPr id="3" name="Content Placeholder 2"/>
          <p:cNvSpPr>
            <a:spLocks noGrp="1"/>
          </p:cNvSpPr>
          <p:nvPr>
            <p:ph sz="quarter" idx="1"/>
          </p:nvPr>
        </p:nvSpPr>
        <p:spPr/>
        <p:txBody>
          <a:bodyPr/>
          <a:lstStyle/>
          <a:p>
            <a:r>
              <a:rPr lang="en-US" sz="1800" dirty="0" smtClean="0"/>
              <a:t>Have the ability to plot and analyze any of the regression trees in the boosted model. </a:t>
            </a:r>
          </a:p>
          <a:p>
            <a:r>
              <a:rPr lang="en-US" sz="1800" dirty="0" smtClean="0"/>
              <a:t>The plots below show the first two regression trees of their final model.</a:t>
            </a:r>
            <a:endParaRPr lang="en-US" dirty="0" smtClean="0"/>
          </a:p>
          <a:p>
            <a:endParaRPr lang="en-US" dirty="0" smtClean="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7" y="2209800"/>
            <a:ext cx="682942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158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Predictions consistent with known ecology of the species</a:t>
            </a:r>
          </a:p>
          <a:p>
            <a:pPr lvl="1"/>
            <a:r>
              <a:rPr lang="en-US" dirty="0"/>
              <a:t>Analysis of the model interactions highlight the preference of habitats with low flood frequencies and warm temperatures</a:t>
            </a:r>
            <a:r>
              <a:rPr lang="en-US" dirty="0" smtClean="0"/>
              <a:t>.</a:t>
            </a:r>
          </a:p>
          <a:p>
            <a:pPr lvl="1"/>
            <a:r>
              <a:rPr lang="en-US" dirty="0" smtClean="0"/>
              <a:t>Predicts that they live “in warm, lowland rivers in agricultural landscapes, often close to the coast but also penetrating inland, and preferring reaches with fine sediments”</a:t>
            </a:r>
            <a:endParaRPr lang="en-US" dirty="0"/>
          </a:p>
          <a:p>
            <a:r>
              <a:rPr lang="en-US" dirty="0" smtClean="0"/>
              <a:t>This case study demonstrates the ability of gradient boosted regression trees to</a:t>
            </a:r>
          </a:p>
          <a:p>
            <a:pPr lvl="1"/>
            <a:r>
              <a:rPr lang="en-US" dirty="0" smtClean="0"/>
              <a:t>Effectively select the relevant variables</a:t>
            </a:r>
          </a:p>
          <a:p>
            <a:pPr lvl="1"/>
            <a:r>
              <a:rPr lang="en-US" dirty="0" smtClean="0"/>
              <a:t>Fit accurate functions</a:t>
            </a:r>
          </a:p>
          <a:p>
            <a:pPr lvl="1"/>
            <a:r>
              <a:rPr lang="en-US" dirty="0"/>
              <a:t>A</a:t>
            </a:r>
            <a:r>
              <a:rPr lang="en-US" dirty="0" smtClean="0"/>
              <a:t>utomatically identify and model the interactions between predictors.</a:t>
            </a:r>
          </a:p>
          <a:p>
            <a:r>
              <a:rPr lang="en-US" dirty="0" smtClean="0"/>
              <a:t>Also, implementations such as </a:t>
            </a:r>
            <a:r>
              <a:rPr lang="en-US" dirty="0" err="1" smtClean="0"/>
              <a:t>gbm</a:t>
            </a:r>
            <a:r>
              <a:rPr lang="en-US" dirty="0" smtClean="0"/>
              <a:t> provide nice analysis tools such as </a:t>
            </a:r>
          </a:p>
          <a:p>
            <a:pPr lvl="1"/>
            <a:r>
              <a:rPr lang="en-US" dirty="0"/>
              <a:t>R</a:t>
            </a:r>
            <a:r>
              <a:rPr lang="en-US" dirty="0" smtClean="0"/>
              <a:t>eporting the relative predictor variable performance</a:t>
            </a:r>
          </a:p>
          <a:p>
            <a:pPr lvl="1"/>
            <a:r>
              <a:rPr lang="en-US" dirty="0"/>
              <a:t>P</a:t>
            </a:r>
            <a:r>
              <a:rPr lang="en-US" dirty="0" smtClean="0"/>
              <a:t>artial dependence plots</a:t>
            </a:r>
          </a:p>
          <a:p>
            <a:pPr lvl="1"/>
            <a:r>
              <a:rPr lang="en-US" dirty="0"/>
              <a:t>T</a:t>
            </a:r>
            <a:r>
              <a:rPr lang="en-US" dirty="0" smtClean="0"/>
              <a:t>he ability to plot and analyze each individual tree in the ensemble.</a:t>
            </a:r>
            <a:endParaRPr lang="en-US" dirty="0"/>
          </a:p>
        </p:txBody>
      </p:sp>
    </p:spTree>
    <p:extLst>
      <p:ext uri="{BB962C8B-B14F-4D97-AF65-F5344CB8AC3E}">
        <p14:creationId xmlns:p14="http://schemas.microsoft.com/office/powerpoint/2010/main" val="759773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57275" y="1692275"/>
            <a:ext cx="70294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4696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81050" y="1749425"/>
            <a:ext cx="75819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845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90562" y="1649412"/>
            <a:ext cx="7762875"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777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Some More</a:t>
            </a:r>
            <a:endParaRPr lang="en-US" dirty="0"/>
          </a:p>
        </p:txBody>
      </p:sp>
      <p:pic>
        <p:nvPicPr>
          <p:cNvPr id="717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95325" y="2430462"/>
            <a:ext cx="77533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0524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Boosting Machines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2000" dirty="0" smtClean="0"/>
              <a:t>A forward </a:t>
            </a:r>
            <a:r>
              <a:rPr lang="en-US" sz="2000" dirty="0" err="1" smtClean="0"/>
              <a:t>stagewise</a:t>
            </a:r>
            <a:r>
              <a:rPr lang="en-US" sz="2000" dirty="0" smtClean="0"/>
              <a:t> function approximation algorithm</a:t>
            </a:r>
          </a:p>
          <a:p>
            <a:r>
              <a:rPr lang="en-US" sz="2000" dirty="0" smtClean="0"/>
              <a:t>Utilizes steepest descent numerical optimization method to iteratively minimize the loss function.</a:t>
            </a:r>
          </a:p>
          <a:p>
            <a:r>
              <a:rPr lang="en-US" sz="2000" b="1" dirty="0" smtClean="0">
                <a:latin typeface="Times" pitchFamily="18" charset="0"/>
              </a:rPr>
              <a:t>Simplified Algorithm:</a:t>
            </a:r>
          </a:p>
          <a:p>
            <a:r>
              <a:rPr lang="en-US" sz="2000" dirty="0" smtClean="0">
                <a:latin typeface="Times" pitchFamily="18" charset="0"/>
              </a:rPr>
              <a:t>Given:</a:t>
            </a:r>
          </a:p>
          <a:p>
            <a:pPr lvl="1"/>
            <a:r>
              <a:rPr lang="en-US" sz="1700" dirty="0" smtClean="0">
                <a:solidFill>
                  <a:schemeClr val="tx1"/>
                </a:solidFill>
                <a:latin typeface="Times" pitchFamily="18" charset="0"/>
              </a:rPr>
              <a:t>Dataset (x</a:t>
            </a:r>
            <a:r>
              <a:rPr lang="en-US" sz="1700" baseline="-25000" dirty="0" smtClean="0">
                <a:solidFill>
                  <a:schemeClr val="tx1"/>
                </a:solidFill>
                <a:latin typeface="Times" pitchFamily="18" charset="0"/>
              </a:rPr>
              <a:t>i</a:t>
            </a:r>
            <a:r>
              <a:rPr lang="en-US" sz="1700" dirty="0" smtClean="0">
                <a:solidFill>
                  <a:schemeClr val="tx1"/>
                </a:solidFill>
                <a:latin typeface="Times" pitchFamily="18" charset="0"/>
              </a:rPr>
              <a:t>, </a:t>
            </a:r>
            <a:r>
              <a:rPr lang="en-US" sz="1700" dirty="0" err="1" smtClean="0">
                <a:solidFill>
                  <a:schemeClr val="tx1"/>
                </a:solidFill>
                <a:latin typeface="Times" pitchFamily="18" charset="0"/>
              </a:rPr>
              <a:t>y</a:t>
            </a:r>
            <a:r>
              <a:rPr lang="en-US" sz="1700" baseline="-25000" dirty="0" err="1" smtClean="0">
                <a:solidFill>
                  <a:schemeClr val="tx1"/>
                </a:solidFill>
                <a:latin typeface="Times" pitchFamily="18" charset="0"/>
              </a:rPr>
              <a:t>i</a:t>
            </a:r>
            <a:r>
              <a:rPr lang="en-US" sz="1700" dirty="0" smtClean="0">
                <a:solidFill>
                  <a:schemeClr val="tx1"/>
                </a:solidFill>
                <a:latin typeface="Times" pitchFamily="18" charset="0"/>
              </a:rPr>
              <a:t>) </a:t>
            </a:r>
            <a:r>
              <a:rPr lang="en-US" sz="1700" dirty="0" err="1" smtClean="0">
                <a:solidFill>
                  <a:schemeClr val="tx1"/>
                </a:solidFill>
                <a:latin typeface="Times" pitchFamily="18" charset="0"/>
              </a:rPr>
              <a:t>i</a:t>
            </a:r>
            <a:r>
              <a:rPr lang="en-US" sz="1700" dirty="0" smtClean="0">
                <a:solidFill>
                  <a:schemeClr val="tx1"/>
                </a:solidFill>
                <a:latin typeface="Times" pitchFamily="18" charset="0"/>
              </a:rPr>
              <a:t>=1…N</a:t>
            </a:r>
          </a:p>
          <a:p>
            <a:pPr lvl="1"/>
            <a:r>
              <a:rPr lang="en-US" sz="1700" dirty="0" smtClean="0">
                <a:solidFill>
                  <a:schemeClr val="tx1"/>
                </a:solidFill>
                <a:latin typeface="Times" pitchFamily="18" charset="0"/>
              </a:rPr>
              <a:t>Loss function: Err(</a:t>
            </a:r>
            <a:r>
              <a:rPr lang="en-US" sz="1700" dirty="0" err="1" smtClean="0">
                <a:solidFill>
                  <a:schemeClr val="tx1"/>
                </a:solidFill>
                <a:latin typeface="Times" pitchFamily="18" charset="0"/>
              </a:rPr>
              <a:t>y</a:t>
            </a:r>
            <a:r>
              <a:rPr lang="en-US" sz="1700" baseline="-25000" dirty="0" err="1" smtClean="0">
                <a:solidFill>
                  <a:schemeClr val="tx1"/>
                </a:solidFill>
                <a:latin typeface="Times" pitchFamily="18" charset="0"/>
              </a:rPr>
              <a:t>i</a:t>
            </a:r>
            <a:r>
              <a:rPr lang="en-US" sz="1700" baseline="-25000" dirty="0" smtClean="0">
                <a:solidFill>
                  <a:schemeClr val="tx1"/>
                </a:solidFill>
                <a:latin typeface="Times" pitchFamily="18" charset="0"/>
              </a:rPr>
              <a:t>, </a:t>
            </a:r>
            <a:r>
              <a:rPr lang="en-US" sz="1700" dirty="0" smtClean="0">
                <a:solidFill>
                  <a:schemeClr val="tx1"/>
                </a:solidFill>
                <a:latin typeface="Times" pitchFamily="18" charset="0"/>
              </a:rPr>
              <a:t> F(x</a:t>
            </a:r>
            <a:r>
              <a:rPr lang="en-US" sz="1700" baseline="-25000" dirty="0" smtClean="0">
                <a:solidFill>
                  <a:schemeClr val="tx1"/>
                </a:solidFill>
                <a:latin typeface="Times" pitchFamily="18" charset="0"/>
              </a:rPr>
              <a:t>i</a:t>
            </a:r>
            <a:r>
              <a:rPr lang="en-US" sz="1700" dirty="0" smtClean="0">
                <a:solidFill>
                  <a:schemeClr val="tx1"/>
                </a:solidFill>
                <a:latin typeface="Times" pitchFamily="18" charset="0"/>
              </a:rPr>
              <a:t>)),</a:t>
            </a:r>
          </a:p>
          <a:p>
            <a:r>
              <a:rPr lang="en-US" sz="2000" dirty="0" smtClean="0">
                <a:latin typeface="Times" pitchFamily="18" charset="0"/>
              </a:rPr>
              <a:t>Find:</a:t>
            </a:r>
          </a:p>
          <a:p>
            <a:pPr lvl="1"/>
            <a:r>
              <a:rPr lang="en-US" sz="1700" dirty="0">
                <a:solidFill>
                  <a:schemeClr val="tx1"/>
                </a:solidFill>
                <a:latin typeface="Times" pitchFamily="18" charset="0"/>
              </a:rPr>
              <a:t>A</a:t>
            </a:r>
            <a:r>
              <a:rPr lang="en-US" sz="1700" dirty="0" smtClean="0">
                <a:solidFill>
                  <a:schemeClr val="tx1"/>
                </a:solidFill>
                <a:latin typeface="Times" pitchFamily="18" charset="0"/>
              </a:rPr>
              <a:t> function that approximates F(x) = y and minimizes </a:t>
            </a:r>
            <a:r>
              <a:rPr lang="en-US" sz="1700" dirty="0">
                <a:solidFill>
                  <a:schemeClr val="tx1"/>
                </a:solidFill>
                <a:latin typeface="Times" pitchFamily="18" charset="0"/>
              </a:rPr>
              <a:t>Err(</a:t>
            </a:r>
            <a:r>
              <a:rPr lang="en-US" sz="1700" dirty="0" err="1">
                <a:solidFill>
                  <a:schemeClr val="tx1"/>
                </a:solidFill>
                <a:latin typeface="Times" pitchFamily="18" charset="0"/>
              </a:rPr>
              <a:t>y</a:t>
            </a:r>
            <a:r>
              <a:rPr lang="en-US" sz="1700" baseline="-25000" dirty="0" err="1">
                <a:solidFill>
                  <a:schemeClr val="tx1"/>
                </a:solidFill>
                <a:latin typeface="Times" pitchFamily="18" charset="0"/>
              </a:rPr>
              <a:t>i</a:t>
            </a:r>
            <a:r>
              <a:rPr lang="en-US" sz="1700" baseline="-25000" dirty="0">
                <a:solidFill>
                  <a:schemeClr val="tx1"/>
                </a:solidFill>
                <a:latin typeface="Times" pitchFamily="18" charset="0"/>
              </a:rPr>
              <a:t>, </a:t>
            </a:r>
            <a:r>
              <a:rPr lang="en-US" sz="1700" dirty="0">
                <a:solidFill>
                  <a:schemeClr val="tx1"/>
                </a:solidFill>
                <a:latin typeface="Times" pitchFamily="18" charset="0"/>
              </a:rPr>
              <a:t> F(x</a:t>
            </a:r>
            <a:r>
              <a:rPr lang="en-US" sz="1700" baseline="-25000" dirty="0">
                <a:solidFill>
                  <a:schemeClr val="tx1"/>
                </a:solidFill>
                <a:latin typeface="Times" pitchFamily="18" charset="0"/>
              </a:rPr>
              <a:t>i</a:t>
            </a:r>
            <a:r>
              <a:rPr lang="en-US" sz="1700" dirty="0" smtClean="0">
                <a:solidFill>
                  <a:schemeClr val="tx1"/>
                </a:solidFill>
                <a:latin typeface="Times" pitchFamily="18" charset="0"/>
              </a:rPr>
              <a:t>))</a:t>
            </a:r>
          </a:p>
          <a:p>
            <a:r>
              <a:rPr lang="en-US" sz="2000" dirty="0" smtClean="0">
                <a:latin typeface="Times" pitchFamily="18" charset="0"/>
              </a:rPr>
              <a:t>Algorithm:</a:t>
            </a:r>
            <a:endParaRPr lang="en-US" sz="2000" dirty="0" smtClean="0">
              <a:solidFill>
                <a:schemeClr val="tx1"/>
              </a:solidFill>
              <a:latin typeface="Times" pitchFamily="18" charset="0"/>
            </a:endParaRPr>
          </a:p>
          <a:p>
            <a:pPr lvl="1"/>
            <a:r>
              <a:rPr lang="en-US" sz="1700" dirty="0" smtClean="0">
                <a:solidFill>
                  <a:schemeClr val="tx1"/>
                </a:solidFill>
                <a:latin typeface="Times" pitchFamily="18" charset="0"/>
              </a:rPr>
              <a:t>Start with a constant estimate, usually the mean value of y across the dataset. </a:t>
            </a:r>
          </a:p>
          <a:p>
            <a:pPr lvl="1"/>
            <a:r>
              <a:rPr lang="en-US" sz="1700" dirty="0" smtClean="0">
                <a:solidFill>
                  <a:schemeClr val="tx1"/>
                </a:solidFill>
                <a:latin typeface="Times" pitchFamily="18" charset="0"/>
              </a:rPr>
              <a:t>For m = 1 to M</a:t>
            </a:r>
          </a:p>
          <a:p>
            <a:pPr lvl="2"/>
            <a:r>
              <a:rPr lang="en-US" sz="1400" dirty="0" smtClean="0">
                <a:latin typeface="Times" pitchFamily="18" charset="0"/>
              </a:rPr>
              <a:t>Select a portion of the training data to use in training the next base learner.</a:t>
            </a:r>
            <a:endParaRPr lang="en-US" sz="1400" dirty="0" smtClean="0">
              <a:solidFill>
                <a:schemeClr val="tx1"/>
              </a:solidFill>
              <a:latin typeface="Times" pitchFamily="18" charset="0"/>
            </a:endParaRPr>
          </a:p>
          <a:p>
            <a:pPr lvl="2"/>
            <a:r>
              <a:rPr lang="en-US" sz="1400" dirty="0" smtClean="0">
                <a:latin typeface="Times" pitchFamily="18" charset="0"/>
              </a:rPr>
              <a:t>Train a new base learner </a:t>
            </a:r>
            <a:r>
              <a:rPr lang="en-US" sz="1400" dirty="0" err="1" smtClean="0">
                <a:latin typeface="Times" pitchFamily="18" charset="0"/>
              </a:rPr>
              <a:t>h</a:t>
            </a:r>
            <a:r>
              <a:rPr lang="en-US" sz="1400" baseline="-25000" dirty="0" err="1" smtClean="0">
                <a:latin typeface="Times" pitchFamily="18" charset="0"/>
              </a:rPr>
              <a:t>m</a:t>
            </a:r>
            <a:r>
              <a:rPr lang="en-US" sz="1400" dirty="0" smtClean="0">
                <a:latin typeface="Times" pitchFamily="18" charset="0"/>
              </a:rPr>
              <a:t>(x) to predict (x</a:t>
            </a:r>
            <a:r>
              <a:rPr lang="en-US" sz="1400" baseline="-25000" dirty="0" smtClean="0">
                <a:latin typeface="Times" pitchFamily="18" charset="0"/>
              </a:rPr>
              <a:t>i</a:t>
            </a:r>
            <a:r>
              <a:rPr lang="en-US" sz="1400" dirty="0" smtClean="0">
                <a:latin typeface="Times" pitchFamily="18" charset="0"/>
              </a:rPr>
              <a:t>, Err(</a:t>
            </a:r>
            <a:r>
              <a:rPr lang="en-US" sz="1400" dirty="0" err="1" smtClean="0">
                <a:latin typeface="Times" pitchFamily="18" charset="0"/>
              </a:rPr>
              <a:t>y</a:t>
            </a:r>
            <a:r>
              <a:rPr lang="en-US" sz="1400" baseline="-25000" dirty="0" err="1" smtClean="0">
                <a:latin typeface="Times" pitchFamily="18" charset="0"/>
              </a:rPr>
              <a:t>i</a:t>
            </a:r>
            <a:r>
              <a:rPr lang="en-US" sz="1400" baseline="-25000" dirty="0" smtClean="0">
                <a:latin typeface="Times" pitchFamily="18" charset="0"/>
              </a:rPr>
              <a:t>,</a:t>
            </a:r>
            <a:r>
              <a:rPr lang="en-US" sz="1400" dirty="0" smtClean="0">
                <a:latin typeface="Times" pitchFamily="18" charset="0"/>
              </a:rPr>
              <a:t> F</a:t>
            </a:r>
            <a:r>
              <a:rPr lang="en-US" sz="1400" baseline="-25000" dirty="0" smtClean="0">
                <a:latin typeface="Times" pitchFamily="18" charset="0"/>
              </a:rPr>
              <a:t>m-1</a:t>
            </a:r>
            <a:r>
              <a:rPr lang="en-US" sz="1400" dirty="0" smtClean="0">
                <a:latin typeface="Times" pitchFamily="18" charset="0"/>
              </a:rPr>
              <a:t>(x</a:t>
            </a:r>
            <a:r>
              <a:rPr lang="en-US" sz="1400" baseline="-25000" dirty="0" smtClean="0">
                <a:latin typeface="Times" pitchFamily="18" charset="0"/>
              </a:rPr>
              <a:t>i</a:t>
            </a:r>
            <a:r>
              <a:rPr lang="en-US" sz="1400" dirty="0" smtClean="0">
                <a:latin typeface="Times" pitchFamily="18" charset="0"/>
              </a:rPr>
              <a:t>))</a:t>
            </a:r>
          </a:p>
          <a:p>
            <a:pPr lvl="2"/>
            <a:r>
              <a:rPr lang="en-US" sz="1400" dirty="0" smtClean="0">
                <a:latin typeface="Times" pitchFamily="18" charset="0"/>
              </a:rPr>
              <a:t>Update </a:t>
            </a:r>
            <a:r>
              <a:rPr lang="en-US" sz="1400" dirty="0" err="1" smtClean="0">
                <a:latin typeface="Times" pitchFamily="18" charset="0"/>
              </a:rPr>
              <a:t>F</a:t>
            </a:r>
            <a:r>
              <a:rPr lang="en-US" sz="1400" baseline="-25000" dirty="0" err="1" smtClean="0">
                <a:latin typeface="Times" pitchFamily="18" charset="0"/>
              </a:rPr>
              <a:t>m</a:t>
            </a:r>
            <a:r>
              <a:rPr lang="en-US" sz="1400" dirty="0">
                <a:latin typeface="Times" pitchFamily="18" charset="0"/>
              </a:rPr>
              <a:t> </a:t>
            </a:r>
            <a:r>
              <a:rPr lang="en-US" sz="1400" dirty="0" smtClean="0">
                <a:latin typeface="Times" pitchFamily="18" charset="0"/>
              </a:rPr>
              <a:t>= </a:t>
            </a:r>
            <a:r>
              <a:rPr lang="en-US" sz="1400" dirty="0">
                <a:latin typeface="Times" pitchFamily="18" charset="0"/>
              </a:rPr>
              <a:t>F</a:t>
            </a:r>
            <a:r>
              <a:rPr lang="en-US" sz="1400" baseline="-25000" dirty="0">
                <a:latin typeface="Times" pitchFamily="18" charset="0"/>
              </a:rPr>
              <a:t>m-1</a:t>
            </a:r>
            <a:r>
              <a:rPr lang="en-US" sz="1400" dirty="0">
                <a:latin typeface="Times" pitchFamily="18" charset="0"/>
              </a:rPr>
              <a:t>(x</a:t>
            </a:r>
            <a:r>
              <a:rPr lang="en-US" sz="1400" baseline="-25000" dirty="0">
                <a:latin typeface="Times" pitchFamily="18" charset="0"/>
              </a:rPr>
              <a:t>i</a:t>
            </a:r>
            <a:r>
              <a:rPr lang="en-US" sz="1400" dirty="0">
                <a:latin typeface="Times" pitchFamily="18" charset="0"/>
              </a:rPr>
              <a:t>)</a:t>
            </a:r>
            <a:endParaRPr lang="en-US" sz="1400" dirty="0" smtClean="0">
              <a:latin typeface="Times" pitchFamily="18" charset="0"/>
            </a:endParaRPr>
          </a:p>
          <a:p>
            <a:pPr lvl="1"/>
            <a:r>
              <a:rPr lang="en-US" sz="1600" dirty="0" smtClean="0">
                <a:solidFill>
                  <a:schemeClr val="tx1"/>
                </a:solidFill>
                <a:latin typeface="Times" pitchFamily="18" charset="0"/>
              </a:rPr>
              <a:t>At each iteration a new base learner is built to predict the errors made by the current function </a:t>
            </a:r>
            <a:r>
              <a:rPr lang="en-US" sz="1600" dirty="0" err="1" smtClean="0">
                <a:solidFill>
                  <a:schemeClr val="tx1"/>
                </a:solidFill>
                <a:latin typeface="Times" pitchFamily="18" charset="0"/>
              </a:rPr>
              <a:t>approximationof</a:t>
            </a:r>
            <a:r>
              <a:rPr lang="en-US" sz="1600" dirty="0" smtClean="0">
                <a:solidFill>
                  <a:schemeClr val="tx1"/>
                </a:solidFill>
                <a:latin typeface="Times" pitchFamily="18" charset="0"/>
              </a:rPr>
              <a:t> the loss function on a randomly selected sample of the training data.  The new base learner is then added to the function.</a:t>
            </a:r>
          </a:p>
          <a:p>
            <a:r>
              <a:rPr lang="en-US" sz="2000" dirty="0" smtClean="0">
                <a:latin typeface="Times" pitchFamily="18" charset="0"/>
              </a:rPr>
              <a:t>Generates a function with the following form</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827597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0"/>
            <a:ext cx="5410200" cy="6737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282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Boosting Machines</a:t>
            </a:r>
            <a:endParaRPr lang="en-US" dirty="0"/>
          </a:p>
        </p:txBody>
      </p:sp>
      <p:sp>
        <p:nvSpPr>
          <p:cNvPr id="3" name="Content Placeholder 2"/>
          <p:cNvSpPr>
            <a:spLocks noGrp="1"/>
          </p:cNvSpPr>
          <p:nvPr>
            <p:ph sz="quarter" idx="1"/>
          </p:nvPr>
        </p:nvSpPr>
        <p:spPr/>
        <p:txBody>
          <a:bodyPr/>
          <a:lstStyle/>
          <a:p>
            <a:r>
              <a:rPr lang="en-US" sz="2000" dirty="0" smtClean="0"/>
              <a:t>A forward </a:t>
            </a:r>
            <a:r>
              <a:rPr lang="en-US" sz="2000" dirty="0" err="1" smtClean="0"/>
              <a:t>stagewise</a:t>
            </a:r>
            <a:r>
              <a:rPr lang="en-US" sz="2000" dirty="0" smtClean="0"/>
              <a:t> function approximation algorithm</a:t>
            </a:r>
          </a:p>
          <a:p>
            <a:r>
              <a:rPr lang="en-US" sz="2000" dirty="0" smtClean="0"/>
              <a:t>Utilizes steepest descent numerical optimization method to iteratively minimize the loss function.</a:t>
            </a:r>
          </a:p>
          <a:p>
            <a:pPr lvl="1"/>
            <a:r>
              <a:rPr lang="en-US" sz="1700" dirty="0" smtClean="0"/>
              <a:t>Given dataset (x</a:t>
            </a:r>
            <a:r>
              <a:rPr lang="en-US" sz="1700" baseline="-25000" dirty="0" smtClean="0"/>
              <a:t>i</a:t>
            </a:r>
            <a:r>
              <a:rPr lang="en-US" sz="1700" dirty="0" smtClean="0"/>
              <a:t>, </a:t>
            </a:r>
            <a:r>
              <a:rPr lang="en-US" sz="1700" dirty="0" err="1" smtClean="0"/>
              <a:t>y</a:t>
            </a:r>
            <a:r>
              <a:rPr lang="en-US" sz="1700" baseline="-25000" dirty="0" err="1" smtClean="0"/>
              <a:t>i</a:t>
            </a:r>
            <a:r>
              <a:rPr lang="en-US" sz="1700" dirty="0" smtClean="0"/>
              <a:t>) </a:t>
            </a:r>
            <a:r>
              <a:rPr lang="en-US" sz="1700" dirty="0" err="1" smtClean="0"/>
              <a:t>i</a:t>
            </a:r>
            <a:r>
              <a:rPr lang="en-US" sz="1700" dirty="0" smtClean="0"/>
              <a:t>=1…N</a:t>
            </a:r>
          </a:p>
          <a:p>
            <a:pPr lvl="1"/>
            <a:r>
              <a:rPr lang="en-US" sz="1700" dirty="0" smtClean="0"/>
              <a:t>Start with an estimate, e.g. the mean value of y across the dataset  </a:t>
            </a:r>
          </a:p>
          <a:p>
            <a:pPr lvl="1"/>
            <a:r>
              <a:rPr lang="en-US" sz="1600" dirty="0" smtClean="0"/>
              <a:t>At each iteration a new base learner is built to predict the errors made by the current function </a:t>
            </a:r>
            <a:r>
              <a:rPr lang="en-US" sz="1600" dirty="0" err="1" smtClean="0"/>
              <a:t>approximationof</a:t>
            </a:r>
            <a:r>
              <a:rPr lang="en-US" sz="1600" dirty="0" smtClean="0"/>
              <a:t> the loss function on a randomly selected sample of the training data.  The new base learner is then added to the function.</a:t>
            </a:r>
          </a:p>
          <a:p>
            <a:r>
              <a:rPr lang="en-US" sz="2000" dirty="0" smtClean="0"/>
              <a:t>Generates a function with the following form</a:t>
            </a:r>
          </a:p>
          <a:p>
            <a:endParaRPr lang="en-US" dirty="0" smtClean="0"/>
          </a:p>
          <a:p>
            <a:endParaRPr lang="en-US" dirty="0" smtClean="0"/>
          </a:p>
          <a:p>
            <a:endParaRPr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74584"/>
            <a:ext cx="5943600" cy="234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920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sz="quarter" idx="1"/>
          </p:nvPr>
        </p:nvSpPr>
        <p:spPr/>
        <p:txBody>
          <a:bodyPr/>
          <a:lstStyle/>
          <a:p>
            <a:r>
              <a:rPr lang="en-US" dirty="0" smtClean="0"/>
              <a:t>Extend the Gradient Boosting algorithm to compute a learning rate for each leaf in each tree.</a:t>
            </a:r>
          </a:p>
          <a:p>
            <a:endParaRPr lang="en-US" dirty="0"/>
          </a:p>
          <a:p>
            <a:endParaRPr lang="en-US" dirty="0" smtClean="0"/>
          </a:p>
          <a:p>
            <a:r>
              <a:rPr lang="en-US" dirty="0" smtClean="0"/>
              <a:t>Becomes</a:t>
            </a:r>
          </a:p>
          <a:p>
            <a:endParaRPr lang="en-US" dirty="0"/>
          </a:p>
          <a:p>
            <a:endParaRPr lang="en-US" dirty="0" smtClean="0"/>
          </a:p>
          <a:p>
            <a:r>
              <a:rPr lang="en-US" dirty="0" smtClean="0"/>
              <a:t>Where</a:t>
            </a:r>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629" y="2133600"/>
            <a:ext cx="50292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029200"/>
            <a:ext cx="3475264" cy="959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746" y="3505200"/>
            <a:ext cx="5585054" cy="105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27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 of Boosting</a:t>
            </a:r>
            <a:endParaRPr lang="en-US" dirty="0"/>
          </a:p>
        </p:txBody>
      </p:sp>
      <p:sp>
        <p:nvSpPr>
          <p:cNvPr id="3" name="Content Placeholder 2"/>
          <p:cNvSpPr>
            <a:spLocks noGrp="1"/>
          </p:cNvSpPr>
          <p:nvPr>
            <p:ph sz="quarter" idx="1"/>
          </p:nvPr>
        </p:nvSpPr>
        <p:spPr/>
        <p:txBody>
          <a:bodyPr>
            <a:normAutofit lnSpcReduction="10000"/>
          </a:bodyPr>
          <a:lstStyle/>
          <a:p>
            <a:r>
              <a:rPr lang="en-US" b="1" dirty="0"/>
              <a:t>1988</a:t>
            </a:r>
            <a:r>
              <a:rPr lang="en-US" dirty="0"/>
              <a:t> </a:t>
            </a:r>
            <a:r>
              <a:rPr lang="en-US" dirty="0" smtClean="0"/>
              <a:t>- </a:t>
            </a:r>
            <a:r>
              <a:rPr lang="en-US" dirty="0"/>
              <a:t>Kearns and </a:t>
            </a:r>
            <a:r>
              <a:rPr lang="en-US" dirty="0" err="1"/>
              <a:t>Valient</a:t>
            </a:r>
            <a:r>
              <a:rPr lang="en-US" dirty="0"/>
              <a:t> </a:t>
            </a:r>
            <a:r>
              <a:rPr lang="en-US" dirty="0" smtClean="0"/>
              <a:t>asked “Is weak learnability equivalent to strong learnability?”  [7][8] </a:t>
            </a:r>
          </a:p>
          <a:p>
            <a:r>
              <a:rPr lang="en-US" b="1" dirty="0" smtClean="0"/>
              <a:t>1990</a:t>
            </a:r>
            <a:r>
              <a:rPr lang="en-US" dirty="0" smtClean="0"/>
              <a:t> – Yes! </a:t>
            </a:r>
            <a:r>
              <a:rPr lang="en-US" dirty="0" err="1"/>
              <a:t>Schapire</a:t>
            </a:r>
            <a:r>
              <a:rPr lang="en-US" dirty="0"/>
              <a:t> </a:t>
            </a:r>
            <a:r>
              <a:rPr lang="en-US" dirty="0" smtClean="0"/>
              <a:t>proves boosting works and provides a polynomial time boosting algorithm.  [1]</a:t>
            </a:r>
          </a:p>
          <a:p>
            <a:r>
              <a:rPr lang="en-US" b="1" dirty="0" smtClean="0"/>
              <a:t>1992</a:t>
            </a:r>
            <a:r>
              <a:rPr lang="en-US" dirty="0" smtClean="0"/>
              <a:t> – Lets use it! Drucker, </a:t>
            </a:r>
            <a:r>
              <a:rPr lang="en-US" dirty="0" err="1" smtClean="0"/>
              <a:t>Schapire</a:t>
            </a:r>
            <a:r>
              <a:rPr lang="en-US" dirty="0" smtClean="0"/>
              <a:t>, and Simard boosted neural networks to perform OCR on handwritten USPS </a:t>
            </a:r>
            <a:r>
              <a:rPr lang="en-US" dirty="0" err="1" smtClean="0"/>
              <a:t>zipcodes</a:t>
            </a:r>
            <a:r>
              <a:rPr lang="en-US" dirty="0" smtClean="0"/>
              <a:t>. [9]</a:t>
            </a:r>
          </a:p>
          <a:p>
            <a:r>
              <a:rPr lang="en-US" b="1" dirty="0" smtClean="0"/>
              <a:t>1995</a:t>
            </a:r>
            <a:r>
              <a:rPr lang="en-US" dirty="0" smtClean="0"/>
              <a:t> – We can do better… Freund and </a:t>
            </a:r>
            <a:r>
              <a:rPr lang="en-US" dirty="0" err="1" smtClean="0"/>
              <a:t>Schapire</a:t>
            </a:r>
            <a:r>
              <a:rPr lang="en-US" dirty="0" smtClean="0"/>
              <a:t> introduced </a:t>
            </a:r>
            <a:r>
              <a:rPr lang="en-US" dirty="0" err="1" smtClean="0"/>
              <a:t>AdaBoost</a:t>
            </a:r>
            <a:r>
              <a:rPr lang="en-US" dirty="0" smtClean="0"/>
              <a:t>. Hailed for solving many practical limitations of early boosting algorithms. Weights previously misclassified examples so that future base learners focus on getting them right. [11]</a:t>
            </a:r>
          </a:p>
          <a:p>
            <a:endParaRPr lang="en-US" dirty="0" smtClean="0"/>
          </a:p>
          <a:p>
            <a:endParaRPr lang="en-US" dirty="0"/>
          </a:p>
        </p:txBody>
      </p:sp>
    </p:spTree>
    <p:extLst>
      <p:ext uri="{BB962C8B-B14F-4D97-AF65-F5344CB8AC3E}">
        <p14:creationId xmlns:p14="http://schemas.microsoft.com/office/powerpoint/2010/main" val="616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Boosting</a:t>
            </a:r>
          </a:p>
        </p:txBody>
      </p:sp>
      <p:sp>
        <p:nvSpPr>
          <p:cNvPr id="3" name="Content Placeholder 2"/>
          <p:cNvSpPr>
            <a:spLocks noGrp="1"/>
          </p:cNvSpPr>
          <p:nvPr>
            <p:ph sz="quarter" idx="1"/>
          </p:nvPr>
        </p:nvSpPr>
        <p:spPr/>
        <p:txBody>
          <a:bodyPr>
            <a:normAutofit fontScale="92500" lnSpcReduction="10000"/>
          </a:bodyPr>
          <a:lstStyle/>
          <a:p>
            <a:r>
              <a:rPr lang="en-US" b="1" dirty="0"/>
              <a:t>1998</a:t>
            </a:r>
            <a:r>
              <a:rPr lang="en-US" dirty="0"/>
              <a:t> – Why does </a:t>
            </a:r>
            <a:r>
              <a:rPr lang="en-US" dirty="0" err="1"/>
              <a:t>AdaBoost</a:t>
            </a:r>
            <a:r>
              <a:rPr lang="en-US" dirty="0"/>
              <a:t> work so well? Answered by Friedman, Hastie, and </a:t>
            </a:r>
            <a:r>
              <a:rPr lang="en-US" dirty="0" err="1"/>
              <a:t>Tibshirani</a:t>
            </a:r>
            <a:r>
              <a:rPr lang="en-US" dirty="0"/>
              <a:t> from a statistical point of view.</a:t>
            </a:r>
          </a:p>
          <a:p>
            <a:r>
              <a:rPr lang="en-US" b="1" dirty="0" smtClean="0"/>
              <a:t>1999 - 2002 </a:t>
            </a:r>
            <a:r>
              <a:rPr lang="en-US" dirty="0"/>
              <a:t>– Friedman creates </a:t>
            </a:r>
            <a:r>
              <a:rPr lang="en-US" dirty="0" smtClean="0"/>
              <a:t>and improves upon his Gradient </a:t>
            </a:r>
            <a:r>
              <a:rPr lang="en-US" dirty="0"/>
              <a:t>Boosting </a:t>
            </a:r>
            <a:r>
              <a:rPr lang="en-US" dirty="0" smtClean="0"/>
              <a:t>Machine.  A generalized boosting model applicable to a wide variety of loss functions and base learners and capable of solving most prediction and classification problems.</a:t>
            </a:r>
          </a:p>
          <a:p>
            <a:r>
              <a:rPr lang="en-US" b="1" dirty="0" smtClean="0"/>
              <a:t>2003</a:t>
            </a:r>
            <a:r>
              <a:rPr lang="en-US" dirty="0" smtClean="0"/>
              <a:t> – Greg Ridgeway implements gradient boosting machine package (</a:t>
            </a:r>
            <a:r>
              <a:rPr lang="en-US" dirty="0" err="1" smtClean="0"/>
              <a:t>gbm</a:t>
            </a:r>
            <a:r>
              <a:rPr lang="en-US" dirty="0" smtClean="0"/>
              <a:t>) in R</a:t>
            </a:r>
            <a:r>
              <a:rPr lang="en-US" dirty="0"/>
              <a:t>. </a:t>
            </a:r>
            <a:r>
              <a:rPr lang="en-US" dirty="0" smtClean="0"/>
              <a:t>Specifically, this package specializes the algorithm for the case where regression trees are the base learners. (https</a:t>
            </a:r>
            <a:r>
              <a:rPr lang="en-US" dirty="0"/>
              <a:t>://cran.r-project.org/src/contrib/Archive/gbm</a:t>
            </a:r>
            <a:r>
              <a:rPr lang="en-US" dirty="0" smtClean="0"/>
              <a:t>/)</a:t>
            </a:r>
          </a:p>
          <a:p>
            <a:r>
              <a:rPr lang="en-US" b="1" dirty="0" smtClean="0"/>
              <a:t>2003 – 2015 </a:t>
            </a:r>
            <a:r>
              <a:rPr lang="en-US" dirty="0" smtClean="0"/>
              <a:t>– Many other commercial implementations arise,  many researchers across diverse fields utilize gradient boosting machines in their work.</a:t>
            </a:r>
            <a:endParaRPr lang="en-US" dirty="0"/>
          </a:p>
        </p:txBody>
      </p:sp>
    </p:spTree>
    <p:extLst>
      <p:ext uri="{BB962C8B-B14F-4D97-AF65-F5344CB8AC3E}">
        <p14:creationId xmlns:p14="http://schemas.microsoft.com/office/powerpoint/2010/main" val="262304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Gradient Boosting Machines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forward stage wise function approximation algorithm that uses a form of steepest descent to minimize a loss function.</a:t>
            </a:r>
          </a:p>
          <a:p>
            <a:r>
              <a:rPr lang="en-US" dirty="0" smtClean="0"/>
              <a:t>Results in a summation of base learners, one trained in each iteration, that together produce a prediction of the response variable.</a:t>
            </a:r>
          </a:p>
          <a:p>
            <a:r>
              <a:rPr lang="en-US" dirty="0" smtClean="0"/>
              <a:t>A bag fraction parameter adds a stochastic element to the algorithm by sampling a portion of the training data to use in each iteration.</a:t>
            </a:r>
          </a:p>
          <a:p>
            <a:r>
              <a:rPr lang="en-US" dirty="0" smtClean="0"/>
              <a:t>A base learner is trained in each iteration to move the function approximation in the direction of steepest gradient descent in the space of the loss function for the selected samples.</a:t>
            </a:r>
          </a:p>
          <a:p>
            <a:r>
              <a:rPr lang="en-US" dirty="0" smtClean="0"/>
              <a:t>This new base learner is then scaled by a constant learning rate and added to the summation of base learners built thus far. </a:t>
            </a:r>
          </a:p>
          <a:p>
            <a:r>
              <a:rPr lang="en-US" dirty="0" smtClean="0"/>
              <a:t>The learning rate helps mitigate overfitting by forcing the algorithm to only take small steps along the direction of the negative gradient.</a:t>
            </a:r>
          </a:p>
          <a:p>
            <a:pPr lvl="1"/>
            <a:r>
              <a:rPr lang="en-US" dirty="0" smtClean="0"/>
              <a:t>This ensures it continues to minimize the loss function and doesn’t “overshoot” the minimum.</a:t>
            </a:r>
          </a:p>
          <a:p>
            <a:r>
              <a:rPr lang="en-US" dirty="0"/>
              <a:t>Source: [3</a:t>
            </a:r>
            <a:r>
              <a:rPr lang="en-US" dirty="0" smtClean="0"/>
              <a:t>]</a:t>
            </a:r>
          </a:p>
          <a:p>
            <a:endParaRPr lang="en-US" dirty="0"/>
          </a:p>
        </p:txBody>
      </p:sp>
    </p:spTree>
    <p:extLst>
      <p:ext uri="{BB962C8B-B14F-4D97-AF65-F5344CB8AC3E}">
        <p14:creationId xmlns:p14="http://schemas.microsoft.com/office/powerpoint/2010/main" val="1646829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Trees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Binary trees that partition a dataset into disjoint subsets by recursively splitting the data on the value of one of the predictor variables. </a:t>
            </a:r>
          </a:p>
          <a:p>
            <a:r>
              <a:rPr lang="en-US" dirty="0" smtClean="0"/>
              <a:t>Predict a constant value for all the instances that fall into a given leaf node. </a:t>
            </a:r>
          </a:p>
          <a:p>
            <a:pPr lvl="1"/>
            <a:r>
              <a:rPr lang="en-US" dirty="0" smtClean="0"/>
              <a:t>This value is a function of the response variables of the training data that fell into that leaf node. The function itself is determined by the error measure used.</a:t>
            </a:r>
          </a:p>
          <a:p>
            <a:r>
              <a:rPr lang="en-US" dirty="0" smtClean="0"/>
              <a:t>So regression trees can be thought of as a summation of terms, one for each leaf node. </a:t>
            </a:r>
          </a:p>
          <a:p>
            <a:pPr lvl="1"/>
            <a:r>
              <a:rPr lang="en-US" dirty="0" smtClean="0"/>
              <a:t>The value of each term is either the predicted value of that node if the instance falls into that node or zero otherwise.</a:t>
            </a:r>
          </a:p>
          <a:p>
            <a:pPr lvl="1"/>
            <a:r>
              <a:rPr lang="en-US" dirty="0" smtClean="0"/>
              <a:t>This means it will be quite natural algebraically to define a learning rate for each leaf note.</a:t>
            </a:r>
          </a:p>
          <a:p>
            <a:r>
              <a:rPr lang="en-US" dirty="0" smtClean="0"/>
              <a:t>Source: [3]</a:t>
            </a:r>
          </a:p>
        </p:txBody>
      </p:sp>
    </p:spTree>
    <p:extLst>
      <p:ext uri="{BB962C8B-B14F-4D97-AF65-F5344CB8AC3E}">
        <p14:creationId xmlns:p14="http://schemas.microsoft.com/office/powerpoint/2010/main" val="4000612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 Learning Rate Proposal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lnSpcReduction="10000"/>
              </a:bodyPr>
              <a:lstStyle/>
              <a:p>
                <a:r>
                  <a:rPr lang="en-US" dirty="0" smtClean="0"/>
                  <a:t>Proposal: </a:t>
                </a:r>
              </a:p>
              <a:p>
                <a:pPr lvl="1"/>
                <a:r>
                  <a:rPr lang="en-US" dirty="0" smtClean="0"/>
                  <a:t>Modify an existing implementation of gradient boosting machines with regression tree base learners.</a:t>
                </a:r>
              </a:p>
              <a:p>
                <a:pPr lvl="1"/>
                <a:r>
                  <a:rPr lang="en-US" dirty="0" smtClean="0"/>
                  <a:t>Add support for computing a separate learning rate for each leaf node in each regression tree base learner.</a:t>
                </a:r>
              </a:p>
              <a:p>
                <a:pPr lvl="1"/>
                <a:r>
                  <a:rPr lang="en-US" dirty="0" smtClean="0"/>
                  <a:t>Compute the learning rate for a given leaf node as </a:t>
                </a:r>
              </a:p>
              <a:p>
                <a:pPr lvl="1"/>
                <a:endParaRPr lang="en-US" dirty="0" smtClean="0"/>
              </a:p>
              <a:p>
                <a:pPr marL="274320" lvl="1" indent="0">
                  <a:buNone/>
                </a:pPr>
                <a:r>
                  <a:rPr lang="en-US" sz="1800" dirty="0" smtClean="0">
                    <a:solidFill>
                      <a:schemeClr val="tx1"/>
                    </a:solidFill>
                    <a:latin typeface="Gill Sans MT (Body)"/>
                  </a:rPr>
                  <a:t>Learning </a:t>
                </a:r>
                <a:r>
                  <a:rPr lang="en-US" sz="1800" dirty="0">
                    <a:solidFill>
                      <a:schemeClr val="tx1"/>
                    </a:solidFill>
                    <a:latin typeface="Gill Sans MT (Body)"/>
                  </a:rPr>
                  <a:t>Rate = (Max Learning Rate) </a:t>
                </a:r>
                <a14:m>
                  <m:oMath xmlns:m="http://schemas.openxmlformats.org/officeDocument/2006/math">
                    <m:r>
                      <a:rPr lang="en-US" sz="1800">
                        <a:solidFill>
                          <a:schemeClr val="tx1"/>
                        </a:solidFill>
                        <a:latin typeface="Gill Sans MT (Body)"/>
                      </a:rPr>
                      <m:t>∗</m:t>
                    </m:r>
                    <m:f>
                      <m:fPr>
                        <m:ctrlPr>
                          <a:rPr lang="en-US" sz="1800" i="1">
                            <a:solidFill>
                              <a:schemeClr val="tx1"/>
                            </a:solidFill>
                            <a:latin typeface="Gill Sans MT (Body)"/>
                          </a:rPr>
                        </m:ctrlPr>
                      </m:fPr>
                      <m:num>
                        <m:r>
                          <m:rPr>
                            <m:nor/>
                          </m:rPr>
                          <a:rPr lang="en-US" sz="1800" dirty="0">
                            <a:solidFill>
                              <a:schemeClr val="tx1"/>
                            </a:solidFill>
                            <a:latin typeface="Gill Sans MT (Body)"/>
                          </a:rPr>
                          <m:t>Number</m:t>
                        </m:r>
                        <m:r>
                          <m:rPr>
                            <m:nor/>
                          </m:rPr>
                          <a:rPr lang="en-US" sz="1800" dirty="0">
                            <a:solidFill>
                              <a:schemeClr val="tx1"/>
                            </a:solidFill>
                            <a:latin typeface="Gill Sans MT (Body)"/>
                          </a:rPr>
                          <m:t> </m:t>
                        </m:r>
                        <m:r>
                          <m:rPr>
                            <m:nor/>
                          </m:rPr>
                          <a:rPr lang="en-US" sz="1800" dirty="0">
                            <a:solidFill>
                              <a:schemeClr val="tx1"/>
                            </a:solidFill>
                            <a:latin typeface="Gill Sans MT (Body)"/>
                          </a:rPr>
                          <m:t>of</m:t>
                        </m:r>
                        <m:r>
                          <m:rPr>
                            <m:nor/>
                          </m:rPr>
                          <a:rPr lang="en-US" sz="1800" dirty="0">
                            <a:solidFill>
                              <a:schemeClr val="tx1"/>
                            </a:solidFill>
                            <a:latin typeface="Gill Sans MT (Body)"/>
                          </a:rPr>
                          <m:t> </m:t>
                        </m:r>
                        <m:r>
                          <m:rPr>
                            <m:nor/>
                          </m:rPr>
                          <a:rPr lang="en-US" sz="1800" dirty="0">
                            <a:solidFill>
                              <a:schemeClr val="tx1"/>
                            </a:solidFill>
                            <a:latin typeface="Gill Sans MT (Body)"/>
                          </a:rPr>
                          <m:t>examples</m:t>
                        </m:r>
                        <m:r>
                          <m:rPr>
                            <m:nor/>
                          </m:rPr>
                          <a:rPr lang="en-US" sz="1800" dirty="0">
                            <a:solidFill>
                              <a:schemeClr val="tx1"/>
                            </a:solidFill>
                            <a:latin typeface="Gill Sans MT (Body)"/>
                          </a:rPr>
                          <m:t> </m:t>
                        </m:r>
                        <m:r>
                          <m:rPr>
                            <m:nor/>
                          </m:rPr>
                          <a:rPr lang="en-US" sz="1800" dirty="0">
                            <a:solidFill>
                              <a:schemeClr val="tx1"/>
                            </a:solidFill>
                            <a:latin typeface="Gill Sans MT (Body)"/>
                          </a:rPr>
                          <m:t>in</m:t>
                        </m:r>
                        <m:r>
                          <m:rPr>
                            <m:nor/>
                          </m:rPr>
                          <a:rPr lang="en-US" sz="1800" dirty="0">
                            <a:solidFill>
                              <a:schemeClr val="tx1"/>
                            </a:solidFill>
                            <a:latin typeface="Gill Sans MT (Body)"/>
                          </a:rPr>
                          <m:t> </m:t>
                        </m:r>
                        <m:r>
                          <m:rPr>
                            <m:nor/>
                          </m:rPr>
                          <a:rPr lang="en-US" sz="1800" dirty="0">
                            <a:solidFill>
                              <a:schemeClr val="tx1"/>
                            </a:solidFill>
                            <a:latin typeface="Gill Sans MT (Body)"/>
                          </a:rPr>
                          <m:t>the</m:t>
                        </m:r>
                        <m:r>
                          <m:rPr>
                            <m:nor/>
                          </m:rPr>
                          <a:rPr lang="en-US" sz="1800" dirty="0">
                            <a:solidFill>
                              <a:schemeClr val="tx1"/>
                            </a:solidFill>
                            <a:latin typeface="Gill Sans MT (Body)"/>
                          </a:rPr>
                          <m:t> </m:t>
                        </m:r>
                        <m:r>
                          <m:rPr>
                            <m:nor/>
                          </m:rPr>
                          <a:rPr lang="en-US" sz="1800" dirty="0">
                            <a:solidFill>
                              <a:schemeClr val="tx1"/>
                            </a:solidFill>
                            <a:latin typeface="Gill Sans MT (Body)"/>
                          </a:rPr>
                          <m:t>leaf</m:t>
                        </m:r>
                        <m:r>
                          <m:rPr>
                            <m:nor/>
                          </m:rPr>
                          <a:rPr lang="en-US" sz="1800" dirty="0">
                            <a:solidFill>
                              <a:schemeClr val="tx1"/>
                            </a:solidFill>
                            <a:latin typeface="Gill Sans MT (Body)"/>
                          </a:rPr>
                          <m:t> </m:t>
                        </m:r>
                        <m:r>
                          <m:rPr>
                            <m:nor/>
                          </m:rPr>
                          <a:rPr lang="en-US" sz="1800" dirty="0">
                            <a:solidFill>
                              <a:schemeClr val="tx1"/>
                            </a:solidFill>
                            <a:latin typeface="Gill Sans MT (Body)"/>
                          </a:rPr>
                          <m:t>node</m:t>
                        </m:r>
                      </m:num>
                      <m:den>
                        <m:r>
                          <m:rPr>
                            <m:nor/>
                          </m:rPr>
                          <a:rPr lang="en-US" sz="1800" dirty="0">
                            <a:solidFill>
                              <a:schemeClr val="tx1"/>
                            </a:solidFill>
                            <a:latin typeface="Gill Sans MT (Body)"/>
                          </a:rPr>
                          <m:t>Total</m:t>
                        </m:r>
                        <m:r>
                          <m:rPr>
                            <m:nor/>
                          </m:rPr>
                          <a:rPr lang="en-US" sz="1800" dirty="0">
                            <a:solidFill>
                              <a:schemeClr val="tx1"/>
                            </a:solidFill>
                            <a:latin typeface="Gill Sans MT (Body)"/>
                          </a:rPr>
                          <m:t> </m:t>
                        </m:r>
                        <m:r>
                          <m:rPr>
                            <m:nor/>
                          </m:rPr>
                          <a:rPr lang="en-US" sz="1800" dirty="0">
                            <a:solidFill>
                              <a:schemeClr val="tx1"/>
                            </a:solidFill>
                            <a:latin typeface="Gill Sans MT (Body)"/>
                          </a:rPr>
                          <m:t>Number</m:t>
                        </m:r>
                        <m:r>
                          <m:rPr>
                            <m:nor/>
                          </m:rPr>
                          <a:rPr lang="en-US" sz="1800" dirty="0">
                            <a:solidFill>
                              <a:schemeClr val="tx1"/>
                            </a:solidFill>
                            <a:latin typeface="Gill Sans MT (Body)"/>
                          </a:rPr>
                          <m:t> </m:t>
                        </m:r>
                        <m:r>
                          <m:rPr>
                            <m:nor/>
                          </m:rPr>
                          <a:rPr lang="en-US" sz="1800" dirty="0">
                            <a:solidFill>
                              <a:schemeClr val="tx1"/>
                            </a:solidFill>
                            <a:latin typeface="Gill Sans MT (Body)"/>
                          </a:rPr>
                          <m:t>of</m:t>
                        </m:r>
                        <m:r>
                          <m:rPr>
                            <m:nor/>
                          </m:rPr>
                          <a:rPr lang="en-US" sz="1800" dirty="0">
                            <a:solidFill>
                              <a:schemeClr val="tx1"/>
                            </a:solidFill>
                            <a:latin typeface="Gill Sans MT (Body)"/>
                          </a:rPr>
                          <m:t> </m:t>
                        </m:r>
                        <m:r>
                          <m:rPr>
                            <m:nor/>
                          </m:rPr>
                          <a:rPr lang="en-US" sz="1800" dirty="0">
                            <a:solidFill>
                              <a:schemeClr val="tx1"/>
                            </a:solidFill>
                            <a:latin typeface="Gill Sans MT (Body)"/>
                          </a:rPr>
                          <m:t>Training</m:t>
                        </m:r>
                        <m:r>
                          <m:rPr>
                            <m:nor/>
                          </m:rPr>
                          <a:rPr lang="en-US" sz="1800" dirty="0">
                            <a:solidFill>
                              <a:schemeClr val="tx1"/>
                            </a:solidFill>
                            <a:latin typeface="Gill Sans MT (Body)"/>
                          </a:rPr>
                          <m:t> </m:t>
                        </m:r>
                        <m:r>
                          <m:rPr>
                            <m:nor/>
                          </m:rPr>
                          <a:rPr lang="en-US" sz="1800" dirty="0">
                            <a:solidFill>
                              <a:schemeClr val="tx1"/>
                            </a:solidFill>
                            <a:latin typeface="Gill Sans MT (Body)"/>
                          </a:rPr>
                          <m:t>Examples</m:t>
                        </m:r>
                        <m:r>
                          <m:rPr>
                            <m:nor/>
                          </m:rPr>
                          <a:rPr lang="en-US" sz="1800" dirty="0">
                            <a:solidFill>
                              <a:schemeClr val="tx1"/>
                            </a:solidFill>
                            <a:latin typeface="Gill Sans MT (Body)"/>
                          </a:rPr>
                          <m:t> </m:t>
                        </m:r>
                      </m:den>
                    </m:f>
                  </m:oMath>
                </a14:m>
                <a:endParaRPr lang="en-US" dirty="0" smtClean="0"/>
              </a:p>
              <a:p>
                <a:pPr lvl="1"/>
                <a:endParaRPr lang="en-US" dirty="0" smtClean="0"/>
              </a:p>
              <a:p>
                <a:pPr lvl="1"/>
                <a:r>
                  <a:rPr lang="en-US" dirty="0" smtClean="0"/>
                  <a:t>Time permitting explore other learning rate adaptation schemes and allow the number of leaves in the boosted regression trees to vary as well.</a:t>
                </a:r>
              </a:p>
              <a:p>
                <a:pPr lvl="1"/>
                <a:endParaRPr lang="en-US" sz="1800" b="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852"/>
                </a:stretch>
              </a:blipFill>
            </p:spPr>
            <p:txBody>
              <a:bodyPr/>
              <a:lstStyle/>
              <a:p>
                <a:r>
                  <a:rPr lang="en-US">
                    <a:noFill/>
                  </a:rPr>
                  <a:t> </a:t>
                </a:r>
              </a:p>
            </p:txBody>
          </p:sp>
        </mc:Fallback>
      </mc:AlternateContent>
    </p:spTree>
    <p:extLst>
      <p:ext uri="{BB962C8B-B14F-4D97-AF65-F5344CB8AC3E}">
        <p14:creationId xmlns:p14="http://schemas.microsoft.com/office/powerpoint/2010/main" val="878247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Learning Rate Proposal</a:t>
            </a:r>
          </a:p>
        </p:txBody>
      </p:sp>
      <p:sp>
        <p:nvSpPr>
          <p:cNvPr id="3" name="Content Placeholder 2"/>
          <p:cNvSpPr>
            <a:spLocks noGrp="1"/>
          </p:cNvSpPr>
          <p:nvPr>
            <p:ph sz="quarter" idx="1"/>
          </p:nvPr>
        </p:nvSpPr>
        <p:spPr/>
        <p:txBody>
          <a:bodyPr>
            <a:normAutofit fontScale="92500" lnSpcReduction="20000"/>
          </a:bodyPr>
          <a:lstStyle/>
          <a:p>
            <a:r>
              <a:rPr lang="en-US" dirty="0" smtClean="0"/>
              <a:t>Hypothesis: </a:t>
            </a:r>
          </a:p>
          <a:p>
            <a:pPr lvl="1"/>
            <a:r>
              <a:rPr lang="en-US" dirty="0" smtClean="0"/>
              <a:t>Varying the learning rate in this way will improve convergence time without compromising the model’s resilience to overfitting. </a:t>
            </a:r>
          </a:p>
          <a:p>
            <a:r>
              <a:rPr lang="en-US" dirty="0" smtClean="0"/>
              <a:t>To analyze the impact of the variable learning rates…</a:t>
            </a:r>
            <a:endParaRPr lang="en-US" dirty="0"/>
          </a:p>
          <a:p>
            <a:pPr lvl="1"/>
            <a:r>
              <a:rPr lang="en-US" dirty="0" smtClean="0"/>
              <a:t>Need a dataset</a:t>
            </a:r>
          </a:p>
          <a:p>
            <a:pPr lvl="1"/>
            <a:r>
              <a:rPr lang="en-US" dirty="0" smtClean="0"/>
              <a:t>Perform parameter tuning. Find optimal…</a:t>
            </a:r>
          </a:p>
          <a:p>
            <a:pPr lvl="2"/>
            <a:r>
              <a:rPr lang="en-US" dirty="0" smtClean="0"/>
              <a:t>Bag fraction</a:t>
            </a:r>
          </a:p>
          <a:p>
            <a:pPr lvl="2"/>
            <a:r>
              <a:rPr lang="en-US" dirty="0" smtClean="0"/>
              <a:t>Maximum learning rate</a:t>
            </a:r>
          </a:p>
          <a:p>
            <a:pPr lvl="2"/>
            <a:r>
              <a:rPr lang="en-US" dirty="0" smtClean="0"/>
              <a:t>Number of trees</a:t>
            </a:r>
          </a:p>
          <a:p>
            <a:pPr lvl="2"/>
            <a:r>
              <a:rPr lang="en-US" dirty="0" smtClean="0"/>
              <a:t>Number of leaves in each tree</a:t>
            </a:r>
          </a:p>
          <a:p>
            <a:pPr lvl="1"/>
            <a:r>
              <a:rPr lang="en-US" dirty="0" smtClean="0"/>
              <a:t>Compare the best model with constant learning rate to the best model with variable learning rate. </a:t>
            </a:r>
          </a:p>
          <a:p>
            <a:pPr lvl="1"/>
            <a:r>
              <a:rPr lang="en-US" dirty="0" smtClean="0"/>
              <a:t>Hopefully, the optimal number of trees will be significantly less with the variable learning rate, and the differences in performance on the test data will be negligible.  </a:t>
            </a:r>
          </a:p>
        </p:txBody>
      </p:sp>
    </p:spTree>
    <p:extLst>
      <p:ext uri="{BB962C8B-B14F-4D97-AF65-F5344CB8AC3E}">
        <p14:creationId xmlns:p14="http://schemas.microsoft.com/office/powerpoint/2010/main" val="2286451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Environments occupied by </a:t>
            </a:r>
            <a:r>
              <a:rPr lang="en-US" i="1" dirty="0"/>
              <a:t>Anguilla </a:t>
            </a:r>
            <a:r>
              <a:rPr lang="en-US" i="1" dirty="0" err="1"/>
              <a:t>australis</a:t>
            </a:r>
            <a:endParaRPr lang="en-US" dirty="0"/>
          </a:p>
        </p:txBody>
      </p:sp>
      <p:sp>
        <p:nvSpPr>
          <p:cNvPr id="3" name="Content Placeholder 2"/>
          <p:cNvSpPr>
            <a:spLocks noGrp="1"/>
          </p:cNvSpPr>
          <p:nvPr>
            <p:ph sz="quarter" idx="1"/>
          </p:nvPr>
        </p:nvSpPr>
        <p:spPr/>
        <p:txBody>
          <a:bodyPr/>
          <a:lstStyle/>
          <a:p>
            <a:r>
              <a:rPr lang="en-US" dirty="0" smtClean="0"/>
              <a:t>For the purposes of performing parameter tuning and analysis of the effect of my variable learning rate scheme, I will follow a method similar to that found in the following ecological paper. </a:t>
            </a:r>
          </a:p>
          <a:p>
            <a:endParaRPr lang="en-US" dirty="0"/>
          </a:p>
          <a:p>
            <a:endParaRPr lang="en-US" dirty="0" smtClean="0"/>
          </a:p>
          <a:p>
            <a:endParaRPr lang="en-US" dirty="0"/>
          </a:p>
          <a:p>
            <a:r>
              <a:rPr lang="en-US" dirty="0" smtClean="0"/>
              <a:t>The following slides detail this paper.</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99" y="3263481"/>
            <a:ext cx="75247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2374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2468</TotalTime>
  <Words>1993</Words>
  <Application>Microsoft Office PowerPoint</Application>
  <PresentationFormat>On-screen Show (4:3)</PresentationFormat>
  <Paragraphs>171</Paragraphs>
  <Slides>29</Slides>
  <Notes>0</Notes>
  <HiddenSlides>4</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Origin</vt:lpstr>
      <vt:lpstr> Proposal: Gradient Boosting Regression Trees with Variable Learning Rates</vt:lpstr>
      <vt:lpstr>What’s Boosting?</vt:lpstr>
      <vt:lpstr>Brief History of Boosting</vt:lpstr>
      <vt:lpstr>Brief History of Boosting</vt:lpstr>
      <vt:lpstr>Gradient Boosting Machines</vt:lpstr>
      <vt:lpstr>Regression Trees</vt:lpstr>
      <vt:lpstr>Variable Learning Rate Proposal</vt:lpstr>
      <vt:lpstr>Variable Learning Rate Proposal</vt:lpstr>
      <vt:lpstr>Case Study: Environments occupied by Anguilla australis</vt:lpstr>
      <vt:lpstr>Case Study: Environments occupied by Anguilla australis</vt:lpstr>
      <vt:lpstr>Case Study: Environments occupied by Anguilla australis</vt:lpstr>
      <vt:lpstr>Case Study: Environments occupied by Anguilla australis</vt:lpstr>
      <vt:lpstr>Case Study: Environments occupied by Anguilla australis</vt:lpstr>
      <vt:lpstr>Case Study: Parameter Tuning</vt:lpstr>
      <vt:lpstr>Case Study: Parameter Tuning</vt:lpstr>
      <vt:lpstr>Case Study: Parameter Tuning</vt:lpstr>
      <vt:lpstr>Case Study: Model Analysis</vt:lpstr>
      <vt:lpstr>Case Study: Environments occupied by Anguilla australis</vt:lpstr>
      <vt:lpstr>Case Study: Model Analysis</vt:lpstr>
      <vt:lpstr>Case Study: Model Analysis</vt:lpstr>
      <vt:lpstr>Results</vt:lpstr>
      <vt:lpstr>PowerPoint Presentation</vt:lpstr>
      <vt:lpstr>References </vt:lpstr>
      <vt:lpstr>References</vt:lpstr>
      <vt:lpstr>And Some More</vt:lpstr>
      <vt:lpstr>Gradient Boosting Machines</vt:lpstr>
      <vt:lpstr>PowerPoint Presentation</vt:lpstr>
      <vt:lpstr>Gradient Boosting Machines</vt:lpstr>
      <vt:lpstr>Project Goal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ambarket@gmail.com</dc:creator>
  <cp:lastModifiedBy>ambarket@gmail.com</cp:lastModifiedBy>
  <cp:revision>59</cp:revision>
  <dcterms:created xsi:type="dcterms:W3CDTF">2015-09-29T02:14:03Z</dcterms:created>
  <dcterms:modified xsi:type="dcterms:W3CDTF">2015-09-30T19:22:44Z</dcterms:modified>
</cp:coreProperties>
</file>