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8" r:id="rId1"/>
  </p:sldMasterIdLst>
  <p:sldIdLst>
    <p:sldId id="256" r:id="rId2"/>
    <p:sldId id="258" r:id="rId3"/>
    <p:sldId id="272" r:id="rId4"/>
    <p:sldId id="270" r:id="rId5"/>
    <p:sldId id="260" r:id="rId6"/>
    <p:sldId id="262" r:id="rId7"/>
    <p:sldId id="265" r:id="rId8"/>
    <p:sldId id="266" r:id="rId9"/>
    <p:sldId id="271"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9" d="100"/>
          <a:sy n="79" d="100"/>
        </p:scale>
        <p:origin x="8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osmicDust\Documents\Statistics\Final%20Project\yty.csv" TargetMode="External"/><Relationship Id="rId2" Type="http://schemas.microsoft.com/office/2011/relationships/chartColorStyle" Target="colors2.xml"/><Relationship Id="rId1" Type="http://schemas.microsoft.com/office/2011/relationships/chartStyle" Target="style2.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CosmicDust\Documents\Statistics\Final%20Project\yty.csv" TargetMode="Externa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Footfall Year by Year</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v>Total</c:v>
          </c:tx>
          <c:spPr>
            <a:ln w="31750" cap="sq">
              <a:solidFill>
                <a:schemeClr val="accent1"/>
              </a:solidFill>
              <a:miter lim="800000"/>
            </a:ln>
            <a:effectLst/>
          </c:spPr>
          <c:marker>
            <c:symbol val="diamond"/>
            <c:size val="5"/>
            <c:spPr>
              <a:solidFill>
                <a:schemeClr val="accent1"/>
              </a:solidFill>
              <a:ln w="25400">
                <a:solidFill>
                  <a:schemeClr val="accent2">
                    <a:lumMod val="75000"/>
                  </a:schemeClr>
                </a:solidFill>
              </a:ln>
              <a:effectLst/>
            </c:spPr>
          </c:marker>
          <c:dLbls>
            <c:delete val="1"/>
          </c:dLbls>
          <c:cat>
            <c:strLit>
              <c:ptCount val="31"/>
              <c:pt idx="0">
                <c:v>1986</c:v>
              </c:pt>
              <c:pt idx="1">
                <c:v>1987</c:v>
              </c:pt>
              <c:pt idx="2">
                <c:v>1988</c:v>
              </c:pt>
              <c:pt idx="3">
                <c:v>1989</c:v>
              </c:pt>
              <c:pt idx="4">
                <c:v>1990</c:v>
              </c:pt>
              <c:pt idx="5">
                <c:v>1991</c:v>
              </c:pt>
              <c:pt idx="6">
                <c:v>1992</c:v>
              </c:pt>
              <c:pt idx="7">
                <c:v>1993</c:v>
              </c:pt>
              <c:pt idx="8">
                <c:v>1994</c:v>
              </c:pt>
              <c:pt idx="9">
                <c:v>1995</c:v>
              </c:pt>
              <c:pt idx="10">
                <c:v>1996</c:v>
              </c:pt>
              <c:pt idx="11">
                <c:v>1997</c:v>
              </c:pt>
              <c:pt idx="12">
                <c:v>1998</c:v>
              </c:pt>
              <c:pt idx="13">
                <c:v>1999</c:v>
              </c:pt>
              <c:pt idx="14">
                <c:v>2000</c:v>
              </c:pt>
              <c:pt idx="15">
                <c:v>2001</c:v>
              </c:pt>
              <c:pt idx="16">
                <c:v>2002</c:v>
              </c:pt>
              <c:pt idx="17">
                <c:v>2003</c:v>
              </c:pt>
              <c:pt idx="18">
                <c:v>2004</c:v>
              </c:pt>
              <c:pt idx="19">
                <c:v>2005</c:v>
              </c:pt>
              <c:pt idx="20">
                <c:v>2006</c:v>
              </c:pt>
              <c:pt idx="21">
                <c:v>2007</c:v>
              </c:pt>
              <c:pt idx="22">
                <c:v>2008</c:v>
              </c:pt>
              <c:pt idx="23">
                <c:v>2009</c:v>
              </c:pt>
              <c:pt idx="24">
                <c:v>2010</c:v>
              </c:pt>
              <c:pt idx="25">
                <c:v>2011</c:v>
              </c:pt>
              <c:pt idx="26">
                <c:v>2012</c:v>
              </c:pt>
              <c:pt idx="27">
                <c:v>2013</c:v>
              </c:pt>
              <c:pt idx="28">
                <c:v>2014</c:v>
              </c:pt>
              <c:pt idx="29">
                <c:v>2015</c:v>
              </c:pt>
              <c:pt idx="30">
                <c:v>2016</c:v>
              </c:pt>
            </c:strLit>
          </c:cat>
          <c:val>
            <c:numLit>
              <c:formatCode>General</c:formatCode>
              <c:ptCount val="31"/>
              <c:pt idx="0">
                <c:v>2363756</c:v>
              </c:pt>
              <c:pt idx="1">
                <c:v>2573194</c:v>
              </c:pt>
              <c:pt idx="2">
                <c:v>2182113</c:v>
              </c:pt>
              <c:pt idx="3">
                <c:v>2644442</c:v>
              </c:pt>
              <c:pt idx="4">
                <c:v>2823572</c:v>
              </c:pt>
              <c:pt idx="5">
                <c:v>2920537</c:v>
              </c:pt>
              <c:pt idx="6">
                <c:v>3144405</c:v>
              </c:pt>
              <c:pt idx="7">
                <c:v>2912193</c:v>
              </c:pt>
              <c:pt idx="8">
                <c:v>3046145</c:v>
              </c:pt>
              <c:pt idx="9">
                <c:v>3125285</c:v>
              </c:pt>
              <c:pt idx="10">
                <c:v>3012171</c:v>
              </c:pt>
              <c:pt idx="11">
                <c:v>2889513</c:v>
              </c:pt>
              <c:pt idx="12">
                <c:v>3120830</c:v>
              </c:pt>
              <c:pt idx="13">
                <c:v>3131381</c:v>
              </c:pt>
              <c:pt idx="14">
                <c:v>2838233</c:v>
              </c:pt>
              <c:pt idx="15">
                <c:v>2758526</c:v>
              </c:pt>
              <c:pt idx="16">
                <c:v>2973677</c:v>
              </c:pt>
              <c:pt idx="17">
                <c:v>3019375</c:v>
              </c:pt>
              <c:pt idx="18">
                <c:v>2868317</c:v>
              </c:pt>
              <c:pt idx="19">
                <c:v>2835651</c:v>
              </c:pt>
              <c:pt idx="20">
                <c:v>2870295</c:v>
              </c:pt>
              <c:pt idx="21">
                <c:v>3151343</c:v>
              </c:pt>
              <c:pt idx="22">
                <c:v>3066580</c:v>
              </c:pt>
              <c:pt idx="23">
                <c:v>3295187</c:v>
              </c:pt>
              <c:pt idx="24">
                <c:v>3640185</c:v>
              </c:pt>
              <c:pt idx="25">
                <c:v>3394326</c:v>
              </c:pt>
              <c:pt idx="26">
                <c:v>3447729</c:v>
              </c:pt>
              <c:pt idx="27">
                <c:v>3188030</c:v>
              </c:pt>
              <c:pt idx="28">
                <c:v>3513484</c:v>
              </c:pt>
              <c:pt idx="29">
                <c:v>4097710</c:v>
              </c:pt>
              <c:pt idx="30">
                <c:v>4257177</c:v>
              </c:pt>
            </c:numLit>
          </c:val>
          <c:smooth val="0"/>
          <c:extLst>
            <c:ext xmlns:c16="http://schemas.microsoft.com/office/drawing/2014/chart" uri="{C3380CC4-5D6E-409C-BE32-E72D297353CC}">
              <c16:uniqueId val="{00000000-58A4-40AC-835E-D5ED6F8922CD}"/>
            </c:ext>
          </c:extLst>
        </c:ser>
        <c:dLbls>
          <c:dLblPos val="ctr"/>
          <c:showLegendKey val="0"/>
          <c:showVal val="1"/>
          <c:showCatName val="0"/>
          <c:showSerName val="0"/>
          <c:showPercent val="0"/>
          <c:showBubbleSize val="0"/>
        </c:dLbls>
        <c:marker val="1"/>
        <c:smooth val="0"/>
        <c:axId val="333379696"/>
        <c:axId val="333376088"/>
      </c:lineChart>
      <c:catAx>
        <c:axId val="333379696"/>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333376088"/>
        <c:crosses val="autoZero"/>
        <c:auto val="1"/>
        <c:lblAlgn val="ctr"/>
        <c:lblOffset val="100"/>
        <c:noMultiLvlLbl val="0"/>
      </c:catAx>
      <c:valAx>
        <c:axId val="333376088"/>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a:t>Recreational Visits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3333796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yty!$A$2:$A$31</cx:f>
        <cx:lvl ptCount="30">
          <cx:pt idx="0">1987</cx:pt>
          <cx:pt idx="1">1988</cx:pt>
          <cx:pt idx="2">1989</cx:pt>
          <cx:pt idx="3">1990</cx:pt>
          <cx:pt idx="4">1991</cx:pt>
          <cx:pt idx="5">1992</cx:pt>
          <cx:pt idx="6">1993</cx:pt>
          <cx:pt idx="7">1994</cx:pt>
          <cx:pt idx="8">1995</cx:pt>
          <cx:pt idx="9">1996</cx:pt>
          <cx:pt idx="10">1997</cx:pt>
          <cx:pt idx="11">1998</cx:pt>
          <cx:pt idx="12">1999</cx:pt>
          <cx:pt idx="13">2000</cx:pt>
          <cx:pt idx="14">2001</cx:pt>
          <cx:pt idx="15">2002</cx:pt>
          <cx:pt idx="16">2003</cx:pt>
          <cx:pt idx="17">2004</cx:pt>
          <cx:pt idx="18">2005</cx:pt>
          <cx:pt idx="19">2006</cx:pt>
          <cx:pt idx="20">2007</cx:pt>
          <cx:pt idx="21">2008</cx:pt>
          <cx:pt idx="22">2009</cx:pt>
          <cx:pt idx="23">2010</cx:pt>
          <cx:pt idx="24">2011</cx:pt>
          <cx:pt idx="25">2012</cx:pt>
          <cx:pt idx="26">2013</cx:pt>
          <cx:pt idx="27">2014</cx:pt>
          <cx:pt idx="28">2015</cx:pt>
          <cx:pt idx="29">2016</cx:pt>
        </cx:lvl>
      </cx:strDim>
      <cx:numDim type="val">
        <cx:f>yty!$B$2:$B$31</cx:f>
        <cx:lvl ptCount="30" formatCode="General">
          <cx:pt idx="0">0.088603899894913005</cx:pt>
          <cx:pt idx="1">-0.15198271098098301</cx:pt>
          <cx:pt idx="2">0.21187216244071599</cx:pt>
          <cx:pt idx="3">0.067738297909351</cx:pt>
          <cx:pt idx="4">0.034341252852769497</cx:pt>
          <cx:pt idx="5">0.076653026481088904</cx:pt>
          <cx:pt idx="6">-0.073849265600328201</cx:pt>
          <cx:pt idx="7">0.045996951438314698</cx:pt>
          <cx:pt idx="8">0.025980378478371799</cx:pt>
          <cx:pt idx="9">-0.036193179182058499</cx:pt>
          <cx:pt idx="10">-0.040720795731716303</cx:pt>
          <cx:pt idx="11">0.080053974493279501</cx:pt>
          <cx:pt idx="12">0.0033808313813954399</cx:pt>
          <cx:pt idx="13">-0.093616203202357001</cx:pt>
          <cx:pt idx="14">-0.028083318036257</cx:pt>
          <cx:pt idx="15">0.0779949146754461</cx:pt>
          <cx:pt idx="16">0.0153675062893514</cx:pt>
          <cx:pt idx="17">-0.050029559097495201</cx:pt>
          <cx:pt idx="18">-0.0113885599116136</cx:pt>
          <cx:pt idx="19">0.0122173003659478</cx:pt>
          <cx:pt idx="20">0.097916067860620501</cx:pt>
          <cx:pt idx="21">-0.026897421194709701</cx:pt>
          <cx:pt idx="22">0.074547867657129396</cx:pt>
          <cx:pt idx="23">0.10469754827267699</cx:pt>
          <cx:pt idx="24">-0.067540248641209194</cx:pt>
          <cx:pt idx="25">0.015733020340415099</cx:pt>
          <cx:pt idx="26">-0.075324655737153301</cx:pt>
          <cx:pt idx="27">0.102086241346536</cx:pt>
          <cx:pt idx="28">0.16628110445358499</cx:pt>
          <cx:pt idx="29">0.038916126324215199</cx:pt>
        </cx:lvl>
      </cx:numDim>
    </cx:data>
  </cx:chartData>
  <cx:chart>
    <cx:title pos="t" align="ctr" overlay="0">
      <cx:tx>
        <cx:txData>
          <cx:v>Percentage change of Visitors (Year by Year)</cx:v>
        </cx:txData>
      </cx:tx>
      <cx:txPr>
        <a:bodyPr spcFirstLastPara="1" vertOverflow="ellipsis" horzOverflow="overflow" wrap="square" lIns="0" tIns="0" rIns="0" bIns="0" anchor="ctr" anchorCtr="1"/>
        <a:lstStyle/>
        <a:p>
          <a:pPr algn="ctr" rtl="0">
            <a:defRPr/>
          </a:pPr>
          <a:r>
            <a:rPr lang="en-US" sz="1800" b="1" i="0" u="none" strike="noStrike" baseline="0">
              <a:solidFill>
                <a:sysClr val="windowText" lastClr="000000">
                  <a:lumMod val="75000"/>
                  <a:lumOff val="25000"/>
                </a:sysClr>
              </a:solidFill>
              <a:latin typeface="Calibri" panose="020F0502020204030204"/>
            </a:rPr>
            <a:t>Percentage change of Visitors (Year by Year)</a:t>
          </a:r>
        </a:p>
      </cx:txPr>
    </cx:title>
    <cx:plotArea>
      <cx:plotAreaRegion>
        <cx:series layoutId="waterfall" uniqueId="{EEED7A49-5162-420C-B437-7966FD1113D8}">
          <cx:tx>
            <cx:txData>
              <cx:f>yty!$B$1</cx:f>
              <cx:v>Year to Year Change</cx:v>
            </cx:txData>
          </cx:tx>
          <cx:dataLabels pos="outEnd">
            <cx:numFmt formatCode="#,##0.00" sourceLinked="0"/>
            <cx:visibility seriesName="0" categoryName="0" value="1"/>
            <cx:separator>, </cx:separator>
          </cx:dataLabels>
          <cx:dataId val="0"/>
          <cx:layoutPr>
            <cx:visibility connectorLines="0"/>
            <cx:subtotals/>
          </cx:layoutPr>
        </cx:series>
      </cx:plotAreaRegion>
      <cx:axis id="0">
        <cx:catScaling gapWidth="0.200000003"/>
        <cx:title>
          <cx:tx>
            <cx:txData>
              <cx:v>Year</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75000"/>
                      <a:lumOff val="25000"/>
                    </a:sysClr>
                  </a:solidFill>
                  <a:latin typeface="Calibri" panose="020F0502020204030204"/>
                </a:rPr>
                <a:t>Year</a:t>
              </a:r>
            </a:p>
          </cx:txPr>
        </cx:title>
        <cx:tickLabels/>
      </cx:axis>
      <cx:axis id="1">
        <cx:valScaling/>
        <cx:title>
          <cx:tx>
            <cx:txData>
              <cx:v>Percentage Change</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75000"/>
                      <a:lumOff val="25000"/>
                    </a:sysClr>
                  </a:solidFill>
                  <a:latin typeface="Calibri" panose="020F0502020204030204"/>
                </a:rPr>
                <a:t>Percentage Change</a:t>
              </a:r>
            </a:p>
          </cx:txPr>
        </cx:title>
        <cx:tickLabels/>
      </cx:axis>
    </cx:plotArea>
    <cx:legend pos="t" align="ctr" overlay="0"/>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97">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styleClr val="auto"/>
    </cs:fillRef>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8EB719-8D7B-4D23-8180-B755F46611D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D21B661-8A9D-4C52-BF21-EC8A51EDB8A5}">
      <dgm:prSet/>
      <dgm:spPr/>
      <dgm:t>
        <a:bodyPr/>
        <a:lstStyle/>
        <a:p>
          <a:r>
            <a:rPr lang="en-US"/>
            <a:t>Considering the seasonality, the scope of our multi-linear model to predict visitor count is restricted to the open season (May-October). </a:t>
          </a:r>
        </a:p>
      </dgm:t>
    </dgm:pt>
    <dgm:pt modelId="{52B6A0E4-6562-44EB-BBB1-D4B4D4860280}" type="parTrans" cxnId="{611A0A88-4EC1-43AE-8CB2-2899C8B3BEE6}">
      <dgm:prSet/>
      <dgm:spPr/>
      <dgm:t>
        <a:bodyPr/>
        <a:lstStyle/>
        <a:p>
          <a:endParaRPr lang="en-US"/>
        </a:p>
      </dgm:t>
    </dgm:pt>
    <dgm:pt modelId="{A84AC535-400C-4416-9A35-EAE92356C712}" type="sibTrans" cxnId="{611A0A88-4EC1-43AE-8CB2-2899C8B3BEE6}">
      <dgm:prSet/>
      <dgm:spPr/>
      <dgm:t>
        <a:bodyPr/>
        <a:lstStyle/>
        <a:p>
          <a:endParaRPr lang="en-US"/>
        </a:p>
      </dgm:t>
    </dgm:pt>
    <dgm:pt modelId="{383A0818-D2F9-43E6-8E70-D70F7E39C64C}">
      <dgm:prSet/>
      <dgm:spPr/>
      <dgm:t>
        <a:bodyPr/>
        <a:lstStyle/>
        <a:p>
          <a:r>
            <a:rPr lang="en-US"/>
            <a:t>We developed a model using features such as Mean Temperature, Average Minimum Temperature, Highest Temperature and Maximum 24h precipitation. </a:t>
          </a:r>
        </a:p>
      </dgm:t>
    </dgm:pt>
    <dgm:pt modelId="{384AE227-9BD6-4A95-A5D9-F3815A5F8CAA}" type="parTrans" cxnId="{C11D8C55-D869-4420-B7CE-2A2DA1662BB2}">
      <dgm:prSet/>
      <dgm:spPr/>
      <dgm:t>
        <a:bodyPr/>
        <a:lstStyle/>
        <a:p>
          <a:endParaRPr lang="en-US"/>
        </a:p>
      </dgm:t>
    </dgm:pt>
    <dgm:pt modelId="{49D87485-8C6D-483F-852E-E9B4CBD7270A}" type="sibTrans" cxnId="{C11D8C55-D869-4420-B7CE-2A2DA1662BB2}">
      <dgm:prSet/>
      <dgm:spPr/>
      <dgm:t>
        <a:bodyPr/>
        <a:lstStyle/>
        <a:p>
          <a:endParaRPr lang="en-US"/>
        </a:p>
      </dgm:t>
    </dgm:pt>
    <dgm:pt modelId="{500C259D-BCA2-407D-A2B2-E2408E77C2D7}">
      <dgm:prSet/>
      <dgm:spPr/>
      <dgm:t>
        <a:bodyPr/>
        <a:lstStyle/>
        <a:p>
          <a:r>
            <a:rPr lang="en-US"/>
            <a:t>Approximately 79% of variation in number of visitors is explained by features used in our model. </a:t>
          </a:r>
        </a:p>
      </dgm:t>
    </dgm:pt>
    <dgm:pt modelId="{2917413D-8987-4831-9D0C-30D88DEC806C}" type="parTrans" cxnId="{8C25B8D3-E51F-494D-AEB7-9B9B4F2F1422}">
      <dgm:prSet/>
      <dgm:spPr/>
      <dgm:t>
        <a:bodyPr/>
        <a:lstStyle/>
        <a:p>
          <a:endParaRPr lang="en-US"/>
        </a:p>
      </dgm:t>
    </dgm:pt>
    <dgm:pt modelId="{E5A7BAFD-73A2-4408-8E91-D1D530322332}" type="sibTrans" cxnId="{8C25B8D3-E51F-494D-AEB7-9B9B4F2F1422}">
      <dgm:prSet/>
      <dgm:spPr/>
      <dgm:t>
        <a:bodyPr/>
        <a:lstStyle/>
        <a:p>
          <a:endParaRPr lang="en-US"/>
        </a:p>
      </dgm:t>
    </dgm:pt>
    <dgm:pt modelId="{2BCADD12-B536-4625-9EDE-5298B67AB074}">
      <dgm:prSet/>
      <dgm:spPr/>
      <dgm:t>
        <a:bodyPr/>
        <a:lstStyle/>
        <a:p>
          <a:r>
            <a:rPr lang="en-US"/>
            <a:t>The model satisfies all the assumptions of multi-linear model and the cross-validation result justifies the optimal fitting of the model.</a:t>
          </a:r>
        </a:p>
      </dgm:t>
    </dgm:pt>
    <dgm:pt modelId="{CF797416-17F8-4CFC-B9B0-FBEDB923A505}" type="parTrans" cxnId="{ED67D5ED-A2F8-4059-ABB3-21FAB6475E81}">
      <dgm:prSet/>
      <dgm:spPr/>
      <dgm:t>
        <a:bodyPr/>
        <a:lstStyle/>
        <a:p>
          <a:endParaRPr lang="en-US"/>
        </a:p>
      </dgm:t>
    </dgm:pt>
    <dgm:pt modelId="{15135ECD-A25C-4EB5-BC7E-501058519C4D}" type="sibTrans" cxnId="{ED67D5ED-A2F8-4059-ABB3-21FAB6475E81}">
      <dgm:prSet/>
      <dgm:spPr/>
      <dgm:t>
        <a:bodyPr/>
        <a:lstStyle/>
        <a:p>
          <a:endParaRPr lang="en-US"/>
        </a:p>
      </dgm:t>
    </dgm:pt>
    <dgm:pt modelId="{3BD42D71-EFDB-4B3A-96FA-3D6B6E7096A1}" type="pres">
      <dgm:prSet presAssocID="{3B8EB719-8D7B-4D23-8180-B755F46611D9}" presName="root" presStyleCnt="0">
        <dgm:presLayoutVars>
          <dgm:dir/>
          <dgm:resizeHandles val="exact"/>
        </dgm:presLayoutVars>
      </dgm:prSet>
      <dgm:spPr/>
    </dgm:pt>
    <dgm:pt modelId="{89170B26-0AEF-4B2A-BDB5-A4AA021172A5}" type="pres">
      <dgm:prSet presAssocID="{3D21B661-8A9D-4C52-BF21-EC8A51EDB8A5}" presName="compNode" presStyleCnt="0"/>
      <dgm:spPr/>
    </dgm:pt>
    <dgm:pt modelId="{2EB43E12-818A-478F-ACCC-7A96075789E8}" type="pres">
      <dgm:prSet presAssocID="{3D21B661-8A9D-4C52-BF21-EC8A51EDB8A5}" presName="bgRect" presStyleLbl="bgShp" presStyleIdx="0" presStyleCnt="4"/>
      <dgm:spPr/>
    </dgm:pt>
    <dgm:pt modelId="{3C00F537-7170-4AD3-A679-9E60633FFA51}" type="pres">
      <dgm:prSet presAssocID="{3D21B661-8A9D-4C52-BF21-EC8A51EDB8A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terpillar"/>
        </a:ext>
      </dgm:extLst>
    </dgm:pt>
    <dgm:pt modelId="{A83FD2EA-0DAD-445B-A0C4-D91D76434089}" type="pres">
      <dgm:prSet presAssocID="{3D21B661-8A9D-4C52-BF21-EC8A51EDB8A5}" presName="spaceRect" presStyleCnt="0"/>
      <dgm:spPr/>
    </dgm:pt>
    <dgm:pt modelId="{3F8E3169-6935-4C02-9882-7EE67B43AE3A}" type="pres">
      <dgm:prSet presAssocID="{3D21B661-8A9D-4C52-BF21-EC8A51EDB8A5}" presName="parTx" presStyleLbl="revTx" presStyleIdx="0" presStyleCnt="4">
        <dgm:presLayoutVars>
          <dgm:chMax val="0"/>
          <dgm:chPref val="0"/>
        </dgm:presLayoutVars>
      </dgm:prSet>
      <dgm:spPr/>
    </dgm:pt>
    <dgm:pt modelId="{5E2508EC-5443-4CA3-BE2B-FDA3AC4DB2C7}" type="pres">
      <dgm:prSet presAssocID="{A84AC535-400C-4416-9A35-EAE92356C712}" presName="sibTrans" presStyleCnt="0"/>
      <dgm:spPr/>
    </dgm:pt>
    <dgm:pt modelId="{F1A0D542-735C-4788-9EC7-589EC6D8ECBA}" type="pres">
      <dgm:prSet presAssocID="{383A0818-D2F9-43E6-8E70-D70F7E39C64C}" presName="compNode" presStyleCnt="0"/>
      <dgm:spPr/>
    </dgm:pt>
    <dgm:pt modelId="{540B3C2D-CC6A-48C3-A951-72C0FAE0BC48}" type="pres">
      <dgm:prSet presAssocID="{383A0818-D2F9-43E6-8E70-D70F7E39C64C}" presName="bgRect" presStyleLbl="bgShp" presStyleIdx="1" presStyleCnt="4"/>
      <dgm:spPr/>
    </dgm:pt>
    <dgm:pt modelId="{DDE56EB4-21EF-4F59-9A37-D59EB2E6C08A}" type="pres">
      <dgm:prSet presAssocID="{383A0818-D2F9-43E6-8E70-D70F7E39C64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ermometer"/>
        </a:ext>
      </dgm:extLst>
    </dgm:pt>
    <dgm:pt modelId="{98DEF3A4-BE59-40D0-9253-CCA97B66A958}" type="pres">
      <dgm:prSet presAssocID="{383A0818-D2F9-43E6-8E70-D70F7E39C64C}" presName="spaceRect" presStyleCnt="0"/>
      <dgm:spPr/>
    </dgm:pt>
    <dgm:pt modelId="{A0140F9B-A2BE-458A-964D-5ED49D0A77CF}" type="pres">
      <dgm:prSet presAssocID="{383A0818-D2F9-43E6-8E70-D70F7E39C64C}" presName="parTx" presStyleLbl="revTx" presStyleIdx="1" presStyleCnt="4">
        <dgm:presLayoutVars>
          <dgm:chMax val="0"/>
          <dgm:chPref val="0"/>
        </dgm:presLayoutVars>
      </dgm:prSet>
      <dgm:spPr/>
    </dgm:pt>
    <dgm:pt modelId="{FB36EEDE-7EF0-4429-9D03-17475D253BD0}" type="pres">
      <dgm:prSet presAssocID="{49D87485-8C6D-483F-852E-E9B4CBD7270A}" presName="sibTrans" presStyleCnt="0"/>
      <dgm:spPr/>
    </dgm:pt>
    <dgm:pt modelId="{89C907B6-95ED-4712-8BB6-7A544C876EFA}" type="pres">
      <dgm:prSet presAssocID="{500C259D-BCA2-407D-A2B2-E2408E77C2D7}" presName="compNode" presStyleCnt="0"/>
      <dgm:spPr/>
    </dgm:pt>
    <dgm:pt modelId="{9255B4DD-3306-4F2A-8919-9CE7BEAFD36A}" type="pres">
      <dgm:prSet presAssocID="{500C259D-BCA2-407D-A2B2-E2408E77C2D7}" presName="bgRect" presStyleLbl="bgShp" presStyleIdx="2" presStyleCnt="4"/>
      <dgm:spPr/>
    </dgm:pt>
    <dgm:pt modelId="{3AB4D7F9-640C-4AAC-B35B-BF7B144DBF41}" type="pres">
      <dgm:prSet presAssocID="{500C259D-BCA2-407D-A2B2-E2408E77C2D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867C784B-38AA-4693-A67C-F12293E0B4E7}" type="pres">
      <dgm:prSet presAssocID="{500C259D-BCA2-407D-A2B2-E2408E77C2D7}" presName="spaceRect" presStyleCnt="0"/>
      <dgm:spPr/>
    </dgm:pt>
    <dgm:pt modelId="{60ED54A3-23B7-4210-8CF1-1DC354E16FC2}" type="pres">
      <dgm:prSet presAssocID="{500C259D-BCA2-407D-A2B2-E2408E77C2D7}" presName="parTx" presStyleLbl="revTx" presStyleIdx="2" presStyleCnt="4">
        <dgm:presLayoutVars>
          <dgm:chMax val="0"/>
          <dgm:chPref val="0"/>
        </dgm:presLayoutVars>
      </dgm:prSet>
      <dgm:spPr/>
    </dgm:pt>
    <dgm:pt modelId="{D1A6A20C-E2A1-4AF1-BF78-083CEDB3DE13}" type="pres">
      <dgm:prSet presAssocID="{E5A7BAFD-73A2-4408-8E91-D1D530322332}" presName="sibTrans" presStyleCnt="0"/>
      <dgm:spPr/>
    </dgm:pt>
    <dgm:pt modelId="{2948100C-0E96-4EC4-AF86-CDAF2072CE90}" type="pres">
      <dgm:prSet presAssocID="{2BCADD12-B536-4625-9EDE-5298B67AB074}" presName="compNode" presStyleCnt="0"/>
      <dgm:spPr/>
    </dgm:pt>
    <dgm:pt modelId="{C3F8951C-2AA2-4ED2-B4BD-32CDA83D0AE6}" type="pres">
      <dgm:prSet presAssocID="{2BCADD12-B536-4625-9EDE-5298B67AB074}" presName="bgRect" presStyleLbl="bgShp" presStyleIdx="3" presStyleCnt="4"/>
      <dgm:spPr/>
    </dgm:pt>
    <dgm:pt modelId="{0E3CF968-FF6E-4071-AD90-ED19FA9D9AAC}" type="pres">
      <dgm:prSet presAssocID="{2BCADD12-B536-4625-9EDE-5298B67AB07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ter"/>
        </a:ext>
      </dgm:extLst>
    </dgm:pt>
    <dgm:pt modelId="{D9313CE8-FD9C-4EA5-80E8-48D1B0496BB1}" type="pres">
      <dgm:prSet presAssocID="{2BCADD12-B536-4625-9EDE-5298B67AB074}" presName="spaceRect" presStyleCnt="0"/>
      <dgm:spPr/>
    </dgm:pt>
    <dgm:pt modelId="{F2F91EA0-EE19-417A-BF6F-2807869EF897}" type="pres">
      <dgm:prSet presAssocID="{2BCADD12-B536-4625-9EDE-5298B67AB074}" presName="parTx" presStyleLbl="revTx" presStyleIdx="3" presStyleCnt="4">
        <dgm:presLayoutVars>
          <dgm:chMax val="0"/>
          <dgm:chPref val="0"/>
        </dgm:presLayoutVars>
      </dgm:prSet>
      <dgm:spPr/>
    </dgm:pt>
  </dgm:ptLst>
  <dgm:cxnLst>
    <dgm:cxn modelId="{B1DC2307-0C83-4219-A331-BD78C711C504}" type="presOf" srcId="{3D21B661-8A9D-4C52-BF21-EC8A51EDB8A5}" destId="{3F8E3169-6935-4C02-9882-7EE67B43AE3A}" srcOrd="0" destOrd="0" presId="urn:microsoft.com/office/officeart/2018/2/layout/IconVerticalSolidList"/>
    <dgm:cxn modelId="{C11D8C55-D869-4420-B7CE-2A2DA1662BB2}" srcId="{3B8EB719-8D7B-4D23-8180-B755F46611D9}" destId="{383A0818-D2F9-43E6-8E70-D70F7E39C64C}" srcOrd="1" destOrd="0" parTransId="{384AE227-9BD6-4A95-A5D9-F3815A5F8CAA}" sibTransId="{49D87485-8C6D-483F-852E-E9B4CBD7270A}"/>
    <dgm:cxn modelId="{E59B947B-9AB6-4E3A-92F8-12E0C3B35E40}" type="presOf" srcId="{3B8EB719-8D7B-4D23-8180-B755F46611D9}" destId="{3BD42D71-EFDB-4B3A-96FA-3D6B6E7096A1}" srcOrd="0" destOrd="0" presId="urn:microsoft.com/office/officeart/2018/2/layout/IconVerticalSolidList"/>
    <dgm:cxn modelId="{611A0A88-4EC1-43AE-8CB2-2899C8B3BEE6}" srcId="{3B8EB719-8D7B-4D23-8180-B755F46611D9}" destId="{3D21B661-8A9D-4C52-BF21-EC8A51EDB8A5}" srcOrd="0" destOrd="0" parTransId="{52B6A0E4-6562-44EB-BBB1-D4B4D4860280}" sibTransId="{A84AC535-400C-4416-9A35-EAE92356C712}"/>
    <dgm:cxn modelId="{565B139C-EDFD-499D-A2F7-E1FC019D03F5}" type="presOf" srcId="{383A0818-D2F9-43E6-8E70-D70F7E39C64C}" destId="{A0140F9B-A2BE-458A-964D-5ED49D0A77CF}" srcOrd="0" destOrd="0" presId="urn:microsoft.com/office/officeart/2018/2/layout/IconVerticalSolidList"/>
    <dgm:cxn modelId="{F69BEBC1-197A-41BF-BF75-F9740A95196F}" type="presOf" srcId="{500C259D-BCA2-407D-A2B2-E2408E77C2D7}" destId="{60ED54A3-23B7-4210-8CF1-1DC354E16FC2}" srcOrd="0" destOrd="0" presId="urn:microsoft.com/office/officeart/2018/2/layout/IconVerticalSolidList"/>
    <dgm:cxn modelId="{8C25B8D3-E51F-494D-AEB7-9B9B4F2F1422}" srcId="{3B8EB719-8D7B-4D23-8180-B755F46611D9}" destId="{500C259D-BCA2-407D-A2B2-E2408E77C2D7}" srcOrd="2" destOrd="0" parTransId="{2917413D-8987-4831-9D0C-30D88DEC806C}" sibTransId="{E5A7BAFD-73A2-4408-8E91-D1D530322332}"/>
    <dgm:cxn modelId="{ED67D5ED-A2F8-4059-ABB3-21FAB6475E81}" srcId="{3B8EB719-8D7B-4D23-8180-B755F46611D9}" destId="{2BCADD12-B536-4625-9EDE-5298B67AB074}" srcOrd="3" destOrd="0" parTransId="{CF797416-17F8-4CFC-B9B0-FBEDB923A505}" sibTransId="{15135ECD-A25C-4EB5-BC7E-501058519C4D}"/>
    <dgm:cxn modelId="{7F9F24EF-1569-4DC9-B9A2-867FFE19754E}" type="presOf" srcId="{2BCADD12-B536-4625-9EDE-5298B67AB074}" destId="{F2F91EA0-EE19-417A-BF6F-2807869EF897}" srcOrd="0" destOrd="0" presId="urn:microsoft.com/office/officeart/2018/2/layout/IconVerticalSolidList"/>
    <dgm:cxn modelId="{D59BC66A-8BE7-4402-8208-901838CF7D30}" type="presParOf" srcId="{3BD42D71-EFDB-4B3A-96FA-3D6B6E7096A1}" destId="{89170B26-0AEF-4B2A-BDB5-A4AA021172A5}" srcOrd="0" destOrd="0" presId="urn:microsoft.com/office/officeart/2018/2/layout/IconVerticalSolidList"/>
    <dgm:cxn modelId="{953EBD50-8C0C-4EEF-8BF3-6FA0C086DF1A}" type="presParOf" srcId="{89170B26-0AEF-4B2A-BDB5-A4AA021172A5}" destId="{2EB43E12-818A-478F-ACCC-7A96075789E8}" srcOrd="0" destOrd="0" presId="urn:microsoft.com/office/officeart/2018/2/layout/IconVerticalSolidList"/>
    <dgm:cxn modelId="{FDE6731A-8AE6-47DB-9FCB-BD3F0195BBA9}" type="presParOf" srcId="{89170B26-0AEF-4B2A-BDB5-A4AA021172A5}" destId="{3C00F537-7170-4AD3-A679-9E60633FFA51}" srcOrd="1" destOrd="0" presId="urn:microsoft.com/office/officeart/2018/2/layout/IconVerticalSolidList"/>
    <dgm:cxn modelId="{29CEFCB0-BF85-43C2-BC7C-B660C2A53DE6}" type="presParOf" srcId="{89170B26-0AEF-4B2A-BDB5-A4AA021172A5}" destId="{A83FD2EA-0DAD-445B-A0C4-D91D76434089}" srcOrd="2" destOrd="0" presId="urn:microsoft.com/office/officeart/2018/2/layout/IconVerticalSolidList"/>
    <dgm:cxn modelId="{6939E934-5921-4CED-8346-23AD516DABF2}" type="presParOf" srcId="{89170B26-0AEF-4B2A-BDB5-A4AA021172A5}" destId="{3F8E3169-6935-4C02-9882-7EE67B43AE3A}" srcOrd="3" destOrd="0" presId="urn:microsoft.com/office/officeart/2018/2/layout/IconVerticalSolidList"/>
    <dgm:cxn modelId="{4AF3032E-9EE0-4DC0-932A-CCA492401259}" type="presParOf" srcId="{3BD42D71-EFDB-4B3A-96FA-3D6B6E7096A1}" destId="{5E2508EC-5443-4CA3-BE2B-FDA3AC4DB2C7}" srcOrd="1" destOrd="0" presId="urn:microsoft.com/office/officeart/2018/2/layout/IconVerticalSolidList"/>
    <dgm:cxn modelId="{45949AD3-043A-4419-B50B-63B6F669A8F0}" type="presParOf" srcId="{3BD42D71-EFDB-4B3A-96FA-3D6B6E7096A1}" destId="{F1A0D542-735C-4788-9EC7-589EC6D8ECBA}" srcOrd="2" destOrd="0" presId="urn:microsoft.com/office/officeart/2018/2/layout/IconVerticalSolidList"/>
    <dgm:cxn modelId="{8052167F-BCF0-4AD1-8D35-10FA56C2A590}" type="presParOf" srcId="{F1A0D542-735C-4788-9EC7-589EC6D8ECBA}" destId="{540B3C2D-CC6A-48C3-A951-72C0FAE0BC48}" srcOrd="0" destOrd="0" presId="urn:microsoft.com/office/officeart/2018/2/layout/IconVerticalSolidList"/>
    <dgm:cxn modelId="{2F14878A-BA4D-4C8F-AABE-4DE6E2B48793}" type="presParOf" srcId="{F1A0D542-735C-4788-9EC7-589EC6D8ECBA}" destId="{DDE56EB4-21EF-4F59-9A37-D59EB2E6C08A}" srcOrd="1" destOrd="0" presId="urn:microsoft.com/office/officeart/2018/2/layout/IconVerticalSolidList"/>
    <dgm:cxn modelId="{AF49DE04-3FEB-47EA-A864-9B408F726FC5}" type="presParOf" srcId="{F1A0D542-735C-4788-9EC7-589EC6D8ECBA}" destId="{98DEF3A4-BE59-40D0-9253-CCA97B66A958}" srcOrd="2" destOrd="0" presId="urn:microsoft.com/office/officeart/2018/2/layout/IconVerticalSolidList"/>
    <dgm:cxn modelId="{07D91C3D-4016-4F12-BD97-61EDDD1A683E}" type="presParOf" srcId="{F1A0D542-735C-4788-9EC7-589EC6D8ECBA}" destId="{A0140F9B-A2BE-458A-964D-5ED49D0A77CF}" srcOrd="3" destOrd="0" presId="urn:microsoft.com/office/officeart/2018/2/layout/IconVerticalSolidList"/>
    <dgm:cxn modelId="{911E1ECB-8CAD-46DE-B160-A2E555EE1CCE}" type="presParOf" srcId="{3BD42D71-EFDB-4B3A-96FA-3D6B6E7096A1}" destId="{FB36EEDE-7EF0-4429-9D03-17475D253BD0}" srcOrd="3" destOrd="0" presId="urn:microsoft.com/office/officeart/2018/2/layout/IconVerticalSolidList"/>
    <dgm:cxn modelId="{D67D30CB-008B-4B15-9FB8-9CF3D7A57D0D}" type="presParOf" srcId="{3BD42D71-EFDB-4B3A-96FA-3D6B6E7096A1}" destId="{89C907B6-95ED-4712-8BB6-7A544C876EFA}" srcOrd="4" destOrd="0" presId="urn:microsoft.com/office/officeart/2018/2/layout/IconVerticalSolidList"/>
    <dgm:cxn modelId="{FB49F605-63FF-4C5A-BA0D-A033E61E54EB}" type="presParOf" srcId="{89C907B6-95ED-4712-8BB6-7A544C876EFA}" destId="{9255B4DD-3306-4F2A-8919-9CE7BEAFD36A}" srcOrd="0" destOrd="0" presId="urn:microsoft.com/office/officeart/2018/2/layout/IconVerticalSolidList"/>
    <dgm:cxn modelId="{F13BB196-B7E3-49D7-A39E-42881ECBA035}" type="presParOf" srcId="{89C907B6-95ED-4712-8BB6-7A544C876EFA}" destId="{3AB4D7F9-640C-4AAC-B35B-BF7B144DBF41}" srcOrd="1" destOrd="0" presId="urn:microsoft.com/office/officeart/2018/2/layout/IconVerticalSolidList"/>
    <dgm:cxn modelId="{4A0BB3A1-9B12-4F7A-93B5-0562499592C0}" type="presParOf" srcId="{89C907B6-95ED-4712-8BB6-7A544C876EFA}" destId="{867C784B-38AA-4693-A67C-F12293E0B4E7}" srcOrd="2" destOrd="0" presId="urn:microsoft.com/office/officeart/2018/2/layout/IconVerticalSolidList"/>
    <dgm:cxn modelId="{C1DE3474-EBB0-4351-B89A-F44BDE7E3D30}" type="presParOf" srcId="{89C907B6-95ED-4712-8BB6-7A544C876EFA}" destId="{60ED54A3-23B7-4210-8CF1-1DC354E16FC2}" srcOrd="3" destOrd="0" presId="urn:microsoft.com/office/officeart/2018/2/layout/IconVerticalSolidList"/>
    <dgm:cxn modelId="{34445739-79D0-487C-9838-C561462E6269}" type="presParOf" srcId="{3BD42D71-EFDB-4B3A-96FA-3D6B6E7096A1}" destId="{D1A6A20C-E2A1-4AF1-BF78-083CEDB3DE13}" srcOrd="5" destOrd="0" presId="urn:microsoft.com/office/officeart/2018/2/layout/IconVerticalSolidList"/>
    <dgm:cxn modelId="{C7578E20-8101-4A5D-B300-F7E4F98636F3}" type="presParOf" srcId="{3BD42D71-EFDB-4B3A-96FA-3D6B6E7096A1}" destId="{2948100C-0E96-4EC4-AF86-CDAF2072CE90}" srcOrd="6" destOrd="0" presId="urn:microsoft.com/office/officeart/2018/2/layout/IconVerticalSolidList"/>
    <dgm:cxn modelId="{9D90031C-396E-4D8E-BA50-5EAEF80CC797}" type="presParOf" srcId="{2948100C-0E96-4EC4-AF86-CDAF2072CE90}" destId="{C3F8951C-2AA2-4ED2-B4BD-32CDA83D0AE6}" srcOrd="0" destOrd="0" presId="urn:microsoft.com/office/officeart/2018/2/layout/IconVerticalSolidList"/>
    <dgm:cxn modelId="{9FF3586F-5AB1-445D-8FA3-687A5059DFD9}" type="presParOf" srcId="{2948100C-0E96-4EC4-AF86-CDAF2072CE90}" destId="{0E3CF968-FF6E-4071-AD90-ED19FA9D9AAC}" srcOrd="1" destOrd="0" presId="urn:microsoft.com/office/officeart/2018/2/layout/IconVerticalSolidList"/>
    <dgm:cxn modelId="{166408F0-F6D0-426E-966F-D1B0DAA32710}" type="presParOf" srcId="{2948100C-0E96-4EC4-AF86-CDAF2072CE90}" destId="{D9313CE8-FD9C-4EA5-80E8-48D1B0496BB1}" srcOrd="2" destOrd="0" presId="urn:microsoft.com/office/officeart/2018/2/layout/IconVerticalSolidList"/>
    <dgm:cxn modelId="{A2DA29B9-2F8B-48EF-BC76-9598386C73DE}" type="presParOf" srcId="{2948100C-0E96-4EC4-AF86-CDAF2072CE90}" destId="{F2F91EA0-EE19-417A-BF6F-2807869EF89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093AE9-2BCE-4EDA-89A1-2DEF13349606}"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53C717C6-B3A7-4EFD-B43B-F56E7E73BB77}">
      <dgm:prSet/>
      <dgm:spPr/>
      <dgm:t>
        <a:bodyPr/>
        <a:lstStyle/>
        <a:p>
          <a:r>
            <a:rPr lang="en-US"/>
            <a:t>Staffing for the national park could be done on seasonal basis i.e May to October.</a:t>
          </a:r>
        </a:p>
      </dgm:t>
    </dgm:pt>
    <dgm:pt modelId="{E05E03C0-37C1-476F-8090-CE0993688272}" type="parTrans" cxnId="{2DE1A25D-3AD7-407A-8B9D-A436D82D636F}">
      <dgm:prSet/>
      <dgm:spPr/>
      <dgm:t>
        <a:bodyPr/>
        <a:lstStyle/>
        <a:p>
          <a:endParaRPr lang="en-US"/>
        </a:p>
      </dgm:t>
    </dgm:pt>
    <dgm:pt modelId="{AC29A1DD-F606-4BC8-BADC-48DAF31A0F6F}" type="sibTrans" cxnId="{2DE1A25D-3AD7-407A-8B9D-A436D82D636F}">
      <dgm:prSet/>
      <dgm:spPr/>
      <dgm:t>
        <a:bodyPr/>
        <a:lstStyle/>
        <a:p>
          <a:endParaRPr lang="en-US"/>
        </a:p>
      </dgm:t>
    </dgm:pt>
    <dgm:pt modelId="{A9D197D6-1E0E-41FF-AD89-5B1A3672FC4F}">
      <dgm:prSet/>
      <dgm:spPr/>
      <dgm:t>
        <a:bodyPr/>
        <a:lstStyle/>
        <a:p>
          <a:r>
            <a:rPr lang="en-US"/>
            <a:t>Part time staffers could be employed during the months where predicted visitor volumes are high such as July and August.</a:t>
          </a:r>
        </a:p>
      </dgm:t>
    </dgm:pt>
    <dgm:pt modelId="{719B6FBD-0F73-4618-B443-C642968F33BA}" type="parTrans" cxnId="{4E545445-D23B-48E6-BA86-0783DBBBDAEE}">
      <dgm:prSet/>
      <dgm:spPr/>
      <dgm:t>
        <a:bodyPr/>
        <a:lstStyle/>
        <a:p>
          <a:endParaRPr lang="en-US"/>
        </a:p>
      </dgm:t>
    </dgm:pt>
    <dgm:pt modelId="{5C639266-8D47-4460-8F8D-57BFE80E597F}" type="sibTrans" cxnId="{4E545445-D23B-48E6-BA86-0783DBBBDAEE}">
      <dgm:prSet/>
      <dgm:spPr/>
      <dgm:t>
        <a:bodyPr/>
        <a:lstStyle/>
        <a:p>
          <a:endParaRPr lang="en-US"/>
        </a:p>
      </dgm:t>
    </dgm:pt>
    <dgm:pt modelId="{96EF069F-B484-4EB8-A699-B74756C8C5DE}">
      <dgm:prSet/>
      <dgm:spPr/>
      <dgm:t>
        <a:bodyPr/>
        <a:lstStyle/>
        <a:p>
          <a:r>
            <a:rPr lang="en-US"/>
            <a:t>Since the number of visitors is not significantly dependent on the food and lodging cost in and around the YSNP (as per our prediction model) thus, we can increase such costs marginally to extract a better profit margins.</a:t>
          </a:r>
        </a:p>
      </dgm:t>
    </dgm:pt>
    <dgm:pt modelId="{A74B3F44-E801-4760-85E8-93DAC35BB8CE}" type="parTrans" cxnId="{030256C7-1CD2-4D4B-8C29-9F31E363B239}">
      <dgm:prSet/>
      <dgm:spPr/>
      <dgm:t>
        <a:bodyPr/>
        <a:lstStyle/>
        <a:p>
          <a:endParaRPr lang="en-US"/>
        </a:p>
      </dgm:t>
    </dgm:pt>
    <dgm:pt modelId="{CA3816B9-F18E-40F3-8F6E-C74D83CBBE37}" type="sibTrans" cxnId="{030256C7-1CD2-4D4B-8C29-9F31E363B239}">
      <dgm:prSet/>
      <dgm:spPr/>
      <dgm:t>
        <a:bodyPr/>
        <a:lstStyle/>
        <a:p>
          <a:endParaRPr lang="en-US"/>
        </a:p>
      </dgm:t>
    </dgm:pt>
    <dgm:pt modelId="{6922C853-B4C0-4EE1-BCEF-D3E57458C877}">
      <dgm:prSet/>
      <dgm:spPr/>
      <dgm:t>
        <a:bodyPr/>
        <a:lstStyle/>
        <a:p>
          <a:r>
            <a:rPr lang="en-US"/>
            <a:t>Public facilities can be planned and arranged in advance as per the expected number of visitors from the prediction model. </a:t>
          </a:r>
        </a:p>
      </dgm:t>
    </dgm:pt>
    <dgm:pt modelId="{797538AE-DB38-4375-B3BD-5C5996F61E23}" type="parTrans" cxnId="{EB60925A-DE25-4FC7-899D-654188158284}">
      <dgm:prSet/>
      <dgm:spPr/>
      <dgm:t>
        <a:bodyPr/>
        <a:lstStyle/>
        <a:p>
          <a:endParaRPr lang="en-US"/>
        </a:p>
      </dgm:t>
    </dgm:pt>
    <dgm:pt modelId="{7CC144B4-CCA9-4692-A0F8-DF37B5F2F43F}" type="sibTrans" cxnId="{EB60925A-DE25-4FC7-899D-654188158284}">
      <dgm:prSet/>
      <dgm:spPr/>
      <dgm:t>
        <a:bodyPr/>
        <a:lstStyle/>
        <a:p>
          <a:endParaRPr lang="en-US"/>
        </a:p>
      </dgm:t>
    </dgm:pt>
    <dgm:pt modelId="{E9DCE2FE-AD5C-4930-9A1E-31D0546E40CE}">
      <dgm:prSet/>
      <dgm:spPr/>
      <dgm:t>
        <a:bodyPr/>
        <a:lstStyle/>
        <a:p>
          <a:r>
            <a:rPr lang="en-US"/>
            <a:t>The number of campsites and the visitors it can accommodate can be increased or decreased as per the predicted number of visitors.</a:t>
          </a:r>
        </a:p>
      </dgm:t>
    </dgm:pt>
    <dgm:pt modelId="{99DB5D27-5F80-4172-B408-71982B887F91}" type="parTrans" cxnId="{56334985-1FBE-45F1-B51B-44A36BC8AECC}">
      <dgm:prSet/>
      <dgm:spPr/>
      <dgm:t>
        <a:bodyPr/>
        <a:lstStyle/>
        <a:p>
          <a:endParaRPr lang="en-US"/>
        </a:p>
      </dgm:t>
    </dgm:pt>
    <dgm:pt modelId="{9806079E-E262-4B0B-AABE-7B16DB2BC22F}" type="sibTrans" cxnId="{56334985-1FBE-45F1-B51B-44A36BC8AECC}">
      <dgm:prSet/>
      <dgm:spPr/>
      <dgm:t>
        <a:bodyPr/>
        <a:lstStyle/>
        <a:p>
          <a:endParaRPr lang="en-US"/>
        </a:p>
      </dgm:t>
    </dgm:pt>
    <dgm:pt modelId="{F6D3858C-8237-4560-B0AD-58DFBC3534E5}">
      <dgm:prSet/>
      <dgm:spPr/>
      <dgm:t>
        <a:bodyPr/>
        <a:lstStyle/>
        <a:p>
          <a:r>
            <a:rPr lang="en-US"/>
            <a:t>Since, the number of visitors is low during six months of snow, the entry fee should be reduced or waived off and discounted packages can be offered in order to increase winter tourism.</a:t>
          </a:r>
        </a:p>
      </dgm:t>
    </dgm:pt>
    <dgm:pt modelId="{2E96EE29-C4EB-4738-9B79-A060B0D715B6}" type="parTrans" cxnId="{67394C23-BABC-4288-8195-DDCB55B81DC1}">
      <dgm:prSet/>
      <dgm:spPr/>
      <dgm:t>
        <a:bodyPr/>
        <a:lstStyle/>
        <a:p>
          <a:endParaRPr lang="en-US"/>
        </a:p>
      </dgm:t>
    </dgm:pt>
    <dgm:pt modelId="{374ADB46-3359-4DB0-8C86-D80482C69390}" type="sibTrans" cxnId="{67394C23-BABC-4288-8195-DDCB55B81DC1}">
      <dgm:prSet/>
      <dgm:spPr/>
      <dgm:t>
        <a:bodyPr/>
        <a:lstStyle/>
        <a:p>
          <a:endParaRPr lang="en-US"/>
        </a:p>
      </dgm:t>
    </dgm:pt>
    <dgm:pt modelId="{FE3CF144-01DE-4AB6-940D-40FD22F4C68F}" type="pres">
      <dgm:prSet presAssocID="{9A093AE9-2BCE-4EDA-89A1-2DEF13349606}" presName="root" presStyleCnt="0">
        <dgm:presLayoutVars>
          <dgm:dir/>
          <dgm:resizeHandles val="exact"/>
        </dgm:presLayoutVars>
      </dgm:prSet>
      <dgm:spPr/>
    </dgm:pt>
    <dgm:pt modelId="{678C92E0-7C8B-4F8E-9236-0ECD58B3370A}" type="pres">
      <dgm:prSet presAssocID="{53C717C6-B3A7-4EFD-B43B-F56E7E73BB77}" presName="compNode" presStyleCnt="0"/>
      <dgm:spPr/>
    </dgm:pt>
    <dgm:pt modelId="{16B1D7A1-4CA9-483E-A242-5091983E6FA8}" type="pres">
      <dgm:prSet presAssocID="{53C717C6-B3A7-4EFD-B43B-F56E7E73BB77}" presName="bgRect" presStyleLbl="bgShp" presStyleIdx="0" presStyleCnt="6"/>
      <dgm:spPr/>
    </dgm:pt>
    <dgm:pt modelId="{FD2D1FFC-6529-4F82-BB66-7F8F3A502BF1}" type="pres">
      <dgm:prSet presAssocID="{53C717C6-B3A7-4EFD-B43B-F56E7E73BB7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rk scene"/>
        </a:ext>
      </dgm:extLst>
    </dgm:pt>
    <dgm:pt modelId="{06397B97-CC02-4C58-8B7C-B38A07C05835}" type="pres">
      <dgm:prSet presAssocID="{53C717C6-B3A7-4EFD-B43B-F56E7E73BB77}" presName="spaceRect" presStyleCnt="0"/>
      <dgm:spPr/>
    </dgm:pt>
    <dgm:pt modelId="{2DE596AD-A278-4E33-BDAB-AE60BB88CC82}" type="pres">
      <dgm:prSet presAssocID="{53C717C6-B3A7-4EFD-B43B-F56E7E73BB77}" presName="parTx" presStyleLbl="revTx" presStyleIdx="0" presStyleCnt="6">
        <dgm:presLayoutVars>
          <dgm:chMax val="0"/>
          <dgm:chPref val="0"/>
        </dgm:presLayoutVars>
      </dgm:prSet>
      <dgm:spPr/>
    </dgm:pt>
    <dgm:pt modelId="{481674FB-7659-490F-A7B0-022B1807812D}" type="pres">
      <dgm:prSet presAssocID="{AC29A1DD-F606-4BC8-BADC-48DAF31A0F6F}" presName="sibTrans" presStyleCnt="0"/>
      <dgm:spPr/>
    </dgm:pt>
    <dgm:pt modelId="{2E09E324-D560-4971-BC3A-6C9972AC982E}" type="pres">
      <dgm:prSet presAssocID="{A9D197D6-1E0E-41FF-AD89-5B1A3672FC4F}" presName="compNode" presStyleCnt="0"/>
      <dgm:spPr/>
    </dgm:pt>
    <dgm:pt modelId="{8DAB5FF8-B745-41C3-B084-F1DB4D358509}" type="pres">
      <dgm:prSet presAssocID="{A9D197D6-1E0E-41FF-AD89-5B1A3672FC4F}" presName="bgRect" presStyleLbl="bgShp" presStyleIdx="1" presStyleCnt="6"/>
      <dgm:spPr/>
    </dgm:pt>
    <dgm:pt modelId="{8C2BDC2A-2462-46FB-97F8-6F94C96F3080}" type="pres">
      <dgm:prSet presAssocID="{A9D197D6-1E0E-41FF-AD89-5B1A3672FC4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thly calendar"/>
        </a:ext>
      </dgm:extLst>
    </dgm:pt>
    <dgm:pt modelId="{05D4F5EC-CDDA-4F0B-AFCB-765E96D5C5CF}" type="pres">
      <dgm:prSet presAssocID="{A9D197D6-1E0E-41FF-AD89-5B1A3672FC4F}" presName="spaceRect" presStyleCnt="0"/>
      <dgm:spPr/>
    </dgm:pt>
    <dgm:pt modelId="{4D36F76B-7FFE-4ECC-873F-92F54B9CD7EB}" type="pres">
      <dgm:prSet presAssocID="{A9D197D6-1E0E-41FF-AD89-5B1A3672FC4F}" presName="parTx" presStyleLbl="revTx" presStyleIdx="1" presStyleCnt="6">
        <dgm:presLayoutVars>
          <dgm:chMax val="0"/>
          <dgm:chPref val="0"/>
        </dgm:presLayoutVars>
      </dgm:prSet>
      <dgm:spPr/>
    </dgm:pt>
    <dgm:pt modelId="{27FCF8DF-AE8D-4BD1-91CB-CC1AECDB5482}" type="pres">
      <dgm:prSet presAssocID="{5C639266-8D47-4460-8F8D-57BFE80E597F}" presName="sibTrans" presStyleCnt="0"/>
      <dgm:spPr/>
    </dgm:pt>
    <dgm:pt modelId="{A5AE67A4-AC8B-4E2C-919A-C776C7C9EBF6}" type="pres">
      <dgm:prSet presAssocID="{96EF069F-B484-4EB8-A699-B74756C8C5DE}" presName="compNode" presStyleCnt="0"/>
      <dgm:spPr/>
    </dgm:pt>
    <dgm:pt modelId="{7E0447D5-61B8-4A57-B1CE-2DA00434F13E}" type="pres">
      <dgm:prSet presAssocID="{96EF069F-B484-4EB8-A699-B74756C8C5DE}" presName="bgRect" presStyleLbl="bgShp" presStyleIdx="2" presStyleCnt="6"/>
      <dgm:spPr/>
    </dgm:pt>
    <dgm:pt modelId="{7D2EBA1E-3E63-4F8F-AE81-064E4BD06CB3}" type="pres">
      <dgm:prSet presAssocID="{96EF069F-B484-4EB8-A699-B74756C8C5D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75F955D0-9D28-4425-B378-F3B5686E26A5}" type="pres">
      <dgm:prSet presAssocID="{96EF069F-B484-4EB8-A699-B74756C8C5DE}" presName="spaceRect" presStyleCnt="0"/>
      <dgm:spPr/>
    </dgm:pt>
    <dgm:pt modelId="{1E144882-1068-41DD-8BAD-0F7CC2F4F6E3}" type="pres">
      <dgm:prSet presAssocID="{96EF069F-B484-4EB8-A699-B74756C8C5DE}" presName="parTx" presStyleLbl="revTx" presStyleIdx="2" presStyleCnt="6">
        <dgm:presLayoutVars>
          <dgm:chMax val="0"/>
          <dgm:chPref val="0"/>
        </dgm:presLayoutVars>
      </dgm:prSet>
      <dgm:spPr/>
    </dgm:pt>
    <dgm:pt modelId="{53471F94-7EAE-4479-ADE7-4DDD4E58B4CB}" type="pres">
      <dgm:prSet presAssocID="{CA3816B9-F18E-40F3-8F6E-C74D83CBBE37}" presName="sibTrans" presStyleCnt="0"/>
      <dgm:spPr/>
    </dgm:pt>
    <dgm:pt modelId="{1DD15FC0-A0CE-4A01-97A6-6BFEF9053213}" type="pres">
      <dgm:prSet presAssocID="{6922C853-B4C0-4EE1-BCEF-D3E57458C877}" presName="compNode" presStyleCnt="0"/>
      <dgm:spPr/>
    </dgm:pt>
    <dgm:pt modelId="{AE5ADCFA-34A5-42DC-848D-C75501FC47BA}" type="pres">
      <dgm:prSet presAssocID="{6922C853-B4C0-4EE1-BCEF-D3E57458C877}" presName="bgRect" presStyleLbl="bgShp" presStyleIdx="3" presStyleCnt="6"/>
      <dgm:spPr/>
    </dgm:pt>
    <dgm:pt modelId="{67F08FB3-A591-4E96-8BCA-4C1BD1F9A1F9}" type="pres">
      <dgm:prSet presAssocID="{6922C853-B4C0-4EE1-BCEF-D3E57458C87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siness Growth"/>
        </a:ext>
      </dgm:extLst>
    </dgm:pt>
    <dgm:pt modelId="{B0E8C1A2-9A58-4C8B-AA27-49FC58F7162D}" type="pres">
      <dgm:prSet presAssocID="{6922C853-B4C0-4EE1-BCEF-D3E57458C877}" presName="spaceRect" presStyleCnt="0"/>
      <dgm:spPr/>
    </dgm:pt>
    <dgm:pt modelId="{D6492B3D-69C4-450C-98D1-4C33D811AE1E}" type="pres">
      <dgm:prSet presAssocID="{6922C853-B4C0-4EE1-BCEF-D3E57458C877}" presName="parTx" presStyleLbl="revTx" presStyleIdx="3" presStyleCnt="6">
        <dgm:presLayoutVars>
          <dgm:chMax val="0"/>
          <dgm:chPref val="0"/>
        </dgm:presLayoutVars>
      </dgm:prSet>
      <dgm:spPr/>
    </dgm:pt>
    <dgm:pt modelId="{0CFA6BDD-A0E7-4B07-8C12-E6AD75528833}" type="pres">
      <dgm:prSet presAssocID="{7CC144B4-CCA9-4692-A0F8-DF37B5F2F43F}" presName="sibTrans" presStyleCnt="0"/>
      <dgm:spPr/>
    </dgm:pt>
    <dgm:pt modelId="{9005AAF0-D2E0-4F93-B0CA-3A40A42F7480}" type="pres">
      <dgm:prSet presAssocID="{E9DCE2FE-AD5C-4930-9A1E-31D0546E40CE}" presName="compNode" presStyleCnt="0"/>
      <dgm:spPr/>
    </dgm:pt>
    <dgm:pt modelId="{1B4ACAC4-EB67-48E0-8B4E-B9B2F751F393}" type="pres">
      <dgm:prSet presAssocID="{E9DCE2FE-AD5C-4930-9A1E-31D0546E40CE}" presName="bgRect" presStyleLbl="bgShp" presStyleIdx="4" presStyleCnt="6"/>
      <dgm:spPr/>
    </dgm:pt>
    <dgm:pt modelId="{FBF71EC8-0445-4C02-929D-7CE86FC32191}" type="pres">
      <dgm:prSet presAssocID="{E9DCE2FE-AD5C-4930-9A1E-31D0546E40C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Graph with Upward Trend"/>
        </a:ext>
      </dgm:extLst>
    </dgm:pt>
    <dgm:pt modelId="{D5645054-446F-47AA-928E-9BE20F788685}" type="pres">
      <dgm:prSet presAssocID="{E9DCE2FE-AD5C-4930-9A1E-31D0546E40CE}" presName="spaceRect" presStyleCnt="0"/>
      <dgm:spPr/>
    </dgm:pt>
    <dgm:pt modelId="{DE650FFD-B69D-40EA-9407-510CE4A2AFE9}" type="pres">
      <dgm:prSet presAssocID="{E9DCE2FE-AD5C-4930-9A1E-31D0546E40CE}" presName="parTx" presStyleLbl="revTx" presStyleIdx="4" presStyleCnt="6">
        <dgm:presLayoutVars>
          <dgm:chMax val="0"/>
          <dgm:chPref val="0"/>
        </dgm:presLayoutVars>
      </dgm:prSet>
      <dgm:spPr/>
    </dgm:pt>
    <dgm:pt modelId="{500685C3-30DB-4CFA-8A65-5C4CDD27EB5A}" type="pres">
      <dgm:prSet presAssocID="{9806079E-E262-4B0B-AABE-7B16DB2BC22F}" presName="sibTrans" presStyleCnt="0"/>
      <dgm:spPr/>
    </dgm:pt>
    <dgm:pt modelId="{FC0A22F2-6DF6-4AEE-92FB-B5E5FF4178B0}" type="pres">
      <dgm:prSet presAssocID="{F6D3858C-8237-4560-B0AD-58DFBC3534E5}" presName="compNode" presStyleCnt="0"/>
      <dgm:spPr/>
    </dgm:pt>
    <dgm:pt modelId="{43DD8E92-1DD4-4DC9-9C3B-D88FB96C0DBF}" type="pres">
      <dgm:prSet presAssocID="{F6D3858C-8237-4560-B0AD-58DFBC3534E5}" presName="bgRect" presStyleLbl="bgShp" presStyleIdx="5" presStyleCnt="6"/>
      <dgm:spPr/>
    </dgm:pt>
    <dgm:pt modelId="{A120CFF8-609E-4245-9497-18EDB9918A0B}" type="pres">
      <dgm:prSet presAssocID="{F6D3858C-8237-4560-B0AD-58DFBC3534E5}"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ollar"/>
        </a:ext>
      </dgm:extLst>
    </dgm:pt>
    <dgm:pt modelId="{97BF781D-20BE-414A-A694-3344143F52AD}" type="pres">
      <dgm:prSet presAssocID="{F6D3858C-8237-4560-B0AD-58DFBC3534E5}" presName="spaceRect" presStyleCnt="0"/>
      <dgm:spPr/>
    </dgm:pt>
    <dgm:pt modelId="{A11A8712-A70B-436C-8422-DACD5409FF6D}" type="pres">
      <dgm:prSet presAssocID="{F6D3858C-8237-4560-B0AD-58DFBC3534E5}" presName="parTx" presStyleLbl="revTx" presStyleIdx="5" presStyleCnt="6">
        <dgm:presLayoutVars>
          <dgm:chMax val="0"/>
          <dgm:chPref val="0"/>
        </dgm:presLayoutVars>
      </dgm:prSet>
      <dgm:spPr/>
    </dgm:pt>
  </dgm:ptLst>
  <dgm:cxnLst>
    <dgm:cxn modelId="{67394C23-BABC-4288-8195-DDCB55B81DC1}" srcId="{9A093AE9-2BCE-4EDA-89A1-2DEF13349606}" destId="{F6D3858C-8237-4560-B0AD-58DFBC3534E5}" srcOrd="5" destOrd="0" parTransId="{2E96EE29-C4EB-4738-9B79-A060B0D715B6}" sibTransId="{374ADB46-3359-4DB0-8C86-D80482C69390}"/>
    <dgm:cxn modelId="{6B3B5C30-2511-46D6-87CA-4724F0ECBAE3}" type="presOf" srcId="{9A093AE9-2BCE-4EDA-89A1-2DEF13349606}" destId="{FE3CF144-01DE-4AB6-940D-40FD22F4C68F}" srcOrd="0" destOrd="0" presId="urn:microsoft.com/office/officeart/2018/2/layout/IconVerticalSolidList"/>
    <dgm:cxn modelId="{2DE1A25D-3AD7-407A-8B9D-A436D82D636F}" srcId="{9A093AE9-2BCE-4EDA-89A1-2DEF13349606}" destId="{53C717C6-B3A7-4EFD-B43B-F56E7E73BB77}" srcOrd="0" destOrd="0" parTransId="{E05E03C0-37C1-476F-8090-CE0993688272}" sibTransId="{AC29A1DD-F606-4BC8-BADC-48DAF31A0F6F}"/>
    <dgm:cxn modelId="{EC1E2661-6EEE-4604-B65A-0A183E87ECEE}" type="presOf" srcId="{6922C853-B4C0-4EE1-BCEF-D3E57458C877}" destId="{D6492B3D-69C4-450C-98D1-4C33D811AE1E}" srcOrd="0" destOrd="0" presId="urn:microsoft.com/office/officeart/2018/2/layout/IconVerticalSolidList"/>
    <dgm:cxn modelId="{4E545445-D23B-48E6-BA86-0783DBBBDAEE}" srcId="{9A093AE9-2BCE-4EDA-89A1-2DEF13349606}" destId="{A9D197D6-1E0E-41FF-AD89-5B1A3672FC4F}" srcOrd="1" destOrd="0" parTransId="{719B6FBD-0F73-4618-B443-C642968F33BA}" sibTransId="{5C639266-8D47-4460-8F8D-57BFE80E597F}"/>
    <dgm:cxn modelId="{EB60925A-DE25-4FC7-899D-654188158284}" srcId="{9A093AE9-2BCE-4EDA-89A1-2DEF13349606}" destId="{6922C853-B4C0-4EE1-BCEF-D3E57458C877}" srcOrd="3" destOrd="0" parTransId="{797538AE-DB38-4375-B3BD-5C5996F61E23}" sibTransId="{7CC144B4-CCA9-4692-A0F8-DF37B5F2F43F}"/>
    <dgm:cxn modelId="{56334985-1FBE-45F1-B51B-44A36BC8AECC}" srcId="{9A093AE9-2BCE-4EDA-89A1-2DEF13349606}" destId="{E9DCE2FE-AD5C-4930-9A1E-31D0546E40CE}" srcOrd="4" destOrd="0" parTransId="{99DB5D27-5F80-4172-B408-71982B887F91}" sibTransId="{9806079E-E262-4B0B-AABE-7B16DB2BC22F}"/>
    <dgm:cxn modelId="{5555758C-B9CC-4EAD-9755-5BBC56C62BE1}" type="presOf" srcId="{96EF069F-B484-4EB8-A699-B74756C8C5DE}" destId="{1E144882-1068-41DD-8BAD-0F7CC2F4F6E3}" srcOrd="0" destOrd="0" presId="urn:microsoft.com/office/officeart/2018/2/layout/IconVerticalSolidList"/>
    <dgm:cxn modelId="{861A269A-64FD-4EDD-8908-4D9249BBBAFD}" type="presOf" srcId="{F6D3858C-8237-4560-B0AD-58DFBC3534E5}" destId="{A11A8712-A70B-436C-8422-DACD5409FF6D}" srcOrd="0" destOrd="0" presId="urn:microsoft.com/office/officeart/2018/2/layout/IconVerticalSolidList"/>
    <dgm:cxn modelId="{030256C7-1CD2-4D4B-8C29-9F31E363B239}" srcId="{9A093AE9-2BCE-4EDA-89A1-2DEF13349606}" destId="{96EF069F-B484-4EB8-A699-B74756C8C5DE}" srcOrd="2" destOrd="0" parTransId="{A74B3F44-E801-4760-85E8-93DAC35BB8CE}" sibTransId="{CA3816B9-F18E-40F3-8F6E-C74D83CBBE37}"/>
    <dgm:cxn modelId="{75A54BC8-6C3D-444C-81C5-4CA6C5DFF807}" type="presOf" srcId="{53C717C6-B3A7-4EFD-B43B-F56E7E73BB77}" destId="{2DE596AD-A278-4E33-BDAB-AE60BB88CC82}" srcOrd="0" destOrd="0" presId="urn:microsoft.com/office/officeart/2018/2/layout/IconVerticalSolidList"/>
    <dgm:cxn modelId="{FB015BCB-5BB7-42AD-9117-07775BEAEBB9}" type="presOf" srcId="{A9D197D6-1E0E-41FF-AD89-5B1A3672FC4F}" destId="{4D36F76B-7FFE-4ECC-873F-92F54B9CD7EB}" srcOrd="0" destOrd="0" presId="urn:microsoft.com/office/officeart/2018/2/layout/IconVerticalSolidList"/>
    <dgm:cxn modelId="{799AC8ED-131F-4804-8225-0A013DF6ABC4}" type="presOf" srcId="{E9DCE2FE-AD5C-4930-9A1E-31D0546E40CE}" destId="{DE650FFD-B69D-40EA-9407-510CE4A2AFE9}" srcOrd="0" destOrd="0" presId="urn:microsoft.com/office/officeart/2018/2/layout/IconVerticalSolidList"/>
    <dgm:cxn modelId="{0E130A41-972D-4805-BD64-25DBAAE52918}" type="presParOf" srcId="{FE3CF144-01DE-4AB6-940D-40FD22F4C68F}" destId="{678C92E0-7C8B-4F8E-9236-0ECD58B3370A}" srcOrd="0" destOrd="0" presId="urn:microsoft.com/office/officeart/2018/2/layout/IconVerticalSolidList"/>
    <dgm:cxn modelId="{BE49CF52-CA60-4C1C-A872-3342A710D8C0}" type="presParOf" srcId="{678C92E0-7C8B-4F8E-9236-0ECD58B3370A}" destId="{16B1D7A1-4CA9-483E-A242-5091983E6FA8}" srcOrd="0" destOrd="0" presId="urn:microsoft.com/office/officeart/2018/2/layout/IconVerticalSolidList"/>
    <dgm:cxn modelId="{B48B7060-1A6F-435B-A469-AB7EDC09D940}" type="presParOf" srcId="{678C92E0-7C8B-4F8E-9236-0ECD58B3370A}" destId="{FD2D1FFC-6529-4F82-BB66-7F8F3A502BF1}" srcOrd="1" destOrd="0" presId="urn:microsoft.com/office/officeart/2018/2/layout/IconVerticalSolidList"/>
    <dgm:cxn modelId="{619BF516-B9AF-4556-B628-EB2A8461447C}" type="presParOf" srcId="{678C92E0-7C8B-4F8E-9236-0ECD58B3370A}" destId="{06397B97-CC02-4C58-8B7C-B38A07C05835}" srcOrd="2" destOrd="0" presId="urn:microsoft.com/office/officeart/2018/2/layout/IconVerticalSolidList"/>
    <dgm:cxn modelId="{82D14D08-71BA-4127-9B84-89C92975F352}" type="presParOf" srcId="{678C92E0-7C8B-4F8E-9236-0ECD58B3370A}" destId="{2DE596AD-A278-4E33-BDAB-AE60BB88CC82}" srcOrd="3" destOrd="0" presId="urn:microsoft.com/office/officeart/2018/2/layout/IconVerticalSolidList"/>
    <dgm:cxn modelId="{562B2008-0F40-4B6C-91FB-54B2CF5D7F6B}" type="presParOf" srcId="{FE3CF144-01DE-4AB6-940D-40FD22F4C68F}" destId="{481674FB-7659-490F-A7B0-022B1807812D}" srcOrd="1" destOrd="0" presId="urn:microsoft.com/office/officeart/2018/2/layout/IconVerticalSolidList"/>
    <dgm:cxn modelId="{6D376B81-4814-4AD5-84C4-0E8789A8D570}" type="presParOf" srcId="{FE3CF144-01DE-4AB6-940D-40FD22F4C68F}" destId="{2E09E324-D560-4971-BC3A-6C9972AC982E}" srcOrd="2" destOrd="0" presId="urn:microsoft.com/office/officeart/2018/2/layout/IconVerticalSolidList"/>
    <dgm:cxn modelId="{4894D2F1-C587-478F-8D32-8BAFCD5CB372}" type="presParOf" srcId="{2E09E324-D560-4971-BC3A-6C9972AC982E}" destId="{8DAB5FF8-B745-41C3-B084-F1DB4D358509}" srcOrd="0" destOrd="0" presId="urn:microsoft.com/office/officeart/2018/2/layout/IconVerticalSolidList"/>
    <dgm:cxn modelId="{3EE719DC-7AA2-4A6A-9CA8-DFCE934C489D}" type="presParOf" srcId="{2E09E324-D560-4971-BC3A-6C9972AC982E}" destId="{8C2BDC2A-2462-46FB-97F8-6F94C96F3080}" srcOrd="1" destOrd="0" presId="urn:microsoft.com/office/officeart/2018/2/layout/IconVerticalSolidList"/>
    <dgm:cxn modelId="{A2ABE599-2857-4B26-8064-A230D7873F6B}" type="presParOf" srcId="{2E09E324-D560-4971-BC3A-6C9972AC982E}" destId="{05D4F5EC-CDDA-4F0B-AFCB-765E96D5C5CF}" srcOrd="2" destOrd="0" presId="urn:microsoft.com/office/officeart/2018/2/layout/IconVerticalSolidList"/>
    <dgm:cxn modelId="{CDC63AAD-6E45-462E-A849-1FD458503D40}" type="presParOf" srcId="{2E09E324-D560-4971-BC3A-6C9972AC982E}" destId="{4D36F76B-7FFE-4ECC-873F-92F54B9CD7EB}" srcOrd="3" destOrd="0" presId="urn:microsoft.com/office/officeart/2018/2/layout/IconVerticalSolidList"/>
    <dgm:cxn modelId="{74EC933D-3340-406F-A094-A89A14E31DD2}" type="presParOf" srcId="{FE3CF144-01DE-4AB6-940D-40FD22F4C68F}" destId="{27FCF8DF-AE8D-4BD1-91CB-CC1AECDB5482}" srcOrd="3" destOrd="0" presId="urn:microsoft.com/office/officeart/2018/2/layout/IconVerticalSolidList"/>
    <dgm:cxn modelId="{A7E3E448-DC84-4102-94ED-D804C0EFE7E4}" type="presParOf" srcId="{FE3CF144-01DE-4AB6-940D-40FD22F4C68F}" destId="{A5AE67A4-AC8B-4E2C-919A-C776C7C9EBF6}" srcOrd="4" destOrd="0" presId="urn:microsoft.com/office/officeart/2018/2/layout/IconVerticalSolidList"/>
    <dgm:cxn modelId="{3E57D2BC-FF9E-4EDA-AC9B-EFFD5ABF668F}" type="presParOf" srcId="{A5AE67A4-AC8B-4E2C-919A-C776C7C9EBF6}" destId="{7E0447D5-61B8-4A57-B1CE-2DA00434F13E}" srcOrd="0" destOrd="0" presId="urn:microsoft.com/office/officeart/2018/2/layout/IconVerticalSolidList"/>
    <dgm:cxn modelId="{9A7218FC-EE6B-475A-AE31-D87E0699F9A0}" type="presParOf" srcId="{A5AE67A4-AC8B-4E2C-919A-C776C7C9EBF6}" destId="{7D2EBA1E-3E63-4F8F-AE81-064E4BD06CB3}" srcOrd="1" destOrd="0" presId="urn:microsoft.com/office/officeart/2018/2/layout/IconVerticalSolidList"/>
    <dgm:cxn modelId="{D7109107-ACD1-45D7-9FBF-D80E832BE993}" type="presParOf" srcId="{A5AE67A4-AC8B-4E2C-919A-C776C7C9EBF6}" destId="{75F955D0-9D28-4425-B378-F3B5686E26A5}" srcOrd="2" destOrd="0" presId="urn:microsoft.com/office/officeart/2018/2/layout/IconVerticalSolidList"/>
    <dgm:cxn modelId="{40234A61-FF38-4BBA-8844-A388C8FD88FA}" type="presParOf" srcId="{A5AE67A4-AC8B-4E2C-919A-C776C7C9EBF6}" destId="{1E144882-1068-41DD-8BAD-0F7CC2F4F6E3}" srcOrd="3" destOrd="0" presId="urn:microsoft.com/office/officeart/2018/2/layout/IconVerticalSolidList"/>
    <dgm:cxn modelId="{1DCD1C5F-6C57-47C8-BC39-901A8C3FE0D0}" type="presParOf" srcId="{FE3CF144-01DE-4AB6-940D-40FD22F4C68F}" destId="{53471F94-7EAE-4479-ADE7-4DDD4E58B4CB}" srcOrd="5" destOrd="0" presId="urn:microsoft.com/office/officeart/2018/2/layout/IconVerticalSolidList"/>
    <dgm:cxn modelId="{478BF7DC-8D1F-4151-9689-85E01D70C366}" type="presParOf" srcId="{FE3CF144-01DE-4AB6-940D-40FD22F4C68F}" destId="{1DD15FC0-A0CE-4A01-97A6-6BFEF9053213}" srcOrd="6" destOrd="0" presId="urn:microsoft.com/office/officeart/2018/2/layout/IconVerticalSolidList"/>
    <dgm:cxn modelId="{9589D667-C620-415E-9A7B-3A90CB83BB49}" type="presParOf" srcId="{1DD15FC0-A0CE-4A01-97A6-6BFEF9053213}" destId="{AE5ADCFA-34A5-42DC-848D-C75501FC47BA}" srcOrd="0" destOrd="0" presId="urn:microsoft.com/office/officeart/2018/2/layout/IconVerticalSolidList"/>
    <dgm:cxn modelId="{947B967B-E598-42C2-AE1D-7BCE1250FDCD}" type="presParOf" srcId="{1DD15FC0-A0CE-4A01-97A6-6BFEF9053213}" destId="{67F08FB3-A591-4E96-8BCA-4C1BD1F9A1F9}" srcOrd="1" destOrd="0" presId="urn:microsoft.com/office/officeart/2018/2/layout/IconVerticalSolidList"/>
    <dgm:cxn modelId="{99A1B1A4-D7C0-4A80-8C67-8F13CB1DFD90}" type="presParOf" srcId="{1DD15FC0-A0CE-4A01-97A6-6BFEF9053213}" destId="{B0E8C1A2-9A58-4C8B-AA27-49FC58F7162D}" srcOrd="2" destOrd="0" presId="urn:microsoft.com/office/officeart/2018/2/layout/IconVerticalSolidList"/>
    <dgm:cxn modelId="{90AA3EA7-9B87-4199-BF0A-5E8459BAD7F8}" type="presParOf" srcId="{1DD15FC0-A0CE-4A01-97A6-6BFEF9053213}" destId="{D6492B3D-69C4-450C-98D1-4C33D811AE1E}" srcOrd="3" destOrd="0" presId="urn:microsoft.com/office/officeart/2018/2/layout/IconVerticalSolidList"/>
    <dgm:cxn modelId="{62ABC027-B4B4-49AD-AE2A-D2929FB590E8}" type="presParOf" srcId="{FE3CF144-01DE-4AB6-940D-40FD22F4C68F}" destId="{0CFA6BDD-A0E7-4B07-8C12-E6AD75528833}" srcOrd="7" destOrd="0" presId="urn:microsoft.com/office/officeart/2018/2/layout/IconVerticalSolidList"/>
    <dgm:cxn modelId="{E2827EF5-0170-495B-A94D-906473A61B56}" type="presParOf" srcId="{FE3CF144-01DE-4AB6-940D-40FD22F4C68F}" destId="{9005AAF0-D2E0-4F93-B0CA-3A40A42F7480}" srcOrd="8" destOrd="0" presId="urn:microsoft.com/office/officeart/2018/2/layout/IconVerticalSolidList"/>
    <dgm:cxn modelId="{21ED6550-A137-4EDA-AA55-F0DD0A697EA8}" type="presParOf" srcId="{9005AAF0-D2E0-4F93-B0CA-3A40A42F7480}" destId="{1B4ACAC4-EB67-48E0-8B4E-B9B2F751F393}" srcOrd="0" destOrd="0" presId="urn:microsoft.com/office/officeart/2018/2/layout/IconVerticalSolidList"/>
    <dgm:cxn modelId="{982A8C51-85DF-4D04-A8F2-965BDD3568E1}" type="presParOf" srcId="{9005AAF0-D2E0-4F93-B0CA-3A40A42F7480}" destId="{FBF71EC8-0445-4C02-929D-7CE86FC32191}" srcOrd="1" destOrd="0" presId="urn:microsoft.com/office/officeart/2018/2/layout/IconVerticalSolidList"/>
    <dgm:cxn modelId="{402B9C6A-4949-4369-97E7-AABD40DA6B87}" type="presParOf" srcId="{9005AAF0-D2E0-4F93-B0CA-3A40A42F7480}" destId="{D5645054-446F-47AA-928E-9BE20F788685}" srcOrd="2" destOrd="0" presId="urn:microsoft.com/office/officeart/2018/2/layout/IconVerticalSolidList"/>
    <dgm:cxn modelId="{F0E2390A-ECB6-436A-8726-7DF43B19290E}" type="presParOf" srcId="{9005AAF0-D2E0-4F93-B0CA-3A40A42F7480}" destId="{DE650FFD-B69D-40EA-9407-510CE4A2AFE9}" srcOrd="3" destOrd="0" presId="urn:microsoft.com/office/officeart/2018/2/layout/IconVerticalSolidList"/>
    <dgm:cxn modelId="{784F1A73-E0E8-4D64-A51F-AD52C573A692}" type="presParOf" srcId="{FE3CF144-01DE-4AB6-940D-40FD22F4C68F}" destId="{500685C3-30DB-4CFA-8A65-5C4CDD27EB5A}" srcOrd="9" destOrd="0" presId="urn:microsoft.com/office/officeart/2018/2/layout/IconVerticalSolidList"/>
    <dgm:cxn modelId="{422D5ECA-1467-4F9A-931D-E127DBDF2840}" type="presParOf" srcId="{FE3CF144-01DE-4AB6-940D-40FD22F4C68F}" destId="{FC0A22F2-6DF6-4AEE-92FB-B5E5FF4178B0}" srcOrd="10" destOrd="0" presId="urn:microsoft.com/office/officeart/2018/2/layout/IconVerticalSolidList"/>
    <dgm:cxn modelId="{43D297C7-14D3-4BAE-9BFC-DC9AC77480E4}" type="presParOf" srcId="{FC0A22F2-6DF6-4AEE-92FB-B5E5FF4178B0}" destId="{43DD8E92-1DD4-4DC9-9C3B-D88FB96C0DBF}" srcOrd="0" destOrd="0" presId="urn:microsoft.com/office/officeart/2018/2/layout/IconVerticalSolidList"/>
    <dgm:cxn modelId="{40AC75CF-6BC3-48F3-83D1-FBD800EEA984}" type="presParOf" srcId="{FC0A22F2-6DF6-4AEE-92FB-B5E5FF4178B0}" destId="{A120CFF8-609E-4245-9497-18EDB9918A0B}" srcOrd="1" destOrd="0" presId="urn:microsoft.com/office/officeart/2018/2/layout/IconVerticalSolidList"/>
    <dgm:cxn modelId="{9123F0FF-3CD3-4811-A057-7EF4D5411E6E}" type="presParOf" srcId="{FC0A22F2-6DF6-4AEE-92FB-B5E5FF4178B0}" destId="{97BF781D-20BE-414A-A694-3344143F52AD}" srcOrd="2" destOrd="0" presId="urn:microsoft.com/office/officeart/2018/2/layout/IconVerticalSolidList"/>
    <dgm:cxn modelId="{AADC64C7-6AB6-4FAB-998B-09851E80D4BF}" type="presParOf" srcId="{FC0A22F2-6DF6-4AEE-92FB-B5E5FF4178B0}" destId="{A11A8712-A70B-436C-8422-DACD5409FF6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B43E12-818A-478F-ACCC-7A96075789E8}">
      <dsp:nvSpPr>
        <dsp:cNvPr id="0" name=""/>
        <dsp:cNvSpPr/>
      </dsp:nvSpPr>
      <dsp:spPr>
        <a:xfrm>
          <a:off x="0" y="2344"/>
          <a:ext cx="6797675" cy="118846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00F537-7170-4AD3-A679-9E60633FFA51}">
      <dsp:nvSpPr>
        <dsp:cNvPr id="0" name=""/>
        <dsp:cNvSpPr/>
      </dsp:nvSpPr>
      <dsp:spPr>
        <a:xfrm>
          <a:off x="359511" y="269750"/>
          <a:ext cx="653657" cy="653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8E3169-6935-4C02-9882-7EE67B43AE3A}">
      <dsp:nvSpPr>
        <dsp:cNvPr id="0" name=""/>
        <dsp:cNvSpPr/>
      </dsp:nvSpPr>
      <dsp:spPr>
        <a:xfrm>
          <a:off x="1372680" y="2344"/>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755650">
            <a:lnSpc>
              <a:spcPct val="90000"/>
            </a:lnSpc>
            <a:spcBef>
              <a:spcPct val="0"/>
            </a:spcBef>
            <a:spcAft>
              <a:spcPct val="35000"/>
            </a:spcAft>
            <a:buNone/>
          </a:pPr>
          <a:r>
            <a:rPr lang="en-US" sz="1700" kern="1200"/>
            <a:t>Considering the seasonality, the scope of our multi-linear model to predict visitor count is restricted to the open season (May-October). </a:t>
          </a:r>
        </a:p>
      </dsp:txBody>
      <dsp:txXfrm>
        <a:off x="1372680" y="2344"/>
        <a:ext cx="5424994" cy="1188467"/>
      </dsp:txXfrm>
    </dsp:sp>
    <dsp:sp modelId="{540B3C2D-CC6A-48C3-A951-72C0FAE0BC48}">
      <dsp:nvSpPr>
        <dsp:cNvPr id="0" name=""/>
        <dsp:cNvSpPr/>
      </dsp:nvSpPr>
      <dsp:spPr>
        <a:xfrm>
          <a:off x="0" y="1487929"/>
          <a:ext cx="6797675" cy="118846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E56EB4-21EF-4F59-9A37-D59EB2E6C08A}">
      <dsp:nvSpPr>
        <dsp:cNvPr id="0" name=""/>
        <dsp:cNvSpPr/>
      </dsp:nvSpPr>
      <dsp:spPr>
        <a:xfrm>
          <a:off x="359511" y="1755334"/>
          <a:ext cx="653657" cy="653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0140F9B-A2BE-458A-964D-5ED49D0A77CF}">
      <dsp:nvSpPr>
        <dsp:cNvPr id="0" name=""/>
        <dsp:cNvSpPr/>
      </dsp:nvSpPr>
      <dsp:spPr>
        <a:xfrm>
          <a:off x="1372680" y="1487929"/>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755650">
            <a:lnSpc>
              <a:spcPct val="90000"/>
            </a:lnSpc>
            <a:spcBef>
              <a:spcPct val="0"/>
            </a:spcBef>
            <a:spcAft>
              <a:spcPct val="35000"/>
            </a:spcAft>
            <a:buNone/>
          </a:pPr>
          <a:r>
            <a:rPr lang="en-US" sz="1700" kern="1200"/>
            <a:t>We developed a model using features such as Mean Temperature, Average Minimum Temperature, Highest Temperature and Maximum 24h precipitation. </a:t>
          </a:r>
        </a:p>
      </dsp:txBody>
      <dsp:txXfrm>
        <a:off x="1372680" y="1487929"/>
        <a:ext cx="5424994" cy="1188467"/>
      </dsp:txXfrm>
    </dsp:sp>
    <dsp:sp modelId="{9255B4DD-3306-4F2A-8919-9CE7BEAFD36A}">
      <dsp:nvSpPr>
        <dsp:cNvPr id="0" name=""/>
        <dsp:cNvSpPr/>
      </dsp:nvSpPr>
      <dsp:spPr>
        <a:xfrm>
          <a:off x="0" y="2973514"/>
          <a:ext cx="6797675" cy="118846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B4D7F9-640C-4AAC-B35B-BF7B144DBF41}">
      <dsp:nvSpPr>
        <dsp:cNvPr id="0" name=""/>
        <dsp:cNvSpPr/>
      </dsp:nvSpPr>
      <dsp:spPr>
        <a:xfrm>
          <a:off x="359511" y="3240919"/>
          <a:ext cx="653657" cy="653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0ED54A3-23B7-4210-8CF1-1DC354E16FC2}">
      <dsp:nvSpPr>
        <dsp:cNvPr id="0" name=""/>
        <dsp:cNvSpPr/>
      </dsp:nvSpPr>
      <dsp:spPr>
        <a:xfrm>
          <a:off x="1372680" y="2973514"/>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755650">
            <a:lnSpc>
              <a:spcPct val="90000"/>
            </a:lnSpc>
            <a:spcBef>
              <a:spcPct val="0"/>
            </a:spcBef>
            <a:spcAft>
              <a:spcPct val="35000"/>
            </a:spcAft>
            <a:buNone/>
          </a:pPr>
          <a:r>
            <a:rPr lang="en-US" sz="1700" kern="1200"/>
            <a:t>Approximately 79% of variation in number of visitors is explained by features used in our model. </a:t>
          </a:r>
        </a:p>
      </dsp:txBody>
      <dsp:txXfrm>
        <a:off x="1372680" y="2973514"/>
        <a:ext cx="5424994" cy="1188467"/>
      </dsp:txXfrm>
    </dsp:sp>
    <dsp:sp modelId="{C3F8951C-2AA2-4ED2-B4BD-32CDA83D0AE6}">
      <dsp:nvSpPr>
        <dsp:cNvPr id="0" name=""/>
        <dsp:cNvSpPr/>
      </dsp:nvSpPr>
      <dsp:spPr>
        <a:xfrm>
          <a:off x="0" y="4459099"/>
          <a:ext cx="6797675" cy="118846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3CF968-FF6E-4071-AD90-ED19FA9D9AAC}">
      <dsp:nvSpPr>
        <dsp:cNvPr id="0" name=""/>
        <dsp:cNvSpPr/>
      </dsp:nvSpPr>
      <dsp:spPr>
        <a:xfrm>
          <a:off x="359511" y="4726504"/>
          <a:ext cx="653657" cy="653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F91EA0-EE19-417A-BF6F-2807869EF897}">
      <dsp:nvSpPr>
        <dsp:cNvPr id="0" name=""/>
        <dsp:cNvSpPr/>
      </dsp:nvSpPr>
      <dsp:spPr>
        <a:xfrm>
          <a:off x="1372680" y="4459099"/>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755650">
            <a:lnSpc>
              <a:spcPct val="90000"/>
            </a:lnSpc>
            <a:spcBef>
              <a:spcPct val="0"/>
            </a:spcBef>
            <a:spcAft>
              <a:spcPct val="35000"/>
            </a:spcAft>
            <a:buNone/>
          </a:pPr>
          <a:r>
            <a:rPr lang="en-US" sz="1700" kern="1200"/>
            <a:t>The model satisfies all the assumptions of multi-linear model and the cross-validation result justifies the optimal fitting of the model.</a:t>
          </a:r>
        </a:p>
      </dsp:txBody>
      <dsp:txXfrm>
        <a:off x="1372680" y="4459099"/>
        <a:ext cx="5424994" cy="11884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B1D7A1-4CA9-483E-A242-5091983E6FA8}">
      <dsp:nvSpPr>
        <dsp:cNvPr id="0" name=""/>
        <dsp:cNvSpPr/>
      </dsp:nvSpPr>
      <dsp:spPr>
        <a:xfrm>
          <a:off x="0" y="1827"/>
          <a:ext cx="6797675" cy="6078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2D1FFC-6529-4F82-BB66-7F8F3A502BF1}">
      <dsp:nvSpPr>
        <dsp:cNvPr id="0" name=""/>
        <dsp:cNvSpPr/>
      </dsp:nvSpPr>
      <dsp:spPr>
        <a:xfrm>
          <a:off x="183871" y="138591"/>
          <a:ext cx="334311" cy="3343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DE596AD-A278-4E33-BDAB-AE60BB88CC82}">
      <dsp:nvSpPr>
        <dsp:cNvPr id="0" name=""/>
        <dsp:cNvSpPr/>
      </dsp:nvSpPr>
      <dsp:spPr>
        <a:xfrm>
          <a:off x="702054" y="1827"/>
          <a:ext cx="6001595"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622300">
            <a:lnSpc>
              <a:spcPct val="90000"/>
            </a:lnSpc>
            <a:spcBef>
              <a:spcPct val="0"/>
            </a:spcBef>
            <a:spcAft>
              <a:spcPct val="35000"/>
            </a:spcAft>
            <a:buNone/>
          </a:pPr>
          <a:r>
            <a:rPr lang="en-US" sz="1400" kern="1200"/>
            <a:t>Staffing for the national park could be done on seasonal basis i.e May to October.</a:t>
          </a:r>
        </a:p>
      </dsp:txBody>
      <dsp:txXfrm>
        <a:off x="702054" y="1827"/>
        <a:ext cx="6001595" cy="778794"/>
      </dsp:txXfrm>
    </dsp:sp>
    <dsp:sp modelId="{8DAB5FF8-B745-41C3-B084-F1DB4D358509}">
      <dsp:nvSpPr>
        <dsp:cNvPr id="0" name=""/>
        <dsp:cNvSpPr/>
      </dsp:nvSpPr>
      <dsp:spPr>
        <a:xfrm>
          <a:off x="0" y="975320"/>
          <a:ext cx="6797675" cy="6078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2BDC2A-2462-46FB-97F8-6F94C96F3080}">
      <dsp:nvSpPr>
        <dsp:cNvPr id="0" name=""/>
        <dsp:cNvSpPr/>
      </dsp:nvSpPr>
      <dsp:spPr>
        <a:xfrm>
          <a:off x="183871" y="1112084"/>
          <a:ext cx="334311" cy="3343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36F76B-7FFE-4ECC-873F-92F54B9CD7EB}">
      <dsp:nvSpPr>
        <dsp:cNvPr id="0" name=""/>
        <dsp:cNvSpPr/>
      </dsp:nvSpPr>
      <dsp:spPr>
        <a:xfrm>
          <a:off x="702054" y="975320"/>
          <a:ext cx="6001595"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622300">
            <a:lnSpc>
              <a:spcPct val="90000"/>
            </a:lnSpc>
            <a:spcBef>
              <a:spcPct val="0"/>
            </a:spcBef>
            <a:spcAft>
              <a:spcPct val="35000"/>
            </a:spcAft>
            <a:buNone/>
          </a:pPr>
          <a:r>
            <a:rPr lang="en-US" sz="1400" kern="1200"/>
            <a:t>Part time staffers could be employed during the months where predicted visitor volumes are high such as July and August.</a:t>
          </a:r>
        </a:p>
      </dsp:txBody>
      <dsp:txXfrm>
        <a:off x="702054" y="975320"/>
        <a:ext cx="6001595" cy="778794"/>
      </dsp:txXfrm>
    </dsp:sp>
    <dsp:sp modelId="{7E0447D5-61B8-4A57-B1CE-2DA00434F13E}">
      <dsp:nvSpPr>
        <dsp:cNvPr id="0" name=""/>
        <dsp:cNvSpPr/>
      </dsp:nvSpPr>
      <dsp:spPr>
        <a:xfrm>
          <a:off x="0" y="1948812"/>
          <a:ext cx="6797675" cy="6078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2EBA1E-3E63-4F8F-AE81-064E4BD06CB3}">
      <dsp:nvSpPr>
        <dsp:cNvPr id="0" name=""/>
        <dsp:cNvSpPr/>
      </dsp:nvSpPr>
      <dsp:spPr>
        <a:xfrm>
          <a:off x="183871" y="2085576"/>
          <a:ext cx="334311" cy="3343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144882-1068-41DD-8BAD-0F7CC2F4F6E3}">
      <dsp:nvSpPr>
        <dsp:cNvPr id="0" name=""/>
        <dsp:cNvSpPr/>
      </dsp:nvSpPr>
      <dsp:spPr>
        <a:xfrm>
          <a:off x="702054" y="1948812"/>
          <a:ext cx="6001595"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622300">
            <a:lnSpc>
              <a:spcPct val="90000"/>
            </a:lnSpc>
            <a:spcBef>
              <a:spcPct val="0"/>
            </a:spcBef>
            <a:spcAft>
              <a:spcPct val="35000"/>
            </a:spcAft>
            <a:buNone/>
          </a:pPr>
          <a:r>
            <a:rPr lang="en-US" sz="1400" kern="1200"/>
            <a:t>Since the number of visitors is not significantly dependent on the food and lodging cost in and around the YSNP (as per our prediction model) thus, we can increase such costs marginally to extract a better profit margins.</a:t>
          </a:r>
        </a:p>
      </dsp:txBody>
      <dsp:txXfrm>
        <a:off x="702054" y="1948812"/>
        <a:ext cx="6001595" cy="778794"/>
      </dsp:txXfrm>
    </dsp:sp>
    <dsp:sp modelId="{AE5ADCFA-34A5-42DC-848D-C75501FC47BA}">
      <dsp:nvSpPr>
        <dsp:cNvPr id="0" name=""/>
        <dsp:cNvSpPr/>
      </dsp:nvSpPr>
      <dsp:spPr>
        <a:xfrm>
          <a:off x="0" y="2922305"/>
          <a:ext cx="6797675" cy="6078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F08FB3-A591-4E96-8BCA-4C1BD1F9A1F9}">
      <dsp:nvSpPr>
        <dsp:cNvPr id="0" name=""/>
        <dsp:cNvSpPr/>
      </dsp:nvSpPr>
      <dsp:spPr>
        <a:xfrm>
          <a:off x="183871" y="3059069"/>
          <a:ext cx="334311" cy="3343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6492B3D-69C4-450C-98D1-4C33D811AE1E}">
      <dsp:nvSpPr>
        <dsp:cNvPr id="0" name=""/>
        <dsp:cNvSpPr/>
      </dsp:nvSpPr>
      <dsp:spPr>
        <a:xfrm>
          <a:off x="702054" y="2922305"/>
          <a:ext cx="6001595"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622300">
            <a:lnSpc>
              <a:spcPct val="90000"/>
            </a:lnSpc>
            <a:spcBef>
              <a:spcPct val="0"/>
            </a:spcBef>
            <a:spcAft>
              <a:spcPct val="35000"/>
            </a:spcAft>
            <a:buNone/>
          </a:pPr>
          <a:r>
            <a:rPr lang="en-US" sz="1400" kern="1200"/>
            <a:t>Public facilities can be planned and arranged in advance as per the expected number of visitors from the prediction model. </a:t>
          </a:r>
        </a:p>
      </dsp:txBody>
      <dsp:txXfrm>
        <a:off x="702054" y="2922305"/>
        <a:ext cx="6001595" cy="778794"/>
      </dsp:txXfrm>
    </dsp:sp>
    <dsp:sp modelId="{1B4ACAC4-EB67-48E0-8B4E-B9B2F751F393}">
      <dsp:nvSpPr>
        <dsp:cNvPr id="0" name=""/>
        <dsp:cNvSpPr/>
      </dsp:nvSpPr>
      <dsp:spPr>
        <a:xfrm>
          <a:off x="0" y="3895797"/>
          <a:ext cx="6797675" cy="6078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F71EC8-0445-4C02-929D-7CE86FC32191}">
      <dsp:nvSpPr>
        <dsp:cNvPr id="0" name=""/>
        <dsp:cNvSpPr/>
      </dsp:nvSpPr>
      <dsp:spPr>
        <a:xfrm>
          <a:off x="183871" y="4032561"/>
          <a:ext cx="334311" cy="33431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650FFD-B69D-40EA-9407-510CE4A2AFE9}">
      <dsp:nvSpPr>
        <dsp:cNvPr id="0" name=""/>
        <dsp:cNvSpPr/>
      </dsp:nvSpPr>
      <dsp:spPr>
        <a:xfrm>
          <a:off x="702054" y="3895797"/>
          <a:ext cx="6001595"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622300">
            <a:lnSpc>
              <a:spcPct val="90000"/>
            </a:lnSpc>
            <a:spcBef>
              <a:spcPct val="0"/>
            </a:spcBef>
            <a:spcAft>
              <a:spcPct val="35000"/>
            </a:spcAft>
            <a:buNone/>
          </a:pPr>
          <a:r>
            <a:rPr lang="en-US" sz="1400" kern="1200"/>
            <a:t>The number of campsites and the visitors it can accommodate can be increased or decreased as per the predicted number of visitors.</a:t>
          </a:r>
        </a:p>
      </dsp:txBody>
      <dsp:txXfrm>
        <a:off x="702054" y="3895797"/>
        <a:ext cx="6001595" cy="778794"/>
      </dsp:txXfrm>
    </dsp:sp>
    <dsp:sp modelId="{43DD8E92-1DD4-4DC9-9C3B-D88FB96C0DBF}">
      <dsp:nvSpPr>
        <dsp:cNvPr id="0" name=""/>
        <dsp:cNvSpPr/>
      </dsp:nvSpPr>
      <dsp:spPr>
        <a:xfrm>
          <a:off x="0" y="4869290"/>
          <a:ext cx="6797675" cy="6078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20CFF8-609E-4245-9497-18EDB9918A0B}">
      <dsp:nvSpPr>
        <dsp:cNvPr id="0" name=""/>
        <dsp:cNvSpPr/>
      </dsp:nvSpPr>
      <dsp:spPr>
        <a:xfrm>
          <a:off x="183871" y="5006054"/>
          <a:ext cx="334311" cy="33431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1A8712-A70B-436C-8422-DACD5409FF6D}">
      <dsp:nvSpPr>
        <dsp:cNvPr id="0" name=""/>
        <dsp:cNvSpPr/>
      </dsp:nvSpPr>
      <dsp:spPr>
        <a:xfrm>
          <a:off x="702054" y="4869290"/>
          <a:ext cx="6001595"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622300">
            <a:lnSpc>
              <a:spcPct val="90000"/>
            </a:lnSpc>
            <a:spcBef>
              <a:spcPct val="0"/>
            </a:spcBef>
            <a:spcAft>
              <a:spcPct val="35000"/>
            </a:spcAft>
            <a:buNone/>
          </a:pPr>
          <a:r>
            <a:rPr lang="en-US" sz="1400" kern="1200"/>
            <a:t>Since, the number of visitors is low during six months of snow, the entry fee should be reduced or waived off and discounted packages can be offered in order to increase winter tourism.</a:t>
          </a:r>
        </a:p>
      </dsp:txBody>
      <dsp:txXfrm>
        <a:off x="702054" y="4869290"/>
        <a:ext cx="6001595" cy="77879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12/8/2019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9886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12/8/2019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685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12/8/2019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11705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12/8/2019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9225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12/8/2019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2807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12/8/2019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58218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12/8/2019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4699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12/8/2019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7085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12/8/2019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3834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12/8/2019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84441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12/8/2019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9682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12/8/2019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68259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7" r:id="rId5"/>
    <p:sldLayoutId id="2147483711" r:id="rId6"/>
    <p:sldLayoutId id="2147483712" r:id="rId7"/>
    <p:sldLayoutId id="2147483713" r:id="rId8"/>
    <p:sldLayoutId id="2147483716" r:id="rId9"/>
    <p:sldLayoutId id="2147483714" r:id="rId10"/>
    <p:sldLayoutId id="2147483715" r:id="rId11"/>
  </p:sldLayoutIdLst>
  <p:hf sldNum="0" hdr="0" ftr="0" dt="0"/>
  <p:txStyles>
    <p:titleStyle>
      <a:lvl1pPr algn="l" defTabSz="914400" rtl="0" eaLnBrk="1" latinLnBrk="0" hangingPunct="1">
        <a:lnSpc>
          <a:spcPct val="90000"/>
        </a:lnSpc>
        <a:spcBef>
          <a:spcPct val="0"/>
        </a:spcBef>
        <a:buNone/>
        <a:defRPr sz="42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4/relationships/chartEx" Target="../charts/chartEx1.xml"/><Relationship Id="rId1" Type="http://schemas.openxmlformats.org/officeDocument/2006/relationships/slideLayout" Target="../slideLayouts/slideLayout8.xml"/><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Placeholder 4" descr="A body of water&#10;&#10;Description automatically generated">
            <a:extLst>
              <a:ext uri="{FF2B5EF4-FFF2-40B4-BE49-F238E27FC236}">
                <a16:creationId xmlns:a16="http://schemas.microsoft.com/office/drawing/2014/main" id="{D703E334-BFFE-4402-A800-063589F58446}"/>
              </a:ext>
            </a:extLst>
          </p:cNvPr>
          <p:cNvPicPr>
            <a:picLocks noChangeAspect="1"/>
          </p:cNvPicPr>
          <p:nvPr/>
        </p:nvPicPr>
        <p:blipFill rotWithShape="1">
          <a:blip r:embed="rId2"/>
          <a:srcRect t="33806" b="5799"/>
          <a:stretch/>
        </p:blipFill>
        <p:spPr>
          <a:xfrm>
            <a:off x="-32" y="-619510"/>
            <a:ext cx="12192031" cy="5534585"/>
          </a:xfrm>
          <a:prstGeom prst="rect">
            <a:avLst/>
          </a:prstGeom>
        </p:spPr>
      </p:pic>
      <p:sp>
        <p:nvSpPr>
          <p:cNvPr id="15" name="Rectangle 8">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AF12724-71CD-4C38-BB57-8DDB70847AA2}"/>
              </a:ext>
            </a:extLst>
          </p:cNvPr>
          <p:cNvSpPr>
            <a:spLocks noGrp="1"/>
          </p:cNvSpPr>
          <p:nvPr>
            <p:ph type="ctrTitle"/>
          </p:nvPr>
        </p:nvSpPr>
        <p:spPr>
          <a:xfrm>
            <a:off x="828675" y="5120639"/>
            <a:ext cx="7137263" cy="1280161"/>
          </a:xfrm>
        </p:spPr>
        <p:txBody>
          <a:bodyPr anchor="ctr">
            <a:normAutofit fontScale="90000"/>
          </a:bodyPr>
          <a:lstStyle/>
          <a:p>
            <a:pPr algn="r"/>
            <a:r>
              <a:rPr lang="en-US" sz="4800" b="1" dirty="0" err="1"/>
              <a:t>YellowStone</a:t>
            </a:r>
            <a:r>
              <a:rPr lang="en-US" sz="4800" b="1" dirty="0"/>
              <a:t> National Park</a:t>
            </a:r>
            <a:br>
              <a:rPr lang="en-US" sz="4800" dirty="0"/>
            </a:br>
            <a:r>
              <a:rPr lang="en-US" sz="4400" dirty="0">
                <a:solidFill>
                  <a:schemeClr val="accent1">
                    <a:lumMod val="60000"/>
                    <a:lumOff val="40000"/>
                  </a:schemeClr>
                </a:solidFill>
              </a:rPr>
              <a:t>Recreation Visits prediction</a:t>
            </a:r>
          </a:p>
        </p:txBody>
      </p:sp>
      <p:sp>
        <p:nvSpPr>
          <p:cNvPr id="3" name="Subtitle 2">
            <a:extLst>
              <a:ext uri="{FF2B5EF4-FFF2-40B4-BE49-F238E27FC236}">
                <a16:creationId xmlns:a16="http://schemas.microsoft.com/office/drawing/2014/main" id="{421AC163-CE15-42F6-8547-2EEACC0B8DD5}"/>
              </a:ext>
            </a:extLst>
          </p:cNvPr>
          <p:cNvSpPr>
            <a:spLocks noGrp="1"/>
          </p:cNvSpPr>
          <p:nvPr>
            <p:ph type="subTitle" idx="1"/>
          </p:nvPr>
        </p:nvSpPr>
        <p:spPr>
          <a:xfrm>
            <a:off x="8289580" y="5271641"/>
            <a:ext cx="3073745" cy="1280160"/>
          </a:xfrm>
        </p:spPr>
        <p:txBody>
          <a:bodyPr anchor="ctr">
            <a:normAutofit fontScale="62500" lnSpcReduction="20000"/>
          </a:bodyPr>
          <a:lstStyle/>
          <a:p>
            <a:r>
              <a:rPr lang="en-US" sz="1800"/>
              <a:t>Team Members:</a:t>
            </a:r>
          </a:p>
          <a:p>
            <a:r>
              <a:rPr lang="en-US" sz="1600">
                <a:solidFill>
                  <a:schemeClr val="accent1">
                    <a:lumMod val="60000"/>
                    <a:lumOff val="40000"/>
                  </a:schemeClr>
                </a:solidFill>
              </a:rPr>
              <a:t>Ambar Singh</a:t>
            </a:r>
          </a:p>
          <a:p>
            <a:r>
              <a:rPr lang="en-US" sz="1600">
                <a:solidFill>
                  <a:schemeClr val="accent1">
                    <a:lumMod val="60000"/>
                    <a:lumOff val="40000"/>
                  </a:schemeClr>
                </a:solidFill>
              </a:rPr>
              <a:t>Giridhar Reddy Vengalam</a:t>
            </a:r>
          </a:p>
          <a:p>
            <a:r>
              <a:rPr lang="en-US" sz="1600">
                <a:solidFill>
                  <a:schemeClr val="accent1">
                    <a:lumMod val="60000"/>
                    <a:lumOff val="40000"/>
                  </a:schemeClr>
                </a:solidFill>
              </a:rPr>
              <a:t>Harshit Rai</a:t>
            </a:r>
          </a:p>
          <a:p>
            <a:endParaRPr lang="en-US" sz="1500">
              <a:solidFill>
                <a:srgbClr val="FFFFFF"/>
              </a:solidFill>
            </a:endParaRPr>
          </a:p>
        </p:txBody>
      </p:sp>
      <p:cxnSp>
        <p:nvCxnSpPr>
          <p:cNvPr id="16" name="Straight Connector 10">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Freeform: Shape 9">
            <a:extLst>
              <a:ext uri="{FF2B5EF4-FFF2-40B4-BE49-F238E27FC236}">
                <a16:creationId xmlns:a16="http://schemas.microsoft.com/office/drawing/2014/main" id="{7BFD0929-D6D5-4480-B865-57FD93BDF574}"/>
              </a:ext>
              <a:ext uri="{C183D7F6-B498-43B3-948B-1728B52AA6E4}">
                <adec:decorative xmlns:adec="http://schemas.microsoft.com/office/drawing/2017/decorative" val="1"/>
              </a:ext>
            </a:extLst>
          </p:cNvPr>
          <p:cNvSpPr/>
          <p:nvPr/>
        </p:nvSpPr>
        <p:spPr>
          <a:xfrm rot="4308689">
            <a:off x="6478350" y="3609225"/>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9821743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sign on top of a grass covered field&#10;&#10;Description automatically generated">
            <a:extLst>
              <a:ext uri="{FF2B5EF4-FFF2-40B4-BE49-F238E27FC236}">
                <a16:creationId xmlns:a16="http://schemas.microsoft.com/office/drawing/2014/main" id="{F4001CC6-060E-4848-8440-1E7B16A83E02}"/>
              </a:ext>
            </a:extLst>
          </p:cNvPr>
          <p:cNvPicPr>
            <a:picLocks noChangeAspect="1"/>
          </p:cNvPicPr>
          <p:nvPr/>
        </p:nvPicPr>
        <p:blipFill rotWithShape="1">
          <a:blip r:embed="rId2"/>
          <a:srcRect t="20971" b="18178"/>
          <a:stretch/>
        </p:blipFill>
        <p:spPr>
          <a:xfrm>
            <a:off x="-32" y="10"/>
            <a:ext cx="12192031" cy="4915066"/>
          </a:xfrm>
          <a:prstGeom prst="rect">
            <a:avLst/>
          </a:prstGeom>
        </p:spPr>
      </p:pic>
      <p:sp>
        <p:nvSpPr>
          <p:cNvPr id="28" name="Rectangle 27">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itle 10">
            <a:extLst>
              <a:ext uri="{FF2B5EF4-FFF2-40B4-BE49-F238E27FC236}">
                <a16:creationId xmlns:a16="http://schemas.microsoft.com/office/drawing/2014/main" id="{8DA0030C-713A-49C1-9915-DE832067A2F7}"/>
              </a:ext>
            </a:extLst>
          </p:cNvPr>
          <p:cNvSpPr>
            <a:spLocks noGrp="1"/>
          </p:cNvSpPr>
          <p:nvPr>
            <p:ph type="ctrTitle"/>
          </p:nvPr>
        </p:nvSpPr>
        <p:spPr>
          <a:xfrm>
            <a:off x="828675" y="5120639"/>
            <a:ext cx="7137263" cy="1280161"/>
          </a:xfrm>
        </p:spPr>
        <p:txBody>
          <a:bodyPr anchor="ctr">
            <a:normAutofit/>
          </a:bodyPr>
          <a:lstStyle/>
          <a:p>
            <a:pPr algn="r"/>
            <a:r>
              <a:rPr lang="en-US" sz="4100">
                <a:solidFill>
                  <a:srgbClr val="FFFFFF"/>
                </a:solidFill>
              </a:rPr>
              <a:t>THANK YOU !</a:t>
            </a:r>
            <a:br>
              <a:rPr lang="en-US" sz="4100">
                <a:solidFill>
                  <a:srgbClr val="FFFFFF"/>
                </a:solidFill>
              </a:rPr>
            </a:br>
            <a:endParaRPr lang="en-IN" sz="4100">
              <a:solidFill>
                <a:srgbClr val="FFFFFF"/>
              </a:solidFill>
            </a:endParaRPr>
          </a:p>
        </p:txBody>
      </p:sp>
      <p:sp>
        <p:nvSpPr>
          <p:cNvPr id="12" name="Subtitle 11">
            <a:extLst>
              <a:ext uri="{FF2B5EF4-FFF2-40B4-BE49-F238E27FC236}">
                <a16:creationId xmlns:a16="http://schemas.microsoft.com/office/drawing/2014/main" id="{E3DF2C84-3DAA-4A13-A8F4-7D75D25F40C3}"/>
              </a:ext>
            </a:extLst>
          </p:cNvPr>
          <p:cNvSpPr>
            <a:spLocks noGrp="1"/>
          </p:cNvSpPr>
          <p:nvPr>
            <p:ph type="subTitle" idx="1"/>
          </p:nvPr>
        </p:nvSpPr>
        <p:spPr>
          <a:xfrm>
            <a:off x="8289580" y="5120639"/>
            <a:ext cx="3073745" cy="1280160"/>
          </a:xfrm>
        </p:spPr>
        <p:txBody>
          <a:bodyPr anchor="ctr">
            <a:normAutofit/>
          </a:bodyPr>
          <a:lstStyle/>
          <a:p>
            <a:r>
              <a:rPr lang="en-US" sz="1500">
                <a:solidFill>
                  <a:srgbClr val="FFFFFF"/>
                </a:solidFill>
              </a:rPr>
              <a:t>Keep warm through the winters !</a:t>
            </a:r>
            <a:endParaRPr lang="en-IN" sz="1500">
              <a:solidFill>
                <a:srgbClr val="FFFFFF"/>
              </a:solidFill>
            </a:endParaRPr>
          </a:p>
        </p:txBody>
      </p:sp>
      <p:cxnSp>
        <p:nvCxnSpPr>
          <p:cNvPr id="30" name="Straight Connector 29">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384762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374E0-B1AA-4B5E-AE14-1CDDDA642DD0}"/>
              </a:ext>
            </a:extLst>
          </p:cNvPr>
          <p:cNvSpPr>
            <a:spLocks noGrp="1"/>
          </p:cNvSpPr>
          <p:nvPr>
            <p:ph type="title"/>
          </p:nvPr>
        </p:nvSpPr>
        <p:spPr>
          <a:xfrm>
            <a:off x="643468" y="643467"/>
            <a:ext cx="3073550" cy="5126203"/>
          </a:xfrm>
        </p:spPr>
        <p:txBody>
          <a:bodyPr anchor="ctr">
            <a:normAutofit/>
          </a:bodyPr>
          <a:lstStyle/>
          <a:p>
            <a:pPr algn="r"/>
            <a:r>
              <a:rPr lang="en-US"/>
              <a:t>Data Set</a:t>
            </a:r>
          </a:p>
        </p:txBody>
      </p:sp>
      <p:cxnSp>
        <p:nvCxnSpPr>
          <p:cNvPr id="19" name="Straight Connector 18">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6B64DB7-F717-437D-BB76-FC65CC9FEE62}"/>
              </a:ext>
            </a:extLst>
          </p:cNvPr>
          <p:cNvSpPr>
            <a:spLocks noGrp="1"/>
          </p:cNvSpPr>
          <p:nvPr>
            <p:ph idx="1"/>
          </p:nvPr>
        </p:nvSpPr>
        <p:spPr>
          <a:xfrm>
            <a:off x="4363786" y="621697"/>
            <a:ext cx="6791894" cy="5147973"/>
          </a:xfrm>
        </p:spPr>
        <p:txBody>
          <a:bodyPr anchor="ctr">
            <a:normAutofit/>
          </a:bodyPr>
          <a:lstStyle/>
          <a:p>
            <a:r>
              <a:rPr lang="en-US" dirty="0"/>
              <a:t>Data Includes:</a:t>
            </a:r>
          </a:p>
          <a:p>
            <a:pPr lvl="1"/>
            <a:r>
              <a:rPr lang="en-US" dirty="0"/>
              <a:t>Number of Recreational Visits to Yellow Stone National Park.</a:t>
            </a:r>
          </a:p>
          <a:p>
            <a:pPr lvl="1"/>
            <a:r>
              <a:rPr lang="en-US" dirty="0"/>
              <a:t>Temperature data such as lowest, highest, maximum coldest , minimum warmest, mean, average minimum and maximum temperatures.</a:t>
            </a:r>
          </a:p>
          <a:p>
            <a:pPr lvl="1"/>
            <a:r>
              <a:rPr lang="en-US" dirty="0"/>
              <a:t>Precipitation data such as maximum precipitation of 24hr and total precipitation of the month.</a:t>
            </a:r>
          </a:p>
          <a:p>
            <a:pPr lvl="1"/>
            <a:r>
              <a:rPr lang="en-US" dirty="0"/>
              <a:t>Snowfall data such as maximum snowfall of 24hr and total snowfall of the month.</a:t>
            </a:r>
          </a:p>
          <a:p>
            <a:pPr lvl="1"/>
            <a:r>
              <a:rPr lang="en-US" dirty="0"/>
              <a:t>Data about change in three months in airfare, jet fuel cost, food cost and gasoline prices.</a:t>
            </a:r>
          </a:p>
          <a:p>
            <a:pPr lvl="1"/>
            <a:r>
              <a:rPr lang="en-US" dirty="0"/>
              <a:t>Data about unemployment rate.</a:t>
            </a:r>
          </a:p>
          <a:p>
            <a:pPr lvl="1"/>
            <a:r>
              <a:rPr lang="en-US" dirty="0"/>
              <a:t>Customer sentiment index as well as price index.</a:t>
            </a:r>
          </a:p>
          <a:p>
            <a:pPr lvl="1"/>
            <a:endParaRPr lang="en-US" dirty="0"/>
          </a:p>
        </p:txBody>
      </p:sp>
      <p:sp>
        <p:nvSpPr>
          <p:cNvPr id="21" name="Rectangle 20">
            <a:extLst>
              <a:ext uri="{FF2B5EF4-FFF2-40B4-BE49-F238E27FC236}">
                <a16:creationId xmlns:a16="http://schemas.microsoft.com/office/drawing/2014/main" id="{A14E4FB9-9BBF-47B3-A09F-01A3868E9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20664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002C3E-0FCA-4DB5-80B2-1FBB2B49F085}"/>
              </a:ext>
            </a:extLst>
          </p:cNvPr>
          <p:cNvSpPr>
            <a:spLocks noGrp="1"/>
          </p:cNvSpPr>
          <p:nvPr>
            <p:ph type="title"/>
          </p:nvPr>
        </p:nvSpPr>
        <p:spPr>
          <a:xfrm>
            <a:off x="643468" y="643467"/>
            <a:ext cx="3073550" cy="5126203"/>
          </a:xfrm>
        </p:spPr>
        <p:txBody>
          <a:bodyPr anchor="ctr">
            <a:normAutofit/>
          </a:bodyPr>
          <a:lstStyle/>
          <a:p>
            <a:pPr algn="r"/>
            <a:r>
              <a:rPr lang="en-US" dirty="0"/>
              <a:t>Benefits From Analysis</a:t>
            </a:r>
            <a:endParaRPr lang="en-IN" dirty="0"/>
          </a:p>
        </p:txBody>
      </p:sp>
      <p:cxnSp>
        <p:nvCxnSpPr>
          <p:cNvPr id="19" name="Straight Connector 18">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4D6A6BF-8251-4114-B322-01A83FB758B4}"/>
              </a:ext>
            </a:extLst>
          </p:cNvPr>
          <p:cNvSpPr>
            <a:spLocks noGrp="1"/>
          </p:cNvSpPr>
          <p:nvPr>
            <p:ph idx="1"/>
          </p:nvPr>
        </p:nvSpPr>
        <p:spPr>
          <a:xfrm>
            <a:off x="4363786" y="621697"/>
            <a:ext cx="6791894" cy="5147973"/>
          </a:xfrm>
        </p:spPr>
        <p:txBody>
          <a:bodyPr anchor="ctr">
            <a:normAutofit/>
          </a:bodyPr>
          <a:lstStyle/>
          <a:p>
            <a:pPr marL="0" indent="0">
              <a:buNone/>
            </a:pPr>
            <a:r>
              <a:rPr lang="en-US" b="1" dirty="0"/>
              <a:t>Predicting the number of visitors to the Yellow Stone National Park would help improve below factors</a:t>
            </a:r>
            <a:r>
              <a:rPr lang="en-US" dirty="0"/>
              <a:t>:</a:t>
            </a:r>
          </a:p>
          <a:p>
            <a:pPr>
              <a:buFont typeface="Arial" panose="020B0604020202020204" pitchFamily="34" charset="0"/>
              <a:buChar char="•"/>
            </a:pPr>
            <a:r>
              <a:rPr lang="en-US" dirty="0"/>
              <a:t>Employee staffing and their deployment in an efficient manner.</a:t>
            </a:r>
          </a:p>
          <a:p>
            <a:pPr>
              <a:buFont typeface="Arial" panose="020B0604020202020204" pitchFamily="34" charset="0"/>
              <a:buChar char="•"/>
            </a:pPr>
            <a:r>
              <a:rPr lang="en-US" dirty="0"/>
              <a:t>Better utilization of resources and infrastructures. </a:t>
            </a:r>
          </a:p>
          <a:p>
            <a:pPr>
              <a:buFont typeface="Arial" panose="020B0604020202020204" pitchFamily="34" charset="0"/>
              <a:buChar char="•"/>
            </a:pPr>
            <a:r>
              <a:rPr lang="en-US" dirty="0"/>
              <a:t>Optimization of financial allocations and ways to increase profit margins.</a:t>
            </a:r>
          </a:p>
          <a:p>
            <a:pPr>
              <a:buFont typeface="Arial" panose="020B0604020202020204" pitchFamily="34" charset="0"/>
              <a:buChar char="•"/>
            </a:pPr>
            <a:r>
              <a:rPr lang="en-US" dirty="0"/>
              <a:t>Check for possibilities of improvements in winter tourism in off season based on accessibility.</a:t>
            </a:r>
          </a:p>
          <a:p>
            <a:pPr>
              <a:buFont typeface="Arial" panose="020B0604020202020204" pitchFamily="34" charset="0"/>
              <a:buChar char="•"/>
            </a:pPr>
            <a:r>
              <a:rPr lang="en-US" dirty="0"/>
              <a:t>Estimation of public facilities requirements and number as well as capacity of campsites. </a:t>
            </a:r>
          </a:p>
          <a:p>
            <a:pPr>
              <a:buFont typeface="Arial" panose="020B0604020202020204" pitchFamily="34" charset="0"/>
              <a:buChar char="•"/>
            </a:pPr>
            <a:endParaRPr lang="en-US" dirty="0"/>
          </a:p>
          <a:p>
            <a:pPr marL="0" indent="0">
              <a:buNone/>
            </a:pPr>
            <a:endParaRPr lang="en-US" dirty="0"/>
          </a:p>
        </p:txBody>
      </p:sp>
      <p:sp>
        <p:nvSpPr>
          <p:cNvPr id="21" name="Rectangle 20">
            <a:extLst>
              <a:ext uri="{FF2B5EF4-FFF2-40B4-BE49-F238E27FC236}">
                <a16:creationId xmlns:a16="http://schemas.microsoft.com/office/drawing/2014/main" id="{A14E4FB9-9BBF-47B3-A09F-01A3868E9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4533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374E0-B1AA-4B5E-AE14-1CDDDA642DD0}"/>
              </a:ext>
            </a:extLst>
          </p:cNvPr>
          <p:cNvSpPr>
            <a:spLocks noGrp="1"/>
          </p:cNvSpPr>
          <p:nvPr>
            <p:ph type="title"/>
          </p:nvPr>
        </p:nvSpPr>
        <p:spPr>
          <a:xfrm>
            <a:off x="1036320" y="286603"/>
            <a:ext cx="10058400" cy="1450757"/>
          </a:xfrm>
        </p:spPr>
        <p:txBody>
          <a:bodyPr>
            <a:normAutofit/>
          </a:bodyPr>
          <a:lstStyle/>
          <a:p>
            <a:r>
              <a:rPr lang="en-US"/>
              <a:t>Data Preprocessing</a:t>
            </a:r>
          </a:p>
        </p:txBody>
      </p:sp>
      <p:cxnSp>
        <p:nvCxnSpPr>
          <p:cNvPr id="52" name="Straight Connector 51">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1509"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9C80E09-1FD6-4CAC-91E0-EBF36563A055}"/>
              </a:ext>
            </a:extLst>
          </p:cNvPr>
          <p:cNvPicPr>
            <a:picLocks noChangeAspect="1"/>
          </p:cNvPicPr>
          <p:nvPr/>
        </p:nvPicPr>
        <p:blipFill>
          <a:blip r:embed="rId2"/>
          <a:stretch>
            <a:fillRect/>
          </a:stretch>
        </p:blipFill>
        <p:spPr>
          <a:xfrm>
            <a:off x="1141253" y="2108200"/>
            <a:ext cx="2729649" cy="1719154"/>
          </a:xfrm>
          <a:prstGeom prst="rect">
            <a:avLst/>
          </a:prstGeom>
        </p:spPr>
      </p:pic>
      <p:pic>
        <p:nvPicPr>
          <p:cNvPr id="13" name="Picture 12">
            <a:extLst>
              <a:ext uri="{FF2B5EF4-FFF2-40B4-BE49-F238E27FC236}">
                <a16:creationId xmlns:a16="http://schemas.microsoft.com/office/drawing/2014/main" id="{0E73D9EB-37A0-4595-B802-0C2FDBEE2C86}"/>
              </a:ext>
            </a:extLst>
          </p:cNvPr>
          <p:cNvPicPr>
            <a:picLocks noChangeAspect="1"/>
          </p:cNvPicPr>
          <p:nvPr/>
        </p:nvPicPr>
        <p:blipFill>
          <a:blip r:embed="rId3"/>
          <a:stretch>
            <a:fillRect/>
          </a:stretch>
        </p:blipFill>
        <p:spPr>
          <a:xfrm>
            <a:off x="4381391" y="2108200"/>
            <a:ext cx="2729649" cy="1719154"/>
          </a:xfrm>
          <a:prstGeom prst="rect">
            <a:avLst/>
          </a:prstGeom>
        </p:spPr>
      </p:pic>
      <p:pic>
        <p:nvPicPr>
          <p:cNvPr id="10" name="Picture 9">
            <a:extLst>
              <a:ext uri="{FF2B5EF4-FFF2-40B4-BE49-F238E27FC236}">
                <a16:creationId xmlns:a16="http://schemas.microsoft.com/office/drawing/2014/main" id="{C962B336-C1E5-4762-87A0-154DC0834D03}"/>
              </a:ext>
            </a:extLst>
          </p:cNvPr>
          <p:cNvPicPr>
            <a:picLocks noChangeAspect="1"/>
          </p:cNvPicPr>
          <p:nvPr/>
        </p:nvPicPr>
        <p:blipFill>
          <a:blip r:embed="rId4"/>
          <a:stretch>
            <a:fillRect/>
          </a:stretch>
        </p:blipFill>
        <p:spPr>
          <a:xfrm>
            <a:off x="1162043" y="4149089"/>
            <a:ext cx="2678447" cy="1719983"/>
          </a:xfrm>
          <a:prstGeom prst="rect">
            <a:avLst/>
          </a:prstGeom>
        </p:spPr>
      </p:pic>
      <p:pic>
        <p:nvPicPr>
          <p:cNvPr id="12" name="Picture 11">
            <a:extLst>
              <a:ext uri="{FF2B5EF4-FFF2-40B4-BE49-F238E27FC236}">
                <a16:creationId xmlns:a16="http://schemas.microsoft.com/office/drawing/2014/main" id="{AB0D8845-28A8-473D-AAEC-1F21DEB4F6A0}"/>
              </a:ext>
            </a:extLst>
          </p:cNvPr>
          <p:cNvPicPr>
            <a:picLocks noChangeAspect="1"/>
          </p:cNvPicPr>
          <p:nvPr/>
        </p:nvPicPr>
        <p:blipFill>
          <a:blip r:embed="rId5"/>
          <a:stretch>
            <a:fillRect/>
          </a:stretch>
        </p:blipFill>
        <p:spPr>
          <a:xfrm>
            <a:off x="4387299" y="4149090"/>
            <a:ext cx="2717835" cy="1719983"/>
          </a:xfrm>
          <a:prstGeom prst="rect">
            <a:avLst/>
          </a:prstGeom>
        </p:spPr>
      </p:pic>
      <p:sp>
        <p:nvSpPr>
          <p:cNvPr id="3" name="Content Placeholder 2">
            <a:extLst>
              <a:ext uri="{FF2B5EF4-FFF2-40B4-BE49-F238E27FC236}">
                <a16:creationId xmlns:a16="http://schemas.microsoft.com/office/drawing/2014/main" id="{C6B64DB7-F717-437D-BB76-FC65CC9FEE62}"/>
              </a:ext>
            </a:extLst>
          </p:cNvPr>
          <p:cNvSpPr>
            <a:spLocks noGrp="1"/>
          </p:cNvSpPr>
          <p:nvPr>
            <p:ph idx="1"/>
          </p:nvPr>
        </p:nvSpPr>
        <p:spPr>
          <a:xfrm>
            <a:off x="7537704" y="2108201"/>
            <a:ext cx="3557016" cy="3760891"/>
          </a:xfrm>
        </p:spPr>
        <p:txBody>
          <a:bodyPr>
            <a:normAutofit/>
          </a:bodyPr>
          <a:lstStyle/>
          <a:p>
            <a:pPr lvl="1">
              <a:lnSpc>
                <a:spcPct val="90000"/>
              </a:lnSpc>
            </a:pPr>
            <a:r>
              <a:rPr lang="en-US"/>
              <a:t>Data was extracted in monthly and yearly format from date time format originally given in dataset.</a:t>
            </a:r>
          </a:p>
          <a:p>
            <a:pPr lvl="1">
              <a:lnSpc>
                <a:spcPct val="90000"/>
              </a:lnSpc>
            </a:pPr>
            <a:r>
              <a:rPr lang="en-US"/>
              <a:t>NA values were replaced using imputing values in order to maintain the trend correctly. They were replaced by mean values of the respective months.</a:t>
            </a:r>
          </a:p>
          <a:p>
            <a:pPr lvl="1">
              <a:lnSpc>
                <a:spcPct val="90000"/>
              </a:lnSpc>
            </a:pPr>
            <a:r>
              <a:rPr lang="en-US"/>
              <a:t>New features were created such as accessibility to the park.</a:t>
            </a:r>
          </a:p>
          <a:p>
            <a:pPr lvl="1">
              <a:lnSpc>
                <a:spcPct val="90000"/>
              </a:lnSpc>
            </a:pPr>
            <a:r>
              <a:rPr lang="en-US"/>
              <a:t>Seasonality was introduced as the dataset was divided into two parts based on volume of visitors and the months when park is fully opened to visitors </a:t>
            </a:r>
            <a:r>
              <a:rPr lang="en-US" err="1"/>
              <a:t>i.e</a:t>
            </a:r>
            <a:r>
              <a:rPr lang="en-US"/>
              <a:t> May to October.</a:t>
            </a:r>
          </a:p>
          <a:p>
            <a:pPr marL="201168" lvl="1" indent="0">
              <a:lnSpc>
                <a:spcPct val="90000"/>
              </a:lnSpc>
              <a:buNone/>
            </a:pPr>
            <a:endParaRPr lang="en-US"/>
          </a:p>
        </p:txBody>
      </p:sp>
      <p:sp>
        <p:nvSpPr>
          <p:cNvPr id="54" name="Rectangle 53">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9405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959C2-6164-4C20-8204-DF5EE4ED0996}"/>
              </a:ext>
            </a:extLst>
          </p:cNvPr>
          <p:cNvSpPr>
            <a:spLocks noGrp="1"/>
          </p:cNvSpPr>
          <p:nvPr>
            <p:ph type="title"/>
          </p:nvPr>
        </p:nvSpPr>
        <p:spPr>
          <a:xfrm>
            <a:off x="643466" y="786383"/>
            <a:ext cx="3517567" cy="2093975"/>
          </a:xfrm>
        </p:spPr>
        <p:txBody>
          <a:bodyPr/>
          <a:lstStyle/>
          <a:p>
            <a:r>
              <a:rPr lang="en-US"/>
              <a:t>Exploratory Data Analysis</a:t>
            </a:r>
            <a:endParaRPr lang="en-US" dirty="0"/>
          </a:p>
        </p:txBody>
      </p:sp>
      <p:pic>
        <p:nvPicPr>
          <p:cNvPr id="6" name="Content Placeholder 5">
            <a:extLst>
              <a:ext uri="{FF2B5EF4-FFF2-40B4-BE49-F238E27FC236}">
                <a16:creationId xmlns:a16="http://schemas.microsoft.com/office/drawing/2014/main" id="{8D7C903A-0225-4516-A687-60ADD3A53FAD}"/>
              </a:ext>
            </a:extLst>
          </p:cNvPr>
          <p:cNvPicPr>
            <a:picLocks noGrp="1" noChangeAspect="1"/>
          </p:cNvPicPr>
          <p:nvPr>
            <p:ph idx="1"/>
          </p:nvPr>
        </p:nvPicPr>
        <p:blipFill>
          <a:blip r:embed="rId2"/>
          <a:stretch>
            <a:fillRect/>
          </a:stretch>
        </p:blipFill>
        <p:spPr>
          <a:xfrm>
            <a:off x="4879910" y="127649"/>
            <a:ext cx="7184572" cy="6646375"/>
          </a:xfrm>
        </p:spPr>
      </p:pic>
      <p:sp>
        <p:nvSpPr>
          <p:cNvPr id="4" name="Text Placeholder 3">
            <a:extLst>
              <a:ext uri="{FF2B5EF4-FFF2-40B4-BE49-F238E27FC236}">
                <a16:creationId xmlns:a16="http://schemas.microsoft.com/office/drawing/2014/main" id="{4B0365E9-8B4E-44FC-B19F-11ECD88E1A72}"/>
              </a:ext>
            </a:extLst>
          </p:cNvPr>
          <p:cNvSpPr>
            <a:spLocks noGrp="1"/>
          </p:cNvSpPr>
          <p:nvPr>
            <p:ph type="body" sz="half" idx="2"/>
          </p:nvPr>
        </p:nvSpPr>
        <p:spPr>
          <a:xfrm>
            <a:off x="643465" y="3043050"/>
            <a:ext cx="3517567" cy="3064505"/>
          </a:xfrm>
        </p:spPr>
        <p:txBody>
          <a:bodyPr>
            <a:normAutofit/>
          </a:bodyPr>
          <a:lstStyle/>
          <a:p>
            <a:pPr marL="285750" indent="-285750">
              <a:buFont typeface="Arial" panose="020B0604020202020204" pitchFamily="34" charset="0"/>
              <a:buChar char="•"/>
            </a:pPr>
            <a:r>
              <a:rPr lang="en-US" sz="1600" dirty="0"/>
              <a:t>Monthly volume of recreational visits.</a:t>
            </a:r>
          </a:p>
          <a:p>
            <a:pPr marL="285750" indent="-285750">
              <a:buFont typeface="Arial" panose="020B0604020202020204" pitchFamily="34" charset="0"/>
              <a:buChar char="•"/>
            </a:pPr>
            <a:r>
              <a:rPr lang="en-US" sz="1600" dirty="0"/>
              <a:t>Shows that there is a high volume of visitors from May to October month.</a:t>
            </a:r>
          </a:p>
          <a:p>
            <a:pPr marL="285750" indent="-285750">
              <a:buFont typeface="Arial" panose="020B0604020202020204" pitchFamily="34" charset="0"/>
              <a:buChar char="•"/>
            </a:pPr>
            <a:r>
              <a:rPr lang="en-US" sz="1600" dirty="0"/>
              <a:t>Website says 90% services are shutdown from November to April.</a:t>
            </a:r>
          </a:p>
          <a:p>
            <a:endParaRPr lang="en-US" dirty="0"/>
          </a:p>
        </p:txBody>
      </p:sp>
    </p:spTree>
    <p:extLst>
      <p:ext uri="{BB962C8B-B14F-4D97-AF65-F5344CB8AC3E}">
        <p14:creationId xmlns:p14="http://schemas.microsoft.com/office/powerpoint/2010/main" val="278931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3CCC7-1ECC-4CAB-8109-7E44E03843F0}"/>
              </a:ext>
            </a:extLst>
          </p:cNvPr>
          <p:cNvSpPr>
            <a:spLocks noGrp="1"/>
          </p:cNvSpPr>
          <p:nvPr>
            <p:ph type="title"/>
          </p:nvPr>
        </p:nvSpPr>
        <p:spPr/>
        <p:txBody>
          <a:bodyPr/>
          <a:lstStyle/>
          <a:p>
            <a:r>
              <a:rPr lang="en-US" dirty="0"/>
              <a:t>Exploratory Data Analysis </a:t>
            </a:r>
          </a:p>
        </p:txBody>
      </p:sp>
      <p:sp>
        <p:nvSpPr>
          <p:cNvPr id="4" name="Text Placeholder 3">
            <a:extLst>
              <a:ext uri="{FF2B5EF4-FFF2-40B4-BE49-F238E27FC236}">
                <a16:creationId xmlns:a16="http://schemas.microsoft.com/office/drawing/2014/main" id="{0893553E-101E-4DAD-B8BF-8FD71B26E7A0}"/>
              </a:ext>
            </a:extLst>
          </p:cNvPr>
          <p:cNvSpPr>
            <a:spLocks noGrp="1"/>
          </p:cNvSpPr>
          <p:nvPr>
            <p:ph type="body" sz="half" idx="2"/>
          </p:nvPr>
        </p:nvSpPr>
        <p:spPr/>
        <p:txBody>
          <a:bodyPr>
            <a:normAutofit fontScale="92500" lnSpcReduction="10000"/>
          </a:bodyPr>
          <a:lstStyle/>
          <a:p>
            <a:pPr marL="285750" indent="-285750">
              <a:buFont typeface="Arial" panose="020B0604020202020204" pitchFamily="34" charset="0"/>
              <a:buChar char="•"/>
            </a:pPr>
            <a:r>
              <a:rPr lang="en-US" dirty="0"/>
              <a:t>Dormant zone is due to Park Services shutdown.</a:t>
            </a:r>
          </a:p>
          <a:p>
            <a:pPr marL="285750" indent="-285750">
              <a:buFont typeface="Arial" panose="020B0604020202020204" pitchFamily="34" charset="0"/>
              <a:buChar char="•"/>
            </a:pPr>
            <a:r>
              <a:rPr lang="en-US" dirty="0"/>
              <a:t>Visitor volume is high during those days where it did not snow at all or snowed negligibly.</a:t>
            </a:r>
          </a:p>
          <a:p>
            <a:pPr marL="285750" indent="-285750">
              <a:buFont typeface="Arial" panose="020B0604020202020204" pitchFamily="34" charset="0"/>
              <a:buChar char="•"/>
            </a:pPr>
            <a:r>
              <a:rPr lang="en-US" dirty="0"/>
              <a:t>Considered Linear distribution only for Moderate to Highly active data zone.</a:t>
            </a:r>
          </a:p>
          <a:p>
            <a:endParaRPr lang="en-US" dirty="0"/>
          </a:p>
        </p:txBody>
      </p:sp>
      <p:pic>
        <p:nvPicPr>
          <p:cNvPr id="18" name="Picture 17" descr="A screenshot of a cell phone&#10;&#10;Description automatically generated">
            <a:extLst>
              <a:ext uri="{FF2B5EF4-FFF2-40B4-BE49-F238E27FC236}">
                <a16:creationId xmlns:a16="http://schemas.microsoft.com/office/drawing/2014/main" id="{B4130ABC-CC70-4596-BEAE-FDCBC095D494}"/>
              </a:ext>
            </a:extLst>
          </p:cNvPr>
          <p:cNvPicPr>
            <a:picLocks noChangeAspect="1"/>
          </p:cNvPicPr>
          <p:nvPr/>
        </p:nvPicPr>
        <p:blipFill>
          <a:blip r:embed="rId2"/>
          <a:stretch>
            <a:fillRect/>
          </a:stretch>
        </p:blipFill>
        <p:spPr>
          <a:xfrm>
            <a:off x="5524262" y="383332"/>
            <a:ext cx="6197567" cy="5618926"/>
          </a:xfrm>
          <a:prstGeom prst="rect">
            <a:avLst/>
          </a:prstGeom>
        </p:spPr>
      </p:pic>
    </p:spTree>
    <p:extLst>
      <p:ext uri="{BB962C8B-B14F-4D97-AF65-F5344CB8AC3E}">
        <p14:creationId xmlns:p14="http://schemas.microsoft.com/office/powerpoint/2010/main" val="469347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7" name="Straight Connector 4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BA18DE-52CD-4B03-BC23-7B5D50E136B2}"/>
              </a:ext>
            </a:extLst>
          </p:cNvPr>
          <p:cNvSpPr>
            <a:spLocks noGrp="1"/>
          </p:cNvSpPr>
          <p:nvPr>
            <p:ph type="title"/>
          </p:nvPr>
        </p:nvSpPr>
        <p:spPr>
          <a:xfrm>
            <a:off x="878911" y="582714"/>
            <a:ext cx="4329583" cy="1246084"/>
          </a:xfrm>
        </p:spPr>
        <p:txBody>
          <a:bodyPr vert="horz" lIns="91440" tIns="45720" rIns="91440" bIns="45720" rtlCol="0" anchor="b">
            <a:normAutofit/>
          </a:bodyPr>
          <a:lstStyle/>
          <a:p>
            <a:r>
              <a:rPr lang="en-US" sz="3700" dirty="0">
                <a:solidFill>
                  <a:schemeClr val="tx1">
                    <a:lumMod val="75000"/>
                    <a:lumOff val="25000"/>
                  </a:schemeClr>
                </a:solidFill>
              </a:rPr>
              <a:t>Major Findings</a:t>
            </a:r>
            <a:br>
              <a:rPr lang="en-US" sz="3700" dirty="0">
                <a:solidFill>
                  <a:schemeClr val="tx1">
                    <a:lumMod val="75000"/>
                    <a:lumOff val="25000"/>
                  </a:schemeClr>
                </a:solidFill>
              </a:rPr>
            </a:br>
            <a:endParaRPr lang="en-US" sz="3700" dirty="0">
              <a:solidFill>
                <a:schemeClr val="tx1">
                  <a:lumMod val="75000"/>
                  <a:lumOff val="25000"/>
                </a:schemeClr>
              </a:solidFill>
            </a:endParaRPr>
          </a:p>
        </p:txBody>
      </p:sp>
      <p:cxnSp>
        <p:nvCxnSpPr>
          <p:cNvPr id="51" name="Straight Connector 50">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5CCCDA1F-5F5F-4E90-AF3A-C60928C09F06}"/>
              </a:ext>
            </a:extLst>
          </p:cNvPr>
          <p:cNvSpPr>
            <a:spLocks noGrp="1"/>
          </p:cNvSpPr>
          <p:nvPr>
            <p:ph type="body" sz="half" idx="2"/>
          </p:nvPr>
        </p:nvSpPr>
        <p:spPr>
          <a:xfrm>
            <a:off x="634316" y="2223249"/>
            <a:ext cx="5506877" cy="3645846"/>
          </a:xfrm>
        </p:spPr>
        <p:txBody>
          <a:bodyPr vert="horz" lIns="0" tIns="45720" rIns="0" bIns="45720" rtlCol="0">
            <a:normAutofit/>
          </a:bodyPr>
          <a:lstStyle/>
          <a:p>
            <a:pPr marL="285750" indent="-285750" algn="just">
              <a:lnSpc>
                <a:spcPct val="90000"/>
              </a:lnSpc>
              <a:buFont typeface="Calibri" panose="020F0502020204030204" pitchFamily="34" charset="0"/>
              <a:buChar char="•"/>
            </a:pPr>
            <a:endParaRPr lang="en-US" sz="1400" dirty="0">
              <a:solidFill>
                <a:schemeClr val="tx1">
                  <a:lumMod val="75000"/>
                  <a:lumOff val="25000"/>
                </a:schemeClr>
              </a:solidFill>
            </a:endParaRPr>
          </a:p>
          <a:p>
            <a:pPr marL="285750" indent="-285750" algn="just">
              <a:lnSpc>
                <a:spcPct val="90000"/>
              </a:lnSpc>
              <a:buFont typeface="Arial" panose="020B0604020202020204" pitchFamily="34" charset="0"/>
              <a:buChar char="•"/>
            </a:pPr>
            <a:r>
              <a:rPr lang="en-US" sz="1400" dirty="0">
                <a:solidFill>
                  <a:schemeClr val="tx1">
                    <a:lumMod val="75000"/>
                    <a:lumOff val="25000"/>
                  </a:schemeClr>
                </a:solidFill>
              </a:rPr>
              <a:t>Seasonality is found in data as considerable visitor volumes is found in months from May to October and is highest in July. This dormancy in number of visitors during the winter is due to the shutdown of 90% of services in the park from November to April. </a:t>
            </a:r>
          </a:p>
          <a:p>
            <a:pPr marL="285750" indent="-285750" algn="just">
              <a:lnSpc>
                <a:spcPct val="90000"/>
              </a:lnSpc>
              <a:buFont typeface="Arial" panose="020B0604020202020204" pitchFamily="34" charset="0"/>
              <a:buChar char="•"/>
            </a:pPr>
            <a:r>
              <a:rPr lang="en-US" sz="1400" dirty="0">
                <a:solidFill>
                  <a:schemeClr val="tx1">
                    <a:lumMod val="75000"/>
                    <a:lumOff val="25000"/>
                  </a:schemeClr>
                </a:solidFill>
              </a:rPr>
              <a:t>It was found that airfare costs, food away from home costs, gasoline costs, jet fuel costs, consumer price index, consumer sentiment index and unemployment rate do not significantly contribute towards the visitor volumes while climatic conditions are the ones that hugely impact the visitor volumes. </a:t>
            </a:r>
          </a:p>
          <a:p>
            <a:pPr marL="285750" indent="-285750" algn="just">
              <a:lnSpc>
                <a:spcPct val="90000"/>
              </a:lnSpc>
              <a:buFont typeface="Arial" panose="020B0604020202020204" pitchFamily="34" charset="0"/>
              <a:buChar char="•"/>
            </a:pPr>
            <a:r>
              <a:rPr lang="en-US" sz="1400" dirty="0">
                <a:solidFill>
                  <a:schemeClr val="tx1">
                    <a:lumMod val="75000"/>
                    <a:lumOff val="25000"/>
                  </a:schemeClr>
                </a:solidFill>
              </a:rPr>
              <a:t>There has been an increasing trend in the year on year visitor volume averaging approximately 2% for last 30 years whereas in last 5 years it has been approximately 5%.</a:t>
            </a:r>
          </a:p>
          <a:p>
            <a:pPr marL="285750" indent="-285750" algn="just">
              <a:lnSpc>
                <a:spcPct val="90000"/>
              </a:lnSpc>
              <a:buFont typeface="Arial" panose="020B0604020202020204" pitchFamily="34" charset="0"/>
              <a:buChar char="•"/>
            </a:pPr>
            <a:endParaRPr lang="en-US" sz="1400" dirty="0">
              <a:solidFill>
                <a:schemeClr val="tx1">
                  <a:lumMod val="75000"/>
                  <a:lumOff val="25000"/>
                </a:schemeClr>
              </a:solidFill>
            </a:endParaRPr>
          </a:p>
          <a:p>
            <a:pPr marL="285750" indent="-285750" algn="just">
              <a:lnSpc>
                <a:spcPct val="90000"/>
              </a:lnSpc>
              <a:buFont typeface="Arial" panose="020B0604020202020204" pitchFamily="34" charset="0"/>
              <a:buChar char="•"/>
            </a:pPr>
            <a:endParaRPr lang="en-US" sz="1400" dirty="0">
              <a:solidFill>
                <a:schemeClr val="tx1">
                  <a:lumMod val="75000"/>
                  <a:lumOff val="25000"/>
                </a:schemeClr>
              </a:solidFill>
            </a:endParaRPr>
          </a:p>
        </p:txBody>
      </p:sp>
      <p:sp>
        <p:nvSpPr>
          <p:cNvPr id="53" name="Rectangle 52">
            <a:extLst>
              <a:ext uri="{FF2B5EF4-FFF2-40B4-BE49-F238E27FC236}">
                <a16:creationId xmlns:a16="http://schemas.microsoft.com/office/drawing/2014/main" id="{75CF30C0-9394-4459-976E-2AA223FB1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mc:Choice xmlns:cx1="http://schemas.microsoft.com/office/drawing/2015/9/8/chartex" Requires="cx1">
          <p:graphicFrame>
            <p:nvGraphicFramePr>
              <p:cNvPr id="24" name="Chart 23">
                <a:extLst>
                  <a:ext uri="{FF2B5EF4-FFF2-40B4-BE49-F238E27FC236}">
                    <a16:creationId xmlns:a16="http://schemas.microsoft.com/office/drawing/2014/main" id="{4F5D68FB-3213-4B40-ABDA-A01E7D3EE48C}"/>
                  </a:ext>
                </a:extLst>
              </p:cNvPr>
              <p:cNvGraphicFramePr/>
              <p:nvPr>
                <p:extLst>
                  <p:ext uri="{D42A27DB-BD31-4B8C-83A1-F6EECF244321}">
                    <p14:modId xmlns:p14="http://schemas.microsoft.com/office/powerpoint/2010/main" val="2373000841"/>
                  </p:ext>
                </p:extLst>
              </p:nvPr>
            </p:nvGraphicFramePr>
            <p:xfrm>
              <a:off x="6575863" y="177315"/>
              <a:ext cx="5100383" cy="3023085"/>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24" name="Chart 23">
                <a:extLst>
                  <a:ext uri="{FF2B5EF4-FFF2-40B4-BE49-F238E27FC236}">
                    <a16:creationId xmlns:a16="http://schemas.microsoft.com/office/drawing/2014/main" id="{4F5D68FB-3213-4B40-ABDA-A01E7D3EE48C}"/>
                  </a:ext>
                </a:extLst>
              </p:cNvPr>
              <p:cNvPicPr>
                <a:picLocks noGrp="1" noRot="1" noChangeAspect="1" noMove="1" noResize="1" noEditPoints="1" noAdjustHandles="1" noChangeArrowheads="1" noChangeShapeType="1"/>
              </p:cNvPicPr>
              <p:nvPr/>
            </p:nvPicPr>
            <p:blipFill>
              <a:blip r:embed="rId3"/>
              <a:stretch>
                <a:fillRect/>
              </a:stretch>
            </p:blipFill>
            <p:spPr>
              <a:xfrm>
                <a:off x="6575863" y="177315"/>
                <a:ext cx="5100383" cy="3023085"/>
              </a:xfrm>
              <a:prstGeom prst="rect">
                <a:avLst/>
              </a:prstGeom>
            </p:spPr>
          </p:pic>
        </mc:Fallback>
      </mc:AlternateContent>
      <p:graphicFrame>
        <p:nvGraphicFramePr>
          <p:cNvPr id="28" name="Chart 27">
            <a:extLst>
              <a:ext uri="{FF2B5EF4-FFF2-40B4-BE49-F238E27FC236}">
                <a16:creationId xmlns:a16="http://schemas.microsoft.com/office/drawing/2014/main" id="{80F802B1-D19A-4133-A681-BA526C64462C}"/>
              </a:ext>
            </a:extLst>
          </p:cNvPr>
          <p:cNvGraphicFramePr/>
          <p:nvPr>
            <p:extLst>
              <p:ext uri="{D42A27DB-BD31-4B8C-83A1-F6EECF244321}">
                <p14:modId xmlns:p14="http://schemas.microsoft.com/office/powerpoint/2010/main" val="214666029"/>
              </p:ext>
            </p:extLst>
          </p:nvPr>
        </p:nvGraphicFramePr>
        <p:xfrm>
          <a:off x="6575863" y="3322269"/>
          <a:ext cx="5100383" cy="295666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1942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6" name="Straight Connector 35">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EBA18DE-52CD-4B03-BC23-7B5D50E136B2}"/>
              </a:ext>
            </a:extLst>
          </p:cNvPr>
          <p:cNvSpPr>
            <a:spLocks noGrp="1"/>
          </p:cNvSpPr>
          <p:nvPr>
            <p:ph type="title"/>
          </p:nvPr>
        </p:nvSpPr>
        <p:spPr>
          <a:xfrm>
            <a:off x="492370" y="516835"/>
            <a:ext cx="3084844" cy="5772840"/>
          </a:xfrm>
        </p:spPr>
        <p:txBody>
          <a:bodyPr vert="horz" lIns="91440" tIns="45720" rIns="91440" bIns="45720" rtlCol="0" anchor="ctr">
            <a:normAutofit/>
          </a:bodyPr>
          <a:lstStyle/>
          <a:p>
            <a:r>
              <a:rPr lang="en-US">
                <a:solidFill>
                  <a:schemeClr val="bg1"/>
                </a:solidFill>
              </a:rPr>
              <a:t>Regression Model</a:t>
            </a:r>
          </a:p>
        </p:txBody>
      </p:sp>
      <p:graphicFrame>
        <p:nvGraphicFramePr>
          <p:cNvPr id="29" name="Text Placeholder 3">
            <a:extLst>
              <a:ext uri="{FF2B5EF4-FFF2-40B4-BE49-F238E27FC236}">
                <a16:creationId xmlns:a16="http://schemas.microsoft.com/office/drawing/2014/main" id="{24D51D70-E6F7-4916-A6BE-D745496C52B2}"/>
              </a:ext>
            </a:extLst>
          </p:cNvPr>
          <p:cNvGraphicFramePr/>
          <p:nvPr>
            <p:extLst>
              <p:ext uri="{D42A27DB-BD31-4B8C-83A1-F6EECF244321}">
                <p14:modId xmlns:p14="http://schemas.microsoft.com/office/powerpoint/2010/main" val="4252860123"/>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733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9" name="Straight Connector 4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1" name="Rectangle 50">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EBA18DE-52CD-4B03-BC23-7B5D50E136B2}"/>
              </a:ext>
            </a:extLst>
          </p:cNvPr>
          <p:cNvSpPr>
            <a:spLocks noGrp="1"/>
          </p:cNvSpPr>
          <p:nvPr>
            <p:ph type="title"/>
          </p:nvPr>
        </p:nvSpPr>
        <p:spPr>
          <a:xfrm>
            <a:off x="492370" y="516835"/>
            <a:ext cx="3084844" cy="5772840"/>
          </a:xfrm>
        </p:spPr>
        <p:txBody>
          <a:bodyPr vert="horz" lIns="91440" tIns="45720" rIns="91440" bIns="45720" rtlCol="0" anchor="ctr">
            <a:normAutofit/>
          </a:bodyPr>
          <a:lstStyle/>
          <a:p>
            <a:r>
              <a:rPr lang="en-US" sz="2800">
                <a:solidFill>
                  <a:schemeClr val="bg1"/>
                </a:solidFill>
              </a:rPr>
              <a:t>Recommendations</a:t>
            </a:r>
            <a:br>
              <a:rPr lang="en-US" sz="2800">
                <a:solidFill>
                  <a:schemeClr val="bg1"/>
                </a:solidFill>
              </a:rPr>
            </a:br>
            <a:endParaRPr lang="en-US" sz="2800">
              <a:solidFill>
                <a:schemeClr val="bg1"/>
              </a:solidFill>
            </a:endParaRPr>
          </a:p>
        </p:txBody>
      </p:sp>
      <p:graphicFrame>
        <p:nvGraphicFramePr>
          <p:cNvPr id="42" name="TextBox 5">
            <a:extLst>
              <a:ext uri="{FF2B5EF4-FFF2-40B4-BE49-F238E27FC236}">
                <a16:creationId xmlns:a16="http://schemas.microsoft.com/office/drawing/2014/main" id="{D4321350-B8FF-4667-8162-DF245FA7766C}"/>
              </a:ext>
            </a:extLst>
          </p:cNvPr>
          <p:cNvGraphicFramePr/>
          <p:nvPr>
            <p:extLst>
              <p:ext uri="{D42A27DB-BD31-4B8C-83A1-F6EECF244321}">
                <p14:modId xmlns:p14="http://schemas.microsoft.com/office/powerpoint/2010/main" val="1970744990"/>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8999932"/>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Arial Nova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775</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Nova</vt:lpstr>
      <vt:lpstr>Arial Nova Light</vt:lpstr>
      <vt:lpstr>Calibri</vt:lpstr>
      <vt:lpstr>RetrospectVTI</vt:lpstr>
      <vt:lpstr>YellowStone National Park Recreation Visits prediction</vt:lpstr>
      <vt:lpstr>Data Set</vt:lpstr>
      <vt:lpstr>Benefits From Analysis</vt:lpstr>
      <vt:lpstr>Data Preprocessing</vt:lpstr>
      <vt:lpstr>Exploratory Data Analysis</vt:lpstr>
      <vt:lpstr>Exploratory Data Analysis </vt:lpstr>
      <vt:lpstr>Major Findings </vt:lpstr>
      <vt:lpstr>Regression Model</vt:lpstr>
      <vt:lpstr>Recommendations </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YellowStone National Park Recreation Visits prediction</dc:title>
  <dc:creator>Harshit Rai</dc:creator>
  <cp:lastModifiedBy>Harshit Rai</cp:lastModifiedBy>
  <cp:revision>1</cp:revision>
  <dcterms:created xsi:type="dcterms:W3CDTF">2019-12-09T06:43:28Z</dcterms:created>
  <dcterms:modified xsi:type="dcterms:W3CDTF">2019-12-09T06:44:11Z</dcterms:modified>
</cp:coreProperties>
</file>