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59" r:id="rId7"/>
    <p:sldId id="260" r:id="rId8"/>
    <p:sldId id="262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80B88-69EF-4E0C-A599-215D43E9EBEA}" type="datetimeFigureOut">
              <a:rPr lang="es-ES" smtClean="0"/>
              <a:t>05/12/2023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070AE-E4D2-4F05-903B-D88208847A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76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2E72A-41F8-5E89-E124-AB1492EF4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F6BE0-8D87-308C-D21E-359D425CB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A7ECDE-4AD6-6D04-A4CF-2BBBCC05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22C6-0746-41ED-BC93-7B239FEA0BFF}" type="datetimeFigureOut">
              <a:rPr lang="es-ES" smtClean="0"/>
              <a:t>05/12/2023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C2A02F-7C88-7903-6AF2-2F1B71D9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27B230-4AB5-810E-C057-75DC0C9B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B0D8-A138-43C4-A5B9-25967F90147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67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FAF9E-6837-7675-DFF2-FC56649E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A0B6CD-0656-23DA-F5F9-DD735719C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E1E44-9FC9-D9FB-B0F4-B98DE6F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22C6-0746-41ED-BC93-7B239FEA0BFF}" type="datetimeFigureOut">
              <a:rPr lang="es-ES" smtClean="0"/>
              <a:t>05/12/2023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FFCDDF-6676-A0F5-3722-FF011E80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F9E247-FE63-4460-2017-2E42C0AF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B0D8-A138-43C4-A5B9-25967F90147F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19F8FA7-5120-D56A-3EF1-58E9A2D7A0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868" b="18031"/>
          <a:stretch/>
        </p:blipFill>
        <p:spPr>
          <a:xfrm>
            <a:off x="0" y="6060231"/>
            <a:ext cx="12192000" cy="8023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F0D26DB-627A-64D0-36EE-345068A062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8099" y="6105770"/>
            <a:ext cx="980201" cy="71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1644A2-7932-0BAE-CA07-B89419F1C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B03C90-B0B8-EBCA-E6BA-BB2B6FA1F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D7F54E-D9C2-E536-DF87-EE5A1D5C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22C6-0746-41ED-BC93-7B239FEA0BFF}" type="datetimeFigureOut">
              <a:rPr lang="es-ES" smtClean="0"/>
              <a:t>05/12/2023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9097EE-203C-7D5B-A288-8B7BD2B7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60F4A1-4560-7560-34CC-FFC4716D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B0D8-A138-43C4-A5B9-25967F90147F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5089CC-13DE-1782-0655-9A1219738E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868" b="18031"/>
          <a:stretch/>
        </p:blipFill>
        <p:spPr>
          <a:xfrm>
            <a:off x="0" y="6060231"/>
            <a:ext cx="12192000" cy="8023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6647A5B-DD77-8E17-CF46-3C2607237B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8099" y="6105770"/>
            <a:ext cx="980201" cy="71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F4058AE-5C4E-631F-7681-AEBFF837E4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868" b="18031"/>
          <a:stretch/>
        </p:blipFill>
        <p:spPr>
          <a:xfrm>
            <a:off x="0" y="6055655"/>
            <a:ext cx="12192000" cy="8023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CA435AD-E21F-25C5-2A00-4ED3625392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8099" y="6105770"/>
            <a:ext cx="980201" cy="7112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8EE977-81A4-89C0-7DB8-14D7D98B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6AF736-9A5D-10F0-1E6E-7C9A851C2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DBC53B-2FAE-F358-AA09-1B146DD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3FC380-8586-F5E1-BE67-01CB0F60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4553" y="6274264"/>
            <a:ext cx="63869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69B0D8-A138-43C4-A5B9-25967F90147F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404559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17B02-9BE2-9665-C511-12560251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9E83DB-C437-965C-0575-665CF35DF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3289C4-B31C-7DAC-3D8E-06A76B95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22C6-0746-41ED-BC93-7B239FEA0BFF}" type="datetimeFigureOut">
              <a:rPr lang="es-ES" smtClean="0"/>
              <a:t>05/12/2023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8BF531-242A-EBA7-4404-834EE8ED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05FFC1-797C-3634-4A3B-397266BD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B0D8-A138-43C4-A5B9-25967F90147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2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CE7DE-0DB5-14AF-23B0-37D1740D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E2FAA-8787-C93B-0A5C-F38A06B1C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2A28B2-0C6C-FDFB-DBC2-2CE26CB3E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45B3A8-3E27-CFE4-E62E-0C5FD436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22C6-0746-41ED-BC93-7B239FEA0BFF}" type="datetimeFigureOut">
              <a:rPr lang="es-ES" smtClean="0"/>
              <a:t>05/12/2023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A37140-C5C3-FC89-4462-7900541B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D85782-6A26-AF32-3E56-045C33D7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B0D8-A138-43C4-A5B9-25967F90147F}" type="slidenum">
              <a:rPr lang="es-ES" smtClean="0"/>
              <a:t>‹#›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2D2C612-3AF7-8958-C9AA-600B393DF6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868" b="18031"/>
          <a:stretch/>
        </p:blipFill>
        <p:spPr>
          <a:xfrm>
            <a:off x="0" y="6060231"/>
            <a:ext cx="12192000" cy="8023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004E3FF-D393-E6C3-0556-1C5A1232D6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8099" y="6105770"/>
            <a:ext cx="980201" cy="71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8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CDF51-0259-F0B4-4F05-1357F57B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7B5CA6-5173-54C5-9CD0-4BB9957FD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C5CF96-4AEB-C930-971E-2E18FEA54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032BDE-C4CE-6042-1018-48E08A399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7E503E-E710-E723-7790-8E155EB41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A8E1C6-FD5F-E8CF-D001-65C7D15C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22C6-0746-41ED-BC93-7B239FEA0BFF}" type="datetimeFigureOut">
              <a:rPr lang="es-ES" smtClean="0"/>
              <a:t>05/12/2023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28A11F-7805-4AB7-3275-9EC11B4E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A8E2C2-1EF1-0840-28C8-97E339E3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B0D8-A138-43C4-A5B9-25967F90147F}" type="slidenum">
              <a:rPr lang="es-ES" smtClean="0"/>
              <a:t>‹#›</a:t>
            </a:fld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27A31BF-B316-C608-85FF-ED0870D65A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868" b="18031"/>
          <a:stretch/>
        </p:blipFill>
        <p:spPr>
          <a:xfrm>
            <a:off x="0" y="6060231"/>
            <a:ext cx="12192000" cy="80234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6B75763-A558-DD8F-3E2B-754BA447A3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8099" y="6105770"/>
            <a:ext cx="980201" cy="71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1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C0E8C-4ECB-6973-04E8-9B46EF0D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AB9FC9-755B-92CA-BA4A-6C51797E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22C6-0746-41ED-BC93-7B239FEA0BFF}" type="datetimeFigureOut">
              <a:rPr lang="es-ES" smtClean="0"/>
              <a:t>05/12/2023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151094-E917-D671-2E21-D1068BB3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813AE5-2ED7-9E67-D94F-1B9E4A3E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B0D8-A138-43C4-A5B9-25967F90147F}" type="slidenum">
              <a:rPr lang="es-ES" smtClean="0"/>
              <a:t>‹#›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0285A9-9164-C67C-1C91-3EF7C17FD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868" b="18031"/>
          <a:stretch/>
        </p:blipFill>
        <p:spPr>
          <a:xfrm>
            <a:off x="0" y="6060231"/>
            <a:ext cx="12192000" cy="8023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7B2617-37E5-7B63-B67B-788DF12406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8099" y="6105770"/>
            <a:ext cx="980201" cy="71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6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4E3EBA-51B4-7E0B-73F2-67D1E264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22C6-0746-41ED-BC93-7B239FEA0BFF}" type="datetimeFigureOut">
              <a:rPr lang="es-ES" smtClean="0"/>
              <a:t>05/12/2023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75B351-1D16-C3CE-8612-49335652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067BFD-5EF0-7FE1-B13D-3BE5A9D1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B0D8-A138-43C4-A5B9-25967F90147F}" type="slidenum">
              <a:rPr lang="es-ES" smtClean="0"/>
              <a:t>‹#›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F9BD35-FC28-55F5-A289-C25DD52343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868" b="18031"/>
          <a:stretch/>
        </p:blipFill>
        <p:spPr>
          <a:xfrm>
            <a:off x="0" y="6060231"/>
            <a:ext cx="12192000" cy="8023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C9B3BF7-B802-29FA-D92C-9B7FC6FC33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8099" y="6105770"/>
            <a:ext cx="980201" cy="71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5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67276-6B3E-F164-0717-55635B0D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D3C81B-7041-7AC3-75D2-20BA0F5CB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0E00D4-48B8-E1D5-4991-6A8D4A1B6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A242A3-DFF1-F954-E361-E8835BCC7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22C6-0746-41ED-BC93-7B239FEA0BFF}" type="datetimeFigureOut">
              <a:rPr lang="es-ES" smtClean="0"/>
              <a:t>05/12/2023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C69932-ADF8-F8E5-5641-3944E43E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6512B9-4CE6-048F-1F10-A08489F0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B0D8-A138-43C4-A5B9-25967F90147F}" type="slidenum">
              <a:rPr lang="es-ES" smtClean="0"/>
              <a:t>‹#›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2642724-A01B-80B0-C64D-4A99C531A3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868" b="18031"/>
          <a:stretch/>
        </p:blipFill>
        <p:spPr>
          <a:xfrm>
            <a:off x="0" y="6060231"/>
            <a:ext cx="12192000" cy="8023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E8444BE-28AA-9231-0AAC-0C3A9E0151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8099" y="6105770"/>
            <a:ext cx="980201" cy="71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6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2BE8F-DD77-4158-40EF-09B9FBAB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D7366A-DD9A-0FF7-E35A-2453ECCCF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DCE1C1-CC56-97B5-AD68-9BA359815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E2B4C2-B981-D506-AC8A-413C8169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22C6-0746-41ED-BC93-7B239FEA0BFF}" type="datetimeFigureOut">
              <a:rPr lang="es-ES" smtClean="0"/>
              <a:t>05/12/2023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050564-5BF9-F690-73A4-436C6C98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C235F9-6649-BA20-A4F1-08BF194E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B0D8-A138-43C4-A5B9-25967F90147F}" type="slidenum">
              <a:rPr lang="es-ES" smtClean="0"/>
              <a:t>‹#›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A159CC3-CF18-B0DE-28BE-5FF0DB75AC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868" b="18031"/>
          <a:stretch/>
        </p:blipFill>
        <p:spPr>
          <a:xfrm>
            <a:off x="0" y="6060231"/>
            <a:ext cx="12192000" cy="8023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6C57092-BA2F-C2DA-D018-55414E7758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8099" y="6105770"/>
            <a:ext cx="980201" cy="71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4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F64728-6942-FBA9-C640-23FC3477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FB293-0A27-364D-CBCD-AEF31A90E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ABC2FE-9C2C-9AFF-C9F4-930828CB0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C22C6-0746-41ED-BC93-7B239FEA0BFF}" type="datetimeFigureOut">
              <a:rPr lang="es-ES" smtClean="0"/>
              <a:t>05/12/2023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818E04-FCE1-5B31-1707-86673B9F0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F9BA8-6DDC-A019-3CA9-6904DD17B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B0D8-A138-43C4-A5B9-25967F90147F}" type="slidenum">
              <a:rPr lang="es-ES" smtClean="0"/>
              <a:t>‹#›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F251EFC-3291-2E70-32CB-77F71B9CD9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r="1235" b="23166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5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C9392DB-1E00-5D8D-E873-56E86FC3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5" y="568259"/>
            <a:ext cx="5276850" cy="382905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2346533-D306-409B-0778-EEEDB9E04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2901"/>
            <a:ext cx="9144000" cy="719429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+mj-lt"/>
              </a:rPr>
              <a:t>Presentación para </a:t>
            </a:r>
            <a:r>
              <a:rPr lang="es-ES" sz="4000" dirty="0" err="1">
                <a:latin typeface="+mj-lt"/>
              </a:rPr>
              <a:t>Ambassadors</a:t>
            </a:r>
            <a:endParaRPr lang="es-ES" sz="4000" dirty="0">
              <a:latin typeface="+mj-lt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FF728A0-74C2-5CFB-3BC9-18EF1C790E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868" b="18031"/>
          <a:stretch/>
        </p:blipFill>
        <p:spPr>
          <a:xfrm>
            <a:off x="16757761" y="6060231"/>
            <a:ext cx="12192000" cy="80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7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B56D-C262-49EE-D3F5-BC9B5171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la Ingeniería de Telecomunicaciones?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68E9B3-056B-F565-F754-06F0E18E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122"/>
            <a:ext cx="10515600" cy="1689362"/>
          </a:xfrm>
        </p:spPr>
        <p:txBody>
          <a:bodyPr>
            <a:normAutofit/>
          </a:bodyPr>
          <a:lstStyle/>
          <a:p>
            <a:r>
              <a:rPr lang="es-ES" dirty="0"/>
              <a:t>Una de las ingenierías más transversales y necesarias.</a:t>
            </a:r>
          </a:p>
          <a:p>
            <a:r>
              <a:rPr lang="es-ES" dirty="0"/>
              <a:t>Carrera emocionante y dinámica</a:t>
            </a:r>
          </a:p>
          <a:p>
            <a:r>
              <a:rPr lang="es-ES" dirty="0"/>
              <a:t>Íntimamente relacionada con los últimos avances tecnológicos: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CD18FFE-860A-5F79-18AF-71FE7BA9E3D1}"/>
              </a:ext>
            </a:extLst>
          </p:cNvPr>
          <p:cNvSpPr txBox="1">
            <a:spLocks/>
          </p:cNvSpPr>
          <p:nvPr/>
        </p:nvSpPr>
        <p:spPr>
          <a:xfrm>
            <a:off x="745921" y="3162651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3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dirty="0"/>
              <a:t>5G/6G</a:t>
            </a:r>
          </a:p>
          <a:p>
            <a:pPr lvl="1"/>
            <a:r>
              <a:rPr lang="es-ES" dirty="0"/>
              <a:t>Big Data</a:t>
            </a:r>
          </a:p>
          <a:p>
            <a:pPr lvl="1"/>
            <a:r>
              <a:rPr lang="es-ES" dirty="0"/>
              <a:t>Ciberseguridad</a:t>
            </a:r>
          </a:p>
          <a:p>
            <a:pPr lvl="1"/>
            <a:r>
              <a:rPr lang="es-ES" dirty="0"/>
              <a:t>Satélites</a:t>
            </a:r>
          </a:p>
          <a:p>
            <a:pPr lvl="1"/>
            <a:r>
              <a:rPr lang="es-ES" dirty="0"/>
              <a:t>Drones</a:t>
            </a:r>
          </a:p>
          <a:p>
            <a:pPr lvl="1"/>
            <a:r>
              <a:rPr lang="es-ES" dirty="0"/>
              <a:t>Internet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Things</a:t>
            </a:r>
            <a:r>
              <a:rPr lang="es-ES" dirty="0"/>
              <a:t> (</a:t>
            </a:r>
            <a:r>
              <a:rPr lang="es-ES" dirty="0" err="1"/>
              <a:t>IoT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Inteligencia Artificial</a:t>
            </a:r>
          </a:p>
          <a:p>
            <a:pPr lvl="1"/>
            <a:r>
              <a:rPr lang="es-ES" dirty="0"/>
              <a:t>Biomedicina</a:t>
            </a:r>
          </a:p>
          <a:p>
            <a:endParaRPr lang="es-ES" dirty="0"/>
          </a:p>
        </p:txBody>
      </p:sp>
      <p:pic>
        <p:nvPicPr>
          <p:cNvPr id="1028" name="Picture 4" descr="Qué es la tecnología 5G y por qué genera conflicto entre EE.UU y China | CNN">
            <a:extLst>
              <a:ext uri="{FF2B5EF4-FFF2-40B4-BE49-F238E27FC236}">
                <a16:creationId xmlns:a16="http://schemas.microsoft.com/office/drawing/2014/main" id="{5527F641-1444-640B-FD9D-EFB398BE4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68" y="4496875"/>
            <a:ext cx="2762774" cy="134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ísica médica - Aplicaciones Tecnológicas, Radiation Protection &amp; Medical">
            <a:extLst>
              <a:ext uri="{FF2B5EF4-FFF2-40B4-BE49-F238E27FC236}">
                <a16:creationId xmlns:a16="http://schemas.microsoft.com/office/drawing/2014/main" id="{81B34E11-64DE-F633-A65C-A8E8533B4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249" y="4013582"/>
            <a:ext cx="1883765" cy="188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l lanzamiento del James Webb ha sido tan perfecto que la NASA cree que  tiene mecha para &quot;bastante más” que el ciclo previsto de diez años">
            <a:extLst>
              <a:ext uri="{FF2B5EF4-FFF2-40B4-BE49-F238E27FC236}">
                <a16:creationId xmlns:a16="http://schemas.microsoft.com/office/drawing/2014/main" id="{C5F48766-EF43-1123-568B-923128367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740" y="4445413"/>
            <a:ext cx="2582411" cy="145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599774B4-679F-3602-4FC2-6792F0AB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B0D8-A138-43C4-A5B9-25967F90147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750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B56D-C262-49EE-D3F5-BC9B5171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necesitas?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68E9B3-056B-F565-F754-06F0E18E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52"/>
            <a:ext cx="10515600" cy="1258349"/>
          </a:xfrm>
        </p:spPr>
        <p:txBody>
          <a:bodyPr/>
          <a:lstStyle/>
          <a:p>
            <a:r>
              <a:rPr lang="es-ES" dirty="0"/>
              <a:t>La ingeniería de telecomunicaciones no es una carrera fácil. </a:t>
            </a:r>
          </a:p>
          <a:p>
            <a:r>
              <a:rPr lang="es-ES" dirty="0"/>
              <a:t>Las asignaturas que más te ayudarán:</a:t>
            </a:r>
          </a:p>
          <a:p>
            <a:pPr marL="914400" lvl="2" indent="0">
              <a:buNone/>
            </a:pP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C7A3DF8-B5C7-1CEF-BA66-85C8AE818DE9}"/>
              </a:ext>
            </a:extLst>
          </p:cNvPr>
          <p:cNvSpPr txBox="1">
            <a:spLocks/>
          </p:cNvSpPr>
          <p:nvPr/>
        </p:nvSpPr>
        <p:spPr>
          <a:xfrm>
            <a:off x="838199" y="2567136"/>
            <a:ext cx="10515600" cy="69618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sz="2600" dirty="0"/>
              <a:t>Matemáticas</a:t>
            </a:r>
          </a:p>
          <a:p>
            <a:pPr lvl="2"/>
            <a:endParaRPr lang="es-ES" sz="2200" dirty="0"/>
          </a:p>
          <a:p>
            <a:pPr lvl="1"/>
            <a:r>
              <a:rPr lang="es-ES" sz="2600" dirty="0"/>
              <a:t>Física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s-ES" dirty="0"/>
          </a:p>
        </p:txBody>
      </p:sp>
      <p:pic>
        <p:nvPicPr>
          <p:cNvPr id="2052" name="Picture 4" descr="Decomposing a Square Waves - General Electronics - The Contextual  Electronics Forums">
            <a:extLst>
              <a:ext uri="{FF2B5EF4-FFF2-40B4-BE49-F238E27FC236}">
                <a16:creationId xmlns:a16="http://schemas.microsoft.com/office/drawing/2014/main" id="{C05E675E-DB39-AF1A-5004-1332CD9D6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78" y="3003739"/>
            <a:ext cx="3570871" cy="154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60DED0C-2271-3BC8-9627-012B3579B6A4}"/>
              </a:ext>
            </a:extLst>
          </p:cNvPr>
          <p:cNvSpPr txBox="1">
            <a:spLocks/>
          </p:cNvSpPr>
          <p:nvPr/>
        </p:nvSpPr>
        <p:spPr>
          <a:xfrm>
            <a:off x="838199" y="4691844"/>
            <a:ext cx="10515600" cy="1258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No es una carrera teórica: el objetivo es poder usar los conocimientos para entender, diseñar y mejorar la tecnología.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s-E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ADCBE59-402C-821F-FECB-6D8DFC718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2" y="2256298"/>
            <a:ext cx="2793184" cy="22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2A4976-DC23-92EE-2CFC-55F4DAFB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B0D8-A138-43C4-A5B9-25967F90147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57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B56D-C262-49EE-D3F5-BC9B5171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Nivel de Estudios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68E9B3-056B-F565-F754-06F0E18E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511"/>
            <a:ext cx="9089571" cy="4130558"/>
          </a:xfrm>
        </p:spPr>
        <p:txBody>
          <a:bodyPr>
            <a:normAutofit/>
          </a:bodyPr>
          <a:lstStyle/>
          <a:p>
            <a:r>
              <a:rPr lang="es-ES" dirty="0"/>
              <a:t>Los estudios se dividen en dos fases:</a:t>
            </a:r>
          </a:p>
          <a:p>
            <a:endParaRPr lang="es-ES" sz="1050" dirty="0"/>
          </a:p>
          <a:p>
            <a:pPr lvl="1"/>
            <a:r>
              <a:rPr lang="es-ES" u="sng" dirty="0"/>
              <a:t>Estudios de Grado</a:t>
            </a:r>
            <a:r>
              <a:rPr lang="es-ES" dirty="0"/>
              <a:t>: Te habilitan para ser Ingeniero </a:t>
            </a:r>
            <a:r>
              <a:rPr lang="es-ES" b="1" dirty="0"/>
              <a:t>técnico</a:t>
            </a:r>
            <a:r>
              <a:rPr lang="es-ES" dirty="0"/>
              <a:t> de Telecomunicación (</a:t>
            </a:r>
            <a:r>
              <a:rPr lang="es-ES" dirty="0" err="1"/>
              <a:t>Bachelor’s</a:t>
            </a:r>
            <a:r>
              <a:rPr lang="es-ES" dirty="0"/>
              <a:t>). Existen especialidades a elegir.</a:t>
            </a:r>
          </a:p>
          <a:p>
            <a:pPr lvl="1"/>
            <a:endParaRPr lang="es-ES" dirty="0"/>
          </a:p>
          <a:p>
            <a:pPr lvl="1"/>
            <a:r>
              <a:rPr lang="es-ES" u="sng" dirty="0"/>
              <a:t>Estudios de Máster</a:t>
            </a:r>
            <a:r>
              <a:rPr lang="es-ES" dirty="0"/>
              <a:t>: Te habilitan para ser Ingeniero de Telecomunicación (Master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Science</a:t>
            </a:r>
            <a:r>
              <a:rPr lang="es-ES" dirty="0"/>
              <a:t>).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sz="1200" dirty="0"/>
          </a:p>
          <a:p>
            <a:r>
              <a:rPr lang="es-ES" dirty="0"/>
              <a:t>Los estudiantes realizan movilidad Erasmus (6 - 12 meses) y prácticas/trabajos fin de estudios en empresas</a:t>
            </a:r>
          </a:p>
        </p:txBody>
      </p:sp>
      <p:pic>
        <p:nvPicPr>
          <p:cNvPr id="3076" name="Picture 4" descr="Diseño PNG Y SVG De Globo Terráqueo Ilustración Globo Para Camisetas">
            <a:extLst>
              <a:ext uri="{FF2B5EF4-FFF2-40B4-BE49-F238E27FC236}">
                <a16:creationId xmlns:a16="http://schemas.microsoft.com/office/drawing/2014/main" id="{B571F002-C7D5-F59D-363A-18D3BDBF3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461" y="4546811"/>
            <a:ext cx="1352339" cy="135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Llave inglesa clipart. Dibujos animados descargar gratis. | Creazilla">
            <a:extLst>
              <a:ext uri="{FF2B5EF4-FFF2-40B4-BE49-F238E27FC236}">
                <a16:creationId xmlns:a16="http://schemas.microsoft.com/office/drawing/2014/main" id="{BDD21FC5-19A6-DBD4-26AA-00EE3B384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49202">
            <a:off x="9055356" y="1768048"/>
            <a:ext cx="838428" cy="95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ojín for Sale con la obra «Big Brain Meme» de artsylab | Redbubble">
            <a:extLst>
              <a:ext uri="{FF2B5EF4-FFF2-40B4-BE49-F238E27FC236}">
                <a16:creationId xmlns:a16="http://schemas.microsoft.com/office/drawing/2014/main" id="{01C75FF8-D11B-C347-3B31-7274707F9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0" b="6456"/>
          <a:stretch/>
        </p:blipFill>
        <p:spPr bwMode="auto">
          <a:xfrm>
            <a:off x="8322918" y="3301686"/>
            <a:ext cx="1545245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B2B8C3-C648-A4FE-CB33-3DE50E97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B0D8-A138-43C4-A5B9-25967F90147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545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B56D-C262-49EE-D3F5-BC9B5171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Salidas Profesionales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68E9B3-056B-F565-F754-06F0E18E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7003"/>
            <a:ext cx="10515600" cy="4130558"/>
          </a:xfrm>
        </p:spPr>
        <p:txBody>
          <a:bodyPr/>
          <a:lstStyle/>
          <a:p>
            <a:r>
              <a:rPr lang="es-ES" dirty="0"/>
              <a:t>Alta demanda social y económica:</a:t>
            </a:r>
          </a:p>
          <a:p>
            <a:pPr lvl="1"/>
            <a:r>
              <a:rPr lang="es-ES" dirty="0"/>
              <a:t>Puestos técnicos enfocados al desarrollo de tecnologías.</a:t>
            </a:r>
          </a:p>
          <a:p>
            <a:pPr lvl="1"/>
            <a:r>
              <a:rPr lang="es-ES" dirty="0"/>
              <a:t>Puestos directivos en empresas privadas o instituciones públicas.</a:t>
            </a:r>
          </a:p>
          <a:p>
            <a:pPr marL="457200" lvl="1" indent="0">
              <a:buNone/>
            </a:pPr>
            <a:endParaRPr lang="es-ES" sz="1800" dirty="0"/>
          </a:p>
          <a:p>
            <a:r>
              <a:rPr lang="es-ES" dirty="0"/>
              <a:t>Ingenieros multidisciplinares en tecnologías TIC.</a:t>
            </a:r>
          </a:p>
          <a:p>
            <a:r>
              <a:rPr lang="es-ES" dirty="0"/>
              <a:t>Gran versatilidad y capacidad de elección</a:t>
            </a:r>
          </a:p>
          <a:p>
            <a:r>
              <a:rPr lang="es-ES" dirty="0"/>
              <a:t>100% de empleabilidad</a:t>
            </a:r>
          </a:p>
        </p:txBody>
      </p:sp>
      <p:pic>
        <p:nvPicPr>
          <p:cNvPr id="5122" name="Picture 2" descr="Qué es más importante: EL EMPLEO o LA EMPLEABILIDAD?.">
            <a:extLst>
              <a:ext uri="{FF2B5EF4-FFF2-40B4-BE49-F238E27FC236}">
                <a16:creationId xmlns:a16="http://schemas.microsoft.com/office/drawing/2014/main" id="{9F6EB9B1-56AC-1436-6EB4-E0D16AABC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428" y="3313670"/>
            <a:ext cx="35718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4337F7-89D9-4A26-C3CC-C0C198CD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B0D8-A138-43C4-A5B9-25967F90147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546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B56D-C262-49EE-D3F5-BC9B5171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Información Útil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68E9B3-056B-F565-F754-06F0E18E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051"/>
            <a:ext cx="10515600" cy="4130558"/>
          </a:xfrm>
        </p:spPr>
        <p:txBody>
          <a:bodyPr/>
          <a:lstStyle/>
          <a:p>
            <a:r>
              <a:rPr lang="es-ES" dirty="0"/>
              <a:t>Es necesario aprobar la </a:t>
            </a:r>
            <a:r>
              <a:rPr lang="es-ES" dirty="0" err="1"/>
              <a:t>EvAU</a:t>
            </a:r>
            <a:r>
              <a:rPr lang="es-ES" dirty="0"/>
              <a:t> y superar la nota de corte del grado de la universidad a la que se desee acudir.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31889E-8F2E-E062-2E0D-B796A65F7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4" r="805" b="1832"/>
          <a:stretch/>
        </p:blipFill>
        <p:spPr>
          <a:xfrm>
            <a:off x="1108790" y="2427238"/>
            <a:ext cx="7070847" cy="3417682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CFD57F4-88EA-393B-3D5F-073C97C60A23}"/>
              </a:ext>
            </a:extLst>
          </p:cNvPr>
          <p:cNvSpPr txBox="1">
            <a:spLocks/>
          </p:cNvSpPr>
          <p:nvPr/>
        </p:nvSpPr>
        <p:spPr>
          <a:xfrm>
            <a:off x="8316685" y="2790992"/>
            <a:ext cx="4527680" cy="173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Dependiendo de la universidad y grado:</a:t>
            </a:r>
          </a:p>
          <a:p>
            <a:pPr lvl="1"/>
            <a:r>
              <a:rPr lang="es-ES" dirty="0"/>
              <a:t>Mínima: 5/14</a:t>
            </a:r>
          </a:p>
          <a:p>
            <a:pPr lvl="1"/>
            <a:r>
              <a:rPr lang="es-ES" dirty="0"/>
              <a:t>Máxima: 13/14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4D1236-0C8B-96FF-966D-C613469C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B0D8-A138-43C4-A5B9-25967F90147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197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B56D-C262-49EE-D3F5-BC9B5171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 Historia (1/N)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114929-6787-918F-5700-DA83882E7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68" b="18031"/>
          <a:stretch/>
        </p:blipFill>
        <p:spPr>
          <a:xfrm>
            <a:off x="0" y="6060231"/>
            <a:ext cx="12192000" cy="8023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5DCAB9B-F06E-5766-1795-860776D94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99" y="6105770"/>
            <a:ext cx="980201" cy="71126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D156EB-39F6-857A-4F47-5E33BFF4D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051"/>
            <a:ext cx="10515600" cy="413055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F9EEAA-C885-1617-840B-E320EDC6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B0D8-A138-43C4-A5B9-25967F90147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7387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B56D-C262-49EE-D3F5-BC9B5171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 Historia (2/N)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114929-6787-918F-5700-DA83882E7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68" b="18031"/>
          <a:stretch/>
        </p:blipFill>
        <p:spPr>
          <a:xfrm>
            <a:off x="0" y="6060231"/>
            <a:ext cx="12192000" cy="8023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5DCAB9B-F06E-5766-1795-860776D94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99" y="6105770"/>
            <a:ext cx="980201" cy="71126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D156EB-39F6-857A-4F47-5E33BFF4D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051"/>
            <a:ext cx="10515600" cy="413055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3BAB46-1676-BB3E-9431-96CCDB59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B0D8-A138-43C4-A5B9-25967F90147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017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4B56D-C262-49EE-D3F5-BC9B5171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Más Información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0B49A4-04D9-55DE-0F48-9780A1218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9386"/>
            <a:ext cx="4890226" cy="427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Código QR&#10;&#10;Descripción generada automáticamente">
            <a:extLst>
              <a:ext uri="{FF2B5EF4-FFF2-40B4-BE49-F238E27FC236}">
                <a16:creationId xmlns:a16="http://schemas.microsoft.com/office/drawing/2014/main" id="{FF22F426-6699-A069-192F-5CDEE94AC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584" y="433485"/>
            <a:ext cx="5226698" cy="5226698"/>
          </a:xfrm>
          <a:prstGeom prst="rect">
            <a:avLst/>
          </a:prstGeo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A3D6829-E05D-D69E-28E3-E8D42350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9B0D8-A138-43C4-A5B9-25967F90147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376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AB071953AFEB468B1BD091DC906CBF" ma:contentTypeVersion="3" ma:contentTypeDescription="Crear nuevo documento." ma:contentTypeScope="" ma:versionID="cafe015f226854baf9838cd7132db602">
  <xsd:schema xmlns:xsd="http://www.w3.org/2001/XMLSchema" xmlns:xs="http://www.w3.org/2001/XMLSchema" xmlns:p="http://schemas.microsoft.com/office/2006/metadata/properties" xmlns:ns3="3f8e3aca-1997-47a8-a74b-d01fca2bcc2c" targetNamespace="http://schemas.microsoft.com/office/2006/metadata/properties" ma:root="true" ma:fieldsID="bfba811060435cbbc6e52797a9656541" ns3:_="">
    <xsd:import namespace="3f8e3aca-1997-47a8-a74b-d01fca2bcc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8e3aca-1997-47a8-a74b-d01fca2bcc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633903-7D24-43A4-A545-C1B37CDA72B4}">
  <ds:schemaRefs>
    <ds:schemaRef ds:uri="http://schemas.microsoft.com/office/2006/documentManagement/types"/>
    <ds:schemaRef ds:uri="http://purl.org/dc/terms/"/>
    <ds:schemaRef ds:uri="3f8e3aca-1997-47a8-a74b-d01fca2bcc2c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D47EEDA-9E2D-4637-ACF9-2D28F92258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2FB9AE-9F5E-45ED-A9AF-A7323029D2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8e3aca-1997-47a8-a74b-d01fca2bcc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264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PowerPoint Presentation</vt:lpstr>
      <vt:lpstr>¿Qué es la Ingeniería de Telecomunicaciones?</vt:lpstr>
      <vt:lpstr>¿Qué necesitas?</vt:lpstr>
      <vt:lpstr>Nivel de Estudios</vt:lpstr>
      <vt:lpstr>Salidas Profesionales</vt:lpstr>
      <vt:lpstr>Información Útil</vt:lpstr>
      <vt:lpstr>Mi Historia (1/N)</vt:lpstr>
      <vt:lpstr>Mi Historia (2/N)</vt:lpstr>
      <vt:lpstr>Más Información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María Herrera Martín</dc:creator>
  <cp:lastModifiedBy>Adrián Amor Martín</cp:lastModifiedBy>
  <cp:revision>7</cp:revision>
  <dcterms:created xsi:type="dcterms:W3CDTF">2023-11-19T21:03:38Z</dcterms:created>
  <dcterms:modified xsi:type="dcterms:W3CDTF">2023-12-05T15:50:55Z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0x0101007BAB071953AFEB468B1BD091DC906CBF</vt:lpwstr>
  </property>
</Properties>
</file>