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shwer\Desktop\Coach.X_DataScience\excel_assigment\Capstone\Project-3(Bare%20Internation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shwer\Desktop\Coach.X_DataScience\excel_assigment\Capstone\Project-3(Bare%20International%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shwer\Desktop\Coach.X_DataScience\excel_assigment\Capstone\Project-3(Bare%20International%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shwer\Desktop\Coach.X_DataScience\excel_assigment\Capstone\Project-3(Bare%20Internation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Eshwer\Desktop\Coach.X_DataScience\excel_assigment\Capstone\Project-3(Bare%20International%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Analysis).xlsx]Calculations!PivotTable1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Evalution Score By State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Calculations!$D$4</c:f>
              <c:strCache>
                <c:ptCount val="1"/>
                <c:pt idx="0">
                  <c:v>Total</c:v>
                </c:pt>
              </c:strCache>
            </c:strRef>
          </c:tx>
          <c:spPr>
            <a:solidFill>
              <a:schemeClr val="accent1"/>
            </a:solidFill>
            <a:ln>
              <a:noFill/>
            </a:ln>
            <a:effectLst/>
          </c:spPr>
          <c:invertIfNegative val="0"/>
          <c:cat>
            <c:strRef>
              <c:f>Calculations!$C$5:$C$9</c:f>
              <c:strCache>
                <c:ptCount val="4"/>
                <c:pt idx="0">
                  <c:v>South</c:v>
                </c:pt>
                <c:pt idx="1">
                  <c:v>East</c:v>
                </c:pt>
                <c:pt idx="2">
                  <c:v>West</c:v>
                </c:pt>
                <c:pt idx="3">
                  <c:v>North</c:v>
                </c:pt>
              </c:strCache>
            </c:strRef>
          </c:cat>
          <c:val>
            <c:numRef>
              <c:f>Calculations!$D$5:$D$9</c:f>
              <c:numCache>
                <c:formatCode>0.00</c:formatCode>
                <c:ptCount val="4"/>
                <c:pt idx="0">
                  <c:v>66.611111111111114</c:v>
                </c:pt>
                <c:pt idx="1">
                  <c:v>71.571428571428569</c:v>
                </c:pt>
                <c:pt idx="2">
                  <c:v>71.82352941176471</c:v>
                </c:pt>
                <c:pt idx="3">
                  <c:v>76.736842105263165</c:v>
                </c:pt>
              </c:numCache>
            </c:numRef>
          </c:val>
          <c:extLst>
            <c:ext xmlns:c16="http://schemas.microsoft.com/office/drawing/2014/chart" uri="{C3380CC4-5D6E-409C-BE32-E72D297353CC}">
              <c16:uniqueId val="{00000000-F062-44E7-88F6-CD209C5B184C}"/>
            </c:ext>
          </c:extLst>
        </c:ser>
        <c:dLbls>
          <c:showLegendKey val="0"/>
          <c:showVal val="0"/>
          <c:showCatName val="0"/>
          <c:showSerName val="0"/>
          <c:showPercent val="0"/>
          <c:showBubbleSize val="0"/>
        </c:dLbls>
        <c:gapWidth val="219"/>
        <c:overlap val="-27"/>
        <c:axId val="472142320"/>
        <c:axId val="472145920"/>
      </c:barChart>
      <c:catAx>
        <c:axId val="472142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145920"/>
        <c:crosses val="autoZero"/>
        <c:auto val="1"/>
        <c:lblAlgn val="ctr"/>
        <c:lblOffset val="100"/>
        <c:noMultiLvlLbl val="0"/>
      </c:catAx>
      <c:valAx>
        <c:axId val="4721459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2142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Analysis).xlsx]Calculations!PivotTable4</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 performering</a:t>
            </a:r>
            <a:r>
              <a:rPr lang="en-US" baseline="0"/>
              <a:t> region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Calculations!$D$22</c:f>
              <c:strCache>
                <c:ptCount val="1"/>
                <c:pt idx="0">
                  <c:v>Total</c:v>
                </c:pt>
              </c:strCache>
            </c:strRef>
          </c:tx>
          <c:spPr>
            <a:solidFill>
              <a:schemeClr val="accent1"/>
            </a:solidFill>
            <a:ln>
              <a:noFill/>
            </a:ln>
            <a:effectLst/>
          </c:spPr>
          <c:invertIfNegative val="0"/>
          <c:cat>
            <c:multiLvlStrRef>
              <c:f>Calculations!$C$23:$C$66</c:f>
              <c:multiLvlStrCache>
                <c:ptCount val="39"/>
                <c:lvl>
                  <c:pt idx="0">
                    <c:v>2022-10-07</c:v>
                  </c:pt>
                  <c:pt idx="1">
                    <c:v>2022-10-10</c:v>
                  </c:pt>
                  <c:pt idx="2">
                    <c:v>2022-10-13</c:v>
                  </c:pt>
                  <c:pt idx="3">
                    <c:v>2022-10-15</c:v>
                  </c:pt>
                  <c:pt idx="4">
                    <c:v>2022-10-18</c:v>
                  </c:pt>
                  <c:pt idx="5">
                    <c:v>2022-10-20</c:v>
                  </c:pt>
                  <c:pt idx="6">
                    <c:v>2022-10-28</c:v>
                  </c:pt>
                  <c:pt idx="7">
                    <c:v>2022-10-01</c:v>
                  </c:pt>
                  <c:pt idx="8">
                    <c:v>2022-10-06</c:v>
                  </c:pt>
                  <c:pt idx="9">
                    <c:v>2022-10-08</c:v>
                  </c:pt>
                  <c:pt idx="10">
                    <c:v>2022-10-10</c:v>
                  </c:pt>
                  <c:pt idx="11">
                    <c:v>2022-10-11</c:v>
                  </c:pt>
                  <c:pt idx="12">
                    <c:v>2022-10-14</c:v>
                  </c:pt>
                  <c:pt idx="13">
                    <c:v>2022-10-16</c:v>
                  </c:pt>
                  <c:pt idx="14">
                    <c:v>2022-10-18</c:v>
                  </c:pt>
                  <c:pt idx="15">
                    <c:v>2022-10-20</c:v>
                  </c:pt>
                  <c:pt idx="16">
                    <c:v>2022-10-27</c:v>
                  </c:pt>
                  <c:pt idx="17">
                    <c:v>2022-10-07</c:v>
                  </c:pt>
                  <c:pt idx="18">
                    <c:v>2022-10-08</c:v>
                  </c:pt>
                  <c:pt idx="19">
                    <c:v>2022-10-11</c:v>
                  </c:pt>
                  <c:pt idx="20">
                    <c:v>2022-10-12</c:v>
                  </c:pt>
                  <c:pt idx="21">
                    <c:v>2022-10-13</c:v>
                  </c:pt>
                  <c:pt idx="22">
                    <c:v>2022-10-15</c:v>
                  </c:pt>
                  <c:pt idx="23">
                    <c:v>2022-10-18</c:v>
                  </c:pt>
                  <c:pt idx="24">
                    <c:v>2022-10-19</c:v>
                  </c:pt>
                  <c:pt idx="25">
                    <c:v>2022-10-21</c:v>
                  </c:pt>
                  <c:pt idx="26">
                    <c:v>2022-10-22</c:v>
                  </c:pt>
                  <c:pt idx="27">
                    <c:v>2022-10-23</c:v>
                  </c:pt>
                  <c:pt idx="28">
                    <c:v>2022-10-28</c:v>
                  </c:pt>
                  <c:pt idx="29">
                    <c:v>2022-10-30</c:v>
                  </c:pt>
                  <c:pt idx="30">
                    <c:v>2022-10-06</c:v>
                  </c:pt>
                  <c:pt idx="31">
                    <c:v>2022-10-07</c:v>
                  </c:pt>
                  <c:pt idx="32">
                    <c:v>2022-10-08</c:v>
                  </c:pt>
                  <c:pt idx="33">
                    <c:v>2022-10-11</c:v>
                  </c:pt>
                  <c:pt idx="34">
                    <c:v>2022-10-12</c:v>
                  </c:pt>
                  <c:pt idx="35">
                    <c:v>2022-10-15</c:v>
                  </c:pt>
                  <c:pt idx="36">
                    <c:v>2022-10-17</c:v>
                  </c:pt>
                  <c:pt idx="37">
                    <c:v>2022-10-18</c:v>
                  </c:pt>
                  <c:pt idx="38">
                    <c:v>2022-10-29</c:v>
                  </c:pt>
                </c:lvl>
                <c:lvl>
                  <c:pt idx="0">
                    <c:v>East</c:v>
                  </c:pt>
                  <c:pt idx="7">
                    <c:v>North</c:v>
                  </c:pt>
                  <c:pt idx="17">
                    <c:v>South</c:v>
                  </c:pt>
                  <c:pt idx="30">
                    <c:v>West</c:v>
                  </c:pt>
                </c:lvl>
              </c:multiLvlStrCache>
            </c:multiLvlStrRef>
          </c:cat>
          <c:val>
            <c:numRef>
              <c:f>Calculations!$D$23:$D$66</c:f>
              <c:numCache>
                <c:formatCode>0.00%</c:formatCode>
                <c:ptCount val="39"/>
                <c:pt idx="0">
                  <c:v>1.8954099109385704E-2</c:v>
                </c:pt>
                <c:pt idx="1">
                  <c:v>1.4615208951815483E-2</c:v>
                </c:pt>
                <c:pt idx="2">
                  <c:v>1.4158483672071249E-2</c:v>
                </c:pt>
                <c:pt idx="3">
                  <c:v>9.3628682347567938E-3</c:v>
                </c:pt>
                <c:pt idx="4">
                  <c:v>2.1466088147978991E-2</c:v>
                </c:pt>
                <c:pt idx="5">
                  <c:v>2.1922813427723224E-2</c:v>
                </c:pt>
                <c:pt idx="6">
                  <c:v>1.3930121032199132E-2</c:v>
                </c:pt>
                <c:pt idx="7">
                  <c:v>1.3245033112582781E-2</c:v>
                </c:pt>
                <c:pt idx="8">
                  <c:v>3.6538022379538709E-2</c:v>
                </c:pt>
                <c:pt idx="9">
                  <c:v>9.408540762731217E-2</c:v>
                </c:pt>
                <c:pt idx="10">
                  <c:v>3.8821648778259873E-2</c:v>
                </c:pt>
                <c:pt idx="11">
                  <c:v>2.1466088147978991E-2</c:v>
                </c:pt>
                <c:pt idx="12">
                  <c:v>1.644211007079242E-2</c:v>
                </c:pt>
                <c:pt idx="13">
                  <c:v>3.1514044302352134E-2</c:v>
                </c:pt>
                <c:pt idx="14">
                  <c:v>1.918246174925782E-2</c:v>
                </c:pt>
                <c:pt idx="15">
                  <c:v>4.0191824617492579E-2</c:v>
                </c:pt>
                <c:pt idx="16">
                  <c:v>2.1466088147978991E-2</c:v>
                </c:pt>
                <c:pt idx="17">
                  <c:v>2.1466088147978991E-2</c:v>
                </c:pt>
                <c:pt idx="18">
                  <c:v>3.2655857501712716E-2</c:v>
                </c:pt>
                <c:pt idx="19">
                  <c:v>1.7812285910025118E-2</c:v>
                </c:pt>
                <c:pt idx="20">
                  <c:v>2.0552637588490522E-2</c:v>
                </c:pt>
                <c:pt idx="21">
                  <c:v>1.48435715916876E-2</c:v>
                </c:pt>
                <c:pt idx="22">
                  <c:v>3.1742406942224251E-2</c:v>
                </c:pt>
                <c:pt idx="23">
                  <c:v>2.5576615665677094E-2</c:v>
                </c:pt>
                <c:pt idx="24">
                  <c:v>1.1874857273350079E-2</c:v>
                </c:pt>
                <c:pt idx="25">
                  <c:v>1.62137474309203E-2</c:v>
                </c:pt>
                <c:pt idx="26">
                  <c:v>1.5757022151176067E-2</c:v>
                </c:pt>
                <c:pt idx="27">
                  <c:v>1.2103219913222198E-2</c:v>
                </c:pt>
                <c:pt idx="28">
                  <c:v>2.0095912308746289E-2</c:v>
                </c:pt>
                <c:pt idx="29">
                  <c:v>3.3112582781456956E-2</c:v>
                </c:pt>
                <c:pt idx="30">
                  <c:v>2.603334094542133E-2</c:v>
                </c:pt>
                <c:pt idx="31">
                  <c:v>1.8269011189769355E-2</c:v>
                </c:pt>
                <c:pt idx="32">
                  <c:v>7.1477506279972597E-2</c:v>
                </c:pt>
                <c:pt idx="33">
                  <c:v>4.4073989495318565E-2</c:v>
                </c:pt>
                <c:pt idx="34">
                  <c:v>3.6538022379538709E-2</c:v>
                </c:pt>
                <c:pt idx="35">
                  <c:v>1.918246174925782E-2</c:v>
                </c:pt>
                <c:pt idx="36">
                  <c:v>1.9639187029002057E-2</c:v>
                </c:pt>
                <c:pt idx="37">
                  <c:v>2.877369262388673E-2</c:v>
                </c:pt>
                <c:pt idx="38">
                  <c:v>1.48435715916876E-2</c:v>
                </c:pt>
              </c:numCache>
            </c:numRef>
          </c:val>
          <c:extLst>
            <c:ext xmlns:c16="http://schemas.microsoft.com/office/drawing/2014/chart" uri="{C3380CC4-5D6E-409C-BE32-E72D297353CC}">
              <c16:uniqueId val="{00000000-A161-4215-8C5B-7420B7E89C49}"/>
            </c:ext>
          </c:extLst>
        </c:ser>
        <c:dLbls>
          <c:showLegendKey val="0"/>
          <c:showVal val="0"/>
          <c:showCatName val="0"/>
          <c:showSerName val="0"/>
          <c:showPercent val="0"/>
          <c:showBubbleSize val="0"/>
        </c:dLbls>
        <c:gapWidth val="219"/>
        <c:overlap val="-27"/>
        <c:axId val="597271408"/>
        <c:axId val="597272848"/>
      </c:barChart>
      <c:catAx>
        <c:axId val="59727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272848"/>
        <c:crosses val="autoZero"/>
        <c:auto val="1"/>
        <c:lblAlgn val="ctr"/>
        <c:lblOffset val="100"/>
        <c:noMultiLvlLbl val="0"/>
      </c:catAx>
      <c:valAx>
        <c:axId val="5972728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7271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Analysis).xlsx]Calculations!PivotTable7</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Trend Pattern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Calculations!$D$70</c:f>
              <c:strCache>
                <c:ptCount val="1"/>
                <c:pt idx="0">
                  <c:v>Total</c:v>
                </c:pt>
              </c:strCache>
            </c:strRef>
          </c:tx>
          <c:spPr>
            <a:ln w="28575" cap="rnd">
              <a:solidFill>
                <a:schemeClr val="accent1"/>
              </a:solidFill>
              <a:round/>
            </a:ln>
            <a:effectLst/>
          </c:spPr>
          <c:marker>
            <c:symbol val="none"/>
          </c:marker>
          <c:cat>
            <c:strRef>
              <c:f>Calculations!$C$71:$C$93</c:f>
              <c:strCache>
                <c:ptCount val="22"/>
                <c:pt idx="0">
                  <c:v>2022-10-01</c:v>
                </c:pt>
                <c:pt idx="1">
                  <c:v>2022-10-06</c:v>
                </c:pt>
                <c:pt idx="2">
                  <c:v>2022-10-07</c:v>
                </c:pt>
                <c:pt idx="3">
                  <c:v>2022-10-08</c:v>
                </c:pt>
                <c:pt idx="4">
                  <c:v>2022-10-10</c:v>
                </c:pt>
                <c:pt idx="5">
                  <c:v>2022-10-11</c:v>
                </c:pt>
                <c:pt idx="6">
                  <c:v>2022-10-12</c:v>
                </c:pt>
                <c:pt idx="7">
                  <c:v>2022-10-13</c:v>
                </c:pt>
                <c:pt idx="8">
                  <c:v>2022-10-14</c:v>
                </c:pt>
                <c:pt idx="9">
                  <c:v>2022-10-15</c:v>
                </c:pt>
                <c:pt idx="10">
                  <c:v>2022-10-16</c:v>
                </c:pt>
                <c:pt idx="11">
                  <c:v>2022-10-17</c:v>
                </c:pt>
                <c:pt idx="12">
                  <c:v>2022-10-18</c:v>
                </c:pt>
                <c:pt idx="13">
                  <c:v>2022-10-19</c:v>
                </c:pt>
                <c:pt idx="14">
                  <c:v>2022-10-20</c:v>
                </c:pt>
                <c:pt idx="15">
                  <c:v>2022-10-21</c:v>
                </c:pt>
                <c:pt idx="16">
                  <c:v>2022-10-22</c:v>
                </c:pt>
                <c:pt idx="17">
                  <c:v>2022-10-23</c:v>
                </c:pt>
                <c:pt idx="18">
                  <c:v>2022-10-27</c:v>
                </c:pt>
                <c:pt idx="19">
                  <c:v>2022-10-28</c:v>
                </c:pt>
                <c:pt idx="20">
                  <c:v>2022-10-29</c:v>
                </c:pt>
                <c:pt idx="21">
                  <c:v>2022-10-30</c:v>
                </c:pt>
              </c:strCache>
            </c:strRef>
          </c:cat>
          <c:val>
            <c:numRef>
              <c:f>Calculations!$D$71:$D$93</c:f>
              <c:numCache>
                <c:formatCode>General</c:formatCode>
                <c:ptCount val="22"/>
                <c:pt idx="0">
                  <c:v>58</c:v>
                </c:pt>
                <c:pt idx="1">
                  <c:v>274</c:v>
                </c:pt>
                <c:pt idx="2">
                  <c:v>257</c:v>
                </c:pt>
                <c:pt idx="3">
                  <c:v>868</c:v>
                </c:pt>
                <c:pt idx="4">
                  <c:v>234</c:v>
                </c:pt>
                <c:pt idx="5">
                  <c:v>365</c:v>
                </c:pt>
                <c:pt idx="6">
                  <c:v>250</c:v>
                </c:pt>
                <c:pt idx="7">
                  <c:v>127</c:v>
                </c:pt>
                <c:pt idx="8">
                  <c:v>72</c:v>
                </c:pt>
                <c:pt idx="9">
                  <c:v>264</c:v>
                </c:pt>
                <c:pt idx="10">
                  <c:v>138</c:v>
                </c:pt>
                <c:pt idx="11">
                  <c:v>86</c:v>
                </c:pt>
                <c:pt idx="12">
                  <c:v>416</c:v>
                </c:pt>
                <c:pt idx="13">
                  <c:v>52</c:v>
                </c:pt>
                <c:pt idx="14">
                  <c:v>272</c:v>
                </c:pt>
                <c:pt idx="15">
                  <c:v>71</c:v>
                </c:pt>
                <c:pt idx="16">
                  <c:v>69</c:v>
                </c:pt>
                <c:pt idx="17">
                  <c:v>53</c:v>
                </c:pt>
                <c:pt idx="18">
                  <c:v>94</c:v>
                </c:pt>
                <c:pt idx="19">
                  <c:v>149</c:v>
                </c:pt>
                <c:pt idx="20">
                  <c:v>65</c:v>
                </c:pt>
                <c:pt idx="21">
                  <c:v>145</c:v>
                </c:pt>
              </c:numCache>
            </c:numRef>
          </c:val>
          <c:smooth val="0"/>
          <c:extLst>
            <c:ext xmlns:c16="http://schemas.microsoft.com/office/drawing/2014/chart" uri="{C3380CC4-5D6E-409C-BE32-E72D297353CC}">
              <c16:uniqueId val="{00000000-725C-4D65-8022-C63296385B18}"/>
            </c:ext>
          </c:extLst>
        </c:ser>
        <c:dLbls>
          <c:showLegendKey val="0"/>
          <c:showVal val="0"/>
          <c:showCatName val="0"/>
          <c:showSerName val="0"/>
          <c:showPercent val="0"/>
          <c:showBubbleSize val="0"/>
        </c:dLbls>
        <c:smooth val="0"/>
        <c:axId val="591084304"/>
        <c:axId val="591081064"/>
      </c:lineChart>
      <c:catAx>
        <c:axId val="59108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081064"/>
        <c:crosses val="autoZero"/>
        <c:auto val="1"/>
        <c:lblAlgn val="ctr"/>
        <c:lblOffset val="100"/>
        <c:noMultiLvlLbl val="0"/>
      </c:catAx>
      <c:valAx>
        <c:axId val="591081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084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Analysis).xlsx]Calculations!PivotTable8</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a:t>
            </a:r>
            <a:r>
              <a:rPr lang="en-US" baseline="0"/>
              <a:t> by Shifts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Calculations!$D$96</c:f>
              <c:strCache>
                <c:ptCount val="1"/>
                <c:pt idx="0">
                  <c:v>Total</c:v>
                </c:pt>
              </c:strCache>
            </c:strRef>
          </c:tx>
          <c:spPr>
            <a:solidFill>
              <a:schemeClr val="accent1"/>
            </a:solidFill>
            <a:ln>
              <a:noFill/>
            </a:ln>
            <a:effectLst/>
          </c:spPr>
          <c:invertIfNegative val="0"/>
          <c:cat>
            <c:multiLvlStrRef>
              <c:f>Calculations!$C$97:$C$107</c:f>
              <c:multiLvlStrCache>
                <c:ptCount val="8"/>
                <c:lvl>
                  <c:pt idx="0">
                    <c:v>Average Performer</c:v>
                  </c:pt>
                  <c:pt idx="1">
                    <c:v>Bottom Performer</c:v>
                  </c:pt>
                  <c:pt idx="2">
                    <c:v>High Performer</c:v>
                  </c:pt>
                  <c:pt idx="3">
                    <c:v>Low Performer</c:v>
                  </c:pt>
                  <c:pt idx="4">
                    <c:v>Average Performer</c:v>
                  </c:pt>
                  <c:pt idx="5">
                    <c:v>Bottom Performer</c:v>
                  </c:pt>
                  <c:pt idx="6">
                    <c:v>High Performer</c:v>
                  </c:pt>
                  <c:pt idx="7">
                    <c:v>Low Performer</c:v>
                  </c:pt>
                </c:lvl>
                <c:lvl>
                  <c:pt idx="0">
                    <c:v>Afternoon</c:v>
                  </c:pt>
                  <c:pt idx="4">
                    <c:v>Morning</c:v>
                  </c:pt>
                </c:lvl>
              </c:multiLvlStrCache>
            </c:multiLvlStrRef>
          </c:cat>
          <c:val>
            <c:numRef>
              <c:f>Calculations!$D$97:$D$107</c:f>
              <c:numCache>
                <c:formatCode>General</c:formatCode>
                <c:ptCount val="8"/>
                <c:pt idx="0">
                  <c:v>1292</c:v>
                </c:pt>
                <c:pt idx="1">
                  <c:v>143</c:v>
                </c:pt>
                <c:pt idx="2">
                  <c:v>662</c:v>
                </c:pt>
                <c:pt idx="3">
                  <c:v>550</c:v>
                </c:pt>
                <c:pt idx="4">
                  <c:v>867</c:v>
                </c:pt>
                <c:pt idx="5">
                  <c:v>142</c:v>
                </c:pt>
                <c:pt idx="6">
                  <c:v>278</c:v>
                </c:pt>
                <c:pt idx="7">
                  <c:v>445</c:v>
                </c:pt>
              </c:numCache>
            </c:numRef>
          </c:val>
          <c:extLst>
            <c:ext xmlns:c16="http://schemas.microsoft.com/office/drawing/2014/chart" uri="{C3380CC4-5D6E-409C-BE32-E72D297353CC}">
              <c16:uniqueId val="{00000000-9BD4-40D9-8CE9-D32A0BC0C7AC}"/>
            </c:ext>
          </c:extLst>
        </c:ser>
        <c:dLbls>
          <c:showLegendKey val="0"/>
          <c:showVal val="0"/>
          <c:showCatName val="0"/>
          <c:showSerName val="0"/>
          <c:showPercent val="0"/>
          <c:showBubbleSize val="0"/>
        </c:dLbls>
        <c:gapWidth val="150"/>
        <c:overlap val="100"/>
        <c:axId val="591524208"/>
        <c:axId val="591525288"/>
      </c:barChart>
      <c:catAx>
        <c:axId val="59152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525288"/>
        <c:crosses val="autoZero"/>
        <c:auto val="0"/>
        <c:lblAlgn val="ctr"/>
        <c:lblOffset val="100"/>
        <c:noMultiLvlLbl val="0"/>
      </c:catAx>
      <c:valAx>
        <c:axId val="591525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524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Analysis).xlsx]Calculations!PivotTable2</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Performance</a:t>
            </a:r>
            <a:r>
              <a:rPr lang="en-US" baseline="0"/>
              <a:t> by </a:t>
            </a:r>
            <a:r>
              <a:rPr lang="en-US"/>
              <a:t>Evaluation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pieChart>
        <c:varyColors val="1"/>
        <c:ser>
          <c:idx val="0"/>
          <c:order val="0"/>
          <c:tx>
            <c:strRef>
              <c:f>Calculations!$D$111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B6-4221-B41B-95107E19C7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FB6-4221-B41B-95107E19C7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FB6-4221-B41B-95107E19C7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FB6-4221-B41B-95107E19C7F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Calculations!$C$112:$C$116</c:f>
              <c:strCache>
                <c:ptCount val="4"/>
                <c:pt idx="0">
                  <c:v>Average Performer</c:v>
                </c:pt>
                <c:pt idx="1">
                  <c:v>Bottom Performer</c:v>
                </c:pt>
                <c:pt idx="2">
                  <c:v>High Performer</c:v>
                </c:pt>
                <c:pt idx="3">
                  <c:v>Low Performer</c:v>
                </c:pt>
              </c:strCache>
            </c:strRef>
          </c:cat>
          <c:val>
            <c:numRef>
              <c:f>Calculations!$D$112:$D$116</c:f>
              <c:numCache>
                <c:formatCode>0.00%</c:formatCode>
                <c:ptCount val="4"/>
                <c:pt idx="0">
                  <c:v>0.49303493948390043</c:v>
                </c:pt>
                <c:pt idx="1">
                  <c:v>6.5083352363553323E-2</c:v>
                </c:pt>
                <c:pt idx="2">
                  <c:v>0.2146608814797899</c:v>
                </c:pt>
                <c:pt idx="3">
                  <c:v>0.22722082667275634</c:v>
                </c:pt>
              </c:numCache>
            </c:numRef>
          </c:val>
          <c:extLst>
            <c:ext xmlns:c16="http://schemas.microsoft.com/office/drawing/2014/chart" uri="{C3380CC4-5D6E-409C-BE32-E72D297353CC}">
              <c16:uniqueId val="{00000008-FFB6-4221-B41B-95107E19C7FE}"/>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8713738441215324"/>
          <c:y val="0.15747390217410329"/>
          <c:w val="0.1207001321003963"/>
          <c:h val="0.671836632847652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ambati2001@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14A9-616B-33CF-401F-2B9C9C382078}"/>
              </a:ext>
            </a:extLst>
          </p:cNvPr>
          <p:cNvSpPr>
            <a:spLocks noGrp="1"/>
          </p:cNvSpPr>
          <p:nvPr>
            <p:ph type="ctrTitle"/>
          </p:nvPr>
        </p:nvSpPr>
        <p:spPr/>
        <p:txBody>
          <a:bodyPr/>
          <a:lstStyle/>
          <a:p>
            <a:r>
              <a:rPr lang="en-US" dirty="0"/>
              <a:t>Bare International Analysis </a:t>
            </a:r>
          </a:p>
        </p:txBody>
      </p:sp>
      <p:sp>
        <p:nvSpPr>
          <p:cNvPr id="3" name="Subtitle 2">
            <a:extLst>
              <a:ext uri="{FF2B5EF4-FFF2-40B4-BE49-F238E27FC236}">
                <a16:creationId xmlns:a16="http://schemas.microsoft.com/office/drawing/2014/main" id="{163BBE8B-D01D-E1C9-D577-52E6B7F8AFD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257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F51C-2243-A220-D99D-3C4EEA757F2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678CC269-3D5B-7851-7D5C-FDB56C793C24}"/>
              </a:ext>
            </a:extLst>
          </p:cNvPr>
          <p:cNvSpPr>
            <a:spLocks noGrp="1"/>
          </p:cNvSpPr>
          <p:nvPr>
            <p:ph idx="1"/>
          </p:nvPr>
        </p:nvSpPr>
        <p:spPr/>
        <p:txBody>
          <a:bodyPr/>
          <a:lstStyle/>
          <a:p>
            <a:pPr algn="just"/>
            <a:r>
              <a:rPr lang="en-US" dirty="0"/>
              <a:t>As this is analysis for Bare International based on given data. So as we can see in Key Insights and Recommendations that the key points for perform the well results.</a:t>
            </a:r>
          </a:p>
          <a:p>
            <a:endParaRPr lang="en-US" dirty="0"/>
          </a:p>
          <a:p>
            <a:pPr marL="0" indent="0">
              <a:buNone/>
            </a:pPr>
            <a:endParaRPr lang="en-US" dirty="0"/>
          </a:p>
        </p:txBody>
      </p:sp>
    </p:spTree>
    <p:extLst>
      <p:ext uri="{BB962C8B-B14F-4D97-AF65-F5344CB8AC3E}">
        <p14:creationId xmlns:p14="http://schemas.microsoft.com/office/powerpoint/2010/main" val="222408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14A9-616B-33CF-401F-2B9C9C382078}"/>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163BBE8B-D01D-E1C9-D577-52E6B7F8AFDD}"/>
              </a:ext>
            </a:extLst>
          </p:cNvPr>
          <p:cNvSpPr>
            <a:spLocks noGrp="1"/>
          </p:cNvSpPr>
          <p:nvPr>
            <p:ph type="subTitle" idx="1"/>
          </p:nvPr>
        </p:nvSpPr>
        <p:spPr/>
        <p:txBody>
          <a:bodyPr>
            <a:normAutofit fontScale="55000" lnSpcReduction="20000"/>
          </a:bodyPr>
          <a:lstStyle/>
          <a:p>
            <a:pPr algn="l"/>
            <a:r>
              <a:rPr lang="en-US" dirty="0"/>
              <a:t>This slide prepared by the Eshwer Nayudu for complete the Project of Excel for </a:t>
            </a:r>
            <a:r>
              <a:rPr lang="en-US" dirty="0" err="1"/>
              <a:t>CoachX</a:t>
            </a:r>
            <a:r>
              <a:rPr lang="en-US" dirty="0"/>
              <a:t>. Please feel free for provide suggestions for improve the Same.</a:t>
            </a:r>
          </a:p>
          <a:p>
            <a:r>
              <a:rPr lang="en-US" dirty="0"/>
              <a:t>Eshwer Nayudu,</a:t>
            </a:r>
          </a:p>
          <a:p>
            <a:r>
              <a:rPr lang="en-US" dirty="0">
                <a:hlinkClick r:id="rId2"/>
              </a:rPr>
              <a:t>ambati2001@gmail.com</a:t>
            </a:r>
            <a:endParaRPr lang="en-US" dirty="0"/>
          </a:p>
          <a:p>
            <a:r>
              <a:rPr lang="en-US" dirty="0"/>
              <a:t>9916149238 </a:t>
            </a:r>
          </a:p>
        </p:txBody>
      </p:sp>
    </p:spTree>
    <p:extLst>
      <p:ext uri="{BB962C8B-B14F-4D97-AF65-F5344CB8AC3E}">
        <p14:creationId xmlns:p14="http://schemas.microsoft.com/office/powerpoint/2010/main" val="6609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0C53-B29A-5F09-6B3A-C9B80AC0C9F8}"/>
              </a:ext>
            </a:extLst>
          </p:cNvPr>
          <p:cNvSpPr>
            <a:spLocks noGrp="1"/>
          </p:cNvSpPr>
          <p:nvPr>
            <p:ph type="title"/>
          </p:nvPr>
        </p:nvSpPr>
        <p:spPr/>
        <p:txBody>
          <a:bodyPr/>
          <a:lstStyle/>
          <a:p>
            <a:r>
              <a:rPr lang="en-US" sz="5400" dirty="0"/>
              <a:t>Introduction</a:t>
            </a:r>
            <a:r>
              <a:rPr lang="en-US" sz="1800" kern="0" dirty="0">
                <a:effectLst/>
                <a:latin typeface="Times New Roman" panose="02020603050405020304" pitchFamily="18" charset="0"/>
                <a:ea typeface="Times New Roman" panose="02020603050405020304" pitchFamily="18" charset="0"/>
              </a:rPr>
              <a:t> </a:t>
            </a:r>
            <a:r>
              <a:rPr lang="en-US" sz="5400" dirty="0"/>
              <a:t>&amp; Objective</a:t>
            </a:r>
          </a:p>
        </p:txBody>
      </p:sp>
      <p:sp>
        <p:nvSpPr>
          <p:cNvPr id="3" name="Content Placeholder 2">
            <a:extLst>
              <a:ext uri="{FF2B5EF4-FFF2-40B4-BE49-F238E27FC236}">
                <a16:creationId xmlns:a16="http://schemas.microsoft.com/office/drawing/2014/main" id="{035E4677-A6E0-8285-9650-BB207640D3E5}"/>
              </a:ext>
            </a:extLst>
          </p:cNvPr>
          <p:cNvSpPr>
            <a:spLocks noGrp="1"/>
          </p:cNvSpPr>
          <p:nvPr>
            <p:ph idx="1"/>
          </p:nvPr>
        </p:nvSpPr>
        <p:spPr/>
        <p:txBody>
          <a:bodyPr/>
          <a:lstStyle/>
          <a:p>
            <a:r>
              <a:rPr lang="en-US" dirty="0"/>
              <a:t>This slide is used to represent the Bare International Analysis in the excel. </a:t>
            </a:r>
          </a:p>
          <a:p>
            <a:r>
              <a:rPr lang="en-US" dirty="0"/>
              <a:t>This presentation will display all required analysis with more effective visualizations.</a:t>
            </a:r>
          </a:p>
        </p:txBody>
      </p:sp>
    </p:spTree>
    <p:extLst>
      <p:ext uri="{BB962C8B-B14F-4D97-AF65-F5344CB8AC3E}">
        <p14:creationId xmlns:p14="http://schemas.microsoft.com/office/powerpoint/2010/main" val="20003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4BAA-F5BF-747D-153F-6A87821BFFBA}"/>
              </a:ext>
            </a:extLst>
          </p:cNvPr>
          <p:cNvSpPr>
            <a:spLocks noGrp="1"/>
          </p:cNvSpPr>
          <p:nvPr>
            <p:ph type="title"/>
          </p:nvPr>
        </p:nvSpPr>
        <p:spPr/>
        <p:txBody>
          <a:bodyPr>
            <a:normAutofit fontScale="90000"/>
          </a:bodyPr>
          <a:lstStyle/>
          <a:p>
            <a:r>
              <a:rPr lang="en-US" sz="5400" dirty="0"/>
              <a:t>Average Evaluation Score by Zone </a:t>
            </a:r>
          </a:p>
        </p:txBody>
      </p:sp>
      <p:graphicFrame>
        <p:nvGraphicFramePr>
          <p:cNvPr id="4" name="Content Placeholder 3">
            <a:extLst>
              <a:ext uri="{FF2B5EF4-FFF2-40B4-BE49-F238E27FC236}">
                <a16:creationId xmlns:a16="http://schemas.microsoft.com/office/drawing/2014/main" id="{5DBA2384-82B9-4D8F-955A-7BDD560389AB}"/>
              </a:ext>
            </a:extLst>
          </p:cNvPr>
          <p:cNvGraphicFramePr>
            <a:graphicFrameLocks noGrp="1"/>
          </p:cNvGraphicFramePr>
          <p:nvPr>
            <p:ph idx="1"/>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690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7CE5-CCAB-A6C0-2D21-E59C38D342BF}"/>
              </a:ext>
            </a:extLst>
          </p:cNvPr>
          <p:cNvSpPr>
            <a:spLocks noGrp="1"/>
          </p:cNvSpPr>
          <p:nvPr>
            <p:ph type="title"/>
          </p:nvPr>
        </p:nvSpPr>
        <p:spPr/>
        <p:txBody>
          <a:bodyPr>
            <a:normAutofit fontScale="90000"/>
          </a:bodyPr>
          <a:lstStyle/>
          <a:p>
            <a:r>
              <a:rPr lang="en-US" sz="4900" dirty="0"/>
              <a:t>High performing region</a:t>
            </a:r>
            <a:br>
              <a:rPr lang="en-US" dirty="0"/>
            </a:br>
            <a:endParaRPr lang="en-US" dirty="0"/>
          </a:p>
        </p:txBody>
      </p:sp>
      <p:graphicFrame>
        <p:nvGraphicFramePr>
          <p:cNvPr id="4" name="Content Placeholder 3">
            <a:extLst>
              <a:ext uri="{FF2B5EF4-FFF2-40B4-BE49-F238E27FC236}">
                <a16:creationId xmlns:a16="http://schemas.microsoft.com/office/drawing/2014/main" id="{FD9A0074-4CBB-4D6F-9F64-0A1BCA06D25A}"/>
              </a:ext>
            </a:extLst>
          </p:cNvPr>
          <p:cNvGraphicFramePr>
            <a:graphicFrameLocks noGrp="1"/>
          </p:cNvGraphicFramePr>
          <p:nvPr>
            <p:ph idx="1"/>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050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DE3E-B6BC-A9FF-6D7B-56D6F4AB1109}"/>
              </a:ext>
            </a:extLst>
          </p:cNvPr>
          <p:cNvSpPr>
            <a:spLocks noGrp="1"/>
          </p:cNvSpPr>
          <p:nvPr>
            <p:ph type="title"/>
          </p:nvPr>
        </p:nvSpPr>
        <p:spPr/>
        <p:txBody>
          <a:bodyPr/>
          <a:lstStyle/>
          <a:p>
            <a:r>
              <a:rPr lang="en-US" dirty="0"/>
              <a:t>Trend Patterns</a:t>
            </a:r>
          </a:p>
        </p:txBody>
      </p:sp>
      <p:graphicFrame>
        <p:nvGraphicFramePr>
          <p:cNvPr id="4" name="Content Placeholder 3">
            <a:extLst>
              <a:ext uri="{FF2B5EF4-FFF2-40B4-BE49-F238E27FC236}">
                <a16:creationId xmlns:a16="http://schemas.microsoft.com/office/drawing/2014/main" id="{E1DD4F09-C5FD-451F-BCB6-1D63321AC0D3}"/>
              </a:ext>
            </a:extLst>
          </p:cNvPr>
          <p:cNvGraphicFramePr>
            <a:graphicFrameLocks noGrp="1"/>
          </p:cNvGraphicFramePr>
          <p:nvPr>
            <p:ph idx="1"/>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308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BA07-B9F5-9379-9DDD-B455176E22E8}"/>
              </a:ext>
            </a:extLst>
          </p:cNvPr>
          <p:cNvSpPr>
            <a:spLocks noGrp="1"/>
          </p:cNvSpPr>
          <p:nvPr>
            <p:ph type="title"/>
          </p:nvPr>
        </p:nvSpPr>
        <p:spPr/>
        <p:txBody>
          <a:bodyPr/>
          <a:lstStyle/>
          <a:p>
            <a:r>
              <a:rPr lang="en-US" dirty="0"/>
              <a:t>Performance by Shifts</a:t>
            </a:r>
          </a:p>
        </p:txBody>
      </p:sp>
      <p:graphicFrame>
        <p:nvGraphicFramePr>
          <p:cNvPr id="4" name="Content Placeholder 3">
            <a:extLst>
              <a:ext uri="{FF2B5EF4-FFF2-40B4-BE49-F238E27FC236}">
                <a16:creationId xmlns:a16="http://schemas.microsoft.com/office/drawing/2014/main" id="{90776A34-709A-44A7-8A7C-D3A8EF663C69}"/>
              </a:ext>
            </a:extLst>
          </p:cNvPr>
          <p:cNvGraphicFramePr>
            <a:graphicFrameLocks noGrp="1"/>
          </p:cNvGraphicFramePr>
          <p:nvPr>
            <p:ph idx="1"/>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736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CE41-3AB9-10A0-B0C8-9A2AB5BF8F21}"/>
              </a:ext>
            </a:extLst>
          </p:cNvPr>
          <p:cNvSpPr>
            <a:spLocks noGrp="1"/>
          </p:cNvSpPr>
          <p:nvPr>
            <p:ph type="title"/>
          </p:nvPr>
        </p:nvSpPr>
        <p:spPr/>
        <p:txBody>
          <a:bodyPr/>
          <a:lstStyle/>
          <a:p>
            <a:r>
              <a:rPr lang="en-US" dirty="0"/>
              <a:t>Performance by Evaluation Score</a:t>
            </a:r>
          </a:p>
        </p:txBody>
      </p:sp>
      <p:graphicFrame>
        <p:nvGraphicFramePr>
          <p:cNvPr id="4" name="Content Placeholder 3">
            <a:extLst>
              <a:ext uri="{FF2B5EF4-FFF2-40B4-BE49-F238E27FC236}">
                <a16:creationId xmlns:a16="http://schemas.microsoft.com/office/drawing/2014/main" id="{63697C59-60D9-413E-B2EE-300B498A3C56}"/>
              </a:ext>
            </a:extLst>
          </p:cNvPr>
          <p:cNvGraphicFramePr>
            <a:graphicFrameLocks noGrp="1"/>
          </p:cNvGraphicFramePr>
          <p:nvPr>
            <p:ph idx="1"/>
            <p:extLst>
              <p:ext uri="{D42A27DB-BD31-4B8C-83A1-F6EECF244321}">
                <p14:modId xmlns:p14="http://schemas.microsoft.com/office/powerpoint/2010/main" val="382622746"/>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756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AA97-5A29-49A5-9C5D-3A07D08526B4}"/>
              </a:ext>
            </a:extLst>
          </p:cNvPr>
          <p:cNvSpPr>
            <a:spLocks noGrp="1"/>
          </p:cNvSpPr>
          <p:nvPr>
            <p:ph type="title"/>
          </p:nvPr>
        </p:nvSpPr>
        <p:spPr/>
        <p:txBody>
          <a:bodyPr/>
          <a:lstStyle/>
          <a:p>
            <a:r>
              <a:rPr lang="en-US" dirty="0"/>
              <a:t>Key Insights and Recommendations</a:t>
            </a:r>
          </a:p>
        </p:txBody>
      </p:sp>
      <p:sp>
        <p:nvSpPr>
          <p:cNvPr id="3" name="Content Placeholder 2">
            <a:extLst>
              <a:ext uri="{FF2B5EF4-FFF2-40B4-BE49-F238E27FC236}">
                <a16:creationId xmlns:a16="http://schemas.microsoft.com/office/drawing/2014/main" id="{D5A79FBE-FFB6-D1D6-7757-76AD880293CC}"/>
              </a:ext>
            </a:extLst>
          </p:cNvPr>
          <p:cNvSpPr>
            <a:spLocks noGrp="1"/>
          </p:cNvSpPr>
          <p:nvPr>
            <p:ph idx="1"/>
          </p:nvPr>
        </p:nvSpPr>
        <p:spPr/>
        <p:txBody>
          <a:bodyPr/>
          <a:lstStyle/>
          <a:p>
            <a:pPr algn="just"/>
            <a:r>
              <a:rPr lang="en-US" dirty="0"/>
              <a:t>In average evaluation we can see that north state getting good evaluation score, but other state are not. So we can say that other state can try to perform well to get good evolution score. </a:t>
            </a:r>
          </a:p>
          <a:p>
            <a:pPr algn="just"/>
            <a:r>
              <a:rPr lang="en-US" dirty="0"/>
              <a:t>In high performing regions we can see north is again performing well, so we can analyze or look the ways to perform well by other regions as well.</a:t>
            </a:r>
          </a:p>
          <a:p>
            <a:pPr algn="just"/>
            <a:r>
              <a:rPr lang="en-US" dirty="0"/>
              <a:t> As we can see in the trend pattern on the time in the beginning it was performing well whereas in the end it is trending down. So we can analyze the reason behind for performing down in the end.</a:t>
            </a:r>
          </a:p>
          <a:p>
            <a:endParaRPr lang="en-US" dirty="0"/>
          </a:p>
          <a:p>
            <a:endParaRPr lang="en-US" dirty="0"/>
          </a:p>
        </p:txBody>
      </p:sp>
    </p:spTree>
    <p:extLst>
      <p:ext uri="{BB962C8B-B14F-4D97-AF65-F5344CB8AC3E}">
        <p14:creationId xmlns:p14="http://schemas.microsoft.com/office/powerpoint/2010/main" val="142840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ED65-D9E0-966D-18B1-1FFBF13E96E8}"/>
              </a:ext>
            </a:extLst>
          </p:cNvPr>
          <p:cNvSpPr>
            <a:spLocks noGrp="1"/>
          </p:cNvSpPr>
          <p:nvPr>
            <p:ph type="title"/>
          </p:nvPr>
        </p:nvSpPr>
        <p:spPr/>
        <p:txBody>
          <a:bodyPr/>
          <a:lstStyle/>
          <a:p>
            <a:r>
              <a:rPr lang="en-US" dirty="0"/>
              <a:t>Key Insights and Recommendations Contd.</a:t>
            </a:r>
          </a:p>
        </p:txBody>
      </p:sp>
      <p:sp>
        <p:nvSpPr>
          <p:cNvPr id="3" name="Content Placeholder 2">
            <a:extLst>
              <a:ext uri="{FF2B5EF4-FFF2-40B4-BE49-F238E27FC236}">
                <a16:creationId xmlns:a16="http://schemas.microsoft.com/office/drawing/2014/main" id="{E56E9EBD-532A-2341-B726-F6C0A21C8CCF}"/>
              </a:ext>
            </a:extLst>
          </p:cNvPr>
          <p:cNvSpPr>
            <a:spLocks noGrp="1"/>
          </p:cNvSpPr>
          <p:nvPr>
            <p:ph idx="1"/>
          </p:nvPr>
        </p:nvSpPr>
        <p:spPr/>
        <p:txBody>
          <a:bodyPr/>
          <a:lstStyle/>
          <a:p>
            <a:pPr algn="just"/>
            <a:r>
              <a:rPr lang="en-US" dirty="0"/>
              <a:t>In performance by shifts we can see there in the afternoon shift it is performing well whereas in the morning shit it is not performing properly. So we need to analyze the reason behind for this.</a:t>
            </a:r>
          </a:p>
          <a:p>
            <a:pPr algn="just"/>
            <a:r>
              <a:rPr lang="en-US" dirty="0"/>
              <a:t>In performance by evaluation score, we can see there Average performers are more that other performer. So we can try to the way for improve the high performer. </a:t>
            </a:r>
          </a:p>
        </p:txBody>
      </p:sp>
    </p:spTree>
    <p:extLst>
      <p:ext uri="{BB962C8B-B14F-4D97-AF65-F5344CB8AC3E}">
        <p14:creationId xmlns:p14="http://schemas.microsoft.com/office/powerpoint/2010/main" val="241003814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59</TotalTime>
  <Words>328</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Trebuchet MS</vt:lpstr>
      <vt:lpstr>Berlin</vt:lpstr>
      <vt:lpstr>Bare International Analysis </vt:lpstr>
      <vt:lpstr>Introduction &amp; Objective</vt:lpstr>
      <vt:lpstr>Average Evaluation Score by Zone </vt:lpstr>
      <vt:lpstr>High performing region </vt:lpstr>
      <vt:lpstr>Trend Patterns</vt:lpstr>
      <vt:lpstr>Performance by Shifts</vt:lpstr>
      <vt:lpstr>Performance by Evaluation Score</vt:lpstr>
      <vt:lpstr>Key Insights and Recommendations</vt:lpstr>
      <vt:lpstr>Key Insights and Recommendations Contd.</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Eshwer Nayudu Ambati</dc:creator>
  <cp:lastModifiedBy>Eshwer Nayudu Ambati</cp:lastModifiedBy>
  <cp:revision>2</cp:revision>
  <dcterms:created xsi:type="dcterms:W3CDTF">2024-06-04T14:53:17Z</dcterms:created>
  <dcterms:modified xsi:type="dcterms:W3CDTF">2024-06-04T15:52:37Z</dcterms:modified>
</cp:coreProperties>
</file>