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0" r:id="rId4"/>
    <p:sldId id="258" r:id="rId5"/>
    <p:sldId id="259" r:id="rId6"/>
    <p:sldId id="260" r:id="rId7"/>
    <p:sldId id="262" r:id="rId8"/>
    <p:sldId id="265" r:id="rId9"/>
    <p:sldId id="266" r:id="rId10"/>
    <p:sldId id="267" r:id="rId11"/>
    <p:sldId id="269" r:id="rId12"/>
    <p:sldId id="270" r:id="rId13"/>
    <p:sldId id="271" r:id="rId14"/>
    <p:sldId id="274" r:id="rId15"/>
    <p:sldId id="282" r:id="rId16"/>
    <p:sldId id="275" r:id="rId17"/>
    <p:sldId id="281" r:id="rId18"/>
    <p:sldId id="272" r:id="rId19"/>
    <p:sldId id="273" r:id="rId20"/>
    <p:sldId id="276" r:id="rId21"/>
    <p:sldId id="277" r:id="rId22"/>
    <p:sldId id="278" r:id="rId23"/>
    <p:sldId id="28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4D1EE-2649-49B9-960B-AFD7CB0B5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4AA3C6-B51C-4536-B54F-06F66493E1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6E67C-8231-4353-9C86-74348D6A8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CEA29-0AB9-4C6B-9B01-AE2AD3E29E07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030B7-ADB9-48B3-BF61-43DEAAEAC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1EDB1-679C-4F9B-A34C-F364A6D10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FF2F0-C369-4C7D-921F-F063A8591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326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0B6F1-0758-4731-9B2B-B66448DCC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E06023-3831-4585-AB79-DF3B8D2B8C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08CD8-8FA4-43B6-BBC8-95FF5AA46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CEA29-0AB9-4C6B-9B01-AE2AD3E29E07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4B824-2D19-469D-86CC-3022C3969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A0737E-B13D-4628-8330-8E972152F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FF2F0-C369-4C7D-921F-F063A8591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46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9FAF13-8AF0-48BA-AC78-070A5D3711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B46E9F-57C3-4E79-ADBB-D776848815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E2196-6C85-4889-B066-6E1AED97F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CEA29-0AB9-4C6B-9B01-AE2AD3E29E07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DB623-3200-4B25-AC7A-E417C7FAA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E020C6-DC8C-4AFA-90B7-2CEAEDDA8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FF2F0-C369-4C7D-921F-F063A8591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893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4B89F-CA44-46F6-9D78-9C74B9D95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6B194-B49C-42E2-9D96-D7DA54DB0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6E486E-8C06-4CA7-B00D-A0E916BAA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CEA29-0AB9-4C6B-9B01-AE2AD3E29E07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F51A81-8087-47D9-B864-4F06C3923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03E8C-E484-4CE7-B7A0-A18977754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FF2F0-C369-4C7D-921F-F063A8591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209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EA263-0258-422E-83CA-34038C8E3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1B855C-9121-4919-96B0-CBADA61E1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C4F89-A71E-44F7-80F8-9F3E51519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CEA29-0AB9-4C6B-9B01-AE2AD3E29E07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EDDE62-9D21-444A-ADFB-60A1A0298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C3B50-4CEF-47B0-9768-CA87EE39D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FF2F0-C369-4C7D-921F-F063A8591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070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DAA10-2E48-4FAF-8F03-6AB363230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B20CC-3378-4BD8-85D2-075942A9AD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C16D27-9343-4FB8-8A0D-1FCB2B6DE3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AAAE49-9602-41EC-95A5-8CDBB0A16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CEA29-0AB9-4C6B-9B01-AE2AD3E29E07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9A803E-08A9-44E5-89FA-787D36DA3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B879B0-4675-439F-AE7D-F5E5BA7E1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FF2F0-C369-4C7D-921F-F063A8591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802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5F2FF-B0F2-4B79-95B1-D1DE34599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045ECA-2CD4-49FB-A689-4A8494A03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E2F1C6-9E4C-44FD-AF31-E917B5B523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07547D-3906-4123-A4B7-3DD08829EB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68A962-B050-4508-B587-1950CBB41A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CFE8F8-244C-462E-AB16-A19D67793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CEA29-0AB9-4C6B-9B01-AE2AD3E29E07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DA481D-BEFB-496F-8A90-75649E5C6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9093F2-7157-4D3B-AB62-447C89866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FF2F0-C369-4C7D-921F-F063A8591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8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1A8AE-3D89-44BA-A63B-160AD342A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42BF01-D534-4D8C-A725-A00E1C82A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CEA29-0AB9-4C6B-9B01-AE2AD3E29E07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871846-9A95-489A-AF2E-066451E39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9ACC6A-E009-46A6-A8D2-9D19D1CDF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FF2F0-C369-4C7D-921F-F063A8591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265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1119E1-7C30-4C32-9BFB-E018ABDE5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CEA29-0AB9-4C6B-9B01-AE2AD3E29E07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4B13B0-9910-4FD7-A0B8-9E7A7765D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4DA64E-A8FC-4BC8-ADB3-3BC5D8428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FF2F0-C369-4C7D-921F-F063A8591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194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234BC-40B7-4FF0-AA33-CE2512978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15D13-6E58-4E68-AC33-C99AC718A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64E44E-7D51-45EE-9674-E34C8BCB23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806D61-0553-4C26-96F3-279FF5636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CEA29-0AB9-4C6B-9B01-AE2AD3E29E07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5AC26C-1AE7-46AE-A094-4F198FC5F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3C25B3-909D-47D7-8F2C-9D5802551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FF2F0-C369-4C7D-921F-F063A8591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658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1A6D9-FCDD-43C7-B4CB-5D02C87AA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BB97E2-8176-4548-AD37-3B7BC0C111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E9796B-E08B-4167-9B16-FCF814B75E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C67A02-C9B8-4F94-B530-91BE4ACC3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CEA29-0AB9-4C6B-9B01-AE2AD3E29E07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C929B2-9E4F-4EFD-8389-43330065A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7F1347-73D8-4BF0-A0E6-7E56EC74B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FF2F0-C369-4C7D-921F-F063A8591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973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DD18DB-B65F-4B59-8835-A29F1E5EE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A83D70-4CF9-4EFA-A54F-D92F9D3595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06971-40DC-490B-99D5-00CF7C9868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CEA29-0AB9-4C6B-9B01-AE2AD3E29E07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C772F-F0CA-4FA5-95A7-8EA33C5B45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052B7-92C4-4740-89E3-2A476E576F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FF2F0-C369-4C7D-921F-F063A8591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118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opencv.org/3.1.0/d7/d8b/tutorial_py_face_detection.html" TargetMode="Externa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/challenges-in-representation-learning-facial-expression-recognition-challeng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hyperlink" Target="https://github.com/Theano/Theano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icrosoft/cntk" TargetMode="External"/><Relationship Id="rId5" Type="http://schemas.openxmlformats.org/officeDocument/2006/relationships/hyperlink" Target="https://github.com/tensorflow/tensorflow" TargetMode="External"/><Relationship Id="rId4" Type="http://schemas.openxmlformats.org/officeDocument/2006/relationships/hyperlink" Target="https://keras.io/models/sequentia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8F365-56B7-4F68-8A33-A2CB83E5E5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FACIAL EXPRESSION RECOGNITION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5030D8-19D2-4884-8FC6-F62D5E85A3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Deep Learning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Rahul Ambati</a:t>
            </a:r>
          </a:p>
        </p:txBody>
      </p:sp>
    </p:spTree>
    <p:extLst>
      <p:ext uri="{BB962C8B-B14F-4D97-AF65-F5344CB8AC3E}">
        <p14:creationId xmlns:p14="http://schemas.microsoft.com/office/powerpoint/2010/main" val="1345665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35F98-E622-48DB-A4F1-C6A440503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559" y="435006"/>
            <a:ext cx="10404629" cy="125568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Neural Network with Batch Normalization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C81058C-E93B-4E7D-AD66-EB3361FA47E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95367" y="1966450"/>
            <a:ext cx="8067675" cy="2628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9B0BE33-C753-4709-A071-E58836DE506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265758" y="4595350"/>
            <a:ext cx="3638550" cy="17240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7962F8C-8F94-4F7A-99D2-A82E18428184}"/>
              </a:ext>
            </a:extLst>
          </p:cNvPr>
          <p:cNvSpPr/>
          <p:nvPr/>
        </p:nvSpPr>
        <p:spPr>
          <a:xfrm>
            <a:off x="612559" y="1495185"/>
            <a:ext cx="94724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 Normalization is applied to each layer of the deep neural network.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EA5C4E-E323-4B5D-A224-C327D5AAF6B4}"/>
              </a:ext>
            </a:extLst>
          </p:cNvPr>
          <p:cNvSpPr/>
          <p:nvPr/>
        </p:nvSpPr>
        <p:spPr>
          <a:xfrm>
            <a:off x="816745" y="4716485"/>
            <a:ext cx="56280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It’s starts over-fitting.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Training accuracy increasing but not validation score.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Additionally recall has improved significantly.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788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CA6FE87-C16A-4A75-B82B-A74129A5028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35153" y="0"/>
            <a:ext cx="8356846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E4E8733-598A-4DCB-A092-30B367FD4E88}"/>
              </a:ext>
            </a:extLst>
          </p:cNvPr>
          <p:cNvSpPr/>
          <p:nvPr/>
        </p:nvSpPr>
        <p:spPr>
          <a:xfrm>
            <a:off x="91575" y="64337"/>
            <a:ext cx="374357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images with labels.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Model’s probability for each expression.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0569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35F98-E622-48DB-A4F1-C6A440503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Matrix, Classification Report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584F8BE-BFB0-4C42-82A9-F9F5ED73B2B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7380" y="1690687"/>
            <a:ext cx="5488620" cy="48021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99B92F2-06A3-48B1-9685-9222FCEB5B3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569476" y="1690688"/>
            <a:ext cx="4813423" cy="3146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747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E65E3B4-6E3A-4A8C-B669-4B627938F7F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15092" y="506027"/>
            <a:ext cx="5115018" cy="29229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5C0660E-4F7F-4DAD-9DEC-198E9581691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815092" y="3453447"/>
            <a:ext cx="5032160" cy="21615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07A3629-B9D3-4DA2-8129-AEE0985A69E9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815092" y="5710912"/>
            <a:ext cx="5223028" cy="95729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7C832C6-573A-4EB7-AACD-2F6F72A7C54B}"/>
              </a:ext>
            </a:extLst>
          </p:cNvPr>
          <p:cNvSpPr/>
          <p:nvPr/>
        </p:nvSpPr>
        <p:spPr>
          <a:xfrm>
            <a:off x="1700074" y="481580"/>
            <a:ext cx="51150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Low level features picked up after one convolution and batch normalization.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4F71999-B010-4B07-AFDA-56D80AAA7133}"/>
              </a:ext>
            </a:extLst>
          </p:cNvPr>
          <p:cNvSpPr/>
          <p:nvPr/>
        </p:nvSpPr>
        <p:spPr>
          <a:xfrm>
            <a:off x="1700074" y="3453447"/>
            <a:ext cx="51150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Features after two convolutions with max-pooling and batch normalizations.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5B7B0A7-2CDA-4E2D-B15F-CCFBD3005CF1}"/>
              </a:ext>
            </a:extLst>
          </p:cNvPr>
          <p:cNvSpPr/>
          <p:nvPr/>
        </p:nvSpPr>
        <p:spPr>
          <a:xfrm>
            <a:off x="1700074" y="5730089"/>
            <a:ext cx="51150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Features picked up after four convolutions.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A8726DF-BF12-4788-AE18-041B45D1DA02}"/>
              </a:ext>
            </a:extLst>
          </p:cNvPr>
          <p:cNvSpPr/>
          <p:nvPr/>
        </p:nvSpPr>
        <p:spPr>
          <a:xfrm>
            <a:off x="6815092" y="110477"/>
            <a:ext cx="2332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Inner layers visualized.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937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7EDCAA2-F40F-469F-9E4F-4001BF18E23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401" y="1225935"/>
            <a:ext cx="5981700" cy="27527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F31FBC4-901F-4BAD-A605-FADA546AA8F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5401" y="3885805"/>
            <a:ext cx="5896299" cy="2857962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0D526339-BC72-4C3B-8613-4EA23324DF21}"/>
              </a:ext>
            </a:extLst>
          </p:cNvPr>
          <p:cNvSpPr/>
          <p:nvPr/>
        </p:nvSpPr>
        <p:spPr>
          <a:xfrm>
            <a:off x="2957096" y="1927816"/>
            <a:ext cx="3138904" cy="690206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578EE40-43CA-4FAB-9120-1E5CA8449C47}"/>
              </a:ext>
            </a:extLst>
          </p:cNvPr>
          <p:cNvSpPr/>
          <p:nvPr/>
        </p:nvSpPr>
        <p:spPr>
          <a:xfrm>
            <a:off x="3955856" y="4702424"/>
            <a:ext cx="963829" cy="215468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C35CCF-196F-4A76-8CD4-E8A6DECFD22F}"/>
              </a:ext>
            </a:extLst>
          </p:cNvPr>
          <p:cNvSpPr/>
          <p:nvPr/>
        </p:nvSpPr>
        <p:spPr>
          <a:xfrm>
            <a:off x="5979963" y="3895308"/>
            <a:ext cx="5676181" cy="1365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Disgust has a low recall but after batch normalization it’s recall improved significantly.</a:t>
            </a: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Despite Disgust having few training samples the batch normalization did good in recognizing the expression.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843373-F16D-4AF3-84AB-D9B1521DEC52}"/>
              </a:ext>
            </a:extLst>
          </p:cNvPr>
          <p:cNvSpPr/>
          <p:nvPr/>
        </p:nvSpPr>
        <p:spPr>
          <a:xfrm>
            <a:off x="1203985" y="3928314"/>
            <a:ext cx="905523" cy="66055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7B5606-AEA2-4BFD-80A7-42A1E27D5EA0}"/>
              </a:ext>
            </a:extLst>
          </p:cNvPr>
          <p:cNvSpPr/>
          <p:nvPr/>
        </p:nvSpPr>
        <p:spPr>
          <a:xfrm>
            <a:off x="1239496" y="1247253"/>
            <a:ext cx="905523" cy="66055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3">
            <a:extLst>
              <a:ext uri="{FF2B5EF4-FFF2-40B4-BE49-F238E27FC236}">
                <a16:creationId xmlns:a16="http://schemas.microsoft.com/office/drawing/2014/main" id="{71463FB7-58BA-4C80-BEA0-B7659237E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01" y="11833"/>
            <a:ext cx="4997888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Comparisons.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6C46FF6-6FC2-40B8-A27F-66DB1B964051}"/>
              </a:ext>
            </a:extLst>
          </p:cNvPr>
          <p:cNvSpPr/>
          <p:nvPr/>
        </p:nvSpPr>
        <p:spPr>
          <a:xfrm>
            <a:off x="6237384" y="1261473"/>
            <a:ext cx="54427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Angry has low metrics in general even with deep neural networks.</a:t>
            </a:r>
          </a:p>
        </p:txBody>
      </p:sp>
    </p:spTree>
    <p:extLst>
      <p:ext uri="{BB962C8B-B14F-4D97-AF65-F5344CB8AC3E}">
        <p14:creationId xmlns:p14="http://schemas.microsoft.com/office/powerpoint/2010/main" val="2267603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3" grpId="0"/>
      <p:bldP spid="14" grpId="0" animBg="1"/>
      <p:bldP spid="15" grpId="0" animBg="1"/>
      <p:bldP spid="16" grpId="0"/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5FB9B4D-59CE-4405-A30E-E5E2B87D781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4302" y="167112"/>
            <a:ext cx="5981698" cy="2857962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0A04E881-9BC8-4B8F-823A-22BABFCF9A7C}"/>
              </a:ext>
            </a:extLst>
          </p:cNvPr>
          <p:cNvSpPr/>
          <p:nvPr/>
        </p:nvSpPr>
        <p:spPr>
          <a:xfrm>
            <a:off x="2915414" y="848508"/>
            <a:ext cx="3089428" cy="690206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A997437-087F-4A2F-9A59-8CDC01B619BD}"/>
              </a:ext>
            </a:extLst>
          </p:cNvPr>
          <p:cNvSpPr/>
          <p:nvPr/>
        </p:nvSpPr>
        <p:spPr>
          <a:xfrm>
            <a:off x="2979034" y="2430212"/>
            <a:ext cx="3089428" cy="690206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3314817-CFEE-4A90-ABBB-91A413A09C40}"/>
              </a:ext>
            </a:extLst>
          </p:cNvPr>
          <p:cNvSpPr/>
          <p:nvPr/>
        </p:nvSpPr>
        <p:spPr>
          <a:xfrm>
            <a:off x="4008655" y="908020"/>
            <a:ext cx="963829" cy="215468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3B79C9-F1D2-40B1-9654-2A2DC4551780}"/>
              </a:ext>
            </a:extLst>
          </p:cNvPr>
          <p:cNvSpPr/>
          <p:nvPr/>
        </p:nvSpPr>
        <p:spPr>
          <a:xfrm>
            <a:off x="0" y="3332393"/>
            <a:ext cx="6604986" cy="374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Fear expression has low metrics in general for all neural networks.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085F1E-07B2-4E4C-976A-8405ACC8B81B}"/>
              </a:ext>
            </a:extLst>
          </p:cNvPr>
          <p:cNvSpPr/>
          <p:nvPr/>
        </p:nvSpPr>
        <p:spPr>
          <a:xfrm>
            <a:off x="1242872" y="191696"/>
            <a:ext cx="905523" cy="66055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70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400324A-C87D-4A5F-88BE-0AEB7A35554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587" y="0"/>
            <a:ext cx="5972175" cy="27241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87B9A0B-B3FD-486E-91E1-37E710C5483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16380" y="2899395"/>
            <a:ext cx="5894587" cy="2724149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197BCBF3-CB28-49BB-8D0D-CB48DD858C79}"/>
              </a:ext>
            </a:extLst>
          </p:cNvPr>
          <p:cNvSpPr/>
          <p:nvPr/>
        </p:nvSpPr>
        <p:spPr>
          <a:xfrm>
            <a:off x="2543651" y="4930899"/>
            <a:ext cx="3497798" cy="816747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4422BB8-5EBC-4AD4-B4A4-80DBEBC3EA49}"/>
              </a:ext>
            </a:extLst>
          </p:cNvPr>
          <p:cNvSpPr/>
          <p:nvPr/>
        </p:nvSpPr>
        <p:spPr>
          <a:xfrm>
            <a:off x="2558249" y="2082648"/>
            <a:ext cx="3497798" cy="816747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C2D49BC-7564-4FCA-A496-93B0EE43ACE3}"/>
              </a:ext>
            </a:extLst>
          </p:cNvPr>
          <p:cNvSpPr/>
          <p:nvPr/>
        </p:nvSpPr>
        <p:spPr>
          <a:xfrm>
            <a:off x="-165716" y="5798789"/>
            <a:ext cx="12274858" cy="1069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Happy and Surprise have really good metrics for all neural networks.</a:t>
            </a: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Also, most of the neural networks built have good metrics in predicting Happy and Surprise expressions, but not for Disgust and Fear.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5F0936A-1162-4F3F-9252-84BAEED1E272}"/>
              </a:ext>
            </a:extLst>
          </p:cNvPr>
          <p:cNvSpPr/>
          <p:nvPr/>
        </p:nvSpPr>
        <p:spPr>
          <a:xfrm>
            <a:off x="1278384" y="2899395"/>
            <a:ext cx="905523" cy="66055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9D32C-221A-4829-9511-2216DC40E21F}"/>
              </a:ext>
            </a:extLst>
          </p:cNvPr>
          <p:cNvSpPr/>
          <p:nvPr/>
        </p:nvSpPr>
        <p:spPr>
          <a:xfrm>
            <a:off x="1155576" y="24508"/>
            <a:ext cx="905523" cy="66055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23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2" grpId="0"/>
      <p:bldP spid="3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3224FDC-C454-462C-BF1F-37542773F13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01413" y="65111"/>
            <a:ext cx="5894587" cy="27241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69AD3B8-3C0F-4F9B-940C-18C6E3A8D41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01413" y="2680032"/>
            <a:ext cx="5646933" cy="272414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9D211AD-15CB-45DA-9869-21DEB85002D8}"/>
              </a:ext>
            </a:extLst>
          </p:cNvPr>
          <p:cNvSpPr/>
          <p:nvPr/>
        </p:nvSpPr>
        <p:spPr>
          <a:xfrm>
            <a:off x="112635" y="5616424"/>
            <a:ext cx="104162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After batch normalization when compared to other neural networks overall metrics improved.</a:t>
            </a:r>
          </a:p>
          <a:p>
            <a:r>
              <a:rPr lang="en-US" dirty="0">
                <a:latin typeface="Times New Roman" panose="02020603050405020304" pitchFamily="18" charset="0"/>
              </a:rPr>
              <a:t>Sad and Neutral expressions, the metrics did not improve significantly.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AE61F7-92BD-482E-9205-EA74EFB1BCFE}"/>
              </a:ext>
            </a:extLst>
          </p:cNvPr>
          <p:cNvSpPr/>
          <p:nvPr/>
        </p:nvSpPr>
        <p:spPr>
          <a:xfrm>
            <a:off x="1287262" y="49653"/>
            <a:ext cx="905523" cy="66055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308CC4-9393-47C3-AE37-A7D34063AF61}"/>
              </a:ext>
            </a:extLst>
          </p:cNvPr>
          <p:cNvSpPr/>
          <p:nvPr/>
        </p:nvSpPr>
        <p:spPr>
          <a:xfrm>
            <a:off x="1242872" y="2695202"/>
            <a:ext cx="905523" cy="66055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523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35F98-E622-48DB-A4F1-C6A440503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483353" cy="1113005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Model’s prediction on real images.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CDB353E-71CB-4C31-B02C-4D383988B41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208" y="2112885"/>
            <a:ext cx="4257853" cy="38201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B7E0C05-DC9E-4EB0-9F49-1A236DD714E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256414" y="3652567"/>
            <a:ext cx="2382634" cy="20794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743B142-8EC7-4D55-A908-1FB58BD061EC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557486" y="4341180"/>
            <a:ext cx="1420922" cy="132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66E5898-C83E-4767-ACB8-C8EA8CD6CAD6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7978408" y="2132715"/>
            <a:ext cx="3911847" cy="382019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733BDD5-B303-42EA-A58C-3443279287F1}"/>
              </a:ext>
            </a:extLst>
          </p:cNvPr>
          <p:cNvSpPr/>
          <p:nvPr/>
        </p:nvSpPr>
        <p:spPr>
          <a:xfrm>
            <a:off x="8206315" y="6066274"/>
            <a:ext cx="34560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Good Prediction.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98D17E-8E55-4BB1-A6DC-A1F14BB22FFB}"/>
              </a:ext>
            </a:extLst>
          </p:cNvPr>
          <p:cNvSpPr/>
          <p:nvPr/>
        </p:nvSpPr>
        <p:spPr>
          <a:xfrm>
            <a:off x="838200" y="1610841"/>
            <a:ext cx="369486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Mr. Bean is Surprised 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89839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35F98-E622-48DB-A4F1-C6A440503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about this facial expression 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3869305-D1D7-4A85-AB8C-6D07440552A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144" y="1541185"/>
            <a:ext cx="4936322" cy="32172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E16359-3FE4-49A5-994D-2679E9E49C3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152009" y="2866748"/>
            <a:ext cx="1768527" cy="17373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DDD9FCC-C7BF-4E49-82D6-D82A607E632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920536" y="3429000"/>
            <a:ext cx="976543" cy="10014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C8EE62-1873-42DF-B288-ABB21CE3A46A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7897079" y="1541185"/>
            <a:ext cx="4211314" cy="427049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BEC3505-46DD-4B77-BADC-A29466D372CF}"/>
              </a:ext>
            </a:extLst>
          </p:cNvPr>
          <p:cNvSpPr/>
          <p:nvPr/>
        </p:nvSpPr>
        <p:spPr>
          <a:xfrm>
            <a:off x="7897079" y="5948280"/>
            <a:ext cx="285853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Prediction is wrong.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Mr. Bean has a Disgust look.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2198021-55DD-4E64-B93F-B85CE5C3BE9D}"/>
              </a:ext>
            </a:extLst>
          </p:cNvPr>
          <p:cNvSpPr/>
          <p:nvPr/>
        </p:nvSpPr>
        <p:spPr>
          <a:xfrm>
            <a:off x="713013" y="5627017"/>
            <a:ext cx="58209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hlinkClick r:id="rId6"/>
              </a:rPr>
              <a:t>OpenCV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is used to detect face, crop the image and resize it.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The resized image is feed it to the model to make prediction. 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E1868F-D1FE-4E2A-AB5E-5AF2A0C63964}"/>
              </a:ext>
            </a:extLst>
          </p:cNvPr>
          <p:cNvSpPr/>
          <p:nvPr/>
        </p:nvSpPr>
        <p:spPr>
          <a:xfrm>
            <a:off x="838200" y="4797931"/>
            <a:ext cx="369486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Disgusted Mr. Bean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68375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3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ECA6C-B2FD-4269-8D6F-540D87BB8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249" y="532660"/>
            <a:ext cx="11611993" cy="590365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 facial expressions are complex. 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are well trained in reading different expressions, just a few years old baby can tell the difference between happy and sad. 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question arises can a computer do the same, recognizing facial expressions of a person?</a:t>
            </a:r>
          </a:p>
          <a:p>
            <a:pPr marL="0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Intention:</a:t>
            </a:r>
          </a:p>
          <a:p>
            <a:pPr marL="457200" lvl="1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 person can understand facial expression through experience and training so can the computer. The intention is to create a classification model, which can predict a person’s facial expression.</a:t>
            </a:r>
          </a:p>
          <a:p>
            <a:pPr marL="0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Client:</a:t>
            </a:r>
          </a:p>
          <a:p>
            <a:pPr marL="457200" lvl="1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application that needs to classify a person’s facial expression according to a set of predefined labels, before and after an event or activity.</a:t>
            </a:r>
          </a:p>
          <a:p>
            <a:pPr marL="457200" lvl="1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of potential clients, are:</a:t>
            </a:r>
          </a:p>
          <a:p>
            <a:pPr marL="457200" lvl="1" indent="0" algn="just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Retail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used to evaluate customer interests</a:t>
            </a:r>
          </a:p>
          <a:p>
            <a:pPr marL="457200" lvl="1" indent="0" algn="just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Healthcare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used to assess patient’s emotional state</a:t>
            </a:r>
          </a:p>
          <a:p>
            <a:pPr marL="457200" lvl="1" indent="0" algn="just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Entertainment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used to monitor audience’s expressions during an entertaining performance.</a:t>
            </a:r>
          </a:p>
          <a:p>
            <a:pPr marL="0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689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33CE6-F3D4-4B77-AA53-0FD4F8A60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39253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418B5-624C-4E41-9D43-66A4774FC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233996"/>
            <a:ext cx="11173287" cy="526445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is imbalanced.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is good for image classification, but it needs a lot of examples to be trained on.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baseline neural network accuracy was less than 50% and it has very low precision and recall scores.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neural networks increased accuracy more than 50% but recall was still low for certain labels.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layers or nodes does not mean better results (they could be overfitting or byhearting).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Batch Normalization on each layer, metrics improved significantly especially for labels with low recall.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neural network with Batch Normalization had accuracy of 58.12% which is the best among the implemented architectures. </a:t>
            </a:r>
          </a:p>
        </p:txBody>
      </p:sp>
    </p:spTree>
    <p:extLst>
      <p:ext uri="{BB962C8B-B14F-4D97-AF65-F5344CB8AC3E}">
        <p14:creationId xmlns:p14="http://schemas.microsoft.com/office/powerpoint/2010/main" val="1896524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33CE6-F3D4-4B77-AA53-0FD4F8A60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Ideas for Further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418B5-624C-4E41-9D43-66A4774FC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samples to the minority classes in the dataset.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augmentation (blur, crop, flip, rotate, translate, etc.) techniques can be used when there are less number of samples for a class.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Instead of using a single model, an ensemble of multiple models can be used.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use pre-trained models for facial expressions by training them on the dataset. 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pre-trained models have certain patterns, features built-in one can replace the classification output layer and tune, or add few layers, according the dataset.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3773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33CE6-F3D4-4B77-AA53-0FD4F8A60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418B5-624C-4E41-9D43-66A4774FC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 can be used in real-time facial expression recognition such as on webcams or live pictures. The model can be linked up to any facial recognition software and make it to do predictions.</a:t>
            </a:r>
          </a:p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sales, clients can use the model to detect the change in facial to drive flash-deals in real time.</a:t>
            </a:r>
          </a:p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the model client can build an API (a REST API) to predict facial expressions. Using the API, a micro service can be provided in predicting facial expressions of person – FEAS (Facial Expression as a Service).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900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AEB96-E5AE-4685-B96E-FB9F04E2F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528580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A112D-EA67-4305-B267-A36BADB84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acquisition and wrangling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42B72-BF6D-4134-AFAF-E4A8E3AC4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7778"/>
            <a:ext cx="10515600" cy="438367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has been acquired from Kaggle competition.</a:t>
            </a:r>
          </a:p>
          <a:p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Facial Expression Recognition Challenge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dataset.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consists of labels, images and test category.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is clean, no cleaning was necessary.</a:t>
            </a:r>
          </a:p>
        </p:txBody>
      </p:sp>
    </p:spTree>
    <p:extLst>
      <p:ext uri="{BB962C8B-B14F-4D97-AF65-F5344CB8AC3E}">
        <p14:creationId xmlns:p14="http://schemas.microsoft.com/office/powerpoint/2010/main" val="3231880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35F98-E622-48DB-A4F1-C6A440503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249" y="58858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434392C-F0EA-40EC-AEFA-09E8616F35C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9701" y="1215469"/>
            <a:ext cx="5423701" cy="44270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55CD5CE-207C-4268-B23F-02723B682CC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402001" y="896505"/>
            <a:ext cx="5823751" cy="461313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5A62967-AD56-40EE-98D1-7AA2F03F2196}"/>
              </a:ext>
            </a:extLst>
          </p:cNvPr>
          <p:cNvSpPr/>
          <p:nvPr/>
        </p:nvSpPr>
        <p:spPr>
          <a:xfrm>
            <a:off x="6708003" y="5509642"/>
            <a:ext cx="52117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Lot of Happy examples.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Disgust has less examples.</a:t>
            </a:r>
          </a:p>
        </p:txBody>
      </p:sp>
    </p:spTree>
    <p:extLst>
      <p:ext uri="{BB962C8B-B14F-4D97-AF65-F5344CB8AC3E}">
        <p14:creationId xmlns:p14="http://schemas.microsoft.com/office/powerpoint/2010/main" val="1149707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A49E8B0-CA91-4787-8308-1055957ED38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08520" y="97654"/>
            <a:ext cx="8238477" cy="634246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B40A7A0-EE02-47CA-832A-3720119976DB}"/>
              </a:ext>
            </a:extLst>
          </p:cNvPr>
          <p:cNvSpPr/>
          <p:nvPr/>
        </p:nvSpPr>
        <p:spPr>
          <a:xfrm>
            <a:off x="145003" y="417882"/>
            <a:ext cx="366351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images with labels.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image is 48x48 pixels.</a:t>
            </a:r>
          </a:p>
        </p:txBody>
      </p:sp>
    </p:spTree>
    <p:extLst>
      <p:ext uri="{BB962C8B-B14F-4D97-AF65-F5344CB8AC3E}">
        <p14:creationId xmlns:p14="http://schemas.microsoft.com/office/powerpoint/2010/main" val="3844103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35F98-E622-48DB-A4F1-C6A440503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288" y="115901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for image classification. </a:t>
            </a:r>
          </a:p>
        </p:txBody>
      </p:sp>
      <p:pic>
        <p:nvPicPr>
          <p:cNvPr id="4" name="Content Placeholder 3" descr="http://www.techdesignforums.com/practice/files/2017/04/CS7830_fig2_print.jpg">
            <a:extLst>
              <a:ext uri="{FF2B5EF4-FFF2-40B4-BE49-F238E27FC236}">
                <a16:creationId xmlns:a16="http://schemas.microsoft.com/office/drawing/2014/main" id="{F2E602BE-E5FE-40A7-9BC2-B5950657450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3515" y="3745998"/>
            <a:ext cx="8655727" cy="285898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15124AC-5A1C-469A-91B6-1F6AF5FFD4B5}"/>
              </a:ext>
            </a:extLst>
          </p:cNvPr>
          <p:cNvSpPr/>
          <p:nvPr/>
        </p:nvSpPr>
        <p:spPr>
          <a:xfrm>
            <a:off x="0" y="1164237"/>
            <a:ext cx="11674135" cy="2858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Convolutional Neural Network (CNN) is a class of deep, feed-forward artificial neural networks, which is commonly applied to analyzing visual imagery. </a:t>
            </a: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CNNs was inspired by biological processes and used to imitate how our brains work in analyzing images.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typical CNN architecture contains:</a:t>
            </a: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Input</a:t>
            </a:r>
            <a:b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Convolutional layers</a:t>
            </a:r>
            <a:b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Dense layers (fully-connected layers)</a:t>
            </a:r>
            <a:b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Output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6068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1CD9899-9E32-4C4B-AE49-BB55D3E7BA3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60777" y="560688"/>
            <a:ext cx="5420444" cy="2068881"/>
          </a:xfrm>
          <a:prstGeom prst="rect">
            <a:avLst/>
          </a:prstGeom>
        </p:spPr>
      </p:pic>
      <p:pic>
        <p:nvPicPr>
          <p:cNvPr id="5" name="Content Placeholder 3" descr="A simple example of a deep neural network (Source: Synopsys)">
            <a:extLst>
              <a:ext uri="{FF2B5EF4-FFF2-40B4-BE49-F238E27FC236}">
                <a16:creationId xmlns:a16="http://schemas.microsoft.com/office/drawing/2014/main" id="{6F70A6FE-0C67-4497-A49D-7D3556A4ECAD}"/>
              </a:ext>
            </a:extLst>
          </p:cNvPr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2144" y="2672749"/>
            <a:ext cx="3655442" cy="151250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7C4702E-DEBA-492A-BDA4-8630E0ACD462}"/>
              </a:ext>
            </a:extLst>
          </p:cNvPr>
          <p:cNvSpPr/>
          <p:nvPr/>
        </p:nvSpPr>
        <p:spPr>
          <a:xfrm>
            <a:off x="755455" y="1315642"/>
            <a:ext cx="38266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Convolutional layers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(generates features, similar to our eyes)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9DD4FE-ED84-4A3A-9EC4-D20108363737}"/>
              </a:ext>
            </a:extLst>
          </p:cNvPr>
          <p:cNvSpPr/>
          <p:nvPr/>
        </p:nvSpPr>
        <p:spPr>
          <a:xfrm>
            <a:off x="480247" y="560688"/>
            <a:ext cx="4072544" cy="374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Input is the image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58398BC-72B1-45DD-A24E-65E60BA3E657}"/>
              </a:ext>
            </a:extLst>
          </p:cNvPr>
          <p:cNvSpPr/>
          <p:nvPr/>
        </p:nvSpPr>
        <p:spPr>
          <a:xfrm>
            <a:off x="755455" y="2825780"/>
            <a:ext cx="42249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Dense layers (fully-connected layers)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6592A59-FE15-4951-BD78-CD7E51A89378}"/>
              </a:ext>
            </a:extLst>
          </p:cNvPr>
          <p:cNvSpPr/>
          <p:nvPr/>
        </p:nvSpPr>
        <p:spPr>
          <a:xfrm>
            <a:off x="480247" y="4185251"/>
            <a:ext cx="3470316" cy="374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Output contains labelled classes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AB4FCA8-BB99-421D-91BD-424572C9F578}"/>
              </a:ext>
            </a:extLst>
          </p:cNvPr>
          <p:cNvSpPr/>
          <p:nvPr/>
        </p:nvSpPr>
        <p:spPr>
          <a:xfrm>
            <a:off x="480247" y="5266810"/>
            <a:ext cx="11513485" cy="1226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Keras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is used to create models.</a:t>
            </a: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high-level neural networks API, written in Python and capable of running on top of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TensorFlow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CNTK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or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Theano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936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35F98-E622-48DB-A4F1-C6A440503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731276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Neural Network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25A4ADE-E149-4A63-AF77-D636282E086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54676" y="1591900"/>
            <a:ext cx="8077200" cy="26384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B7FE19-2899-4D53-8BFB-D36F54E82AF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893276" y="4230325"/>
            <a:ext cx="4038600" cy="18739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D519741-FB3D-4590-850D-F07117DD4525}"/>
              </a:ext>
            </a:extLst>
          </p:cNvPr>
          <p:cNvSpPr/>
          <p:nvPr/>
        </p:nvSpPr>
        <p:spPr>
          <a:xfrm>
            <a:off x="838199" y="4105467"/>
            <a:ext cx="705507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Base Architecture;</a:t>
            </a:r>
          </a:p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Input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Convolutions with max-pooling and dropout of 25%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Dense layers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Note: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Dropout is used “to prevent over-fitting”, adding penalty to loss function.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approach to regularization.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846001-2BA2-4666-B095-6020678B9225}"/>
              </a:ext>
            </a:extLst>
          </p:cNvPr>
          <p:cNvSpPr/>
          <p:nvPr/>
        </p:nvSpPr>
        <p:spPr>
          <a:xfrm>
            <a:off x="7893276" y="1018287"/>
            <a:ext cx="47584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Keras.callbacks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used for Early Stopping.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“Adam” optimizer is used.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D33E26-8659-4EF0-A17D-BEE7B836AE22}"/>
              </a:ext>
            </a:extLst>
          </p:cNvPr>
          <p:cNvSpPr/>
          <p:nvPr/>
        </p:nvSpPr>
        <p:spPr>
          <a:xfrm>
            <a:off x="7893276" y="6229158"/>
            <a:ext cx="4038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Recall’s are pretty low for Disgust, Fear.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872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35F98-E622-48DB-A4F1-C6A440503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175159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Neural Network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F5519D1-23CB-4FF8-8AEE-5D21C30CF3C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3649" y="1524231"/>
            <a:ext cx="8048625" cy="26479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7A1F7C3-87AD-499D-86FE-34BDBC415F9F}"/>
              </a:ext>
            </a:extLst>
          </p:cNvPr>
          <p:cNvSpPr/>
          <p:nvPr/>
        </p:nvSpPr>
        <p:spPr>
          <a:xfrm>
            <a:off x="838200" y="4172181"/>
            <a:ext cx="754232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Deep Neural Network Architecture;</a:t>
            </a:r>
          </a:p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Input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Convolutions with max-pooling and dropout of 25% after 2 convolutions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Dense layers with dropout of 25% after 2 layers (256 nodes)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EF885A-3A29-4745-86C9-235E3C64AB36}"/>
              </a:ext>
            </a:extLst>
          </p:cNvPr>
          <p:cNvSpPr/>
          <p:nvPr/>
        </p:nvSpPr>
        <p:spPr>
          <a:xfrm>
            <a:off x="7762043" y="1154899"/>
            <a:ext cx="39202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Training stopped around 42 epoch.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825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1588</TotalTime>
  <Words>993</Words>
  <Application>Microsoft Office PowerPoint</Application>
  <PresentationFormat>Widescreen</PresentationFormat>
  <Paragraphs>107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Times New Roman</vt:lpstr>
      <vt:lpstr>Office Theme</vt:lpstr>
      <vt:lpstr>FACIAL EXPRESSION RECOGNITION</vt:lpstr>
      <vt:lpstr>PowerPoint Presentation</vt:lpstr>
      <vt:lpstr>Data acquisition and wrangling</vt:lpstr>
      <vt:lpstr>Exploratory Data Analysis</vt:lpstr>
      <vt:lpstr>PowerPoint Presentation</vt:lpstr>
      <vt:lpstr>Deep learning for image classification. </vt:lpstr>
      <vt:lpstr>PowerPoint Presentation</vt:lpstr>
      <vt:lpstr>Base Neural Network</vt:lpstr>
      <vt:lpstr>Deep Neural Network</vt:lpstr>
      <vt:lpstr>Deep Neural Network with Batch Normalization </vt:lpstr>
      <vt:lpstr>PowerPoint Presentation</vt:lpstr>
      <vt:lpstr>Confusion Matrix, Classification Report</vt:lpstr>
      <vt:lpstr>PowerPoint Presentation</vt:lpstr>
      <vt:lpstr>Model Comparisons.</vt:lpstr>
      <vt:lpstr>PowerPoint Presentation</vt:lpstr>
      <vt:lpstr>PowerPoint Presentation</vt:lpstr>
      <vt:lpstr>PowerPoint Presentation</vt:lpstr>
      <vt:lpstr>Model’s prediction on real images.</vt:lpstr>
      <vt:lpstr>What about this facial expression ?</vt:lpstr>
      <vt:lpstr>Findings</vt:lpstr>
      <vt:lpstr>Ideas for Further Research</vt:lpstr>
      <vt:lpstr>Client Recommendations</vt:lpstr>
      <vt:lpstr>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Rahul Ambati</dc:creator>
  <cp:lastModifiedBy>Rahul Ambati</cp:lastModifiedBy>
  <cp:revision>119</cp:revision>
  <dcterms:created xsi:type="dcterms:W3CDTF">2018-07-13T04:13:29Z</dcterms:created>
  <dcterms:modified xsi:type="dcterms:W3CDTF">2018-07-14T22:45:59Z</dcterms:modified>
</cp:coreProperties>
</file>