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6" r:id="rId1"/>
  </p:sldMasterIdLst>
  <p:sldIdLst>
    <p:sldId id="256" r:id="rId2"/>
    <p:sldId id="258" r:id="rId3"/>
    <p:sldId id="261" r:id="rId4"/>
    <p:sldId id="262" r:id="rId5"/>
    <p:sldId id="263" r:id="rId6"/>
    <p:sldId id="264" r:id="rId7"/>
    <p:sldId id="265" r:id="rId8"/>
    <p:sldId id="266" r:id="rId9"/>
    <p:sldId id="276" r:id="rId10"/>
    <p:sldId id="267" r:id="rId11"/>
    <p:sldId id="270" r:id="rId12"/>
    <p:sldId id="271" r:id="rId13"/>
    <p:sldId id="272" r:id="rId14"/>
    <p:sldId id="273" r:id="rId15"/>
    <p:sldId id="274" r:id="rId16"/>
    <p:sldId id="275" r:id="rId17"/>
    <p:sldId id="277" r:id="rId18"/>
    <p:sldId id="278"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p:cViewPr varScale="1">
        <p:scale>
          <a:sx n="107" d="100"/>
          <a:sy n="107" d="100"/>
        </p:scale>
        <p:origin x="138" y="132"/>
      </p:cViewPr>
      <p:guideLst/>
    </p:cSldViewPr>
  </p:slideViewPr>
  <p:outlineViewPr>
    <p:cViewPr>
      <p:scale>
        <a:sx n="33" d="100"/>
        <a:sy n="33" d="100"/>
      </p:scale>
      <p:origin x="0" y="-272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4BF3-FA20-4FA9-96A4-3FE292AD1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AC9F6-0D57-453D-8071-259CEAF86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0971E-7E05-4AD0-882B-9846B21D48B5}"/>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B3A82DD8-2899-4DAF-8B41-D641B0556E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79E9F6-52B7-49E6-B0D0-BEFA0AD981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1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76AF-83A1-4401-91E5-0F5BF74A1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0272E9-585E-49AB-8116-21AC0D8C2F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A7A7E-C5FC-48FB-9AA7-FBAE373887C1}"/>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D57D04AC-6711-4375-B4AB-E863BD717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9ADD7F-1819-4E8E-B676-8233D69456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C4845-908D-4935-AB2F-A97DCD3997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FA846-EB91-4CB4-AF46-058926CE1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03D23-375E-48DC-B893-91538E91A8DF}"/>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2616B53A-3617-40F3-8D3A-FAE15A0571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94F5C6-A35A-4767-91FB-A93F4DF50C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89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3C17-2689-485D-B841-A8BC9DF3E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55607-1353-4198-8051-25522E5064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22572-D2E8-4D75-BCC2-02A5EA73875C}"/>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A9E23517-1E13-4AF0-BBCE-F1D31025DC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595756-8E3D-4CD4-B0D8-41FF7AE8C5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21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B89E-B963-4015-9ADD-55216DEEA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2045B9-E916-433E-9BE7-1098AB3B8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727DCA-C6B6-414F-A7C1-33A6F58A50A4}"/>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B9362C72-4ABE-4A14-B251-329CB9C0EA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4B8A81-E6CE-4574-B7BD-11C1B0A463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33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1A3D-DE81-4CD8-B650-468A21D38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5E206-BADF-42F0-A8C1-41B542A9DB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C496A-E6E3-4865-A7EC-9FBE0DD174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191AE-F07A-4833-BECC-1609F22BAD64}"/>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6" name="Footer Placeholder 5">
            <a:extLst>
              <a:ext uri="{FF2B5EF4-FFF2-40B4-BE49-F238E27FC236}">
                <a16:creationId xmlns:a16="http://schemas.microsoft.com/office/drawing/2014/main" id="{E59C64BB-3E31-4E5B-A5C5-F3257F0839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8DD010-925A-4087-96C2-FDB0EB8749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7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6C0-1074-488C-A1BF-A0BC009AE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78162-985F-4579-8BEF-11630A41D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55EDE6-6A8C-451B-A672-66EF71F42B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9F74A-5228-487E-ABF5-2AB2D3F05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9572C8-2049-4A84-9F27-0AF45409D7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11A7F-5ED5-4411-BBB7-75054BA569C7}"/>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8" name="Footer Placeholder 7">
            <a:extLst>
              <a:ext uri="{FF2B5EF4-FFF2-40B4-BE49-F238E27FC236}">
                <a16:creationId xmlns:a16="http://schemas.microsoft.com/office/drawing/2014/main" id="{9160095D-C22D-4845-8425-3074BC3B4F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094B4D-0EF5-4691-A59C-EC153ABAA66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40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3E52-D469-4CD3-A477-D8AB35835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FB8DB-220A-452A-AA0C-F3FA4F25D2D7}"/>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4" name="Footer Placeholder 3">
            <a:extLst>
              <a:ext uri="{FF2B5EF4-FFF2-40B4-BE49-F238E27FC236}">
                <a16:creationId xmlns:a16="http://schemas.microsoft.com/office/drawing/2014/main" id="{79D427F1-F48C-48D5-AF97-A449686BBC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D81951-A162-41CA-8A90-89C8D82EC0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84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07D13-4002-4D8D-9CC0-4ACAD4B87191}"/>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3" name="Footer Placeholder 2">
            <a:extLst>
              <a:ext uri="{FF2B5EF4-FFF2-40B4-BE49-F238E27FC236}">
                <a16:creationId xmlns:a16="http://schemas.microsoft.com/office/drawing/2014/main" id="{981E713B-1C0A-4167-AF86-C50407358CA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3D1CCB-3AD0-4E11-82F5-7C125AD7AE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89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6332-6F2D-481A-8DC5-6D3B846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900DF8-B589-4D4D-8455-98E98BA52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236CA-A7ED-4F5D-A568-C3B2C994D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8C6D51-6B40-4ED4-B60D-E6A725E8AC7F}"/>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6" name="Footer Placeholder 5">
            <a:extLst>
              <a:ext uri="{FF2B5EF4-FFF2-40B4-BE49-F238E27FC236}">
                <a16:creationId xmlns:a16="http://schemas.microsoft.com/office/drawing/2014/main" id="{692A3711-649B-460D-BA1C-3DC98487D1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168712-4530-4054-8486-4EDB28292E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8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DF97-BD67-448E-905D-5B724D362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7DC93-B569-4044-8F41-3DECDEF05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4587B-0E9F-4F45-B656-0185C6242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F36504-9343-4725-8B5A-2BE44D22DEDB}"/>
              </a:ext>
            </a:extLst>
          </p:cNvPr>
          <p:cNvSpPr>
            <a:spLocks noGrp="1"/>
          </p:cNvSpPr>
          <p:nvPr>
            <p:ph type="dt" sz="half" idx="10"/>
          </p:nvPr>
        </p:nvSpPr>
        <p:spPr/>
        <p:txBody>
          <a:bodyPr/>
          <a:lstStyle/>
          <a:p>
            <a:fld id="{B61BEF0D-F0BB-DE4B-95CE-6DB70DBA9567}" type="datetimeFigureOut">
              <a:rPr lang="en-US" smtClean="0"/>
              <a:pPr/>
              <a:t>5/30/2018</a:t>
            </a:fld>
            <a:endParaRPr lang="en-US" dirty="0"/>
          </a:p>
        </p:txBody>
      </p:sp>
      <p:sp>
        <p:nvSpPr>
          <p:cNvPr id="6" name="Footer Placeholder 5">
            <a:extLst>
              <a:ext uri="{FF2B5EF4-FFF2-40B4-BE49-F238E27FC236}">
                <a16:creationId xmlns:a16="http://schemas.microsoft.com/office/drawing/2014/main" id="{C08F89BF-8557-44A1-BD48-40CE821D4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CB98BB-77F0-47AA-9CBE-CC9EAD70E9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9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86B14-5B0F-4D58-B5F9-108642E03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81796-3EE3-409E-B6F3-6D035CD8D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70A14-5A71-4E69-AB62-12DB80571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5/30/2018</a:t>
            </a:fld>
            <a:endParaRPr lang="en-US" dirty="0"/>
          </a:p>
        </p:txBody>
      </p:sp>
      <p:sp>
        <p:nvSpPr>
          <p:cNvPr id="5" name="Footer Placeholder 4">
            <a:extLst>
              <a:ext uri="{FF2B5EF4-FFF2-40B4-BE49-F238E27FC236}">
                <a16:creationId xmlns:a16="http://schemas.microsoft.com/office/drawing/2014/main" id="{8AF7C687-22F0-49CF-B050-A3AA5C98C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B1EA5A-A74A-4276-A01A-C566C6F86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429051"/>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EEC-567B-4254-943B-8E0215D07ED6}"/>
              </a:ext>
            </a:extLst>
          </p:cNvPr>
          <p:cNvSpPr>
            <a:spLocks noGrp="1"/>
          </p:cNvSpPr>
          <p:nvPr>
            <p:ph type="ctrTitle"/>
          </p:nvPr>
        </p:nvSpPr>
        <p:spPr>
          <a:xfrm>
            <a:off x="1097280" y="758952"/>
            <a:ext cx="10058400" cy="2567844"/>
          </a:xfrm>
        </p:spPr>
        <p:txBody>
          <a:bodyPr/>
          <a:lstStyle/>
          <a:p>
            <a:r>
              <a:rPr lang="en-US" dirty="0"/>
              <a:t>Thyroid Classification</a:t>
            </a:r>
          </a:p>
        </p:txBody>
      </p:sp>
      <p:sp>
        <p:nvSpPr>
          <p:cNvPr id="3" name="Subtitle 2">
            <a:extLst>
              <a:ext uri="{FF2B5EF4-FFF2-40B4-BE49-F238E27FC236}">
                <a16:creationId xmlns:a16="http://schemas.microsoft.com/office/drawing/2014/main" id="{C65AA57E-B61B-44BB-A1D3-73C2BE57D45B}"/>
              </a:ext>
            </a:extLst>
          </p:cNvPr>
          <p:cNvSpPr>
            <a:spLocks noGrp="1"/>
          </p:cNvSpPr>
          <p:nvPr>
            <p:ph type="subTitle" idx="1"/>
          </p:nvPr>
        </p:nvSpPr>
        <p:spPr>
          <a:xfrm>
            <a:off x="1777464" y="3531205"/>
            <a:ext cx="8637072" cy="1997141"/>
          </a:xfrm>
        </p:spPr>
        <p:txBody>
          <a:bodyPr/>
          <a:lstStyle/>
          <a:p>
            <a:r>
              <a:rPr lang="en-US" dirty="0"/>
              <a:t>Data Science Intensive Capstone Project</a:t>
            </a:r>
          </a:p>
          <a:p>
            <a:endParaRPr lang="en-US" dirty="0"/>
          </a:p>
          <a:p>
            <a:endParaRPr lang="en-US" dirty="0"/>
          </a:p>
          <a:p>
            <a:r>
              <a:rPr lang="en-US" dirty="0"/>
              <a:t>Rahul Ambati</a:t>
            </a:r>
          </a:p>
        </p:txBody>
      </p:sp>
    </p:spTree>
    <p:extLst>
      <p:ext uri="{BB962C8B-B14F-4D97-AF65-F5344CB8AC3E}">
        <p14:creationId xmlns:p14="http://schemas.microsoft.com/office/powerpoint/2010/main" val="173348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Classification Algorithms and Techniques used</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normAutofit/>
          </a:bodyPr>
          <a:lstStyle/>
          <a:p>
            <a:pPr marL="0" indent="0">
              <a:buNone/>
            </a:pPr>
            <a:r>
              <a:rPr lang="en-US" dirty="0"/>
              <a:t>Logistic Regression</a:t>
            </a:r>
          </a:p>
          <a:p>
            <a:pPr lvl="1"/>
            <a:r>
              <a:rPr lang="en-US" dirty="0"/>
              <a:t>Tuning hyper-parameters</a:t>
            </a:r>
          </a:p>
          <a:p>
            <a:pPr lvl="1"/>
            <a:r>
              <a:rPr lang="en-US" dirty="0"/>
              <a:t>Applying Regularizations</a:t>
            </a:r>
          </a:p>
          <a:p>
            <a:pPr lvl="1"/>
            <a:r>
              <a:rPr lang="en-US" dirty="0"/>
              <a:t>Resampled data using SMOTE </a:t>
            </a:r>
          </a:p>
          <a:p>
            <a:pPr marL="0" indent="0">
              <a:buNone/>
            </a:pPr>
            <a:r>
              <a:rPr lang="en-US" dirty="0"/>
              <a:t>Random Forest Classifier</a:t>
            </a:r>
          </a:p>
          <a:p>
            <a:pPr lvl="1"/>
            <a:r>
              <a:rPr lang="en-US" dirty="0"/>
              <a:t>Resampled data using SMOTE</a:t>
            </a:r>
          </a:p>
          <a:p>
            <a:pPr lvl="1"/>
            <a:r>
              <a:rPr lang="en-US" dirty="0"/>
              <a:t>Resampled data using </a:t>
            </a:r>
            <a:r>
              <a:rPr lang="en-US" dirty="0" err="1"/>
              <a:t>RandomUnderSampler</a:t>
            </a:r>
            <a:endParaRPr lang="en-US" dirty="0"/>
          </a:p>
          <a:p>
            <a:pPr lvl="1"/>
            <a:r>
              <a:rPr lang="en-US" dirty="0"/>
              <a:t>Resampled data using SMOTEENN</a:t>
            </a:r>
          </a:p>
          <a:p>
            <a:pPr lvl="1"/>
            <a:r>
              <a:rPr lang="en-US" dirty="0"/>
              <a:t>Tuning hyper-parameters after applying SMOTE</a:t>
            </a:r>
          </a:p>
        </p:txBody>
      </p:sp>
    </p:spTree>
    <p:extLst>
      <p:ext uri="{BB962C8B-B14F-4D97-AF65-F5344CB8AC3E}">
        <p14:creationId xmlns:p14="http://schemas.microsoft.com/office/powerpoint/2010/main" val="2795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Logistic Regression</a:t>
            </a:r>
          </a:p>
        </p:txBody>
      </p:sp>
      <p:sp>
        <p:nvSpPr>
          <p:cNvPr id="6" name="Content Placeholder 5">
            <a:extLst>
              <a:ext uri="{FF2B5EF4-FFF2-40B4-BE49-F238E27FC236}">
                <a16:creationId xmlns:a16="http://schemas.microsoft.com/office/drawing/2014/main" id="{ABC0800B-4DCA-49BC-A14A-CE984661464C}"/>
              </a:ext>
            </a:extLst>
          </p:cNvPr>
          <p:cNvSpPr>
            <a:spLocks noGrp="1"/>
          </p:cNvSpPr>
          <p:nvPr>
            <p:ph idx="1"/>
          </p:nvPr>
        </p:nvSpPr>
        <p:spPr>
          <a:xfrm>
            <a:off x="838200" y="1417739"/>
            <a:ext cx="4798502" cy="4759224"/>
          </a:xfrm>
        </p:spPr>
        <p:txBody>
          <a:bodyPr>
            <a:normAutofit/>
          </a:bodyPr>
          <a:lstStyle/>
          <a:p>
            <a:r>
              <a:rPr lang="en-US" sz="2400" dirty="0"/>
              <a:t>Recall for class 2 is low.</a:t>
            </a:r>
          </a:p>
          <a:p>
            <a:r>
              <a:rPr lang="en-US" sz="2400" dirty="0"/>
              <a:t>After applying SMOTE recall improved significantly.</a:t>
            </a:r>
          </a:p>
        </p:txBody>
      </p:sp>
      <p:pic>
        <p:nvPicPr>
          <p:cNvPr id="7" name="Picture 6">
            <a:extLst>
              <a:ext uri="{FF2B5EF4-FFF2-40B4-BE49-F238E27FC236}">
                <a16:creationId xmlns:a16="http://schemas.microsoft.com/office/drawing/2014/main" id="{48C117AB-9FE9-4CF4-A4E2-96B3D88CBF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6702" y="-44389"/>
            <a:ext cx="6555297" cy="6761527"/>
          </a:xfrm>
          <a:prstGeom prst="rect">
            <a:avLst/>
          </a:prstGeom>
          <a:noFill/>
          <a:ln>
            <a:noFill/>
          </a:ln>
        </p:spPr>
      </p:pic>
      <p:sp>
        <p:nvSpPr>
          <p:cNvPr id="8" name="Arrow: Right 7">
            <a:extLst>
              <a:ext uri="{FF2B5EF4-FFF2-40B4-BE49-F238E27FC236}">
                <a16:creationId xmlns:a16="http://schemas.microsoft.com/office/drawing/2014/main" id="{3660AD5C-91BB-4363-B1B3-284D0F6E44A3}"/>
              </a:ext>
            </a:extLst>
          </p:cNvPr>
          <p:cNvSpPr/>
          <p:nvPr/>
        </p:nvSpPr>
        <p:spPr>
          <a:xfrm>
            <a:off x="10250646" y="3112314"/>
            <a:ext cx="302004" cy="2684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5B65BDB-D132-4BF7-AFE4-B91F6918D3BE}"/>
              </a:ext>
            </a:extLst>
          </p:cNvPr>
          <p:cNvSpPr/>
          <p:nvPr/>
        </p:nvSpPr>
        <p:spPr>
          <a:xfrm>
            <a:off x="10250646" y="4179114"/>
            <a:ext cx="302004" cy="2684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55D4F56-4760-478C-8D2A-76CBF1553E98}"/>
              </a:ext>
            </a:extLst>
          </p:cNvPr>
          <p:cNvSpPr/>
          <p:nvPr/>
        </p:nvSpPr>
        <p:spPr>
          <a:xfrm>
            <a:off x="8974471" y="3663127"/>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B2E35C5-185B-4544-92F3-1FCB6DB6913A}"/>
              </a:ext>
            </a:extLst>
          </p:cNvPr>
          <p:cNvSpPr/>
          <p:nvPr/>
        </p:nvSpPr>
        <p:spPr>
          <a:xfrm>
            <a:off x="9008027" y="1462721"/>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177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Over-fitting analysis </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0" y="1690688"/>
            <a:ext cx="4253917" cy="4486275"/>
          </a:xfrm>
        </p:spPr>
        <p:txBody>
          <a:bodyPr>
            <a:normAutofit/>
          </a:bodyPr>
          <a:lstStyle/>
          <a:p>
            <a:r>
              <a:rPr lang="en-US" sz="2400" dirty="0"/>
              <a:t>For Class 1 and 2 we see over-fitting happening.</a:t>
            </a:r>
          </a:p>
          <a:p>
            <a:r>
              <a:rPr lang="en-US" sz="2400" dirty="0"/>
              <a:t>After applying SMOTE we see some change but, over-fitting </a:t>
            </a:r>
            <a:r>
              <a:rPr lang="en-US" sz="2400"/>
              <a:t>still exists.</a:t>
            </a:r>
            <a:endParaRPr lang="en-US" sz="2400" dirty="0"/>
          </a:p>
          <a:p>
            <a:r>
              <a:rPr lang="en-US" sz="2400" dirty="0"/>
              <a:t>Class 3 has the highest metrics amongst the classes.</a:t>
            </a:r>
          </a:p>
        </p:txBody>
      </p:sp>
      <p:pic>
        <p:nvPicPr>
          <p:cNvPr id="5" name="Picture 4">
            <a:extLst>
              <a:ext uri="{FF2B5EF4-FFF2-40B4-BE49-F238E27FC236}">
                <a16:creationId xmlns:a16="http://schemas.microsoft.com/office/drawing/2014/main" id="{7B5257CC-FB2F-4B05-85C4-419DC6C408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2117" y="1623074"/>
            <a:ext cx="6913927" cy="3611851"/>
          </a:xfrm>
          <a:prstGeom prst="rect">
            <a:avLst/>
          </a:prstGeom>
          <a:noFill/>
          <a:ln>
            <a:noFill/>
          </a:ln>
        </p:spPr>
      </p:pic>
    </p:spTree>
    <p:extLst>
      <p:ext uri="{BB962C8B-B14F-4D97-AF65-F5344CB8AC3E}">
        <p14:creationId xmlns:p14="http://schemas.microsoft.com/office/powerpoint/2010/main" val="403881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Feature Contribution</a:t>
            </a:r>
          </a:p>
        </p:txBody>
      </p:sp>
      <p:pic>
        <p:nvPicPr>
          <p:cNvPr id="4" name="Content Placeholder 3">
            <a:extLst>
              <a:ext uri="{FF2B5EF4-FFF2-40B4-BE49-F238E27FC236}">
                <a16:creationId xmlns:a16="http://schemas.microsoft.com/office/drawing/2014/main" id="{AD66AC66-919D-48A3-9436-F5B1ABE93A72}"/>
              </a:ext>
            </a:extLst>
          </p:cNvPr>
          <p:cNvPicPr>
            <a:picLocks noGrp="1"/>
          </p:cNvPicPr>
          <p:nvPr>
            <p:ph idx="1"/>
          </p:nvPr>
        </p:nvPicPr>
        <p:blipFill>
          <a:blip r:embed="rId2"/>
          <a:stretch>
            <a:fillRect/>
          </a:stretch>
        </p:blipFill>
        <p:spPr>
          <a:xfrm>
            <a:off x="838200" y="1971413"/>
            <a:ext cx="5043888" cy="4225794"/>
          </a:xfrm>
          <a:prstGeom prst="rect">
            <a:avLst/>
          </a:prstGeom>
        </p:spPr>
      </p:pic>
      <p:pic>
        <p:nvPicPr>
          <p:cNvPr id="5" name="Picture 4">
            <a:extLst>
              <a:ext uri="{FF2B5EF4-FFF2-40B4-BE49-F238E27FC236}">
                <a16:creationId xmlns:a16="http://schemas.microsoft.com/office/drawing/2014/main" id="{2277487B-692A-4ACB-B836-FF793FD20F15}"/>
              </a:ext>
            </a:extLst>
          </p:cNvPr>
          <p:cNvPicPr/>
          <p:nvPr/>
        </p:nvPicPr>
        <p:blipFill>
          <a:blip r:embed="rId3"/>
          <a:stretch>
            <a:fillRect/>
          </a:stretch>
        </p:blipFill>
        <p:spPr>
          <a:xfrm>
            <a:off x="5920752" y="1971413"/>
            <a:ext cx="5043888" cy="4225794"/>
          </a:xfrm>
          <a:prstGeom prst="rect">
            <a:avLst/>
          </a:prstGeom>
        </p:spPr>
      </p:pic>
    </p:spTree>
    <p:extLst>
      <p:ext uri="{BB962C8B-B14F-4D97-AF65-F5344CB8AC3E}">
        <p14:creationId xmlns:p14="http://schemas.microsoft.com/office/powerpoint/2010/main" val="32384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BE5ECFED-BCE7-4F7C-8BCB-78327804CEE8}"/>
              </a:ext>
            </a:extLst>
          </p:cNvPr>
          <p:cNvPicPr>
            <a:picLocks noGrp="1"/>
          </p:cNvPicPr>
          <p:nvPr>
            <p:ph idx="1"/>
          </p:nvPr>
        </p:nvPicPr>
        <p:blipFill>
          <a:blip r:embed="rId2"/>
          <a:stretch>
            <a:fillRect/>
          </a:stretch>
        </p:blipFill>
        <p:spPr>
          <a:xfrm>
            <a:off x="838200" y="1782967"/>
            <a:ext cx="6342776" cy="5003727"/>
          </a:xfrm>
          <a:prstGeom prst="rect">
            <a:avLst/>
          </a:prstGeom>
        </p:spPr>
      </p:pic>
    </p:spTree>
    <p:extLst>
      <p:ext uri="{BB962C8B-B14F-4D97-AF65-F5344CB8AC3E}">
        <p14:creationId xmlns:p14="http://schemas.microsoft.com/office/powerpoint/2010/main" val="383098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a:xfrm>
            <a:off x="838200" y="365125"/>
            <a:ext cx="4472031" cy="1325563"/>
          </a:xfrm>
        </p:spPr>
        <p:txBody>
          <a:bodyPr>
            <a:normAutofit/>
          </a:bodyPr>
          <a:lstStyle/>
          <a:p>
            <a:r>
              <a:rPr lang="en-US" dirty="0"/>
              <a:t>Random Forest Classifier</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0" y="1825625"/>
            <a:ext cx="4472031" cy="4667250"/>
          </a:xfrm>
        </p:spPr>
        <p:txBody>
          <a:bodyPr>
            <a:normAutofit/>
          </a:bodyPr>
          <a:lstStyle/>
          <a:p>
            <a:r>
              <a:rPr lang="en-US" sz="2400" dirty="0"/>
              <a:t>Default classifier performance is good.</a:t>
            </a:r>
          </a:p>
          <a:p>
            <a:r>
              <a:rPr lang="en-US" sz="2400" dirty="0"/>
              <a:t>Classifier trained using re-sampling techniques.</a:t>
            </a:r>
          </a:p>
          <a:p>
            <a:r>
              <a:rPr lang="en-US" sz="2400" dirty="0"/>
              <a:t>Classifier trained using SMOTE has a high recall (100%)</a:t>
            </a:r>
          </a:p>
          <a:p>
            <a:r>
              <a:rPr lang="en-US" sz="2400" dirty="0"/>
              <a:t>Classifier hyper-tuned and trained using SMOTE has similar metric.</a:t>
            </a:r>
          </a:p>
        </p:txBody>
      </p:sp>
      <p:pic>
        <p:nvPicPr>
          <p:cNvPr id="5" name="Picture 4">
            <a:extLst>
              <a:ext uri="{FF2B5EF4-FFF2-40B4-BE49-F238E27FC236}">
                <a16:creationId xmlns:a16="http://schemas.microsoft.com/office/drawing/2014/main" id="{BB9694AA-4093-4F7A-B5E8-2DED737B81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0231" y="0"/>
            <a:ext cx="6881769" cy="6858000"/>
          </a:xfrm>
          <a:prstGeom prst="rect">
            <a:avLst/>
          </a:prstGeom>
          <a:noFill/>
          <a:ln>
            <a:noFill/>
          </a:ln>
        </p:spPr>
      </p:pic>
      <p:sp>
        <p:nvSpPr>
          <p:cNvPr id="6" name="Arrow: Right 5">
            <a:extLst>
              <a:ext uri="{FF2B5EF4-FFF2-40B4-BE49-F238E27FC236}">
                <a16:creationId xmlns:a16="http://schemas.microsoft.com/office/drawing/2014/main" id="{ACCFDEED-721B-47D1-B452-575064C9355B}"/>
              </a:ext>
            </a:extLst>
          </p:cNvPr>
          <p:cNvSpPr/>
          <p:nvPr/>
        </p:nvSpPr>
        <p:spPr>
          <a:xfrm>
            <a:off x="9126871" y="642021"/>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DB7B237-D6D3-4B14-979A-8C26B945D619}"/>
              </a:ext>
            </a:extLst>
          </p:cNvPr>
          <p:cNvSpPr/>
          <p:nvPr/>
        </p:nvSpPr>
        <p:spPr>
          <a:xfrm>
            <a:off x="9126871" y="2901127"/>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32E79D6-2837-4B9D-8006-B272FA7C388A}"/>
              </a:ext>
            </a:extLst>
          </p:cNvPr>
          <p:cNvSpPr/>
          <p:nvPr/>
        </p:nvSpPr>
        <p:spPr>
          <a:xfrm>
            <a:off x="9126871" y="5160233"/>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ECF5AA2-A7E3-4D1E-918D-EAF6D1593E0B}"/>
              </a:ext>
            </a:extLst>
          </p:cNvPr>
          <p:cNvSpPr/>
          <p:nvPr/>
        </p:nvSpPr>
        <p:spPr>
          <a:xfrm rot="5400000">
            <a:off x="11170824" y="693933"/>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08FCA2D-89D8-48B7-93C5-E974993EDC42}"/>
              </a:ext>
            </a:extLst>
          </p:cNvPr>
          <p:cNvSpPr/>
          <p:nvPr/>
        </p:nvSpPr>
        <p:spPr>
          <a:xfrm rot="5400000">
            <a:off x="11170824" y="2946805"/>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20CC302-BEE4-4526-96E4-BF27D7316C08}"/>
              </a:ext>
            </a:extLst>
          </p:cNvPr>
          <p:cNvSpPr/>
          <p:nvPr/>
        </p:nvSpPr>
        <p:spPr>
          <a:xfrm rot="5400000">
            <a:off x="11170824" y="5187982"/>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95A071D-CFF2-4E0D-8E44-539AE6E1AD60}"/>
              </a:ext>
            </a:extLst>
          </p:cNvPr>
          <p:cNvSpPr/>
          <p:nvPr/>
        </p:nvSpPr>
        <p:spPr>
          <a:xfrm rot="5400000">
            <a:off x="11170824" y="3652188"/>
            <a:ext cx="302004" cy="26844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E32C039-856B-4494-9B58-BB3B8BCCC7A1}"/>
              </a:ext>
            </a:extLst>
          </p:cNvPr>
          <p:cNvSpPr/>
          <p:nvPr/>
        </p:nvSpPr>
        <p:spPr>
          <a:xfrm rot="5400000">
            <a:off x="11169980" y="1461830"/>
            <a:ext cx="302004" cy="26844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08E6305-57D7-4BD3-9AF4-07553BDA5CEC}"/>
              </a:ext>
            </a:extLst>
          </p:cNvPr>
          <p:cNvSpPr/>
          <p:nvPr/>
        </p:nvSpPr>
        <p:spPr>
          <a:xfrm rot="5400000">
            <a:off x="11186221" y="5979500"/>
            <a:ext cx="302004" cy="26844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2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a:xfrm>
            <a:off x="838200" y="365125"/>
            <a:ext cx="3477236" cy="1325563"/>
          </a:xfrm>
        </p:spPr>
        <p:txBody>
          <a:bodyPr>
            <a:normAutofit/>
          </a:bodyPr>
          <a:lstStyle/>
          <a:p>
            <a:r>
              <a:rPr lang="en-US" dirty="0"/>
              <a:t>Feature Importance</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1" y="1825625"/>
            <a:ext cx="3477236" cy="4351338"/>
          </a:xfrm>
        </p:spPr>
        <p:txBody>
          <a:bodyPr/>
          <a:lstStyle/>
          <a:p>
            <a:endParaRPr lang="en-US" dirty="0"/>
          </a:p>
        </p:txBody>
      </p:sp>
      <p:pic>
        <p:nvPicPr>
          <p:cNvPr id="5" name="Picture 4">
            <a:extLst>
              <a:ext uri="{FF2B5EF4-FFF2-40B4-BE49-F238E27FC236}">
                <a16:creationId xmlns:a16="http://schemas.microsoft.com/office/drawing/2014/main" id="{03F3207E-8716-4806-821B-16C1C7706E29}"/>
              </a:ext>
            </a:extLst>
          </p:cNvPr>
          <p:cNvPicPr/>
          <p:nvPr/>
        </p:nvPicPr>
        <p:blipFill>
          <a:blip r:embed="rId2"/>
          <a:stretch>
            <a:fillRect/>
          </a:stretch>
        </p:blipFill>
        <p:spPr>
          <a:xfrm>
            <a:off x="4315436" y="681037"/>
            <a:ext cx="7739544" cy="5811838"/>
          </a:xfrm>
          <a:prstGeom prst="rect">
            <a:avLst/>
          </a:prstGeom>
        </p:spPr>
      </p:pic>
    </p:spTree>
    <p:extLst>
      <p:ext uri="{BB962C8B-B14F-4D97-AF65-F5344CB8AC3E}">
        <p14:creationId xmlns:p14="http://schemas.microsoft.com/office/powerpoint/2010/main" val="22792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379A-5CD0-459F-93B6-950DED807AE0}"/>
              </a:ext>
            </a:extLst>
          </p:cNvPr>
          <p:cNvSpPr>
            <a:spLocks noGrp="1"/>
          </p:cNvSpPr>
          <p:nvPr>
            <p:ph type="title"/>
          </p:nvPr>
        </p:nvSpPr>
        <p:spPr>
          <a:xfrm>
            <a:off x="838200" y="365125"/>
            <a:ext cx="4438475" cy="1325563"/>
          </a:xfrm>
        </p:spPr>
        <p:txBody>
          <a:bodyPr>
            <a:normAutofit/>
          </a:bodyPr>
          <a:lstStyle/>
          <a:p>
            <a:r>
              <a:rPr lang="en-US" dirty="0"/>
              <a:t>Model comparison </a:t>
            </a:r>
          </a:p>
        </p:txBody>
      </p:sp>
      <p:sp>
        <p:nvSpPr>
          <p:cNvPr id="3" name="Content Placeholder 2">
            <a:extLst>
              <a:ext uri="{FF2B5EF4-FFF2-40B4-BE49-F238E27FC236}">
                <a16:creationId xmlns:a16="http://schemas.microsoft.com/office/drawing/2014/main" id="{C88B3E32-7B3C-4598-AAD2-DB3090D1FD35}"/>
              </a:ext>
            </a:extLst>
          </p:cNvPr>
          <p:cNvSpPr>
            <a:spLocks noGrp="1"/>
          </p:cNvSpPr>
          <p:nvPr>
            <p:ph idx="1"/>
          </p:nvPr>
        </p:nvSpPr>
        <p:spPr>
          <a:xfrm>
            <a:off x="838200" y="1825625"/>
            <a:ext cx="4438475" cy="4351338"/>
          </a:xfrm>
        </p:spPr>
        <p:txBody>
          <a:bodyPr>
            <a:normAutofit/>
          </a:bodyPr>
          <a:lstStyle/>
          <a:p>
            <a:r>
              <a:rPr lang="en-US" sz="2400" dirty="0"/>
              <a:t>Base Model </a:t>
            </a:r>
          </a:p>
          <a:p>
            <a:pPr lvl="1"/>
            <a:r>
              <a:rPr lang="en-US" sz="2000" dirty="0" err="1"/>
              <a:t>LogisticRegression</a:t>
            </a:r>
            <a:r>
              <a:rPr lang="en-US" sz="2000" dirty="0"/>
              <a:t> L1 regularization</a:t>
            </a:r>
          </a:p>
          <a:p>
            <a:r>
              <a:rPr lang="en-US" sz="2400" dirty="0"/>
              <a:t>Best Model</a:t>
            </a:r>
          </a:p>
          <a:p>
            <a:pPr lvl="1"/>
            <a:r>
              <a:rPr lang="en-US" sz="2000" dirty="0" err="1"/>
              <a:t>RandomForestClassifier</a:t>
            </a:r>
            <a:r>
              <a:rPr lang="en-US" sz="2000" dirty="0"/>
              <a:t> using SMOTE</a:t>
            </a:r>
          </a:p>
        </p:txBody>
      </p:sp>
      <p:pic>
        <p:nvPicPr>
          <p:cNvPr id="4" name="Picture 3">
            <a:extLst>
              <a:ext uri="{FF2B5EF4-FFF2-40B4-BE49-F238E27FC236}">
                <a16:creationId xmlns:a16="http://schemas.microsoft.com/office/drawing/2014/main" id="{DD43F736-B33A-4A54-AB6D-CD4CD842B0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0200" y="94932"/>
            <a:ext cx="6781800" cy="6082031"/>
          </a:xfrm>
          <a:prstGeom prst="rect">
            <a:avLst/>
          </a:prstGeom>
          <a:noFill/>
          <a:ln>
            <a:noFill/>
          </a:ln>
        </p:spPr>
      </p:pic>
    </p:spTree>
    <p:extLst>
      <p:ext uri="{BB962C8B-B14F-4D97-AF65-F5344CB8AC3E}">
        <p14:creationId xmlns:p14="http://schemas.microsoft.com/office/powerpoint/2010/main" val="343609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F18E-B382-4927-9AD6-802D4B7C1610}"/>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291F3B3B-8CFF-45BD-9162-617C9146BCC3}"/>
              </a:ext>
            </a:extLst>
          </p:cNvPr>
          <p:cNvSpPr>
            <a:spLocks noGrp="1"/>
          </p:cNvSpPr>
          <p:nvPr>
            <p:ph idx="1"/>
          </p:nvPr>
        </p:nvSpPr>
        <p:spPr/>
        <p:txBody>
          <a:bodyPr/>
          <a:lstStyle/>
          <a:p>
            <a:r>
              <a:rPr lang="en-US" sz="2400" dirty="0"/>
              <a:t>People suffering from thyroid disease is very low (imbalanced data).</a:t>
            </a:r>
          </a:p>
          <a:p>
            <a:r>
              <a:rPr lang="en-US" sz="2400" dirty="0"/>
              <a:t>Re-sampling was done to increase the classifier performance (maximizing minority class).</a:t>
            </a:r>
          </a:p>
          <a:p>
            <a:r>
              <a:rPr lang="en-US" sz="2400" dirty="0"/>
              <a:t>Random Forest Classifier using re-sampled data performed the best.</a:t>
            </a:r>
          </a:p>
          <a:p>
            <a:r>
              <a:rPr lang="en-US" sz="2400" dirty="0"/>
              <a:t>Model can be used by the physicians to make predictions.</a:t>
            </a:r>
          </a:p>
          <a:p>
            <a:endParaRPr lang="en-US" dirty="0"/>
          </a:p>
        </p:txBody>
      </p:sp>
    </p:spTree>
    <p:extLst>
      <p:ext uri="{BB962C8B-B14F-4D97-AF65-F5344CB8AC3E}">
        <p14:creationId xmlns:p14="http://schemas.microsoft.com/office/powerpoint/2010/main" val="609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DB6E-801C-4A26-9387-BE6DC44CB097}"/>
              </a:ext>
            </a:extLst>
          </p:cNvPr>
          <p:cNvSpPr>
            <a:spLocks noGrp="1"/>
          </p:cNvSpPr>
          <p:nvPr>
            <p:ph type="title"/>
          </p:nvPr>
        </p:nvSpPr>
        <p:spPr/>
        <p:txBody>
          <a:bodyPr/>
          <a:lstStyle/>
          <a:p>
            <a:r>
              <a:rPr lang="en-US" dirty="0"/>
              <a:t>Ideas for future research</a:t>
            </a:r>
          </a:p>
        </p:txBody>
      </p:sp>
      <p:sp>
        <p:nvSpPr>
          <p:cNvPr id="3" name="Content Placeholder 2">
            <a:extLst>
              <a:ext uri="{FF2B5EF4-FFF2-40B4-BE49-F238E27FC236}">
                <a16:creationId xmlns:a16="http://schemas.microsoft.com/office/drawing/2014/main" id="{DAC1F529-DD9B-4CC4-A6F6-46E39B1B7AE5}"/>
              </a:ext>
            </a:extLst>
          </p:cNvPr>
          <p:cNvSpPr>
            <a:spLocks noGrp="1"/>
          </p:cNvSpPr>
          <p:nvPr>
            <p:ph idx="1"/>
          </p:nvPr>
        </p:nvSpPr>
        <p:spPr/>
        <p:txBody>
          <a:bodyPr>
            <a:normAutofit/>
          </a:bodyPr>
          <a:lstStyle/>
          <a:p>
            <a:pPr lvl="0"/>
            <a:r>
              <a:rPr lang="en-US" sz="2400" dirty="0"/>
              <a:t>If new data comes with existing features and additional features (height, weight) we can use those additional features to verify its contribution, correlation, etc.</a:t>
            </a:r>
          </a:p>
          <a:p>
            <a:pPr lvl="0"/>
            <a:r>
              <a:rPr lang="en-US" sz="2400" dirty="0"/>
              <a:t>If patient history is maintained or tracked, we can add more data and engineer more features. </a:t>
            </a:r>
          </a:p>
          <a:p>
            <a:pPr lvl="0"/>
            <a:r>
              <a:rPr lang="en-US" sz="2400" dirty="0"/>
              <a:t>After treatment is administered, measurements are to be noted before and after so to understand the effectiveness of the treatment, which can provide additional features for different types of treatments.</a:t>
            </a:r>
          </a:p>
          <a:p>
            <a:pPr lvl="0"/>
            <a:r>
              <a:rPr lang="en-US" sz="2400" dirty="0"/>
              <a:t>With more data and features we are not only trying to make better predictions, but understanding connections between the features.</a:t>
            </a:r>
          </a:p>
        </p:txBody>
      </p:sp>
    </p:spTree>
    <p:extLst>
      <p:ext uri="{BB962C8B-B14F-4D97-AF65-F5344CB8AC3E}">
        <p14:creationId xmlns:p14="http://schemas.microsoft.com/office/powerpoint/2010/main" val="9103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3BAD4-450A-45B9-AD16-728DF754CCD2}"/>
              </a:ext>
            </a:extLst>
          </p:cNvPr>
          <p:cNvSpPr>
            <a:spLocks noGrp="1"/>
          </p:cNvSpPr>
          <p:nvPr>
            <p:ph idx="1"/>
          </p:nvPr>
        </p:nvSpPr>
        <p:spPr>
          <a:xfrm>
            <a:off x="838200" y="603682"/>
            <a:ext cx="10515600" cy="5573281"/>
          </a:xfrm>
        </p:spPr>
        <p:txBody>
          <a:bodyPr>
            <a:normAutofit/>
          </a:bodyPr>
          <a:lstStyle/>
          <a:p>
            <a:pPr marL="0" indent="0">
              <a:buNone/>
            </a:pPr>
            <a:r>
              <a:rPr lang="en-US" dirty="0"/>
              <a:t>Definition:</a:t>
            </a:r>
          </a:p>
          <a:p>
            <a:pPr marL="457200" lvl="1" indent="0">
              <a:buNone/>
            </a:pPr>
            <a:r>
              <a:rPr lang="en-US" dirty="0"/>
              <a:t>Thyroid disease is a medical condition affecting the function of the thyroid gland. The symptoms of the disease vary depending on the type of thyroid disease.</a:t>
            </a:r>
          </a:p>
          <a:p>
            <a:pPr marL="0" indent="0">
              <a:buNone/>
            </a:pPr>
            <a:r>
              <a:rPr lang="en-US" dirty="0"/>
              <a:t>Intention</a:t>
            </a:r>
          </a:p>
          <a:p>
            <a:pPr marL="457200" lvl="1" indent="0">
              <a:buNone/>
            </a:pPr>
            <a:r>
              <a:rPr lang="en-US" dirty="0"/>
              <a:t>A physician needs to know the demographics associated with individuals suffering from thyroid disease and find what sector of people can be focused on so that they get admitted and get prior treatment.</a:t>
            </a:r>
          </a:p>
          <a:p>
            <a:pPr marL="0" indent="0">
              <a:buNone/>
            </a:pPr>
            <a:r>
              <a:rPr lang="en-US" dirty="0"/>
              <a:t>Client</a:t>
            </a:r>
          </a:p>
          <a:p>
            <a:pPr marL="457200" lvl="1" indent="0">
              <a:buNone/>
            </a:pPr>
            <a:r>
              <a:rPr lang="en-US" dirty="0"/>
              <a:t>Physicians who want to understand what kind of demographics, medication, etc. to consider while treating patients with thyroid disease so that the right group of people can get the proper care and treatment.</a:t>
            </a:r>
          </a:p>
          <a:p>
            <a:endParaRPr lang="en-US" dirty="0"/>
          </a:p>
          <a:p>
            <a:endParaRPr lang="en-US" dirty="0"/>
          </a:p>
        </p:txBody>
      </p:sp>
    </p:spTree>
    <p:extLst>
      <p:ext uri="{BB962C8B-B14F-4D97-AF65-F5344CB8AC3E}">
        <p14:creationId xmlns:p14="http://schemas.microsoft.com/office/powerpoint/2010/main" val="39781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193-AAE2-4267-8AF2-E1F21E6606B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07B7BAB-6E95-4C8E-8DBB-35DF7E013B5A}"/>
              </a:ext>
            </a:extLst>
          </p:cNvPr>
          <p:cNvSpPr>
            <a:spLocks noGrp="1"/>
          </p:cNvSpPr>
          <p:nvPr>
            <p:ph idx="1"/>
          </p:nvPr>
        </p:nvSpPr>
        <p:spPr/>
        <p:txBody>
          <a:bodyPr>
            <a:normAutofit/>
          </a:bodyPr>
          <a:lstStyle/>
          <a:p>
            <a:pPr lvl="0"/>
            <a:r>
              <a:rPr lang="en-US" sz="2400" dirty="0"/>
              <a:t>There are few features that are dominating the prediction in classifying thyroid disease, physicians need to understand why those measurements are high is it because of genetics, heredity, dietary, life style or other factors.</a:t>
            </a:r>
          </a:p>
          <a:p>
            <a:pPr lvl="0"/>
            <a:r>
              <a:rPr lang="en-US" sz="2400" dirty="0"/>
              <a:t>The model can aid the physician as a preliminary diagnosis tool in decision making but still physicians need to look at the test results to avoid any false positives or false negatives.</a:t>
            </a:r>
          </a:p>
          <a:p>
            <a:pPr lvl="0"/>
            <a:r>
              <a:rPr lang="en-US" sz="2400" dirty="0"/>
              <a:t>Model was built on data provided, there could be other unknown factors affecting the patients which was not accounted for or might not considered (blood pressure, diabetics, etc.).</a:t>
            </a:r>
          </a:p>
        </p:txBody>
      </p:sp>
    </p:spTree>
    <p:extLst>
      <p:ext uri="{BB962C8B-B14F-4D97-AF65-F5344CB8AC3E}">
        <p14:creationId xmlns:p14="http://schemas.microsoft.com/office/powerpoint/2010/main" val="40362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E7A7-ECA5-4548-9D8F-08969E06ED9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6FF377E-9D52-4691-9025-97004409AA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12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Data acquisition and wrangling</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normAutofit/>
          </a:bodyPr>
          <a:lstStyle/>
          <a:p>
            <a:pPr>
              <a:buFont typeface="Wingdings" panose="05000000000000000000" pitchFamily="2" charset="2"/>
              <a:buChar char="§"/>
            </a:pPr>
            <a:r>
              <a:rPr lang="en-US" sz="2400" dirty="0"/>
              <a:t>Data acquired from University of California Irvine Machine Learning Repository</a:t>
            </a:r>
          </a:p>
          <a:p>
            <a:pPr>
              <a:buFont typeface="Wingdings" panose="05000000000000000000" pitchFamily="2" charset="2"/>
              <a:buChar char="§"/>
            </a:pPr>
            <a:r>
              <a:rPr lang="en-US" sz="2400" dirty="0"/>
              <a:t>Thyroid disease data set (</a:t>
            </a:r>
            <a:r>
              <a:rPr lang="en-US" sz="2400" dirty="0">
                <a:hlinkClick r:id="rId2"/>
              </a:rPr>
              <a:t>https://archive.ics.uci.edu/ml/datasets/Thyroid+Disease</a:t>
            </a:r>
            <a:r>
              <a:rPr lang="en-US" sz="2400" dirty="0"/>
              <a:t>)</a:t>
            </a:r>
          </a:p>
          <a:p>
            <a:pPr>
              <a:buFont typeface="Wingdings" panose="05000000000000000000" pitchFamily="2" charset="2"/>
              <a:buChar char="§"/>
            </a:pPr>
            <a:r>
              <a:rPr lang="en-US" sz="2400" dirty="0"/>
              <a:t>Data set from the repository is clean.</a:t>
            </a:r>
          </a:p>
          <a:p>
            <a:pPr>
              <a:buFont typeface="Wingdings" panose="05000000000000000000" pitchFamily="2" charset="2"/>
              <a:buChar char="§"/>
            </a:pPr>
            <a:r>
              <a:rPr lang="en-US" sz="2400" dirty="0"/>
              <a:t>It had training and test data sets.</a:t>
            </a:r>
          </a:p>
        </p:txBody>
      </p:sp>
    </p:spTree>
    <p:extLst>
      <p:ext uri="{BB962C8B-B14F-4D97-AF65-F5344CB8AC3E}">
        <p14:creationId xmlns:p14="http://schemas.microsoft.com/office/powerpoint/2010/main" val="42198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20074CCC-5A4A-4AE0-835E-51401FEFD343}"/>
              </a:ext>
            </a:extLst>
          </p:cNvPr>
          <p:cNvPicPr>
            <a:picLocks noGrp="1"/>
          </p:cNvPicPr>
          <p:nvPr>
            <p:ph sz="half" idx="1"/>
          </p:nvPr>
        </p:nvPicPr>
        <p:blipFill>
          <a:blip r:embed="rId2"/>
          <a:stretch>
            <a:fillRect/>
          </a:stretch>
        </p:blipFill>
        <p:spPr>
          <a:xfrm>
            <a:off x="928687" y="1943894"/>
            <a:ext cx="5000625" cy="4114800"/>
          </a:xfrm>
          <a:prstGeom prst="rect">
            <a:avLst/>
          </a:prstGeom>
        </p:spPr>
      </p:pic>
      <p:sp>
        <p:nvSpPr>
          <p:cNvPr id="6" name="Content Placeholder 5">
            <a:extLst>
              <a:ext uri="{FF2B5EF4-FFF2-40B4-BE49-F238E27FC236}">
                <a16:creationId xmlns:a16="http://schemas.microsoft.com/office/drawing/2014/main" id="{BD18DE4E-40CD-4A91-B94D-5C1431CF8A63}"/>
              </a:ext>
            </a:extLst>
          </p:cNvPr>
          <p:cNvSpPr>
            <a:spLocks noGrp="1"/>
          </p:cNvSpPr>
          <p:nvPr>
            <p:ph sz="half" idx="2"/>
          </p:nvPr>
        </p:nvSpPr>
        <p:spPr>
          <a:xfrm>
            <a:off x="6172200" y="1825625"/>
            <a:ext cx="5949892" cy="3593663"/>
          </a:xfrm>
        </p:spPr>
        <p:txBody>
          <a:bodyPr>
            <a:normAutofit/>
          </a:bodyPr>
          <a:lstStyle/>
          <a:p>
            <a:pPr>
              <a:buFont typeface="Wingdings" panose="05000000000000000000" pitchFamily="2" charset="2"/>
              <a:buChar char="§"/>
            </a:pPr>
            <a:r>
              <a:rPr lang="en-US" sz="2400" dirty="0"/>
              <a:t>Percentage of people suffering from thyroid disease is very small.</a:t>
            </a:r>
          </a:p>
          <a:p>
            <a:pPr>
              <a:buFont typeface="Wingdings" panose="05000000000000000000" pitchFamily="2" charset="2"/>
              <a:buChar char="§"/>
            </a:pPr>
            <a:r>
              <a:rPr lang="en-US" sz="2400" dirty="0"/>
              <a:t>Especially hyperthyroidism, which is particularly low (2.5%)</a:t>
            </a:r>
          </a:p>
          <a:p>
            <a:pPr>
              <a:buFont typeface="Wingdings" panose="05000000000000000000" pitchFamily="2" charset="2"/>
              <a:buChar char="§"/>
            </a:pPr>
            <a:r>
              <a:rPr lang="en-US" sz="2400" dirty="0"/>
              <a:t>Most of the population is normal.</a:t>
            </a:r>
          </a:p>
        </p:txBody>
      </p:sp>
    </p:spTree>
    <p:extLst>
      <p:ext uri="{BB962C8B-B14F-4D97-AF65-F5344CB8AC3E}">
        <p14:creationId xmlns:p14="http://schemas.microsoft.com/office/powerpoint/2010/main" val="227840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B55F29-ECF6-441C-9949-A5DAD98B0D7F}"/>
              </a:ext>
            </a:extLst>
          </p:cNvPr>
          <p:cNvPicPr>
            <a:picLocks noGrp="1"/>
          </p:cNvPicPr>
          <p:nvPr>
            <p:ph idx="1"/>
          </p:nvPr>
        </p:nvPicPr>
        <p:blipFill>
          <a:blip r:embed="rId2"/>
          <a:stretch>
            <a:fillRect/>
          </a:stretch>
        </p:blipFill>
        <p:spPr>
          <a:xfrm>
            <a:off x="170805" y="1333762"/>
            <a:ext cx="7918750" cy="4022725"/>
          </a:xfrm>
          <a:prstGeom prst="rect">
            <a:avLst/>
          </a:prstGeom>
        </p:spPr>
      </p:pic>
      <p:sp>
        <p:nvSpPr>
          <p:cNvPr id="5" name="Content Placeholder 5">
            <a:extLst>
              <a:ext uri="{FF2B5EF4-FFF2-40B4-BE49-F238E27FC236}">
                <a16:creationId xmlns:a16="http://schemas.microsoft.com/office/drawing/2014/main" id="{44B56E46-C22A-4E1D-A850-E91266EAF846}"/>
              </a:ext>
            </a:extLst>
          </p:cNvPr>
          <p:cNvSpPr txBox="1">
            <a:spLocks/>
          </p:cNvSpPr>
          <p:nvPr/>
        </p:nvSpPr>
        <p:spPr>
          <a:xfrm>
            <a:off x="8034087" y="1333762"/>
            <a:ext cx="3915257" cy="197760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400" dirty="0"/>
              <a:t>Distribution of classes per age group and gender.</a:t>
            </a:r>
          </a:p>
          <a:p>
            <a:pPr>
              <a:buFont typeface="Wingdings" panose="05000000000000000000" pitchFamily="2" charset="2"/>
              <a:buChar char="§"/>
            </a:pPr>
            <a:r>
              <a:rPr lang="en-US" sz="2400" dirty="0">
                <a:solidFill>
                  <a:schemeClr val="tx1"/>
                </a:solidFill>
              </a:rPr>
              <a:t>Thyroid</a:t>
            </a:r>
            <a:r>
              <a:rPr lang="en-US" sz="2400" dirty="0"/>
              <a:t> disease is spread across all age groups.</a:t>
            </a:r>
          </a:p>
        </p:txBody>
      </p:sp>
      <p:sp>
        <p:nvSpPr>
          <p:cNvPr id="7" name="Content Placeholder 5">
            <a:extLst>
              <a:ext uri="{FF2B5EF4-FFF2-40B4-BE49-F238E27FC236}">
                <a16:creationId xmlns:a16="http://schemas.microsoft.com/office/drawing/2014/main" id="{04017E41-34A6-41C2-B7FE-D21FB423D648}"/>
              </a:ext>
            </a:extLst>
          </p:cNvPr>
          <p:cNvSpPr txBox="1">
            <a:spLocks/>
          </p:cNvSpPr>
          <p:nvPr/>
        </p:nvSpPr>
        <p:spPr>
          <a:xfrm>
            <a:off x="8089555" y="3972068"/>
            <a:ext cx="3987108" cy="138441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Class 1 – Hyperthyroid</a:t>
            </a:r>
          </a:p>
          <a:p>
            <a:pPr>
              <a:buFont typeface="Wingdings" panose="05000000000000000000" pitchFamily="2" charset="2"/>
              <a:buChar char="§"/>
            </a:pPr>
            <a:r>
              <a:rPr lang="en-US" dirty="0"/>
              <a:t>Class 2 – Hypothyroid </a:t>
            </a:r>
          </a:p>
          <a:p>
            <a:pPr>
              <a:buFont typeface="Wingdings" panose="05000000000000000000" pitchFamily="2" charset="2"/>
              <a:buChar char="§"/>
            </a:pPr>
            <a:r>
              <a:rPr lang="en-US" dirty="0"/>
              <a:t>Class 3 – Normal </a:t>
            </a:r>
          </a:p>
        </p:txBody>
      </p:sp>
    </p:spTree>
    <p:extLst>
      <p:ext uri="{BB962C8B-B14F-4D97-AF65-F5344CB8AC3E}">
        <p14:creationId xmlns:p14="http://schemas.microsoft.com/office/powerpoint/2010/main" val="16936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0ABE7C-2BD4-4058-8E97-D2FD7181D6FC}"/>
              </a:ext>
            </a:extLst>
          </p:cNvPr>
          <p:cNvPicPr>
            <a:picLocks noGrp="1"/>
          </p:cNvPicPr>
          <p:nvPr>
            <p:ph idx="1"/>
          </p:nvPr>
        </p:nvPicPr>
        <p:blipFill>
          <a:blip r:embed="rId2"/>
          <a:stretch>
            <a:fillRect/>
          </a:stretch>
        </p:blipFill>
        <p:spPr>
          <a:xfrm>
            <a:off x="2265028" y="788565"/>
            <a:ext cx="8272709" cy="2898664"/>
          </a:xfrm>
          <a:prstGeom prst="rect">
            <a:avLst/>
          </a:prstGeom>
        </p:spPr>
      </p:pic>
      <p:pic>
        <p:nvPicPr>
          <p:cNvPr id="7" name="Picture 6">
            <a:extLst>
              <a:ext uri="{FF2B5EF4-FFF2-40B4-BE49-F238E27FC236}">
                <a16:creationId xmlns:a16="http://schemas.microsoft.com/office/drawing/2014/main" id="{2A057DFE-1B73-48E4-9344-D338CF7D4300}"/>
              </a:ext>
            </a:extLst>
          </p:cNvPr>
          <p:cNvPicPr>
            <a:picLocks noChangeAspect="1"/>
          </p:cNvPicPr>
          <p:nvPr/>
        </p:nvPicPr>
        <p:blipFill>
          <a:blip r:embed="rId3"/>
          <a:stretch>
            <a:fillRect/>
          </a:stretch>
        </p:blipFill>
        <p:spPr>
          <a:xfrm>
            <a:off x="2449586" y="3656451"/>
            <a:ext cx="7896837" cy="3188653"/>
          </a:xfrm>
          <a:prstGeom prst="rect">
            <a:avLst/>
          </a:prstGeom>
        </p:spPr>
      </p:pic>
      <p:sp>
        <p:nvSpPr>
          <p:cNvPr id="8" name="TextBox 7">
            <a:extLst>
              <a:ext uri="{FF2B5EF4-FFF2-40B4-BE49-F238E27FC236}">
                <a16:creationId xmlns:a16="http://schemas.microsoft.com/office/drawing/2014/main" id="{00B32B7C-D8AF-4235-9841-7077A4E88B62}"/>
              </a:ext>
            </a:extLst>
          </p:cNvPr>
          <p:cNvSpPr txBox="1"/>
          <p:nvPr/>
        </p:nvSpPr>
        <p:spPr>
          <a:xfrm>
            <a:off x="939567" y="300802"/>
            <a:ext cx="6766468" cy="707886"/>
          </a:xfrm>
          <a:prstGeom prst="rect">
            <a:avLst/>
          </a:prstGeom>
          <a:noFill/>
        </p:spPr>
        <p:txBody>
          <a:bodyPr wrap="none" rtlCol="0">
            <a:spAutoFit/>
          </a:bodyPr>
          <a:lstStyle/>
          <a:p>
            <a:r>
              <a:rPr lang="en-US" sz="2000" dirty="0"/>
              <a:t>Density plots for TSH, T3, TT4, T4U, FTI measurements and age.</a:t>
            </a:r>
          </a:p>
          <a:p>
            <a:endParaRPr lang="en-US" sz="2000" dirty="0"/>
          </a:p>
        </p:txBody>
      </p:sp>
    </p:spTree>
    <p:extLst>
      <p:ext uri="{BB962C8B-B14F-4D97-AF65-F5344CB8AC3E}">
        <p14:creationId xmlns:p14="http://schemas.microsoft.com/office/powerpoint/2010/main" val="24577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Correlation between features</a:t>
            </a:r>
          </a:p>
        </p:txBody>
      </p:sp>
      <p:pic>
        <p:nvPicPr>
          <p:cNvPr id="4" name="Content Placeholder 3">
            <a:extLst>
              <a:ext uri="{FF2B5EF4-FFF2-40B4-BE49-F238E27FC236}">
                <a16:creationId xmlns:a16="http://schemas.microsoft.com/office/drawing/2014/main" id="{3EE99E1E-6D36-410F-A34D-A00148C2BEBA}"/>
              </a:ext>
            </a:extLst>
          </p:cNvPr>
          <p:cNvPicPr>
            <a:picLocks noGrp="1"/>
          </p:cNvPicPr>
          <p:nvPr>
            <p:ph idx="1"/>
          </p:nvPr>
        </p:nvPicPr>
        <p:blipFill>
          <a:blip r:embed="rId2"/>
          <a:stretch>
            <a:fillRect/>
          </a:stretch>
        </p:blipFill>
        <p:spPr>
          <a:xfrm>
            <a:off x="838200" y="1690688"/>
            <a:ext cx="7265565" cy="5167312"/>
          </a:xfrm>
          <a:prstGeom prst="rect">
            <a:avLst/>
          </a:prstGeom>
        </p:spPr>
      </p:pic>
    </p:spTree>
    <p:extLst>
      <p:ext uri="{BB962C8B-B14F-4D97-AF65-F5344CB8AC3E}">
        <p14:creationId xmlns:p14="http://schemas.microsoft.com/office/powerpoint/2010/main" val="12619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Modeling &amp; Machine Learning</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lstStyle/>
          <a:p>
            <a:pPr marL="0" indent="0">
              <a:buNone/>
            </a:pPr>
            <a:r>
              <a:rPr lang="en-US" dirty="0"/>
              <a:t>Overview</a:t>
            </a:r>
          </a:p>
          <a:p>
            <a:r>
              <a:rPr lang="en-US" sz="2400" dirty="0"/>
              <a:t>Supervised learning</a:t>
            </a:r>
          </a:p>
          <a:p>
            <a:r>
              <a:rPr lang="en-US" sz="2400" dirty="0"/>
              <a:t>Multi-class Classification problem (3 classes)</a:t>
            </a:r>
          </a:p>
          <a:p>
            <a:r>
              <a:rPr lang="en-US" sz="2400" dirty="0"/>
              <a:t>Highly imbalanced data (~7.5% has thyroid disease)</a:t>
            </a:r>
          </a:p>
          <a:p>
            <a:r>
              <a:rPr lang="en-US" sz="2400" dirty="0"/>
              <a:t>Tools used: Python 3, </a:t>
            </a:r>
            <a:r>
              <a:rPr lang="en-US" sz="2400" dirty="0" err="1"/>
              <a:t>Jupyter</a:t>
            </a:r>
            <a:r>
              <a:rPr lang="en-US" sz="2400" dirty="0"/>
              <a:t> Notebook</a:t>
            </a:r>
          </a:p>
          <a:p>
            <a:r>
              <a:rPr lang="en-US" sz="2400" dirty="0"/>
              <a:t>Libraries used: </a:t>
            </a:r>
            <a:r>
              <a:rPr lang="en-US" sz="2400" dirty="0" err="1"/>
              <a:t>Scikit</a:t>
            </a:r>
            <a:r>
              <a:rPr lang="en-US" sz="2400" dirty="0"/>
              <a:t>-learn, </a:t>
            </a:r>
            <a:r>
              <a:rPr lang="en-US" sz="2400" dirty="0" err="1"/>
              <a:t>imblearn</a:t>
            </a:r>
            <a:endParaRPr lang="en-US" sz="2400" dirty="0"/>
          </a:p>
          <a:p>
            <a:endParaRPr lang="en-US" dirty="0"/>
          </a:p>
        </p:txBody>
      </p:sp>
    </p:spTree>
    <p:extLst>
      <p:ext uri="{BB962C8B-B14F-4D97-AF65-F5344CB8AC3E}">
        <p14:creationId xmlns:p14="http://schemas.microsoft.com/office/powerpoint/2010/main" val="42076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1B0-73D8-449D-BD10-B740416F2C0B}"/>
              </a:ext>
            </a:extLst>
          </p:cNvPr>
          <p:cNvSpPr>
            <a:spLocks noGrp="1"/>
          </p:cNvSpPr>
          <p:nvPr>
            <p:ph type="title"/>
          </p:nvPr>
        </p:nvSpPr>
        <p:spPr/>
        <p:txBody>
          <a:bodyPr/>
          <a:lstStyle/>
          <a:p>
            <a:r>
              <a:rPr lang="en-US" dirty="0"/>
              <a:t>Resampling Techniques used</a:t>
            </a:r>
          </a:p>
        </p:txBody>
      </p:sp>
      <p:sp>
        <p:nvSpPr>
          <p:cNvPr id="3" name="Content Placeholder 2">
            <a:extLst>
              <a:ext uri="{FF2B5EF4-FFF2-40B4-BE49-F238E27FC236}">
                <a16:creationId xmlns:a16="http://schemas.microsoft.com/office/drawing/2014/main" id="{1EA8BBF6-0A85-494A-804E-65D7D5207497}"/>
              </a:ext>
            </a:extLst>
          </p:cNvPr>
          <p:cNvSpPr>
            <a:spLocks noGrp="1"/>
          </p:cNvSpPr>
          <p:nvPr>
            <p:ph idx="1"/>
          </p:nvPr>
        </p:nvSpPr>
        <p:spPr/>
        <p:txBody>
          <a:bodyPr/>
          <a:lstStyle/>
          <a:p>
            <a:pPr marL="0" indent="0">
              <a:buNone/>
            </a:pPr>
            <a:r>
              <a:rPr lang="en-US" dirty="0"/>
              <a:t>Resampling techniques using </a:t>
            </a:r>
            <a:r>
              <a:rPr lang="en-US" dirty="0" err="1"/>
              <a:t>imblearn</a:t>
            </a:r>
            <a:r>
              <a:rPr lang="en-US" dirty="0"/>
              <a:t>.</a:t>
            </a:r>
          </a:p>
          <a:p>
            <a:pPr lvl="1"/>
            <a:r>
              <a:rPr lang="en-US" dirty="0"/>
              <a:t>Synthetic Minority Over-sampling (SMOTE)</a:t>
            </a:r>
          </a:p>
          <a:p>
            <a:pPr lvl="1"/>
            <a:r>
              <a:rPr lang="en-US" dirty="0"/>
              <a:t>Random Under Sampler</a:t>
            </a:r>
          </a:p>
          <a:p>
            <a:pPr lvl="1"/>
            <a:r>
              <a:rPr lang="en-US" dirty="0"/>
              <a:t>Combine over- and under-sampling using SMOTE and Edited Nearest Neighbors (SMOTEENN)</a:t>
            </a:r>
          </a:p>
        </p:txBody>
      </p:sp>
    </p:spTree>
    <p:extLst>
      <p:ext uri="{BB962C8B-B14F-4D97-AF65-F5344CB8AC3E}">
        <p14:creationId xmlns:p14="http://schemas.microsoft.com/office/powerpoint/2010/main" val="27417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659</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Thyroid Classification</vt:lpstr>
      <vt:lpstr>PowerPoint Presentation</vt:lpstr>
      <vt:lpstr>Data acquisition and wrangling</vt:lpstr>
      <vt:lpstr>Exploratory Data Analysis</vt:lpstr>
      <vt:lpstr>PowerPoint Presentation</vt:lpstr>
      <vt:lpstr>PowerPoint Presentation</vt:lpstr>
      <vt:lpstr>Correlation between features</vt:lpstr>
      <vt:lpstr>Modeling &amp; Machine Learning</vt:lpstr>
      <vt:lpstr>Resampling Techniques used</vt:lpstr>
      <vt:lpstr>Classification Algorithms and Techniques used</vt:lpstr>
      <vt:lpstr>Logistic Regression</vt:lpstr>
      <vt:lpstr>Over-fitting analysis </vt:lpstr>
      <vt:lpstr>Feature Contribution</vt:lpstr>
      <vt:lpstr>PowerPoint Presentation</vt:lpstr>
      <vt:lpstr>Random Forest Classifier</vt:lpstr>
      <vt:lpstr>Feature Importance</vt:lpstr>
      <vt:lpstr>Model comparison </vt:lpstr>
      <vt:lpstr>Findings</vt:lpstr>
      <vt:lpstr>Ideas for future research</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Ambati</dc:creator>
  <cp:lastModifiedBy>Ambati,Rahul</cp:lastModifiedBy>
  <cp:revision>75</cp:revision>
  <dcterms:created xsi:type="dcterms:W3CDTF">2018-05-30T03:41:43Z</dcterms:created>
  <dcterms:modified xsi:type="dcterms:W3CDTF">2018-05-31T00:05:38Z</dcterms:modified>
</cp:coreProperties>
</file>