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0" r:id="rId3"/>
    <p:sldMasterId id="2147483665" r:id="rId4"/>
    <p:sldMasterId id="2147483667" r:id="rId5"/>
  </p:sldMasterIdLst>
  <p:notesMasterIdLst>
    <p:notesMasterId r:id="rId7"/>
  </p:notesMasterIdLst>
  <p:sldIdLst>
    <p:sldId id="256" r:id="rId6"/>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7" name="Google Shape;167;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1" name="Google Shape;221;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5" name="Shape 225"/>
        <p:cNvGrpSpPr/>
        <p:nvPr/>
      </p:nvGrpSpPr>
      <p:grpSpPr>
        <a:xfrm>
          <a:off x="0" y="0"/>
          <a:ext cx="0" cy="0"/>
          <a:chOff x="0" y="0"/>
          <a:chExt cx="0" cy="0"/>
        </a:xfrm>
      </p:grpSpPr>
      <p:sp>
        <p:nvSpPr>
          <p:cNvPr id="226" name="Google Shape;226;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7" name="Google Shape;227;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3" name="Google Shape;233;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7" name="Shape 237"/>
        <p:cNvGrpSpPr/>
        <p:nvPr/>
      </p:nvGrpSpPr>
      <p:grpSpPr>
        <a:xfrm>
          <a:off x="0" y="0"/>
          <a:ext cx="0" cy="0"/>
          <a:chOff x="0" y="0"/>
          <a:chExt cx="0" cy="0"/>
        </a:xfrm>
      </p:grpSpPr>
      <p:sp>
        <p:nvSpPr>
          <p:cNvPr id="238" name="Google Shape;238;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9" name="Google Shape;239;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243"/>
        <p:cNvGrpSpPr/>
        <p:nvPr/>
      </p:nvGrpSpPr>
      <p:grpSpPr>
        <a:xfrm>
          <a:off x="0" y="0"/>
          <a:ext cx="0" cy="0"/>
          <a:chOff x="0" y="0"/>
          <a:chExt cx="0" cy="0"/>
        </a:xfrm>
      </p:grpSpPr>
      <p:sp>
        <p:nvSpPr>
          <p:cNvPr id="244" name="Google Shape;244;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5" name="Google Shape;245;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9" name="Shape 249"/>
        <p:cNvGrpSpPr/>
        <p:nvPr/>
      </p:nvGrpSpPr>
      <p:grpSpPr>
        <a:xfrm>
          <a:off x="0" y="0"/>
          <a:ext cx="0" cy="0"/>
          <a:chOff x="0" y="0"/>
          <a:chExt cx="0" cy="0"/>
        </a:xfrm>
      </p:grpSpPr>
      <p:sp>
        <p:nvSpPr>
          <p:cNvPr id="250" name="Google Shape;250;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1" name="Google Shape;251;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5" name="Shape 255"/>
        <p:cNvGrpSpPr/>
        <p:nvPr/>
      </p:nvGrpSpPr>
      <p:grpSpPr>
        <a:xfrm>
          <a:off x="0" y="0"/>
          <a:ext cx="0" cy="0"/>
          <a:chOff x="0" y="0"/>
          <a:chExt cx="0" cy="0"/>
        </a:xfrm>
      </p:grpSpPr>
      <p:sp>
        <p:nvSpPr>
          <p:cNvPr id="256" name="Google Shape;256;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7" name="Google Shape;257;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 name="Shape 261"/>
        <p:cNvGrpSpPr/>
        <p:nvPr/>
      </p:nvGrpSpPr>
      <p:grpSpPr>
        <a:xfrm>
          <a:off x="0" y="0"/>
          <a:ext cx="0" cy="0"/>
          <a:chOff x="0" y="0"/>
          <a:chExt cx="0" cy="0"/>
        </a:xfrm>
      </p:grpSpPr>
      <p:sp>
        <p:nvSpPr>
          <p:cNvPr id="262" name="Google Shape;262;p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3" name="Google Shape;263;p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p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9" name="Google Shape;269;p1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3" name="Shape 273"/>
        <p:cNvGrpSpPr/>
        <p:nvPr/>
      </p:nvGrpSpPr>
      <p:grpSpPr>
        <a:xfrm>
          <a:off x="0" y="0"/>
          <a:ext cx="0" cy="0"/>
          <a:chOff x="0" y="0"/>
          <a:chExt cx="0" cy="0"/>
        </a:xfrm>
      </p:grpSpPr>
      <p:sp>
        <p:nvSpPr>
          <p:cNvPr id="274" name="Google Shape;274;p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5" name="Google Shape;275;p1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3" name="Google Shape;173;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p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1" name="Google Shape;281;p2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5" name="Shape 285"/>
        <p:cNvGrpSpPr/>
        <p:nvPr/>
      </p:nvGrpSpPr>
      <p:grpSpPr>
        <a:xfrm>
          <a:off x="0" y="0"/>
          <a:ext cx="0" cy="0"/>
          <a:chOff x="0" y="0"/>
          <a:chExt cx="0" cy="0"/>
        </a:xfrm>
      </p:grpSpPr>
      <p:sp>
        <p:nvSpPr>
          <p:cNvPr id="286" name="Google Shape;286;p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87" name="Google Shape;287;p2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1" name="Shape 291"/>
        <p:cNvGrpSpPr/>
        <p:nvPr/>
      </p:nvGrpSpPr>
      <p:grpSpPr>
        <a:xfrm>
          <a:off x="0" y="0"/>
          <a:ext cx="0" cy="0"/>
          <a:chOff x="0" y="0"/>
          <a:chExt cx="0" cy="0"/>
        </a:xfrm>
      </p:grpSpPr>
      <p:sp>
        <p:nvSpPr>
          <p:cNvPr id="292" name="Google Shape;292;p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3" name="Google Shape;293;p2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7" name="Shape 297"/>
        <p:cNvGrpSpPr/>
        <p:nvPr/>
      </p:nvGrpSpPr>
      <p:grpSpPr>
        <a:xfrm>
          <a:off x="0" y="0"/>
          <a:ext cx="0" cy="0"/>
          <a:chOff x="0" y="0"/>
          <a:chExt cx="0" cy="0"/>
        </a:xfrm>
      </p:grpSpPr>
      <p:sp>
        <p:nvSpPr>
          <p:cNvPr id="298" name="Google Shape;298;p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99" name="Google Shape;299;p2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3" name="Shape 303"/>
        <p:cNvGrpSpPr/>
        <p:nvPr/>
      </p:nvGrpSpPr>
      <p:grpSpPr>
        <a:xfrm>
          <a:off x="0" y="0"/>
          <a:ext cx="0" cy="0"/>
          <a:chOff x="0" y="0"/>
          <a:chExt cx="0" cy="0"/>
        </a:xfrm>
      </p:grpSpPr>
      <p:sp>
        <p:nvSpPr>
          <p:cNvPr id="304" name="Google Shape;304;p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05" name="Google Shape;305;p2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9" name="Shape 309"/>
        <p:cNvGrpSpPr/>
        <p:nvPr/>
      </p:nvGrpSpPr>
      <p:grpSpPr>
        <a:xfrm>
          <a:off x="0" y="0"/>
          <a:ext cx="0" cy="0"/>
          <a:chOff x="0" y="0"/>
          <a:chExt cx="0" cy="0"/>
        </a:xfrm>
      </p:grpSpPr>
      <p:sp>
        <p:nvSpPr>
          <p:cNvPr id="310" name="Google Shape;310;p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1" name="Google Shape;311;p2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5" name="Shape 315"/>
        <p:cNvGrpSpPr/>
        <p:nvPr/>
      </p:nvGrpSpPr>
      <p:grpSpPr>
        <a:xfrm>
          <a:off x="0" y="0"/>
          <a:ext cx="0" cy="0"/>
          <a:chOff x="0" y="0"/>
          <a:chExt cx="0" cy="0"/>
        </a:xfrm>
      </p:grpSpPr>
      <p:sp>
        <p:nvSpPr>
          <p:cNvPr id="316" name="Google Shape;316;p2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17" name="Google Shape;317;p2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1" name="Shape 321"/>
        <p:cNvGrpSpPr/>
        <p:nvPr/>
      </p:nvGrpSpPr>
      <p:grpSpPr>
        <a:xfrm>
          <a:off x="0" y="0"/>
          <a:ext cx="0" cy="0"/>
          <a:chOff x="0" y="0"/>
          <a:chExt cx="0" cy="0"/>
        </a:xfrm>
      </p:grpSpPr>
      <p:sp>
        <p:nvSpPr>
          <p:cNvPr id="322" name="Google Shape;322;p2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3" name="Google Shape;323;p2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7" name="Shape 327"/>
        <p:cNvGrpSpPr/>
        <p:nvPr/>
      </p:nvGrpSpPr>
      <p:grpSpPr>
        <a:xfrm>
          <a:off x="0" y="0"/>
          <a:ext cx="0" cy="0"/>
          <a:chOff x="0" y="0"/>
          <a:chExt cx="0" cy="0"/>
        </a:xfrm>
      </p:grpSpPr>
      <p:sp>
        <p:nvSpPr>
          <p:cNvPr id="328" name="Google Shape;328;p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29" name="Google Shape;329;p2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3" name="Shape 333"/>
        <p:cNvGrpSpPr/>
        <p:nvPr/>
      </p:nvGrpSpPr>
      <p:grpSpPr>
        <a:xfrm>
          <a:off x="0" y="0"/>
          <a:ext cx="0" cy="0"/>
          <a:chOff x="0" y="0"/>
          <a:chExt cx="0" cy="0"/>
        </a:xfrm>
      </p:grpSpPr>
      <p:sp>
        <p:nvSpPr>
          <p:cNvPr id="334" name="Google Shape;334;p2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335" name="Google Shape;335;p2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9" name="Google Shape;179;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3" name="Shape 183"/>
        <p:cNvGrpSpPr/>
        <p:nvPr/>
      </p:nvGrpSpPr>
      <p:grpSpPr>
        <a:xfrm>
          <a:off x="0" y="0"/>
          <a:ext cx="0" cy="0"/>
          <a:chOff x="0" y="0"/>
          <a:chExt cx="0" cy="0"/>
        </a:xfrm>
      </p:grpSpPr>
      <p:sp>
        <p:nvSpPr>
          <p:cNvPr id="184" name="Google Shape;184;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85" name="Google Shape;185;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1" name="Google Shape;191;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5" name="Shape 195"/>
        <p:cNvGrpSpPr/>
        <p:nvPr/>
      </p:nvGrpSpPr>
      <p:grpSpPr>
        <a:xfrm>
          <a:off x="0" y="0"/>
          <a:ext cx="0" cy="0"/>
          <a:chOff x="0" y="0"/>
          <a:chExt cx="0" cy="0"/>
        </a:xfrm>
      </p:grpSpPr>
      <p:sp>
        <p:nvSpPr>
          <p:cNvPr id="196" name="Google Shape;196;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97" name="Google Shape;197;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1" name="Shape 201"/>
        <p:cNvGrpSpPr/>
        <p:nvPr/>
      </p:nvGrpSpPr>
      <p:grpSpPr>
        <a:xfrm>
          <a:off x="0" y="0"/>
          <a:ext cx="0" cy="0"/>
          <a:chOff x="0" y="0"/>
          <a:chExt cx="0" cy="0"/>
        </a:xfrm>
      </p:grpSpPr>
      <p:sp>
        <p:nvSpPr>
          <p:cNvPr id="202" name="Google Shape;202;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3" name="Google Shape;203;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09" name="Google Shape;209;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5" name="Google Shape;215;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3" name="Shape 13"/>
        <p:cNvGrpSpPr/>
        <p:nvPr/>
      </p:nvGrpSpPr>
      <p:grpSpPr>
        <a:xfrm>
          <a:off x="0" y="0"/>
          <a:ext cx="0" cy="0"/>
          <a:chOff x="0" y="0"/>
          <a:chExt cx="0" cy="0"/>
        </a:xfrm>
      </p:grpSpPr>
      <p:sp>
        <p:nvSpPr>
          <p:cNvPr id="14" name="Google Shape;14;p31"/>
          <p:cNvSpPr txBox="1"/>
          <p:nvPr>
            <p:ph type="ctrTitle"/>
          </p:nvPr>
        </p:nvSpPr>
        <p:spPr>
          <a:xfrm>
            <a:off x="1876424" y="1122363"/>
            <a:ext cx="8791575"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31"/>
          <p:cNvSpPr txBox="1"/>
          <p:nvPr>
            <p:ph type="subTitle" idx="1"/>
          </p:nvPr>
        </p:nvSpPr>
        <p:spPr>
          <a:xfrm>
            <a:off x="1876424" y="3602038"/>
            <a:ext cx="8791575" cy="1655762"/>
          </a:xfrm>
          <a:prstGeom prst="rect">
            <a:avLst/>
          </a:prstGeom>
          <a:noFill/>
          <a:ln>
            <a:noFill/>
          </a:ln>
        </p:spPr>
        <p:txBody>
          <a:bodyPr spcFirstLastPara="1" wrap="square" lIns="91425" tIns="45700" rIns="91425" bIns="45700" anchor="t" anchorCtr="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6" name="Google Shape;16;p31"/>
          <p:cNvSpPr txBox="1"/>
          <p:nvPr>
            <p:ph type="dt" idx="10"/>
          </p:nvPr>
        </p:nvSpPr>
        <p:spPr>
          <a:xfrm>
            <a:off x="7077075" y="5410200"/>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1"/>
          <p:cNvSpPr txBox="1"/>
          <p:nvPr>
            <p:ph type="ftr" idx="11"/>
          </p:nvPr>
        </p:nvSpPr>
        <p:spPr>
          <a:xfrm>
            <a:off x="1876425" y="5410200"/>
            <a:ext cx="512445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1"/>
          <p:cNvSpPr txBox="1"/>
          <p:nvPr>
            <p:ph type="sldNum" idx="12"/>
          </p:nvPr>
        </p:nvSpPr>
        <p:spPr>
          <a:xfrm>
            <a:off x="9896475" y="5410200"/>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1" name="Shape 91"/>
        <p:cNvGrpSpPr/>
        <p:nvPr/>
      </p:nvGrpSpPr>
      <p:grpSpPr>
        <a:xfrm>
          <a:off x="0" y="0"/>
          <a:ext cx="0" cy="0"/>
          <a:chOff x="0" y="0"/>
          <a:chExt cx="0" cy="0"/>
        </a:xfrm>
      </p:grpSpPr>
      <p:sp>
        <p:nvSpPr>
          <p:cNvPr id="92" name="Google Shape;92;p41"/>
          <p:cNvSpPr txBox="1"/>
          <p:nvPr>
            <p:ph type="title"/>
          </p:nvPr>
        </p:nvSpPr>
        <p:spPr>
          <a:xfrm>
            <a:off x="1146705" y="609601"/>
            <a:ext cx="3856037" cy="163988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1"/>
          <p:cNvSpPr txBox="1"/>
          <p:nvPr>
            <p:ph type="body" idx="1"/>
          </p:nvPr>
        </p:nvSpPr>
        <p:spPr>
          <a:xfrm>
            <a:off x="5156200" y="592666"/>
            <a:ext cx="5891209" cy="5198534"/>
          </a:xfrm>
          <a:prstGeom prst="rect">
            <a:avLst/>
          </a:prstGeom>
          <a:noFill/>
          <a:ln>
            <a:noFill/>
          </a:ln>
        </p:spPr>
        <p:txBody>
          <a:bodyPr spcFirstLastPara="1" wrap="square" lIns="91425" tIns="45700" rIns="91425" bIns="45700" anchor="ctr"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p:txBody>
      </p:sp>
      <p:sp>
        <p:nvSpPr>
          <p:cNvPr id="94" name="Google Shape;94;p41"/>
          <p:cNvSpPr txBox="1"/>
          <p:nvPr>
            <p:ph type="body" idx="2"/>
          </p:nvPr>
        </p:nvSpPr>
        <p:spPr>
          <a:xfrm>
            <a:off x="1146705" y="2249486"/>
            <a:ext cx="3856037" cy="354171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p:txBody>
      </p:sp>
      <p:sp>
        <p:nvSpPr>
          <p:cNvPr id="95" name="Google Shape;95;p41"/>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1"/>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1"/>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8" name="Shape 98"/>
        <p:cNvGrpSpPr/>
        <p:nvPr/>
      </p:nvGrpSpPr>
      <p:grpSpPr>
        <a:xfrm>
          <a:off x="0" y="0"/>
          <a:ext cx="0" cy="0"/>
          <a:chOff x="0" y="0"/>
          <a:chExt cx="0" cy="0"/>
        </a:xfrm>
      </p:grpSpPr>
      <p:sp>
        <p:nvSpPr>
          <p:cNvPr id="99" name="Google Shape;99;p42"/>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2"/>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42"/>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02" name="Shape 102"/>
        <p:cNvGrpSpPr/>
        <p:nvPr/>
      </p:nvGrpSpPr>
      <p:grpSpPr>
        <a:xfrm>
          <a:off x="0" y="0"/>
          <a:ext cx="0" cy="0"/>
          <a:chOff x="0" y="0"/>
          <a:chExt cx="0" cy="0"/>
        </a:xfrm>
      </p:grpSpPr>
      <p:sp>
        <p:nvSpPr>
          <p:cNvPr id="103" name="Google Shape;103;p43"/>
          <p:cNvSpPr txBox="1"/>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3"/>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43"/>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43"/>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07" name="Shape 107"/>
        <p:cNvGrpSpPr/>
        <p:nvPr/>
      </p:nvGrpSpPr>
      <p:grpSpPr>
        <a:xfrm>
          <a:off x="0" y="0"/>
          <a:ext cx="0" cy="0"/>
          <a:chOff x="0" y="0"/>
          <a:chExt cx="0" cy="0"/>
        </a:xfrm>
      </p:grpSpPr>
      <p:sp>
        <p:nvSpPr>
          <p:cNvPr id="108" name="Google Shape;108;p44"/>
          <p:cNvSpPr txBox="1"/>
          <p:nvPr>
            <p:ph type="title"/>
          </p:nvPr>
        </p:nvSpPr>
        <p:spPr>
          <a:xfrm>
            <a:off x="1141411" y="619126"/>
            <a:ext cx="9906000" cy="14779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44"/>
          <p:cNvSpPr txBox="1"/>
          <p:nvPr>
            <p:ph type="body" idx="1"/>
          </p:nvPr>
        </p:nvSpPr>
        <p:spPr>
          <a:xfrm>
            <a:off x="1370019" y="2249486"/>
            <a:ext cx="4649783"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p:txBody>
      </p:sp>
      <p:sp>
        <p:nvSpPr>
          <p:cNvPr id="110" name="Google Shape;110;p44"/>
          <p:cNvSpPr txBox="1"/>
          <p:nvPr>
            <p:ph type="body" idx="2"/>
          </p:nvPr>
        </p:nvSpPr>
        <p:spPr>
          <a:xfrm>
            <a:off x="1141410" y="3073397"/>
            <a:ext cx="4878391" cy="2717801"/>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p:txBody>
      </p:sp>
      <p:sp>
        <p:nvSpPr>
          <p:cNvPr id="111" name="Google Shape;111;p44"/>
          <p:cNvSpPr txBox="1"/>
          <p:nvPr>
            <p:ph type="body" idx="3"/>
          </p:nvPr>
        </p:nvSpPr>
        <p:spPr>
          <a:xfrm>
            <a:off x="6400808" y="2249485"/>
            <a:ext cx="4646602"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p:txBody>
      </p:sp>
      <p:sp>
        <p:nvSpPr>
          <p:cNvPr id="112" name="Google Shape;112;p44"/>
          <p:cNvSpPr txBox="1"/>
          <p:nvPr>
            <p:ph type="body" idx="4"/>
          </p:nvPr>
        </p:nvSpPr>
        <p:spPr>
          <a:xfrm>
            <a:off x="6172200" y="3073397"/>
            <a:ext cx="4875210" cy="2717801"/>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p:txBody>
      </p:sp>
      <p:sp>
        <p:nvSpPr>
          <p:cNvPr id="113" name="Google Shape;113;p44"/>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4"/>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44"/>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16" name="Shape 116"/>
        <p:cNvGrpSpPr/>
        <p:nvPr/>
      </p:nvGrpSpPr>
      <p:grpSpPr>
        <a:xfrm>
          <a:off x="0" y="0"/>
          <a:ext cx="0" cy="0"/>
          <a:chOff x="0" y="0"/>
          <a:chExt cx="0" cy="0"/>
        </a:xfrm>
      </p:grpSpPr>
      <p:sp>
        <p:nvSpPr>
          <p:cNvPr id="117" name="Google Shape;117;p45"/>
          <p:cNvSpPr txBox="1"/>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45"/>
          <p:cNvSpPr txBox="1"/>
          <p:nvPr>
            <p:ph type="body" idx="1"/>
          </p:nvPr>
        </p:nvSpPr>
        <p:spPr>
          <a:xfrm>
            <a:off x="1141410" y="2249486"/>
            <a:ext cx="4878389" cy="3541714"/>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p:txBody>
      </p:sp>
      <p:sp>
        <p:nvSpPr>
          <p:cNvPr id="119" name="Google Shape;119;p45"/>
          <p:cNvSpPr txBox="1"/>
          <p:nvPr>
            <p:ph type="body" idx="2"/>
          </p:nvPr>
        </p:nvSpPr>
        <p:spPr>
          <a:xfrm>
            <a:off x="6172200" y="2249486"/>
            <a:ext cx="4875211" cy="3541714"/>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p:txBody>
      </p:sp>
      <p:sp>
        <p:nvSpPr>
          <p:cNvPr id="120" name="Google Shape;120;p45"/>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45"/>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5"/>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23" name="Shape 123"/>
        <p:cNvGrpSpPr/>
        <p:nvPr/>
      </p:nvGrpSpPr>
      <p:grpSpPr>
        <a:xfrm>
          <a:off x="0" y="0"/>
          <a:ext cx="0" cy="0"/>
          <a:chOff x="0" y="0"/>
          <a:chExt cx="0" cy="0"/>
        </a:xfrm>
      </p:grpSpPr>
      <p:sp>
        <p:nvSpPr>
          <p:cNvPr id="124" name="Google Shape;124;p46"/>
          <p:cNvSpPr txBox="1"/>
          <p:nvPr>
            <p:ph type="title"/>
          </p:nvPr>
        </p:nvSpPr>
        <p:spPr>
          <a:xfrm>
            <a:off x="1141411" y="1419226"/>
            <a:ext cx="99060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46"/>
          <p:cNvSpPr txBox="1"/>
          <p:nvPr>
            <p:ph type="body" idx="1"/>
          </p:nvPr>
        </p:nvSpPr>
        <p:spPr>
          <a:xfrm>
            <a:off x="1141411" y="4424362"/>
            <a:ext cx="9906000" cy="137477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cap="none">
                <a:solidFill>
                  <a:schemeClr val="lt1"/>
                </a:solidFill>
              </a:defRPr>
            </a:lvl1pPr>
            <a:lvl2pPr marL="914400" lvl="1" indent="-228600" algn="l">
              <a:lnSpc>
                <a:spcPct val="120000"/>
              </a:lnSpc>
              <a:spcBef>
                <a:spcPts val="500"/>
              </a:spcBef>
              <a:spcAft>
                <a:spcPts val="0"/>
              </a:spcAft>
              <a:buClr>
                <a:schemeClr val="lt1"/>
              </a:buClr>
              <a:buSzPts val="2250"/>
              <a:buNone/>
              <a:defRPr sz="1800">
                <a:solidFill>
                  <a:schemeClr val="lt1"/>
                </a:solidFill>
              </a:defRPr>
            </a:lvl2pPr>
            <a:lvl3pPr marL="1371600" lvl="2" indent="-228600" algn="l">
              <a:lnSpc>
                <a:spcPct val="120000"/>
              </a:lnSpc>
              <a:spcBef>
                <a:spcPts val="500"/>
              </a:spcBef>
              <a:spcAft>
                <a:spcPts val="0"/>
              </a:spcAft>
              <a:buClr>
                <a:schemeClr val="lt1"/>
              </a:buClr>
              <a:buSzPts val="2250"/>
              <a:buNone/>
              <a:defRPr sz="1800">
                <a:solidFill>
                  <a:schemeClr val="lt1"/>
                </a:solidFill>
              </a:defRPr>
            </a:lvl3pPr>
            <a:lvl4pPr marL="1828800" lvl="3" indent="-228600" algn="l">
              <a:lnSpc>
                <a:spcPct val="120000"/>
              </a:lnSpc>
              <a:spcBef>
                <a:spcPts val="500"/>
              </a:spcBef>
              <a:spcAft>
                <a:spcPts val="0"/>
              </a:spcAft>
              <a:buClr>
                <a:schemeClr val="lt1"/>
              </a:buClr>
              <a:buSzPts val="2000"/>
              <a:buNone/>
              <a:defRPr sz="1600">
                <a:solidFill>
                  <a:schemeClr val="lt1"/>
                </a:solidFill>
              </a:defRPr>
            </a:lvl4pPr>
            <a:lvl5pPr marL="2286000" lvl="4" indent="-228600" algn="l">
              <a:lnSpc>
                <a:spcPct val="120000"/>
              </a:lnSpc>
              <a:spcBef>
                <a:spcPts val="500"/>
              </a:spcBef>
              <a:spcAft>
                <a:spcPts val="0"/>
              </a:spcAft>
              <a:buClr>
                <a:schemeClr val="lt1"/>
              </a:buClr>
              <a:buSzPts val="2000"/>
              <a:buNone/>
              <a:defRPr sz="1600">
                <a:solidFill>
                  <a:schemeClr val="lt1"/>
                </a:solidFill>
              </a:defRPr>
            </a:lvl5pPr>
            <a:lvl6pPr marL="2743200" lvl="5" indent="-228600" algn="l">
              <a:lnSpc>
                <a:spcPct val="120000"/>
              </a:lnSpc>
              <a:spcBef>
                <a:spcPts val="500"/>
              </a:spcBef>
              <a:spcAft>
                <a:spcPts val="0"/>
              </a:spcAft>
              <a:buClr>
                <a:schemeClr val="lt1"/>
              </a:buClr>
              <a:buSzPts val="2000"/>
              <a:buNone/>
              <a:defRPr sz="1600">
                <a:solidFill>
                  <a:schemeClr val="lt1"/>
                </a:solidFill>
              </a:defRPr>
            </a:lvl6pPr>
            <a:lvl7pPr marL="3200400" lvl="6" indent="-228600" algn="l">
              <a:lnSpc>
                <a:spcPct val="120000"/>
              </a:lnSpc>
              <a:spcBef>
                <a:spcPts val="500"/>
              </a:spcBef>
              <a:spcAft>
                <a:spcPts val="0"/>
              </a:spcAft>
              <a:buClr>
                <a:schemeClr val="lt1"/>
              </a:buClr>
              <a:buSzPts val="2000"/>
              <a:buNone/>
              <a:defRPr sz="1600">
                <a:solidFill>
                  <a:schemeClr val="lt1"/>
                </a:solidFill>
              </a:defRPr>
            </a:lvl7pPr>
            <a:lvl8pPr marL="3657600" lvl="7" indent="-228600" algn="l">
              <a:lnSpc>
                <a:spcPct val="120000"/>
              </a:lnSpc>
              <a:spcBef>
                <a:spcPts val="500"/>
              </a:spcBef>
              <a:spcAft>
                <a:spcPts val="0"/>
              </a:spcAft>
              <a:buClr>
                <a:schemeClr val="lt1"/>
              </a:buClr>
              <a:buSzPts val="2000"/>
              <a:buNone/>
              <a:defRPr sz="1600">
                <a:solidFill>
                  <a:schemeClr val="lt1"/>
                </a:solidFill>
              </a:defRPr>
            </a:lvl8pPr>
            <a:lvl9pPr marL="4114800" lvl="8" indent="-228600" algn="l">
              <a:lnSpc>
                <a:spcPct val="120000"/>
              </a:lnSpc>
              <a:spcBef>
                <a:spcPts val="500"/>
              </a:spcBef>
              <a:spcAft>
                <a:spcPts val="0"/>
              </a:spcAft>
              <a:buClr>
                <a:schemeClr val="lt1"/>
              </a:buClr>
              <a:buSzPts val="2000"/>
              <a:buNone/>
              <a:defRPr sz="1600">
                <a:solidFill>
                  <a:schemeClr val="lt1"/>
                </a:solidFill>
              </a:defRPr>
            </a:lvl9pPr>
          </a:lstStyle>
          <a:p/>
        </p:txBody>
      </p:sp>
      <p:sp>
        <p:nvSpPr>
          <p:cNvPr id="126" name="Google Shape;126;p46"/>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46"/>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46"/>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39" name="Shape 139"/>
        <p:cNvGrpSpPr/>
        <p:nvPr/>
      </p:nvGrpSpPr>
      <p:grpSpPr>
        <a:xfrm>
          <a:off x="0" y="0"/>
          <a:ext cx="0" cy="0"/>
          <a:chOff x="0" y="0"/>
          <a:chExt cx="0" cy="0"/>
        </a:xfrm>
      </p:grpSpPr>
      <p:sp>
        <p:nvSpPr>
          <p:cNvPr id="140" name="Google Shape;140;p48"/>
          <p:cNvSpPr txBox="1"/>
          <p:nvPr>
            <p:ph type="title"/>
          </p:nvPr>
        </p:nvSpPr>
        <p:spPr>
          <a:xfrm>
            <a:off x="1141413" y="609600"/>
            <a:ext cx="5934508" cy="163988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1" name="Google Shape;141;p48"/>
          <p:cNvSpPr/>
          <p:nvPr>
            <p:ph type="pic" idx="2"/>
          </p:nvPr>
        </p:nvSpPr>
        <p:spPr>
          <a:xfrm>
            <a:off x="7380721" y="609601"/>
            <a:ext cx="3666690" cy="5181599"/>
          </a:xfrm>
          <a:prstGeom prst="round2DiagRect">
            <a:avLst>
              <a:gd name="adj1" fmla="val 5608"/>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142" name="Google Shape;142;p48"/>
          <p:cNvSpPr txBox="1"/>
          <p:nvPr>
            <p:ph type="body" idx="1"/>
          </p:nvPr>
        </p:nvSpPr>
        <p:spPr>
          <a:xfrm>
            <a:off x="1141410" y="2249486"/>
            <a:ext cx="5934511" cy="3541714"/>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p:txBody>
      </p:sp>
      <p:sp>
        <p:nvSpPr>
          <p:cNvPr id="143" name="Google Shape;143;p48"/>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48"/>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48"/>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58" name="Shape 158"/>
        <p:cNvGrpSpPr/>
        <p:nvPr/>
      </p:nvGrpSpPr>
      <p:grpSpPr>
        <a:xfrm>
          <a:off x="0" y="0"/>
          <a:ext cx="0" cy="0"/>
          <a:chOff x="0" y="0"/>
          <a:chExt cx="0" cy="0"/>
        </a:xfrm>
      </p:grpSpPr>
      <p:sp>
        <p:nvSpPr>
          <p:cNvPr id="159" name="Google Shape;159;p50"/>
          <p:cNvSpPr txBox="1"/>
          <p:nvPr>
            <p:ph type="title"/>
          </p:nvPr>
        </p:nvSpPr>
        <p:spPr>
          <a:xfrm>
            <a:off x="1446212" y="609599"/>
            <a:ext cx="9302752" cy="274842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50"/>
          <p:cNvSpPr txBox="1"/>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p:txBody>
      </p:sp>
      <p:sp>
        <p:nvSpPr>
          <p:cNvPr id="161" name="Google Shape;161;p50"/>
          <p:cNvSpPr txBox="1"/>
          <p:nvPr>
            <p:ph type="body" idx="2"/>
          </p:nvPr>
        </p:nvSpPr>
        <p:spPr>
          <a:xfrm>
            <a:off x="1141411" y="4309919"/>
            <a:ext cx="9906002"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p:txBody>
      </p:sp>
      <p:sp>
        <p:nvSpPr>
          <p:cNvPr id="162" name="Google Shape;162;p50"/>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50"/>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50"/>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9" name="Shape 29"/>
        <p:cNvGrpSpPr/>
        <p:nvPr/>
      </p:nvGrpSpPr>
      <p:grpSpPr>
        <a:xfrm>
          <a:off x="0" y="0"/>
          <a:ext cx="0" cy="0"/>
          <a:chOff x="0" y="0"/>
          <a:chExt cx="0" cy="0"/>
        </a:xfrm>
      </p:grpSpPr>
      <p:sp>
        <p:nvSpPr>
          <p:cNvPr id="30" name="Google Shape;30;p33"/>
          <p:cNvSpPr txBox="1"/>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3"/>
          <p:cNvSpPr txBox="1"/>
          <p:nvPr>
            <p:ph type="body" idx="1"/>
          </p:nvPr>
        </p:nvSpPr>
        <p:spPr>
          <a:xfrm>
            <a:off x="1141412" y="2249487"/>
            <a:ext cx="9906000" cy="3541712"/>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p:txBody>
      </p:sp>
      <p:sp>
        <p:nvSpPr>
          <p:cNvPr id="32" name="Google Shape;32;p33"/>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3"/>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3"/>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35" name="Shape 35"/>
        <p:cNvGrpSpPr/>
        <p:nvPr/>
      </p:nvGrpSpPr>
      <p:grpSpPr>
        <a:xfrm>
          <a:off x="0" y="0"/>
          <a:ext cx="0" cy="0"/>
          <a:chOff x="0" y="0"/>
          <a:chExt cx="0" cy="0"/>
        </a:xfrm>
      </p:grpSpPr>
      <p:sp>
        <p:nvSpPr>
          <p:cNvPr id="36" name="Google Shape;36;p34"/>
          <p:cNvSpPr txBox="1"/>
          <p:nvPr>
            <p:ph type="title"/>
          </p:nvPr>
        </p:nvSpPr>
        <p:spPr>
          <a:xfrm rot="5400000">
            <a:off x="7454105" y="2197894"/>
            <a:ext cx="5181601" cy="200501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4"/>
          <p:cNvSpPr txBox="1"/>
          <p:nvPr>
            <p:ph type="body" idx="1"/>
          </p:nvPr>
        </p:nvSpPr>
        <p:spPr>
          <a:xfrm rot="5400000">
            <a:off x="2424905" y="-673895"/>
            <a:ext cx="5181601" cy="7748590"/>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p:txBody>
      </p:sp>
      <p:sp>
        <p:nvSpPr>
          <p:cNvPr id="38" name="Google Shape;38;p34"/>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4"/>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4"/>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41" name="Shape 41"/>
        <p:cNvGrpSpPr/>
        <p:nvPr/>
      </p:nvGrpSpPr>
      <p:grpSpPr>
        <a:xfrm>
          <a:off x="0" y="0"/>
          <a:ext cx="0" cy="0"/>
          <a:chOff x="0" y="0"/>
          <a:chExt cx="0" cy="0"/>
        </a:xfrm>
      </p:grpSpPr>
      <p:sp>
        <p:nvSpPr>
          <p:cNvPr id="42" name="Google Shape;42;p35"/>
          <p:cNvSpPr txBox="1"/>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5"/>
          <p:cNvSpPr txBox="1"/>
          <p:nvPr>
            <p:ph type="body" idx="1"/>
          </p:nvPr>
        </p:nvSpPr>
        <p:spPr>
          <a:xfrm rot="5400000">
            <a:off x="4323556" y="-932657"/>
            <a:ext cx="3541712" cy="9906000"/>
          </a:xfrm>
          <a:prstGeom prst="rect">
            <a:avLst/>
          </a:prstGeom>
          <a:noFill/>
          <a:ln>
            <a:noFill/>
          </a:ln>
        </p:spPr>
        <p:txBody>
          <a:bodyPr spcFirstLastPara="1" wrap="square" lIns="91425" tIns="45700" rIns="91425" bIns="45700" anchor="t" anchorCtr="0">
            <a:no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500"/>
              </a:spcBef>
              <a:spcAft>
                <a:spcPts val="0"/>
              </a:spcAft>
              <a:buClr>
                <a:schemeClr val="lt1"/>
              </a:buClr>
              <a:buSzPts val="2250"/>
              <a:buChar char="•"/>
              <a:defRPr/>
            </a:lvl2pPr>
            <a:lvl3pPr marL="1371600" lvl="2" indent="-371475" algn="l">
              <a:lnSpc>
                <a:spcPct val="120000"/>
              </a:lnSpc>
              <a:spcBef>
                <a:spcPts val="500"/>
              </a:spcBef>
              <a:spcAft>
                <a:spcPts val="0"/>
              </a:spcAft>
              <a:buClr>
                <a:schemeClr val="lt1"/>
              </a:buClr>
              <a:buSzPts val="2250"/>
              <a:buChar char="•"/>
              <a:defRPr/>
            </a:lvl3pPr>
            <a:lvl4pPr marL="1828800" lvl="3" indent="-371475" algn="l">
              <a:lnSpc>
                <a:spcPct val="120000"/>
              </a:lnSpc>
              <a:spcBef>
                <a:spcPts val="500"/>
              </a:spcBef>
              <a:spcAft>
                <a:spcPts val="0"/>
              </a:spcAft>
              <a:buClr>
                <a:schemeClr val="lt1"/>
              </a:buClr>
              <a:buSzPts val="2250"/>
              <a:buChar char="•"/>
              <a:defRPr/>
            </a:lvl4pPr>
            <a:lvl5pPr marL="2286000" lvl="4" indent="-371475" algn="l">
              <a:lnSpc>
                <a:spcPct val="120000"/>
              </a:lnSpc>
              <a:spcBef>
                <a:spcPts val="500"/>
              </a:spcBef>
              <a:spcAft>
                <a:spcPts val="0"/>
              </a:spcAft>
              <a:buClr>
                <a:schemeClr val="lt1"/>
              </a:buClr>
              <a:buSzPts val="2250"/>
              <a:buChar char="•"/>
              <a:defRPr/>
            </a:lvl5pPr>
            <a:lvl6pPr marL="2743200" lvl="5" indent="-371475" algn="l">
              <a:lnSpc>
                <a:spcPct val="120000"/>
              </a:lnSpc>
              <a:spcBef>
                <a:spcPts val="500"/>
              </a:spcBef>
              <a:spcAft>
                <a:spcPts val="0"/>
              </a:spcAft>
              <a:buClr>
                <a:schemeClr val="lt1"/>
              </a:buClr>
              <a:buSzPts val="2250"/>
              <a:buChar char="•"/>
              <a:defRPr/>
            </a:lvl6pPr>
            <a:lvl7pPr marL="3200400" lvl="6" indent="-371475" algn="l">
              <a:lnSpc>
                <a:spcPct val="120000"/>
              </a:lnSpc>
              <a:spcBef>
                <a:spcPts val="500"/>
              </a:spcBef>
              <a:spcAft>
                <a:spcPts val="0"/>
              </a:spcAft>
              <a:buClr>
                <a:schemeClr val="lt1"/>
              </a:buClr>
              <a:buSzPts val="2250"/>
              <a:buChar char="•"/>
              <a:defRPr/>
            </a:lvl7pPr>
            <a:lvl8pPr marL="3657600" lvl="7" indent="-371475" algn="l">
              <a:lnSpc>
                <a:spcPct val="120000"/>
              </a:lnSpc>
              <a:spcBef>
                <a:spcPts val="500"/>
              </a:spcBef>
              <a:spcAft>
                <a:spcPts val="0"/>
              </a:spcAft>
              <a:buClr>
                <a:schemeClr val="lt1"/>
              </a:buClr>
              <a:buSzPts val="2250"/>
              <a:buChar char="•"/>
              <a:defRPr/>
            </a:lvl8pPr>
            <a:lvl9pPr marL="4114800" lvl="8" indent="-371475" algn="l">
              <a:lnSpc>
                <a:spcPct val="120000"/>
              </a:lnSpc>
              <a:spcBef>
                <a:spcPts val="500"/>
              </a:spcBef>
              <a:spcAft>
                <a:spcPts val="0"/>
              </a:spcAft>
              <a:buClr>
                <a:schemeClr val="lt1"/>
              </a:buClr>
              <a:buSzPts val="2250"/>
              <a:buChar char="•"/>
              <a:defRPr/>
            </a:lvl9pPr>
          </a:lstStyle>
          <a:p/>
        </p:txBody>
      </p:sp>
      <p:sp>
        <p:nvSpPr>
          <p:cNvPr id="44" name="Google Shape;44;p35"/>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5"/>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5"/>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47" name="Shape 47"/>
        <p:cNvGrpSpPr/>
        <p:nvPr/>
      </p:nvGrpSpPr>
      <p:grpSpPr>
        <a:xfrm>
          <a:off x="0" y="0"/>
          <a:ext cx="0" cy="0"/>
          <a:chOff x="0" y="0"/>
          <a:chExt cx="0" cy="0"/>
        </a:xfrm>
      </p:grpSpPr>
      <p:sp>
        <p:nvSpPr>
          <p:cNvPr id="48" name="Google Shape;48;p36"/>
          <p:cNvSpPr txBox="1"/>
          <p:nvPr>
            <p:ph type="title"/>
          </p:nvPr>
        </p:nvSpPr>
        <p:spPr>
          <a:xfrm>
            <a:off x="1141411" y="609600"/>
            <a:ext cx="9905999"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36"/>
          <p:cNvSpPr txBox="1"/>
          <p:nvPr>
            <p:ph type="body" idx="1"/>
          </p:nvPr>
        </p:nvSpPr>
        <p:spPr>
          <a:xfrm>
            <a:off x="1141413" y="4404596"/>
            <a:ext cx="319524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p:txBody>
      </p:sp>
      <p:sp>
        <p:nvSpPr>
          <p:cNvPr id="50" name="Google Shape;50;p36"/>
          <p:cNvSpPr/>
          <p:nvPr>
            <p:ph type="pic" idx="2"/>
          </p:nvPr>
        </p:nvSpPr>
        <p:spPr>
          <a:xfrm>
            <a:off x="1141413" y="2666998"/>
            <a:ext cx="31952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51" name="Google Shape;51;p36"/>
          <p:cNvSpPr txBox="1"/>
          <p:nvPr>
            <p:ph type="body" idx="3"/>
          </p:nvPr>
        </p:nvSpPr>
        <p:spPr>
          <a:xfrm>
            <a:off x="1141413" y="4980858"/>
            <a:ext cx="3195240" cy="81784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p:txBody>
      </p:sp>
      <p:sp>
        <p:nvSpPr>
          <p:cNvPr id="52" name="Google Shape;52;p36"/>
          <p:cNvSpPr txBox="1"/>
          <p:nvPr>
            <p:ph type="body" idx="4"/>
          </p:nvPr>
        </p:nvSpPr>
        <p:spPr>
          <a:xfrm>
            <a:off x="4489053" y="4404596"/>
            <a:ext cx="320040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p:txBody>
      </p:sp>
      <p:sp>
        <p:nvSpPr>
          <p:cNvPr id="53" name="Google Shape;53;p36"/>
          <p:cNvSpPr/>
          <p:nvPr>
            <p:ph type="pic" idx="5"/>
          </p:nvPr>
        </p:nvSpPr>
        <p:spPr>
          <a:xfrm>
            <a:off x="4489053" y="2666998"/>
            <a:ext cx="3198940"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54" name="Google Shape;54;p36"/>
          <p:cNvSpPr txBox="1"/>
          <p:nvPr>
            <p:ph type="body" idx="6"/>
          </p:nvPr>
        </p:nvSpPr>
        <p:spPr>
          <a:xfrm>
            <a:off x="4487593" y="4980857"/>
            <a:ext cx="3200400" cy="81034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p:txBody>
      </p:sp>
      <p:sp>
        <p:nvSpPr>
          <p:cNvPr id="55" name="Google Shape;55;p36"/>
          <p:cNvSpPr txBox="1"/>
          <p:nvPr>
            <p:ph type="body" idx="7"/>
          </p:nvPr>
        </p:nvSpPr>
        <p:spPr>
          <a:xfrm>
            <a:off x="7852567" y="4404595"/>
            <a:ext cx="3190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500"/>
              <a:buNone/>
              <a:defRPr sz="20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p:txBody>
      </p:sp>
      <p:sp>
        <p:nvSpPr>
          <p:cNvPr id="56" name="Google Shape;56;p36"/>
          <p:cNvSpPr/>
          <p:nvPr>
            <p:ph type="pic" idx="8"/>
          </p:nvPr>
        </p:nvSpPr>
        <p:spPr>
          <a:xfrm>
            <a:off x="7852442" y="2666998"/>
            <a:ext cx="3194969" cy="1524000"/>
          </a:xfrm>
          <a:prstGeom prst="round2DiagRect">
            <a:avLst>
              <a:gd name="adj1" fmla="val 16667"/>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57" name="Google Shape;57;p36"/>
          <p:cNvSpPr txBox="1"/>
          <p:nvPr>
            <p:ph type="body" idx="9"/>
          </p:nvPr>
        </p:nvSpPr>
        <p:spPr>
          <a:xfrm>
            <a:off x="7852442" y="4980854"/>
            <a:ext cx="3194968" cy="81034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p:txBody>
      </p:sp>
      <p:sp>
        <p:nvSpPr>
          <p:cNvPr id="58" name="Google Shape;58;p36"/>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6"/>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6"/>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61" name="Shape 61"/>
        <p:cNvGrpSpPr/>
        <p:nvPr/>
      </p:nvGrpSpPr>
      <p:grpSpPr>
        <a:xfrm>
          <a:off x="0" y="0"/>
          <a:ext cx="0" cy="0"/>
          <a:chOff x="0" y="0"/>
          <a:chExt cx="0" cy="0"/>
        </a:xfrm>
      </p:grpSpPr>
      <p:sp>
        <p:nvSpPr>
          <p:cNvPr id="62" name="Google Shape;62;p37"/>
          <p:cNvSpPr txBox="1"/>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7"/>
          <p:cNvSpPr txBox="1"/>
          <p:nvPr>
            <p:ph type="body" idx="1"/>
          </p:nvPr>
        </p:nvSpPr>
        <p:spPr>
          <a:xfrm>
            <a:off x="1141410" y="2674463"/>
            <a:ext cx="3196899"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p:txBody>
      </p:sp>
      <p:sp>
        <p:nvSpPr>
          <p:cNvPr id="64" name="Google Shape;64;p37"/>
          <p:cNvSpPr txBox="1"/>
          <p:nvPr>
            <p:ph type="body" idx="2"/>
          </p:nvPr>
        </p:nvSpPr>
        <p:spPr>
          <a:xfrm>
            <a:off x="1127918" y="3360263"/>
            <a:ext cx="3208735"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p:txBody>
      </p:sp>
      <p:sp>
        <p:nvSpPr>
          <p:cNvPr id="65" name="Google Shape;65;p37"/>
          <p:cNvSpPr txBox="1"/>
          <p:nvPr>
            <p:ph type="body" idx="3"/>
          </p:nvPr>
        </p:nvSpPr>
        <p:spPr>
          <a:xfrm>
            <a:off x="4514766" y="2677635"/>
            <a:ext cx="3184385"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p:txBody>
      </p:sp>
      <p:sp>
        <p:nvSpPr>
          <p:cNvPr id="66" name="Google Shape;66;p37"/>
          <p:cNvSpPr txBox="1"/>
          <p:nvPr>
            <p:ph type="body" idx="4"/>
          </p:nvPr>
        </p:nvSpPr>
        <p:spPr>
          <a:xfrm>
            <a:off x="4504213" y="3363435"/>
            <a:ext cx="3195830"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p:txBody>
      </p:sp>
      <p:sp>
        <p:nvSpPr>
          <p:cNvPr id="67" name="Google Shape;67;p37"/>
          <p:cNvSpPr txBox="1"/>
          <p:nvPr>
            <p:ph type="body" idx="5"/>
          </p:nvPr>
        </p:nvSpPr>
        <p:spPr>
          <a:xfrm>
            <a:off x="7852442" y="2674463"/>
            <a:ext cx="3194968" cy="685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3000"/>
              <a:buNone/>
              <a:defRPr sz="2400" b="0" cap="none">
                <a:solidFill>
                  <a:schemeClr val="lt1"/>
                </a:solidFill>
              </a:defRPr>
            </a:lvl1pPr>
            <a:lvl2pPr marL="914400" lvl="1" indent="-228600" algn="l">
              <a:lnSpc>
                <a:spcPct val="120000"/>
              </a:lnSpc>
              <a:spcBef>
                <a:spcPts val="500"/>
              </a:spcBef>
              <a:spcAft>
                <a:spcPts val="0"/>
              </a:spcAft>
              <a:buClr>
                <a:schemeClr val="lt1"/>
              </a:buClr>
              <a:buSzPts val="2500"/>
              <a:buNone/>
              <a:defRPr sz="2000" b="1"/>
            </a:lvl2pPr>
            <a:lvl3pPr marL="1371600" lvl="2" indent="-228600" algn="l">
              <a:lnSpc>
                <a:spcPct val="120000"/>
              </a:lnSpc>
              <a:spcBef>
                <a:spcPts val="500"/>
              </a:spcBef>
              <a:spcAft>
                <a:spcPts val="0"/>
              </a:spcAft>
              <a:buClr>
                <a:schemeClr val="lt1"/>
              </a:buClr>
              <a:buSzPts val="2250"/>
              <a:buNone/>
              <a:defRPr sz="1800" b="1"/>
            </a:lvl3pPr>
            <a:lvl4pPr marL="1828800" lvl="3" indent="-228600" algn="l">
              <a:lnSpc>
                <a:spcPct val="120000"/>
              </a:lnSpc>
              <a:spcBef>
                <a:spcPts val="500"/>
              </a:spcBef>
              <a:spcAft>
                <a:spcPts val="0"/>
              </a:spcAft>
              <a:buClr>
                <a:schemeClr val="lt1"/>
              </a:buClr>
              <a:buSzPts val="2000"/>
              <a:buNone/>
              <a:defRPr sz="1600" b="1"/>
            </a:lvl4pPr>
            <a:lvl5pPr marL="2286000" lvl="4" indent="-228600" algn="l">
              <a:lnSpc>
                <a:spcPct val="120000"/>
              </a:lnSpc>
              <a:spcBef>
                <a:spcPts val="500"/>
              </a:spcBef>
              <a:spcAft>
                <a:spcPts val="0"/>
              </a:spcAft>
              <a:buClr>
                <a:schemeClr val="lt1"/>
              </a:buClr>
              <a:buSzPts val="2000"/>
              <a:buNone/>
              <a:defRPr sz="1600" b="1"/>
            </a:lvl5pPr>
            <a:lvl6pPr marL="2743200" lvl="5" indent="-228600" algn="l">
              <a:lnSpc>
                <a:spcPct val="120000"/>
              </a:lnSpc>
              <a:spcBef>
                <a:spcPts val="500"/>
              </a:spcBef>
              <a:spcAft>
                <a:spcPts val="0"/>
              </a:spcAft>
              <a:buClr>
                <a:schemeClr val="lt1"/>
              </a:buClr>
              <a:buSzPts val="2000"/>
              <a:buNone/>
              <a:defRPr sz="1600" b="1"/>
            </a:lvl6pPr>
            <a:lvl7pPr marL="3200400" lvl="6" indent="-228600" algn="l">
              <a:lnSpc>
                <a:spcPct val="120000"/>
              </a:lnSpc>
              <a:spcBef>
                <a:spcPts val="500"/>
              </a:spcBef>
              <a:spcAft>
                <a:spcPts val="0"/>
              </a:spcAft>
              <a:buClr>
                <a:schemeClr val="lt1"/>
              </a:buClr>
              <a:buSzPts val="2000"/>
              <a:buNone/>
              <a:defRPr sz="1600" b="1"/>
            </a:lvl7pPr>
            <a:lvl8pPr marL="3657600" lvl="7" indent="-228600" algn="l">
              <a:lnSpc>
                <a:spcPct val="120000"/>
              </a:lnSpc>
              <a:spcBef>
                <a:spcPts val="500"/>
              </a:spcBef>
              <a:spcAft>
                <a:spcPts val="0"/>
              </a:spcAft>
              <a:buClr>
                <a:schemeClr val="lt1"/>
              </a:buClr>
              <a:buSzPts val="2000"/>
              <a:buNone/>
              <a:defRPr sz="1600" b="1"/>
            </a:lvl8pPr>
            <a:lvl9pPr marL="4114800" lvl="8" indent="-228600" algn="l">
              <a:lnSpc>
                <a:spcPct val="120000"/>
              </a:lnSpc>
              <a:spcBef>
                <a:spcPts val="500"/>
              </a:spcBef>
              <a:spcAft>
                <a:spcPts val="0"/>
              </a:spcAft>
              <a:buClr>
                <a:schemeClr val="lt1"/>
              </a:buClr>
              <a:buSzPts val="2000"/>
              <a:buNone/>
              <a:defRPr sz="1600" b="1"/>
            </a:lvl9pPr>
          </a:lstStyle>
          <a:p/>
        </p:txBody>
      </p:sp>
      <p:sp>
        <p:nvSpPr>
          <p:cNvPr id="68" name="Google Shape;68;p37"/>
          <p:cNvSpPr txBox="1"/>
          <p:nvPr>
            <p:ph type="body" idx="6"/>
          </p:nvPr>
        </p:nvSpPr>
        <p:spPr>
          <a:xfrm>
            <a:off x="7852442" y="3360263"/>
            <a:ext cx="3194968" cy="243093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750"/>
              <a:buNone/>
              <a:defRPr sz="1400"/>
            </a:lvl1pPr>
            <a:lvl2pPr marL="914400" lvl="1" indent="-228600" algn="l">
              <a:lnSpc>
                <a:spcPct val="120000"/>
              </a:lnSpc>
              <a:spcBef>
                <a:spcPts val="500"/>
              </a:spcBef>
              <a:spcAft>
                <a:spcPts val="0"/>
              </a:spcAft>
              <a:buClr>
                <a:schemeClr val="lt1"/>
              </a:buClr>
              <a:buSzPts val="1500"/>
              <a:buNone/>
              <a:defRPr sz="1200"/>
            </a:lvl2pPr>
            <a:lvl3pPr marL="1371600" lvl="2" indent="-228600" algn="l">
              <a:lnSpc>
                <a:spcPct val="120000"/>
              </a:lnSpc>
              <a:spcBef>
                <a:spcPts val="500"/>
              </a:spcBef>
              <a:spcAft>
                <a:spcPts val="0"/>
              </a:spcAft>
              <a:buClr>
                <a:schemeClr val="lt1"/>
              </a:buClr>
              <a:buSzPts val="1250"/>
              <a:buNone/>
              <a:defRPr sz="1000"/>
            </a:lvl3pPr>
            <a:lvl4pPr marL="1828800" lvl="3" indent="-228600" algn="l">
              <a:lnSpc>
                <a:spcPct val="120000"/>
              </a:lnSpc>
              <a:spcBef>
                <a:spcPts val="500"/>
              </a:spcBef>
              <a:spcAft>
                <a:spcPts val="0"/>
              </a:spcAft>
              <a:buClr>
                <a:schemeClr val="lt1"/>
              </a:buClr>
              <a:buSzPts val="1125"/>
              <a:buNone/>
              <a:defRPr sz="900"/>
            </a:lvl4pPr>
            <a:lvl5pPr marL="2286000" lvl="4" indent="-228600" algn="l">
              <a:lnSpc>
                <a:spcPct val="120000"/>
              </a:lnSpc>
              <a:spcBef>
                <a:spcPts val="500"/>
              </a:spcBef>
              <a:spcAft>
                <a:spcPts val="0"/>
              </a:spcAft>
              <a:buClr>
                <a:schemeClr val="lt1"/>
              </a:buClr>
              <a:buSzPts val="1125"/>
              <a:buNone/>
              <a:defRPr sz="900"/>
            </a:lvl5pPr>
            <a:lvl6pPr marL="2743200" lvl="5" indent="-228600" algn="l">
              <a:lnSpc>
                <a:spcPct val="120000"/>
              </a:lnSpc>
              <a:spcBef>
                <a:spcPts val="500"/>
              </a:spcBef>
              <a:spcAft>
                <a:spcPts val="0"/>
              </a:spcAft>
              <a:buClr>
                <a:schemeClr val="lt1"/>
              </a:buClr>
              <a:buSzPts val="1125"/>
              <a:buNone/>
              <a:defRPr sz="900"/>
            </a:lvl6pPr>
            <a:lvl7pPr marL="3200400" lvl="6" indent="-228600" algn="l">
              <a:lnSpc>
                <a:spcPct val="120000"/>
              </a:lnSpc>
              <a:spcBef>
                <a:spcPts val="500"/>
              </a:spcBef>
              <a:spcAft>
                <a:spcPts val="0"/>
              </a:spcAft>
              <a:buClr>
                <a:schemeClr val="lt1"/>
              </a:buClr>
              <a:buSzPts val="1125"/>
              <a:buNone/>
              <a:defRPr sz="900"/>
            </a:lvl7pPr>
            <a:lvl8pPr marL="3657600" lvl="7" indent="-228600" algn="l">
              <a:lnSpc>
                <a:spcPct val="120000"/>
              </a:lnSpc>
              <a:spcBef>
                <a:spcPts val="500"/>
              </a:spcBef>
              <a:spcAft>
                <a:spcPts val="0"/>
              </a:spcAft>
              <a:buClr>
                <a:schemeClr val="lt1"/>
              </a:buClr>
              <a:buSzPts val="1125"/>
              <a:buNone/>
              <a:defRPr sz="900"/>
            </a:lvl8pPr>
            <a:lvl9pPr marL="4114800" lvl="8" indent="-228600" algn="l">
              <a:lnSpc>
                <a:spcPct val="120000"/>
              </a:lnSpc>
              <a:spcBef>
                <a:spcPts val="500"/>
              </a:spcBef>
              <a:spcAft>
                <a:spcPts val="0"/>
              </a:spcAft>
              <a:buClr>
                <a:schemeClr val="lt1"/>
              </a:buClr>
              <a:buSzPts val="1125"/>
              <a:buNone/>
              <a:defRPr sz="900"/>
            </a:lvl9pPr>
          </a:lstStyle>
          <a:p/>
        </p:txBody>
      </p:sp>
      <p:sp>
        <p:nvSpPr>
          <p:cNvPr id="69" name="Google Shape;69;p37"/>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7"/>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7"/>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72" name="Shape 72"/>
        <p:cNvGrpSpPr/>
        <p:nvPr/>
      </p:nvGrpSpPr>
      <p:grpSpPr>
        <a:xfrm>
          <a:off x="0" y="0"/>
          <a:ext cx="0" cy="0"/>
          <a:chOff x="0" y="0"/>
          <a:chExt cx="0" cy="0"/>
        </a:xfrm>
      </p:grpSpPr>
      <p:sp>
        <p:nvSpPr>
          <p:cNvPr id="73" name="Google Shape;73;p38"/>
          <p:cNvSpPr txBox="1"/>
          <p:nvPr>
            <p:ph type="title"/>
          </p:nvPr>
        </p:nvSpPr>
        <p:spPr>
          <a:xfrm>
            <a:off x="1141410" y="2134041"/>
            <a:ext cx="9906001"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8"/>
          <p:cNvSpPr txBox="1"/>
          <p:nvPr>
            <p:ph type="body" idx="1"/>
          </p:nvPr>
        </p:nvSpPr>
        <p:spPr>
          <a:xfrm>
            <a:off x="1141364" y="4657655"/>
            <a:ext cx="9904505"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p:txBody>
      </p:sp>
      <p:sp>
        <p:nvSpPr>
          <p:cNvPr id="75" name="Google Shape;75;p38"/>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8"/>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8"/>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78" name="Shape 78"/>
        <p:cNvGrpSpPr/>
        <p:nvPr/>
      </p:nvGrpSpPr>
      <p:grpSpPr>
        <a:xfrm>
          <a:off x="0" y="0"/>
          <a:ext cx="0" cy="0"/>
          <a:chOff x="0" y="0"/>
          <a:chExt cx="0" cy="0"/>
        </a:xfrm>
      </p:grpSpPr>
      <p:sp>
        <p:nvSpPr>
          <p:cNvPr id="79" name="Google Shape;79;p39"/>
          <p:cNvSpPr txBox="1"/>
          <p:nvPr>
            <p:ph type="title"/>
          </p:nvPr>
        </p:nvSpPr>
        <p:spPr>
          <a:xfrm>
            <a:off x="1141456" y="609600"/>
            <a:ext cx="9905955" cy="3429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9"/>
          <p:cNvSpPr txBox="1"/>
          <p:nvPr>
            <p:ph type="body" idx="1"/>
          </p:nvPr>
        </p:nvSpPr>
        <p:spPr>
          <a:xfrm>
            <a:off x="1141410" y="4419599"/>
            <a:ext cx="9904459" cy="1371599"/>
          </a:xfrm>
          <a:prstGeom prst="rect">
            <a:avLst/>
          </a:prstGeom>
          <a:noFill/>
          <a:ln>
            <a:noFill/>
          </a:ln>
        </p:spPr>
        <p:txBody>
          <a:bodyPr spcFirstLastPara="1" wrap="square" lIns="91425" tIns="45700" rIns="91425" bIns="45700" anchor="ctr" anchorCtr="0">
            <a:normAutofit/>
          </a:bodyPr>
          <a:lstStyle>
            <a:lvl1pPr marL="457200" lvl="0" indent="-228600" algn="l">
              <a:lnSpc>
                <a:spcPct val="120000"/>
              </a:lnSpc>
              <a:spcBef>
                <a:spcPts val="1000"/>
              </a:spcBef>
              <a:spcAft>
                <a:spcPts val="0"/>
              </a:spcAft>
              <a:buClr>
                <a:schemeClr val="lt1"/>
              </a:buClr>
              <a:buSzPts val="2250"/>
              <a:buNone/>
              <a:defRPr sz="18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p:txBody>
      </p:sp>
      <p:sp>
        <p:nvSpPr>
          <p:cNvPr id="81" name="Google Shape;81;p39"/>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9"/>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9"/>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84" name="Shape 84"/>
        <p:cNvGrpSpPr/>
        <p:nvPr/>
      </p:nvGrpSpPr>
      <p:grpSpPr>
        <a:xfrm>
          <a:off x="0" y="0"/>
          <a:ext cx="0" cy="0"/>
          <a:chOff x="0" y="0"/>
          <a:chExt cx="0" cy="0"/>
        </a:xfrm>
      </p:grpSpPr>
      <p:sp>
        <p:nvSpPr>
          <p:cNvPr id="85" name="Google Shape;85;p40"/>
          <p:cNvSpPr txBox="1"/>
          <p:nvPr>
            <p:ph type="title"/>
          </p:nvPr>
        </p:nvSpPr>
        <p:spPr>
          <a:xfrm>
            <a:off x="1141410" y="4304664"/>
            <a:ext cx="9912355"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40"/>
          <p:cNvSpPr/>
          <p:nvPr>
            <p:ph type="pic" idx="2"/>
          </p:nvPr>
        </p:nvSpPr>
        <p:spPr>
          <a:xfrm>
            <a:off x="1141411" y="606426"/>
            <a:ext cx="9912354" cy="3299778"/>
          </a:xfrm>
          <a:prstGeom prst="round2DiagRect">
            <a:avLst>
              <a:gd name="adj1" fmla="val 4860"/>
              <a:gd name="adj2" fmla="val 0"/>
            </a:avLst>
          </a:prstGeom>
          <a:noFill/>
          <a:ln w="19050" cap="sq" cmpd="sng">
            <a:solidFill>
              <a:srgbClr val="B3FFFF">
                <a:alpha val="60000"/>
              </a:srgbClr>
            </a:solidFill>
            <a:prstDash val="solid"/>
            <a:miter lim="800000"/>
            <a:headEnd type="none" w="sm" len="sm"/>
            <a:tailEnd type="none" w="sm" len="sm"/>
          </a:ln>
          <a:effectLst>
            <a:outerShdw blurRad="88900" dist="38100" dir="5400000" algn="t" rotWithShape="0">
              <a:srgbClr val="000000">
                <a:alpha val="40000"/>
              </a:srgbClr>
            </a:outerShdw>
          </a:effectLst>
        </p:spPr>
      </p:sp>
      <p:sp>
        <p:nvSpPr>
          <p:cNvPr id="87" name="Google Shape;87;p40"/>
          <p:cNvSpPr txBox="1"/>
          <p:nvPr>
            <p:ph type="body" idx="1"/>
          </p:nvPr>
        </p:nvSpPr>
        <p:spPr>
          <a:xfrm>
            <a:off x="1141364" y="5124020"/>
            <a:ext cx="9910859"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2000"/>
              <a:buNone/>
              <a:defRPr sz="1600"/>
            </a:lvl1pPr>
            <a:lvl2pPr marL="914400" lvl="1" indent="-228600" algn="l">
              <a:lnSpc>
                <a:spcPct val="120000"/>
              </a:lnSpc>
              <a:spcBef>
                <a:spcPts val="500"/>
              </a:spcBef>
              <a:spcAft>
                <a:spcPts val="0"/>
              </a:spcAft>
              <a:buClr>
                <a:schemeClr val="lt1"/>
              </a:buClr>
              <a:buSzPts val="1750"/>
              <a:buNone/>
              <a:defRPr sz="1400"/>
            </a:lvl2pPr>
            <a:lvl3pPr marL="1371600" lvl="2" indent="-228600" algn="l">
              <a:lnSpc>
                <a:spcPct val="120000"/>
              </a:lnSpc>
              <a:spcBef>
                <a:spcPts val="500"/>
              </a:spcBef>
              <a:spcAft>
                <a:spcPts val="0"/>
              </a:spcAft>
              <a:buClr>
                <a:schemeClr val="lt1"/>
              </a:buClr>
              <a:buSzPts val="1500"/>
              <a:buNone/>
              <a:defRPr sz="1200"/>
            </a:lvl3pPr>
            <a:lvl4pPr marL="1828800" lvl="3" indent="-228600" algn="l">
              <a:lnSpc>
                <a:spcPct val="120000"/>
              </a:lnSpc>
              <a:spcBef>
                <a:spcPts val="500"/>
              </a:spcBef>
              <a:spcAft>
                <a:spcPts val="0"/>
              </a:spcAft>
              <a:buClr>
                <a:schemeClr val="lt1"/>
              </a:buClr>
              <a:buSzPts val="1250"/>
              <a:buNone/>
              <a:defRPr sz="1000"/>
            </a:lvl4pPr>
            <a:lvl5pPr marL="2286000" lvl="4" indent="-228600" algn="l">
              <a:lnSpc>
                <a:spcPct val="120000"/>
              </a:lnSpc>
              <a:spcBef>
                <a:spcPts val="500"/>
              </a:spcBef>
              <a:spcAft>
                <a:spcPts val="0"/>
              </a:spcAft>
              <a:buClr>
                <a:schemeClr val="lt1"/>
              </a:buClr>
              <a:buSzPts val="1250"/>
              <a:buNone/>
              <a:defRPr sz="1000"/>
            </a:lvl5pPr>
            <a:lvl6pPr marL="2743200" lvl="5" indent="-228600" algn="l">
              <a:lnSpc>
                <a:spcPct val="120000"/>
              </a:lnSpc>
              <a:spcBef>
                <a:spcPts val="500"/>
              </a:spcBef>
              <a:spcAft>
                <a:spcPts val="0"/>
              </a:spcAft>
              <a:buClr>
                <a:schemeClr val="lt1"/>
              </a:buClr>
              <a:buSzPts val="1250"/>
              <a:buNone/>
              <a:defRPr sz="1000"/>
            </a:lvl6pPr>
            <a:lvl7pPr marL="3200400" lvl="6" indent="-228600" algn="l">
              <a:lnSpc>
                <a:spcPct val="120000"/>
              </a:lnSpc>
              <a:spcBef>
                <a:spcPts val="500"/>
              </a:spcBef>
              <a:spcAft>
                <a:spcPts val="0"/>
              </a:spcAft>
              <a:buClr>
                <a:schemeClr val="lt1"/>
              </a:buClr>
              <a:buSzPts val="1250"/>
              <a:buNone/>
              <a:defRPr sz="1000"/>
            </a:lvl7pPr>
            <a:lvl8pPr marL="3657600" lvl="7" indent="-228600" algn="l">
              <a:lnSpc>
                <a:spcPct val="120000"/>
              </a:lnSpc>
              <a:spcBef>
                <a:spcPts val="500"/>
              </a:spcBef>
              <a:spcAft>
                <a:spcPts val="0"/>
              </a:spcAft>
              <a:buClr>
                <a:schemeClr val="lt1"/>
              </a:buClr>
              <a:buSzPts val="1250"/>
              <a:buNone/>
              <a:defRPr sz="1000"/>
            </a:lvl8pPr>
            <a:lvl9pPr marL="4114800" lvl="8" indent="-228600" algn="l">
              <a:lnSpc>
                <a:spcPct val="120000"/>
              </a:lnSpc>
              <a:spcBef>
                <a:spcPts val="500"/>
              </a:spcBef>
              <a:spcAft>
                <a:spcPts val="0"/>
              </a:spcAft>
              <a:buClr>
                <a:schemeClr val="lt1"/>
              </a:buClr>
              <a:buSzPts val="1250"/>
              <a:buNone/>
              <a:defRPr sz="1000"/>
            </a:lvl9pPr>
          </a:lstStyle>
          <a:p/>
        </p:txBody>
      </p:sp>
      <p:sp>
        <p:nvSpPr>
          <p:cNvPr id="88" name="Google Shape;88;p40"/>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10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0"/>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0"/>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spd="slow">
    <p:fade/>
  </p:transition>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9" Type="http://schemas.openxmlformats.org/officeDocument/2006/relationships/theme" Target="../theme/theme2.xml"/><Relationship Id="rId18" Type="http://schemas.openxmlformats.org/officeDocument/2006/relationships/image" Target="../media/image5.png"/><Relationship Id="rId17" Type="http://schemas.openxmlformats.org/officeDocument/2006/relationships/image" Target="../media/image4.png"/><Relationship Id="rId16" Type="http://schemas.openxmlformats.org/officeDocument/2006/relationships/image" Target="../media/image2.png"/><Relationship Id="rId15" Type="http://schemas.openxmlformats.org/officeDocument/2006/relationships/image" Target="../media/image1.jpeg"/><Relationship Id="rId14" Type="http://schemas.openxmlformats.org/officeDocument/2006/relationships/slideLayout" Target="../slideLayouts/slideLayout15.xml"/><Relationship Id="rId13" Type="http://schemas.openxmlformats.org/officeDocument/2006/relationships/slideLayout" Target="../slideLayouts/slideLayout14.xml"/><Relationship Id="rId12" Type="http://schemas.openxmlformats.org/officeDocument/2006/relationships/slideLayout" Target="../slideLayouts/slideLayout13.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6" Type="http://schemas.openxmlformats.org/officeDocument/2006/relationships/theme" Target="../theme/theme4.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5" name="Shape 5"/>
        <p:cNvGrpSpPr/>
        <p:nvPr/>
      </p:nvGrpSpPr>
      <p:grpSpPr>
        <a:xfrm>
          <a:off x="0" y="0"/>
          <a:ext cx="0" cy="0"/>
          <a:chOff x="0" y="0"/>
          <a:chExt cx="0" cy="0"/>
        </a:xfrm>
      </p:grpSpPr>
      <p:pic>
        <p:nvPicPr>
          <p:cNvPr id="6" name="Google Shape;6;p30" descr="\\DROBO-FS\QuickDrops\JB\PPTX NG\Droplets\LightingOverlay.png"/>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7" name="Google Shape;7;p30"/>
          <p:cNvPicPr preferRelativeResize="0"/>
          <p:nvPr/>
        </p:nvPicPr>
        <p:blipFill rotWithShape="1">
          <a:blip r:embed="rId4"/>
          <a:srcRect/>
          <a:stretch>
            <a:fillRect/>
          </a:stretch>
        </p:blipFill>
        <p:spPr>
          <a:xfrm>
            <a:off x="0" y="0"/>
            <a:ext cx="2298700" cy="6858000"/>
          </a:xfrm>
          <a:prstGeom prst="rect">
            <a:avLst/>
          </a:prstGeom>
          <a:noFill/>
          <a:ln>
            <a:noFill/>
          </a:ln>
        </p:spPr>
      </p:pic>
      <p:sp>
        <p:nvSpPr>
          <p:cNvPr id="8" name="Google Shape;8;p30"/>
          <p:cNvSpPr txBox="1"/>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30"/>
          <p:cNvSpPr txBox="1"/>
          <p:nvPr>
            <p:ph type="body" idx="1"/>
          </p:nvPr>
        </p:nvSpPr>
        <p:spPr>
          <a:xfrm>
            <a:off x="1141412" y="2249487"/>
            <a:ext cx="9906000" cy="3541712"/>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20000"/>
              </a:lnSpc>
              <a:spcBef>
                <a:spcPts val="1000"/>
              </a:spcBef>
              <a:spcAft>
                <a:spcPts val="0"/>
              </a:spcAft>
              <a:buClr>
                <a:schemeClr val="lt1"/>
              </a:buClr>
              <a:buSzPts val="3000"/>
              <a:buFont typeface="Arial" panose="020B0604020202020204"/>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panose="020B0604020202020204"/>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panose="020B0604020202020204"/>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panose="020B0604020202020204"/>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panose="020B0604020202020204"/>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9pPr>
          </a:lstStyle>
          <a:p/>
        </p:txBody>
      </p:sp>
      <p:sp>
        <p:nvSpPr>
          <p:cNvPr id="10" name="Google Shape;10;p30"/>
          <p:cNvSpPr txBox="1"/>
          <p:nvPr>
            <p:ph type="dt" idx="10"/>
          </p:nvPr>
        </p:nvSpPr>
        <p:spPr>
          <a:xfrm>
            <a:off x="7077075" y="5410200"/>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strike="noStrike" cap="none">
                <a:solidFill>
                  <a:srgbClr val="FFFFFF"/>
                </a:solidFill>
                <a:latin typeface="Twentieth Century"/>
                <a:ea typeface="Twentieth Century"/>
                <a:cs typeface="Twentieth Century"/>
                <a:sym typeface="Twentieth Century"/>
              </a:defRPr>
            </a:lvl1pPr>
            <a:lvl2pPr marR="0" lvl="1"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p:txBody>
      </p:sp>
      <p:sp>
        <p:nvSpPr>
          <p:cNvPr id="11" name="Google Shape;11;p30"/>
          <p:cNvSpPr txBox="1"/>
          <p:nvPr>
            <p:ph type="ftr" idx="11"/>
          </p:nvPr>
        </p:nvSpPr>
        <p:spPr>
          <a:xfrm>
            <a:off x="1876425" y="5410200"/>
            <a:ext cx="512445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p:txBody>
      </p:sp>
      <p:sp>
        <p:nvSpPr>
          <p:cNvPr id="12" name="Google Shape;12;p30"/>
          <p:cNvSpPr txBox="1"/>
          <p:nvPr>
            <p:ph type="sldNum" idx="12"/>
          </p:nvPr>
        </p:nvSpPr>
        <p:spPr>
          <a:xfrm>
            <a:off x="9896475" y="5410200"/>
            <a:ext cx="7715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5"/>
          <a:stretch>
            <a:fillRect/>
          </a:stretch>
        </a:blipFill>
        <a:effectLst/>
      </p:bgPr>
    </p:bg>
    <p:spTree>
      <p:nvGrpSpPr>
        <p:cNvPr id="19" name="Shape 19"/>
        <p:cNvGrpSpPr/>
        <p:nvPr/>
      </p:nvGrpSpPr>
      <p:grpSpPr>
        <a:xfrm>
          <a:off x="0" y="0"/>
          <a:ext cx="0" cy="0"/>
          <a:chOff x="0" y="0"/>
          <a:chExt cx="0" cy="0"/>
        </a:xfrm>
      </p:grpSpPr>
      <p:pic>
        <p:nvPicPr>
          <p:cNvPr id="20" name="Google Shape;20;p32" descr="\\DROBO-FS\QuickDrops\JB\PPTX NG\Droplets\LightingOverlay.png"/>
          <p:cNvPicPr preferRelativeResize="0"/>
          <p:nvPr/>
        </p:nvPicPr>
        <p:blipFill rotWithShape="1">
          <a:blip r:embed="rId16"/>
          <a:srcRect/>
          <a:stretch>
            <a:fillRect/>
          </a:stretch>
        </p:blipFill>
        <p:spPr>
          <a:xfrm>
            <a:off x="0" y="0"/>
            <a:ext cx="12192000" cy="6858000"/>
          </a:xfrm>
          <a:prstGeom prst="rect">
            <a:avLst/>
          </a:prstGeom>
          <a:noFill/>
          <a:ln>
            <a:noFill/>
          </a:ln>
        </p:spPr>
      </p:pic>
      <p:grpSp>
        <p:nvGrpSpPr>
          <p:cNvPr id="21" name="Google Shape;21;p32"/>
          <p:cNvGrpSpPr/>
          <p:nvPr/>
        </p:nvGrpSpPr>
        <p:grpSpPr>
          <a:xfrm>
            <a:off x="-18287" y="0"/>
            <a:ext cx="12057887" cy="6857999"/>
            <a:chOff x="-18288" y="0"/>
            <a:chExt cx="12057888" cy="6858000"/>
          </a:xfrm>
        </p:grpSpPr>
        <p:pic>
          <p:nvPicPr>
            <p:cNvPr id="22" name="Google Shape;22;p32"/>
            <p:cNvPicPr preferRelativeResize="0"/>
            <p:nvPr/>
          </p:nvPicPr>
          <p:blipFill rotWithShape="1">
            <a:blip r:embed="rId17"/>
            <a:srcRect/>
            <a:stretch>
              <a:fillRect/>
            </a:stretch>
          </p:blipFill>
          <p:spPr>
            <a:xfrm>
              <a:off x="-18288" y="0"/>
              <a:ext cx="1219200" cy="6858000"/>
            </a:xfrm>
            <a:prstGeom prst="rect">
              <a:avLst/>
            </a:prstGeom>
            <a:noFill/>
            <a:ln>
              <a:noFill/>
            </a:ln>
          </p:spPr>
        </p:pic>
        <p:pic>
          <p:nvPicPr>
            <p:cNvPr id="23" name="Google Shape;23;p32"/>
            <p:cNvPicPr preferRelativeResize="0"/>
            <p:nvPr/>
          </p:nvPicPr>
          <p:blipFill rotWithShape="1">
            <a:blip r:embed="rId18"/>
            <a:srcRect/>
            <a:stretch>
              <a:fillRect/>
            </a:stretch>
          </p:blipFill>
          <p:spPr>
            <a:xfrm>
              <a:off x="11369040" y="0"/>
              <a:ext cx="670560" cy="6851904"/>
            </a:xfrm>
            <a:prstGeom prst="rect">
              <a:avLst/>
            </a:prstGeom>
            <a:noFill/>
            <a:ln>
              <a:noFill/>
            </a:ln>
          </p:spPr>
        </p:pic>
      </p:grpSp>
      <p:sp>
        <p:nvSpPr>
          <p:cNvPr id="24" name="Google Shape;24;p32"/>
          <p:cNvSpPr txBox="1"/>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32"/>
          <p:cNvSpPr txBox="1"/>
          <p:nvPr>
            <p:ph type="body" idx="1"/>
          </p:nvPr>
        </p:nvSpPr>
        <p:spPr>
          <a:xfrm>
            <a:off x="1141412" y="2249487"/>
            <a:ext cx="9906000" cy="3541712"/>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20000"/>
              </a:lnSpc>
              <a:spcBef>
                <a:spcPts val="1000"/>
              </a:spcBef>
              <a:spcAft>
                <a:spcPts val="0"/>
              </a:spcAft>
              <a:buClr>
                <a:schemeClr val="lt1"/>
              </a:buClr>
              <a:buSzPts val="3000"/>
              <a:buFont typeface="Arial" panose="020B0604020202020204"/>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panose="020B0604020202020204"/>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panose="020B0604020202020204"/>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panose="020B0604020202020204"/>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panose="020B0604020202020204"/>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9pPr>
          </a:lstStyle>
          <a:p/>
        </p:txBody>
      </p:sp>
      <p:sp>
        <p:nvSpPr>
          <p:cNvPr id="26" name="Google Shape;26;p32"/>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strike="noStrike" cap="none">
                <a:solidFill>
                  <a:srgbClr val="FFFFFF"/>
                </a:solidFill>
                <a:latin typeface="Twentieth Century"/>
                <a:ea typeface="Twentieth Century"/>
                <a:cs typeface="Twentieth Century"/>
                <a:sym typeface="Twentieth Century"/>
              </a:defRPr>
            </a:lvl1pPr>
            <a:lvl2pPr marR="0" lvl="1"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p:txBody>
      </p:sp>
      <p:sp>
        <p:nvSpPr>
          <p:cNvPr id="27" name="Google Shape;27;p32"/>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p:txBody>
      </p:sp>
      <p:sp>
        <p:nvSpPr>
          <p:cNvPr id="28" name="Google Shape;28;p32"/>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29" name="Shape 129"/>
        <p:cNvGrpSpPr/>
        <p:nvPr/>
      </p:nvGrpSpPr>
      <p:grpSpPr>
        <a:xfrm>
          <a:off x="0" y="0"/>
          <a:ext cx="0" cy="0"/>
          <a:chOff x="0" y="0"/>
          <a:chExt cx="0" cy="0"/>
        </a:xfrm>
      </p:grpSpPr>
      <p:pic>
        <p:nvPicPr>
          <p:cNvPr id="130" name="Google Shape;130;p47" descr="\\DROBO-FS\QuickDrops\JB\PPTX NG\Droplets\LightingOverlay.png"/>
          <p:cNvPicPr preferRelativeResize="0"/>
          <p:nvPr/>
        </p:nvPicPr>
        <p:blipFill rotWithShape="1">
          <a:blip r:embed="rId3"/>
          <a:srcRect/>
          <a:stretch>
            <a:fillRect/>
          </a:stretch>
        </p:blipFill>
        <p:spPr>
          <a:xfrm>
            <a:off x="0" y="0"/>
            <a:ext cx="12192000" cy="6858000"/>
          </a:xfrm>
          <a:prstGeom prst="rect">
            <a:avLst/>
          </a:prstGeom>
          <a:noFill/>
          <a:ln>
            <a:noFill/>
          </a:ln>
        </p:spPr>
      </p:pic>
      <p:grpSp>
        <p:nvGrpSpPr>
          <p:cNvPr id="131" name="Google Shape;131;p47"/>
          <p:cNvGrpSpPr/>
          <p:nvPr/>
        </p:nvGrpSpPr>
        <p:grpSpPr>
          <a:xfrm>
            <a:off x="-18287" y="0"/>
            <a:ext cx="12057887" cy="6857999"/>
            <a:chOff x="-18288" y="0"/>
            <a:chExt cx="12057888" cy="6858000"/>
          </a:xfrm>
        </p:grpSpPr>
        <p:pic>
          <p:nvPicPr>
            <p:cNvPr id="132" name="Google Shape;132;p47"/>
            <p:cNvPicPr preferRelativeResize="0"/>
            <p:nvPr/>
          </p:nvPicPr>
          <p:blipFill rotWithShape="1">
            <a:blip r:embed="rId4"/>
            <a:srcRect/>
            <a:stretch>
              <a:fillRect/>
            </a:stretch>
          </p:blipFill>
          <p:spPr>
            <a:xfrm>
              <a:off x="-18288" y="0"/>
              <a:ext cx="1219200" cy="6858000"/>
            </a:xfrm>
            <a:prstGeom prst="rect">
              <a:avLst/>
            </a:prstGeom>
            <a:noFill/>
            <a:ln>
              <a:noFill/>
            </a:ln>
          </p:spPr>
        </p:pic>
        <p:pic>
          <p:nvPicPr>
            <p:cNvPr id="133" name="Google Shape;133;p47"/>
            <p:cNvPicPr preferRelativeResize="0"/>
            <p:nvPr/>
          </p:nvPicPr>
          <p:blipFill rotWithShape="1">
            <a:blip r:embed="rId5"/>
            <a:srcRect/>
            <a:stretch>
              <a:fillRect/>
            </a:stretch>
          </p:blipFill>
          <p:spPr>
            <a:xfrm>
              <a:off x="11369040" y="0"/>
              <a:ext cx="670560" cy="6851904"/>
            </a:xfrm>
            <a:prstGeom prst="rect">
              <a:avLst/>
            </a:prstGeom>
            <a:noFill/>
            <a:ln>
              <a:noFill/>
            </a:ln>
          </p:spPr>
        </p:pic>
      </p:grpSp>
      <p:sp>
        <p:nvSpPr>
          <p:cNvPr id="134" name="Google Shape;134;p47"/>
          <p:cNvSpPr txBox="1"/>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5" name="Google Shape;135;p47"/>
          <p:cNvSpPr txBox="1"/>
          <p:nvPr>
            <p:ph type="body" idx="1"/>
          </p:nvPr>
        </p:nvSpPr>
        <p:spPr>
          <a:xfrm>
            <a:off x="1141412" y="2249487"/>
            <a:ext cx="9906000" cy="3541712"/>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20000"/>
              </a:lnSpc>
              <a:spcBef>
                <a:spcPts val="1000"/>
              </a:spcBef>
              <a:spcAft>
                <a:spcPts val="0"/>
              </a:spcAft>
              <a:buClr>
                <a:schemeClr val="lt1"/>
              </a:buClr>
              <a:buSzPts val="3000"/>
              <a:buFont typeface="Arial" panose="020B0604020202020204"/>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panose="020B0604020202020204"/>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panose="020B0604020202020204"/>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panose="020B0604020202020204"/>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panose="020B0604020202020204"/>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9pPr>
          </a:lstStyle>
          <a:p/>
        </p:txBody>
      </p:sp>
      <p:sp>
        <p:nvSpPr>
          <p:cNvPr id="136" name="Google Shape;136;p47"/>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strike="noStrike" cap="none">
                <a:solidFill>
                  <a:srgbClr val="FFFFFF"/>
                </a:solidFill>
                <a:latin typeface="Twentieth Century"/>
                <a:ea typeface="Twentieth Century"/>
                <a:cs typeface="Twentieth Century"/>
                <a:sym typeface="Twentieth Century"/>
              </a:defRPr>
            </a:lvl1pPr>
            <a:lvl2pPr marR="0" lvl="1"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p:txBody>
      </p:sp>
      <p:sp>
        <p:nvSpPr>
          <p:cNvPr id="137" name="Google Shape;137;p47"/>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p:txBody>
      </p:sp>
      <p:sp>
        <p:nvSpPr>
          <p:cNvPr id="138" name="Google Shape;138;p47"/>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46" name="Shape 146"/>
        <p:cNvGrpSpPr/>
        <p:nvPr/>
      </p:nvGrpSpPr>
      <p:grpSpPr>
        <a:xfrm>
          <a:off x="0" y="0"/>
          <a:ext cx="0" cy="0"/>
          <a:chOff x="0" y="0"/>
          <a:chExt cx="0" cy="0"/>
        </a:xfrm>
      </p:grpSpPr>
      <p:pic>
        <p:nvPicPr>
          <p:cNvPr id="147" name="Google Shape;147;p49" descr="\\DROBO-FS\QuickDrops\JB\PPTX NG\Droplets\LightingOverlay.png"/>
          <p:cNvPicPr preferRelativeResize="0"/>
          <p:nvPr/>
        </p:nvPicPr>
        <p:blipFill rotWithShape="1">
          <a:blip r:embed="rId3"/>
          <a:srcRect/>
          <a:stretch>
            <a:fillRect/>
          </a:stretch>
        </p:blipFill>
        <p:spPr>
          <a:xfrm>
            <a:off x="0" y="0"/>
            <a:ext cx="12192000" cy="6858000"/>
          </a:xfrm>
          <a:prstGeom prst="rect">
            <a:avLst/>
          </a:prstGeom>
          <a:noFill/>
          <a:ln>
            <a:noFill/>
          </a:ln>
        </p:spPr>
      </p:pic>
      <p:grpSp>
        <p:nvGrpSpPr>
          <p:cNvPr id="148" name="Google Shape;148;p49"/>
          <p:cNvGrpSpPr/>
          <p:nvPr/>
        </p:nvGrpSpPr>
        <p:grpSpPr>
          <a:xfrm>
            <a:off x="-18287" y="0"/>
            <a:ext cx="12057887" cy="6857999"/>
            <a:chOff x="-18288" y="0"/>
            <a:chExt cx="12057888" cy="6858000"/>
          </a:xfrm>
        </p:grpSpPr>
        <p:pic>
          <p:nvPicPr>
            <p:cNvPr id="149" name="Google Shape;149;p49"/>
            <p:cNvPicPr preferRelativeResize="0"/>
            <p:nvPr/>
          </p:nvPicPr>
          <p:blipFill rotWithShape="1">
            <a:blip r:embed="rId4"/>
            <a:srcRect/>
            <a:stretch>
              <a:fillRect/>
            </a:stretch>
          </p:blipFill>
          <p:spPr>
            <a:xfrm>
              <a:off x="-18288" y="0"/>
              <a:ext cx="1219200" cy="6858000"/>
            </a:xfrm>
            <a:prstGeom prst="rect">
              <a:avLst/>
            </a:prstGeom>
            <a:noFill/>
            <a:ln>
              <a:noFill/>
            </a:ln>
          </p:spPr>
        </p:pic>
        <p:pic>
          <p:nvPicPr>
            <p:cNvPr id="150" name="Google Shape;150;p49"/>
            <p:cNvPicPr preferRelativeResize="0"/>
            <p:nvPr/>
          </p:nvPicPr>
          <p:blipFill rotWithShape="1">
            <a:blip r:embed="rId5"/>
            <a:srcRect/>
            <a:stretch>
              <a:fillRect/>
            </a:stretch>
          </p:blipFill>
          <p:spPr>
            <a:xfrm>
              <a:off x="11369040" y="0"/>
              <a:ext cx="670560" cy="6851904"/>
            </a:xfrm>
            <a:prstGeom prst="rect">
              <a:avLst/>
            </a:prstGeom>
            <a:noFill/>
            <a:ln>
              <a:noFill/>
            </a:ln>
          </p:spPr>
        </p:pic>
      </p:grpSp>
      <p:sp>
        <p:nvSpPr>
          <p:cNvPr id="151" name="Google Shape;151;p49"/>
          <p:cNvSpPr txBox="1"/>
          <p:nvPr/>
        </p:nvSpPr>
        <p:spPr>
          <a:xfrm>
            <a:off x="903287" y="731837"/>
            <a:ext cx="609600" cy="58578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lang="en-US" sz="8000" b="0" i="0" u="none" strike="noStrike" cap="none">
              <a:solidFill>
                <a:schemeClr val="lt1"/>
              </a:solidFill>
              <a:latin typeface="Twentieth Century"/>
              <a:ea typeface="Twentieth Century"/>
              <a:cs typeface="Twentieth Century"/>
              <a:sym typeface="Twentieth Century"/>
            </a:endParaRPr>
          </a:p>
        </p:txBody>
      </p:sp>
      <p:sp>
        <p:nvSpPr>
          <p:cNvPr id="152" name="Google Shape;152;p49"/>
          <p:cNvSpPr txBox="1"/>
          <p:nvPr/>
        </p:nvSpPr>
        <p:spPr>
          <a:xfrm>
            <a:off x="10537825" y="2765425"/>
            <a:ext cx="609600" cy="5842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Twentieth Century"/>
              <a:buNone/>
            </a:pPr>
            <a:r>
              <a:rPr lang="en-US" sz="8000" b="0" i="0" u="none" strike="noStrike" cap="none">
                <a:solidFill>
                  <a:schemeClr val="lt1"/>
                </a:solidFill>
                <a:latin typeface="Twentieth Century"/>
                <a:ea typeface="Twentieth Century"/>
                <a:cs typeface="Twentieth Century"/>
                <a:sym typeface="Twentieth Century"/>
              </a:rPr>
              <a:t>”</a:t>
            </a:r>
            <a:endParaRPr lang="en-US" sz="8000" b="0" i="0" u="none" strike="noStrike" cap="none">
              <a:solidFill>
                <a:schemeClr val="lt1"/>
              </a:solidFill>
              <a:latin typeface="Twentieth Century"/>
              <a:ea typeface="Twentieth Century"/>
              <a:cs typeface="Twentieth Century"/>
              <a:sym typeface="Twentieth Century"/>
            </a:endParaRPr>
          </a:p>
        </p:txBody>
      </p:sp>
      <p:sp>
        <p:nvSpPr>
          <p:cNvPr id="153" name="Google Shape;153;p49"/>
          <p:cNvSpPr txBox="1"/>
          <p:nvPr>
            <p:ph type="title"/>
          </p:nvPr>
        </p:nvSpPr>
        <p:spPr>
          <a:xfrm>
            <a:off x="1141412" y="619125"/>
            <a:ext cx="9906000" cy="1477962"/>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3600"/>
              <a:buFont typeface="Twentieth Century"/>
              <a:buNone/>
              <a:defRPr sz="3600" b="0"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4" name="Google Shape;154;p49"/>
          <p:cNvSpPr txBox="1"/>
          <p:nvPr>
            <p:ph type="body" idx="1"/>
          </p:nvPr>
        </p:nvSpPr>
        <p:spPr>
          <a:xfrm>
            <a:off x="1141412" y="2249487"/>
            <a:ext cx="9906000" cy="3541712"/>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20000"/>
              </a:lnSpc>
              <a:spcBef>
                <a:spcPts val="1000"/>
              </a:spcBef>
              <a:spcAft>
                <a:spcPts val="0"/>
              </a:spcAft>
              <a:buClr>
                <a:schemeClr val="lt1"/>
              </a:buClr>
              <a:buSzPts val="3000"/>
              <a:buFont typeface="Arial" panose="020B0604020202020204"/>
              <a:buChar char="•"/>
              <a:defRPr sz="2400" b="0" i="0" u="none" strike="noStrike" cap="none">
                <a:solidFill>
                  <a:schemeClr val="lt1"/>
                </a:solidFill>
                <a:latin typeface="Twentieth Century"/>
                <a:ea typeface="Twentieth Century"/>
                <a:cs typeface="Twentieth Century"/>
                <a:sym typeface="Twentieth Century"/>
              </a:defRPr>
            </a:lvl1pPr>
            <a:lvl2pPr marL="914400" marR="0" lvl="1" indent="-387350" algn="l" rtl="0">
              <a:lnSpc>
                <a:spcPct val="120000"/>
              </a:lnSpc>
              <a:spcBef>
                <a:spcPts val="500"/>
              </a:spcBef>
              <a:spcAft>
                <a:spcPts val="0"/>
              </a:spcAft>
              <a:buClr>
                <a:schemeClr val="lt1"/>
              </a:buClr>
              <a:buSzPts val="2500"/>
              <a:buFont typeface="Arial" panose="020B0604020202020204"/>
              <a:buChar char="•"/>
              <a:defRPr sz="2000" b="0" i="0" u="none" strike="noStrike" cap="none">
                <a:solidFill>
                  <a:schemeClr val="lt1"/>
                </a:solidFill>
                <a:latin typeface="Twentieth Century"/>
                <a:ea typeface="Twentieth Century"/>
                <a:cs typeface="Twentieth Century"/>
                <a:sym typeface="Twentieth Century"/>
              </a:defRPr>
            </a:lvl2pPr>
            <a:lvl3pPr marL="1371600" marR="0" lvl="2" indent="-371475" algn="l" rtl="0">
              <a:lnSpc>
                <a:spcPct val="120000"/>
              </a:lnSpc>
              <a:spcBef>
                <a:spcPts val="500"/>
              </a:spcBef>
              <a:spcAft>
                <a:spcPts val="0"/>
              </a:spcAft>
              <a:buClr>
                <a:schemeClr val="lt1"/>
              </a:buClr>
              <a:buSzPts val="2250"/>
              <a:buFont typeface="Arial" panose="020B0604020202020204"/>
              <a:buChar char="•"/>
              <a:defRPr sz="1800" b="0" i="0" u="none" strike="noStrike" cap="none">
                <a:solidFill>
                  <a:schemeClr val="lt1"/>
                </a:solidFill>
                <a:latin typeface="Twentieth Century"/>
                <a:ea typeface="Twentieth Century"/>
                <a:cs typeface="Twentieth Century"/>
                <a:sym typeface="Twentieth Century"/>
              </a:defRPr>
            </a:lvl3pPr>
            <a:lvl4pPr marL="1828800" marR="0" lvl="3" indent="-355600" algn="l" rtl="0">
              <a:lnSpc>
                <a:spcPct val="120000"/>
              </a:lnSpc>
              <a:spcBef>
                <a:spcPts val="500"/>
              </a:spcBef>
              <a:spcAft>
                <a:spcPts val="0"/>
              </a:spcAft>
              <a:buClr>
                <a:schemeClr val="lt1"/>
              </a:buClr>
              <a:buSzPts val="2000"/>
              <a:buFont typeface="Arial" panose="020B0604020202020204"/>
              <a:buChar char="•"/>
              <a:defRPr sz="1600" b="0" i="0" u="none" strike="noStrike" cap="none">
                <a:solidFill>
                  <a:schemeClr val="lt1"/>
                </a:solidFill>
                <a:latin typeface="Twentieth Century"/>
                <a:ea typeface="Twentieth Century"/>
                <a:cs typeface="Twentieth Century"/>
                <a:sym typeface="Twentieth Century"/>
              </a:defRPr>
            </a:lvl4pPr>
            <a:lvl5pPr marL="2286000" marR="0" lvl="4" indent="-355600" algn="l" rtl="0">
              <a:lnSpc>
                <a:spcPct val="120000"/>
              </a:lnSpc>
              <a:spcBef>
                <a:spcPts val="500"/>
              </a:spcBef>
              <a:spcAft>
                <a:spcPts val="0"/>
              </a:spcAft>
              <a:buClr>
                <a:schemeClr val="lt1"/>
              </a:buClr>
              <a:buSzPts val="2000"/>
              <a:buFont typeface="Arial" panose="020B0604020202020204"/>
              <a:buChar char="•"/>
              <a:defRPr sz="1600" b="0" i="0" u="none" strike="noStrike" cap="none">
                <a:solidFill>
                  <a:schemeClr val="lt1"/>
                </a:solidFill>
                <a:latin typeface="Twentieth Century"/>
                <a:ea typeface="Twentieth Century"/>
                <a:cs typeface="Twentieth Century"/>
                <a:sym typeface="Twentieth Century"/>
              </a:defRPr>
            </a:lvl5pPr>
            <a:lvl6pPr marL="2743200" marR="0" lvl="5"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6pPr>
            <a:lvl7pPr marL="3200400" marR="0" lvl="6"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7pPr>
            <a:lvl8pPr marL="3657600" marR="0" lvl="7"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8pPr>
            <a:lvl9pPr marL="4114800" marR="0" lvl="8" indent="-339725" algn="l" rtl="0">
              <a:lnSpc>
                <a:spcPct val="120000"/>
              </a:lnSpc>
              <a:spcBef>
                <a:spcPts val="500"/>
              </a:spcBef>
              <a:spcAft>
                <a:spcPts val="0"/>
              </a:spcAft>
              <a:buClr>
                <a:schemeClr val="lt1"/>
              </a:buClr>
              <a:buSzPts val="1750"/>
              <a:buFont typeface="Arial" panose="020B0604020202020204"/>
              <a:buChar char="•"/>
              <a:defRPr sz="1400" b="0" i="0" u="none" strike="noStrike" cap="none">
                <a:solidFill>
                  <a:schemeClr val="lt1"/>
                </a:solidFill>
                <a:latin typeface="Twentieth Century"/>
                <a:ea typeface="Twentieth Century"/>
                <a:cs typeface="Twentieth Century"/>
                <a:sym typeface="Twentieth Century"/>
              </a:defRPr>
            </a:lvl9pPr>
          </a:lstStyle>
          <a:p/>
        </p:txBody>
      </p:sp>
      <p:sp>
        <p:nvSpPr>
          <p:cNvPr id="155" name="Google Shape;155;p49"/>
          <p:cNvSpPr txBox="1"/>
          <p:nvPr>
            <p:ph type="dt" idx="10"/>
          </p:nvPr>
        </p:nvSpPr>
        <p:spPr>
          <a:xfrm>
            <a:off x="7456487" y="5883275"/>
            <a:ext cx="274320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1000" b="0" i="0" u="none" strike="noStrike" cap="none">
                <a:solidFill>
                  <a:srgbClr val="FFFFFF"/>
                </a:solidFill>
                <a:latin typeface="Twentieth Century"/>
                <a:ea typeface="Twentieth Century"/>
                <a:cs typeface="Twentieth Century"/>
                <a:sym typeface="Twentieth Century"/>
              </a:defRPr>
            </a:lvl1pPr>
            <a:lvl2pPr marR="0" lvl="1"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p:txBody>
      </p:sp>
      <p:sp>
        <p:nvSpPr>
          <p:cNvPr id="156" name="Google Shape;156;p49"/>
          <p:cNvSpPr txBox="1"/>
          <p:nvPr>
            <p:ph type="ftr" idx="11"/>
          </p:nvPr>
        </p:nvSpPr>
        <p:spPr>
          <a:xfrm>
            <a:off x="1141412" y="5883275"/>
            <a:ext cx="623887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1pPr>
            <a:lvl2pPr marR="0" lvl="1"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2pPr>
            <a:lvl3pPr marR="0" lvl="2"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3pPr>
            <a:lvl4pPr marR="0" lvl="3"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4pPr>
            <a:lvl5pPr marR="0" lvl="4"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5pPr>
            <a:lvl6pPr marR="0" lvl="5"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6pPr>
            <a:lvl7pPr marR="0" lvl="6"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7pPr>
            <a:lvl8pPr marR="0" lvl="7"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8pPr>
            <a:lvl9pPr marR="0" lvl="8" algn="l" rtl="0">
              <a:lnSpc>
                <a:spcPct val="100000"/>
              </a:lnSpc>
              <a:spcBef>
                <a:spcPts val="0"/>
              </a:spcBef>
              <a:spcAft>
                <a:spcPts val="0"/>
              </a:spcAft>
              <a:buSzPts val="1400"/>
              <a:buNone/>
              <a:defRPr sz="1800" b="0" i="0" u="none" strike="noStrike" cap="none">
                <a:solidFill>
                  <a:schemeClr val="lt1"/>
                </a:solidFill>
                <a:latin typeface="Twentieth Century"/>
                <a:ea typeface="Twentieth Century"/>
                <a:cs typeface="Twentieth Century"/>
                <a:sym typeface="Twentieth Century"/>
              </a:defRPr>
            </a:lvl9pPr>
          </a:lstStyle>
          <a:p/>
        </p:txBody>
      </p:sp>
      <p:sp>
        <p:nvSpPr>
          <p:cNvPr id="157" name="Google Shape;157;p49"/>
          <p:cNvSpPr txBox="1"/>
          <p:nvPr>
            <p:ph type="sldNum" idx="12"/>
          </p:nvPr>
        </p:nvSpPr>
        <p:spPr>
          <a:xfrm>
            <a:off x="10275887" y="5883275"/>
            <a:ext cx="7715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1pPr>
            <a:lvl2pPr marL="0" marR="0" lvl="1"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2pPr>
            <a:lvl3pPr marL="0" marR="0" lvl="2"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3pPr>
            <a:lvl4pPr marL="0" marR="0" lvl="3"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4pPr>
            <a:lvl5pPr marL="0" marR="0" lvl="4"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5pPr>
            <a:lvl6pPr marL="0" marR="0" lvl="5"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6pPr>
            <a:lvl7pPr marL="0" marR="0" lvl="6"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7pPr>
            <a:lvl8pPr marL="0" marR="0" lvl="7"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8pPr>
            <a:lvl9pPr marL="0" marR="0" lvl="8" indent="0" algn="r" rtl="0">
              <a:lnSpc>
                <a:spcPct val="100000"/>
              </a:lnSpc>
              <a:spcBef>
                <a:spcPts val="0"/>
              </a:spcBef>
              <a:spcAft>
                <a:spcPts val="0"/>
              </a:spcAft>
              <a:buClr>
                <a:srgbClr val="FFFFFF"/>
              </a:buClr>
              <a:buSzPts val="1000"/>
              <a:buFont typeface="Twentieth Century"/>
              <a:buNone/>
              <a:defRPr sz="1000" b="0" i="0" u="none" strike="noStrike" cap="none">
                <a:solidFill>
                  <a:srgbClr val="FFFFFF"/>
                </a:solidFill>
                <a:latin typeface="Twentieth Century"/>
                <a:ea typeface="Twentieth Century"/>
                <a:cs typeface="Twentieth Century"/>
                <a:sym typeface="Twentieth Century"/>
              </a:defRPr>
            </a:lvl9pPr>
          </a:lstStyle>
          <a:p>
            <a:pPr marL="0" lvl="0" indent="0" algn="r" rtl="0">
              <a:spcBef>
                <a:spcPts val="0"/>
              </a:spcBef>
              <a:spcAft>
                <a:spcPts val="0"/>
              </a:spcAft>
              <a:buNone/>
            </a:pPr>
            <a:fld id="{00000000-1234-1234-1234-123412341234}" type="slidenum">
              <a:rPr lang="en-US"/>
            </a:fld>
            <a:endParaRPr sz="14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hyperlink" Target="http://www.photometadata.org/" TargetMode="External"/><Relationship Id="rId2" Type="http://schemas.openxmlformats.org/officeDocument/2006/relationships/hyperlink" Target="http://www.loc.gov/standards/mets/mets-home.html" TargetMode="External"/><Relationship Id="rId1" Type="http://schemas.openxmlformats.org/officeDocument/2006/relationships/hyperlink" Target="http://www.wdl.org/"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hyperlink" Target="https://el.wiktionary.org/wiki/%CE%BA%CE%B1%CF%84%CE%B1%CF%84%CF%8C%CF%80%CE%B9%CF%83%CE%B7%CF%8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hyperlink" Target="https://el.wiktionary.org/wiki/%CF%84%CE%B1%CF%85%CF%84%CE%BF%CF%80%CE%BF%CE%AF%CE%B7%CF%83%CE%B7"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1"/>
          <p:cNvSpPr txBox="1"/>
          <p:nvPr>
            <p:ph type="ctrTitle"/>
          </p:nvPr>
        </p:nvSpPr>
        <p:spPr>
          <a:xfrm>
            <a:off x="165750" y="2107643"/>
            <a:ext cx="11840700" cy="4368165"/>
          </a:xfrm>
          <a:prstGeom prst="rect">
            <a:avLst/>
          </a:prstGeom>
          <a:noFill/>
          <a:ln>
            <a:noFill/>
          </a:ln>
        </p:spPr>
        <p:txBody>
          <a:bodyPr spcFirstLastPara="1" wrap="square" lIns="91425" tIns="45700" rIns="91425" bIns="45700" anchor="ctr" anchorCtr="0">
            <a:spAutoFit/>
          </a:bodyPr>
          <a:lstStyle/>
          <a:p>
            <a:pPr marL="0" lvl="0" indent="0" algn="ctr" rtl="0">
              <a:lnSpc>
                <a:spcPct val="100000"/>
              </a:lnSpc>
              <a:spcBef>
                <a:spcPts val="0"/>
              </a:spcBef>
              <a:spcAft>
                <a:spcPts val="0"/>
              </a:spcAft>
              <a:buClr>
                <a:schemeClr val="lt1"/>
              </a:buClr>
              <a:buSzPts val="4400"/>
              <a:buFont typeface="Calibri" panose="020F0502020204030204"/>
              <a:buNone/>
            </a:pPr>
            <a:endParaRPr sz="4400" b="1" i="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ctr" rtl="0">
              <a:lnSpc>
                <a:spcPct val="100000"/>
              </a:lnSpc>
              <a:spcBef>
                <a:spcPts val="0"/>
              </a:spcBef>
              <a:spcAft>
                <a:spcPts val="0"/>
              </a:spcAft>
              <a:buClr>
                <a:schemeClr val="lt1"/>
              </a:buClr>
              <a:buSzPts val="4400"/>
              <a:buFont typeface="Calibri" panose="020F0502020204030204"/>
              <a:buNone/>
            </a:pPr>
            <a:endParaRPr sz="4400" b="1" i="1">
              <a:solidFill>
                <a:schemeClr val="dk1"/>
              </a:solidFill>
              <a:latin typeface="Calibri" panose="020F0502020204030204"/>
              <a:ea typeface="Calibri" panose="020F0502020204030204"/>
              <a:cs typeface="Calibri" panose="020F0502020204030204"/>
              <a:sym typeface="Calibri" panose="020F0502020204030204"/>
            </a:endParaRPr>
          </a:p>
          <a:p>
            <a:pPr marL="0" lvl="0" indent="0" algn="ctr" rtl="0">
              <a:lnSpc>
                <a:spcPct val="100000"/>
              </a:lnSpc>
              <a:spcBef>
                <a:spcPts val="0"/>
              </a:spcBef>
              <a:spcAft>
                <a:spcPts val="0"/>
              </a:spcAft>
              <a:buClr>
                <a:schemeClr val="lt1"/>
              </a:buClr>
              <a:buSzPts val="4400"/>
              <a:buFont typeface="Calibri" panose="020F0502020204030204"/>
              <a:buNone/>
            </a:pPr>
            <a:r>
              <a:rPr lang="en-US" sz="4700" b="1" i="1" u="none">
                <a:solidFill>
                  <a:schemeClr val="dk1"/>
                </a:solidFill>
                <a:latin typeface="Calibri" panose="020F0502020204030204"/>
                <a:ea typeface="Calibri" panose="020F0502020204030204"/>
                <a:cs typeface="Calibri" panose="020F0502020204030204"/>
                <a:sym typeface="Calibri" panose="020F0502020204030204"/>
              </a:rPr>
              <a:t>Μ</a:t>
            </a:r>
            <a:r>
              <a:rPr lang="en-US" sz="4400" b="1" i="1" u="none">
                <a:solidFill>
                  <a:schemeClr val="dk1"/>
                </a:solidFill>
                <a:latin typeface="Calibri" panose="020F0502020204030204"/>
                <a:ea typeface="Calibri" panose="020F0502020204030204"/>
                <a:cs typeface="Calibri" panose="020F0502020204030204"/>
                <a:sym typeface="Calibri" panose="020F0502020204030204"/>
              </a:rPr>
              <a:t>ΕΤΑΔΕΔΟΜΈΝΑ </a:t>
            </a:r>
            <a:r>
              <a:rPr lang="en-US" sz="4700" b="1" i="1">
                <a:solidFill>
                  <a:schemeClr val="dk1"/>
                </a:solidFill>
                <a:latin typeface="Calibri" panose="020F0502020204030204"/>
                <a:ea typeface="Calibri" panose="020F0502020204030204"/>
                <a:cs typeface="Calibri" panose="020F0502020204030204"/>
                <a:sym typeface="Calibri" panose="020F0502020204030204"/>
              </a:rPr>
              <a:t>Σ</a:t>
            </a:r>
            <a:r>
              <a:rPr lang="en-US" sz="4400" b="1" i="1">
                <a:solidFill>
                  <a:schemeClr val="dk1"/>
                </a:solidFill>
                <a:latin typeface="Calibri" panose="020F0502020204030204"/>
                <a:ea typeface="Calibri" panose="020F0502020204030204"/>
                <a:cs typeface="Calibri" panose="020F0502020204030204"/>
                <a:sym typeface="Calibri" panose="020F0502020204030204"/>
              </a:rPr>
              <a:t>ΤΟ</a:t>
            </a:r>
            <a:r>
              <a:rPr lang="en-US" sz="4400" b="1" i="1" u="none">
                <a:solidFill>
                  <a:schemeClr val="dk1"/>
                </a:solidFill>
                <a:latin typeface="Calibri" panose="020F0502020204030204"/>
                <a:ea typeface="Calibri" panose="020F0502020204030204"/>
                <a:cs typeface="Calibri" panose="020F0502020204030204"/>
                <a:sym typeface="Calibri" panose="020F0502020204030204"/>
              </a:rPr>
              <a:t> </a:t>
            </a:r>
            <a:r>
              <a:rPr lang="en-US" sz="4600" b="1" i="1" u="none">
                <a:solidFill>
                  <a:schemeClr val="dk1"/>
                </a:solidFill>
                <a:latin typeface="Calibri" panose="020F0502020204030204"/>
                <a:ea typeface="Calibri" panose="020F0502020204030204"/>
                <a:cs typeface="Calibri" panose="020F0502020204030204"/>
                <a:sym typeface="Calibri" panose="020F0502020204030204"/>
              </a:rPr>
              <a:t>Σ</a:t>
            </a:r>
            <a:r>
              <a:rPr lang="en-US" sz="4400" b="1" i="1" u="none">
                <a:solidFill>
                  <a:schemeClr val="dk1"/>
                </a:solidFill>
                <a:latin typeface="Calibri" panose="020F0502020204030204"/>
                <a:ea typeface="Calibri" panose="020F0502020204030204"/>
                <a:cs typeface="Calibri" panose="020F0502020204030204"/>
                <a:sym typeface="Calibri" panose="020F0502020204030204"/>
              </a:rPr>
              <a:t>ΗΜΑΣΙΟΛΟΓΙΚΌ </a:t>
            </a:r>
            <a:r>
              <a:rPr lang="en-US" sz="4600" b="1" i="1" u="none">
                <a:solidFill>
                  <a:schemeClr val="dk1"/>
                </a:solidFill>
                <a:latin typeface="Calibri" panose="020F0502020204030204"/>
                <a:ea typeface="Calibri" panose="020F0502020204030204"/>
                <a:cs typeface="Calibri" panose="020F0502020204030204"/>
                <a:sym typeface="Calibri" panose="020F0502020204030204"/>
              </a:rPr>
              <a:t>Ι</a:t>
            </a:r>
            <a:r>
              <a:rPr lang="en-US" sz="4400" b="1" i="1" u="none">
                <a:solidFill>
                  <a:schemeClr val="dk1"/>
                </a:solidFill>
                <a:latin typeface="Calibri" panose="020F0502020204030204"/>
                <a:ea typeface="Calibri" panose="020F0502020204030204"/>
                <a:cs typeface="Calibri" panose="020F0502020204030204"/>
                <a:sym typeface="Calibri" panose="020F0502020204030204"/>
              </a:rPr>
              <a:t>ΣΤΌ</a:t>
            </a:r>
            <a:endParaRPr sz="4400" b="1" i="1">
              <a:latin typeface="Calibri" panose="020F0502020204030204"/>
              <a:ea typeface="Calibri" panose="020F0502020204030204"/>
              <a:cs typeface="Calibri" panose="020F0502020204030204"/>
              <a:sym typeface="Calibri" panose="020F0502020204030204"/>
            </a:endParaRPr>
          </a:p>
          <a:p>
            <a:pPr marL="0" lvl="0" indent="0" algn="ctr" rtl="0">
              <a:lnSpc>
                <a:spcPct val="100000"/>
              </a:lnSpc>
              <a:spcBef>
                <a:spcPts val="0"/>
              </a:spcBef>
              <a:spcAft>
                <a:spcPts val="0"/>
              </a:spcAft>
              <a:buClr>
                <a:schemeClr val="lt1"/>
              </a:buClr>
              <a:buSzPts val="4400"/>
              <a:buFont typeface="Calibri" panose="020F0502020204030204"/>
              <a:buNone/>
            </a:pPr>
            <a:br>
              <a:rPr lang="en-US" sz="4400" b="1" i="1" u="none">
                <a:solidFill>
                  <a:schemeClr val="lt1"/>
                </a:solidFill>
                <a:latin typeface="Calibri" panose="020F0502020204030204"/>
                <a:ea typeface="Calibri" panose="020F0502020204030204"/>
                <a:cs typeface="Calibri" panose="020F0502020204030204"/>
                <a:sym typeface="Calibri" panose="020F0502020204030204"/>
              </a:rPr>
            </a:br>
            <a:br>
              <a:rPr lang="en-US" sz="4400" b="1" i="1" u="none">
                <a:solidFill>
                  <a:schemeClr val="dk1"/>
                </a:solidFill>
                <a:latin typeface="Calibri" panose="020F0502020204030204"/>
                <a:ea typeface="Calibri" panose="020F0502020204030204"/>
                <a:cs typeface="Calibri" panose="020F0502020204030204"/>
                <a:sym typeface="Calibri" panose="020F0502020204030204"/>
              </a:rPr>
            </a:br>
            <a:r>
              <a:rPr lang="en-US" sz="1900" b="1" i="1" u="none">
                <a:solidFill>
                  <a:srgbClr val="F1C232"/>
                </a:solidFill>
                <a:latin typeface="Calibri" panose="020F0502020204030204"/>
                <a:ea typeface="Calibri" panose="020F0502020204030204"/>
                <a:cs typeface="Calibri" panose="020F0502020204030204"/>
                <a:sym typeface="Calibri" panose="020F0502020204030204"/>
              </a:rPr>
              <a:t>ΑΝΆΚΤΗΣΗ ΠΛΗΡΟΦΟΡΊΑΣ ΚΑΙ ΕΞΌΡΥΞΗΣ </a:t>
            </a:r>
            <a:r>
              <a:rPr lang="en-US" sz="1900" b="1" i="1">
                <a:solidFill>
                  <a:srgbClr val="F1C232"/>
                </a:solidFill>
                <a:latin typeface="Calibri" panose="020F0502020204030204"/>
                <a:ea typeface="Calibri" panose="020F0502020204030204"/>
                <a:cs typeface="Calibri" panose="020F0502020204030204"/>
                <a:sym typeface="Calibri" panose="020F0502020204030204"/>
              </a:rPr>
              <a:t>ΔΕΔΟΜΈΝΩΝ</a:t>
            </a:r>
            <a:br>
              <a:rPr lang="en-US" sz="1800" b="1" i="1" u="none">
                <a:solidFill>
                  <a:srgbClr val="F1C232"/>
                </a:solidFill>
                <a:latin typeface="Calibri" panose="020F0502020204030204"/>
                <a:ea typeface="Calibri" panose="020F0502020204030204"/>
                <a:cs typeface="Calibri" panose="020F0502020204030204"/>
                <a:sym typeface="Calibri" panose="020F0502020204030204"/>
              </a:rPr>
            </a:br>
            <a:br>
              <a:rPr lang="en-US" sz="1800" b="1" i="0" u="none">
                <a:solidFill>
                  <a:schemeClr val="lt1"/>
                </a:solidFill>
                <a:latin typeface="Calibri" panose="020F0502020204030204"/>
                <a:ea typeface="Calibri" panose="020F0502020204030204"/>
                <a:cs typeface="Calibri" panose="020F0502020204030204"/>
                <a:sym typeface="Calibri" panose="020F0502020204030204"/>
              </a:rPr>
            </a:br>
            <a:endParaRPr lang="en-US" sz="1800" b="1" i="0" u="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70" name="Google Shape;170;p1"/>
          <p:cNvSpPr txBox="1"/>
          <p:nvPr>
            <p:ph type="subTitle" idx="1"/>
          </p:nvPr>
        </p:nvSpPr>
        <p:spPr>
          <a:xfrm>
            <a:off x="4391025" y="1022350"/>
            <a:ext cx="3409950" cy="859155"/>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20000"/>
              </a:lnSpc>
              <a:spcBef>
                <a:spcPts val="0"/>
              </a:spcBef>
              <a:spcAft>
                <a:spcPts val="0"/>
              </a:spcAft>
              <a:buClr>
                <a:srgbClr val="F2F2F2"/>
              </a:buClr>
              <a:buSzPts val="4000"/>
              <a:buNone/>
            </a:pPr>
            <a:r>
              <a:rPr lang="en-US" sz="3200" i="1">
                <a:solidFill>
                  <a:srgbClr val="000000"/>
                </a:solidFill>
              </a:rPr>
              <a:t>Ά</a:t>
            </a:r>
            <a:r>
              <a:rPr lang="en-US" sz="3200" b="0" i="1" u="none">
                <a:solidFill>
                  <a:srgbClr val="000000"/>
                </a:solidFill>
                <a:latin typeface="Twentieth Century"/>
                <a:ea typeface="Twentieth Century"/>
                <a:cs typeface="Twentieth Century"/>
                <a:sym typeface="Twentieth Century"/>
              </a:rPr>
              <a:t>ΜΠΕΛ ΜΠ</a:t>
            </a:r>
            <a:r>
              <a:rPr lang="en-US" sz="3200" i="1">
                <a:solidFill>
                  <a:srgbClr val="000000"/>
                </a:solidFill>
              </a:rPr>
              <a:t>Ά</a:t>
            </a:r>
            <a:r>
              <a:rPr lang="en-US" sz="3200" b="0" i="1" u="none">
                <a:solidFill>
                  <a:srgbClr val="000000"/>
                </a:solidFill>
                <a:latin typeface="Twentieth Century"/>
                <a:ea typeface="Twentieth Century"/>
                <a:cs typeface="Twentieth Century"/>
                <a:sym typeface="Twentieth Century"/>
              </a:rPr>
              <a:t>ΣΑ</a:t>
            </a:r>
            <a:endParaRPr sz="3200" b="0" i="1" u="none">
              <a:solidFill>
                <a:srgbClr val="000000"/>
              </a:solidFill>
              <a:latin typeface="Twentieth Century"/>
              <a:ea typeface="Twentieth Century"/>
              <a:cs typeface="Twentieth Century"/>
              <a:sym typeface="Twentieth Century"/>
            </a:endParaRPr>
          </a:p>
          <a:p>
            <a:pPr marL="0" lvl="0" indent="0" algn="l" rtl="0">
              <a:lnSpc>
                <a:spcPct val="120000"/>
              </a:lnSpc>
              <a:spcBef>
                <a:spcPts val="0"/>
              </a:spcBef>
              <a:spcAft>
                <a:spcPts val="0"/>
              </a:spcAft>
              <a:buClr>
                <a:srgbClr val="F2F2F2"/>
              </a:buClr>
              <a:buSzPts val="4000"/>
              <a:buNone/>
            </a:pPr>
            <a:endParaRPr sz="3100" b="1" i="1">
              <a:solidFill>
                <a:srgbClr val="F1C232"/>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3273900" y="577700"/>
            <a:ext cx="5644200" cy="115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2700" i="1" u="none">
                <a:solidFill>
                  <a:schemeClr val="dk1"/>
                </a:solidFill>
              </a:rPr>
              <a:t>ΠΕΡΙΓΡΑΦΙΚΑ </a:t>
            </a:r>
            <a:r>
              <a:rPr lang="en-US" sz="2700" i="1">
                <a:solidFill>
                  <a:schemeClr val="dk1"/>
                </a:solidFill>
              </a:rPr>
              <a:t>ΜΕΤΑΔΕΔΟΜΈΝΑ</a:t>
            </a:r>
            <a:r>
              <a:rPr lang="en-US" sz="2700" i="1" u="none">
                <a:solidFill>
                  <a:schemeClr val="dk1"/>
                </a:solidFill>
              </a:rPr>
              <a:t> (3)</a:t>
            </a:r>
            <a:endParaRPr sz="2700">
              <a:solidFill>
                <a:schemeClr val="dk1"/>
              </a:solidFill>
            </a:endParaRPr>
          </a:p>
        </p:txBody>
      </p:sp>
      <p:sp>
        <p:nvSpPr>
          <p:cNvPr id="224" name="Google Shape;224;p10"/>
          <p:cNvSpPr txBox="1"/>
          <p:nvPr>
            <p:ph type="body" idx="1"/>
          </p:nvPr>
        </p:nvSpPr>
        <p:spPr>
          <a:xfrm>
            <a:off x="1015650" y="1729998"/>
            <a:ext cx="10160700" cy="41010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10000"/>
              </a:lnSpc>
              <a:spcBef>
                <a:spcPts val="0"/>
              </a:spcBef>
              <a:spcAft>
                <a:spcPts val="0"/>
              </a:spcAft>
              <a:buClr>
                <a:schemeClr val="dk1"/>
              </a:buClr>
              <a:buSzPts val="3000"/>
              <a:buChar char="•"/>
            </a:pPr>
            <a:r>
              <a:rPr lang="en-US" sz="2400" b="1" i="0" u="none">
                <a:solidFill>
                  <a:schemeClr val="dk1"/>
                </a:solidFill>
              </a:rPr>
              <a:t>Έγκυρες τιμές για το MDTYPE  θεωρούνται  MARC, EAD, VRA (VRA Core), Dc (Dublin Core), NISOIMG (NISO Technical Metadata for Digital Still Images), LC-AV (Library of Congres Audiovisual Metadata), TEIHDR(TEI Header), DDI (Data Documentation Initiative), FGDC (Federal Geographic Data Cooitee Metadata Standart[FGDC-STD-001-1998]), OTHER. LABEL  παρεχει έναν μηχανισμο για την περιγραφη τον μεταδεδομένων στην επισκοπηση ενος METS  αρχείου, για παράδειγμα, σ’ έναν ‘Πίνακα Περιεχομένων’ απεικονίζει ένα METS αρχείο.</a:t>
            </a:r>
            <a:endParaRPr b="1">
              <a:solidFill>
                <a:schemeClr val="dk1"/>
              </a:solidFill>
            </a:endParaRPr>
          </a:p>
          <a:p>
            <a:pPr marL="228600" marR="0" lvl="0" indent="-38100" algn="l" rtl="0">
              <a:lnSpc>
                <a:spcPct val="120000"/>
              </a:lnSpc>
              <a:spcBef>
                <a:spcPts val="1000"/>
              </a:spcBef>
              <a:spcAft>
                <a:spcPts val="0"/>
              </a:spcAft>
              <a:buClr>
                <a:schemeClr val="lt1"/>
              </a:buClr>
              <a:buSzPts val="3000"/>
              <a:buFont typeface="Arial" panose="020B0604020202020204"/>
              <a:buNone/>
            </a:pPr>
            <a:endParaRPr sz="2400" b="0" i="0" u="none">
              <a:solidFill>
                <a:schemeClr val="lt1"/>
              </a:solidFill>
              <a:latin typeface="Twentieth Century"/>
              <a:ea typeface="Twentieth Century"/>
              <a:cs typeface="Twentieth Century"/>
              <a:sym typeface="Twentieth Century"/>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animEffect transition="in" filter="fade">
                                      <p:cBhvr>
                                        <p:cTn id="7" dur="500"/>
                                        <p:tgtEl>
                                          <p:spTgt spid="2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4">
                                            <p:txEl>
                                              <p:pRg st="1" end="1"/>
                                            </p:txEl>
                                          </p:spTgt>
                                        </p:tgtEl>
                                        <p:attrNameLst>
                                          <p:attrName>style.visibility</p:attrName>
                                        </p:attrNameLst>
                                      </p:cBhvr>
                                      <p:to>
                                        <p:strVal val="visible"/>
                                      </p:to>
                                    </p:set>
                                    <p:animEffect transition="in" filter="fade">
                                      <p:cBhvr>
                                        <p:cTn id="12" dur="500"/>
                                        <p:tgtEl>
                                          <p:spTgt spid="224">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28" name="Shape 228"/>
        <p:cNvGrpSpPr/>
        <p:nvPr/>
      </p:nvGrpSpPr>
      <p:grpSpPr>
        <a:xfrm>
          <a:off x="0" y="0"/>
          <a:ext cx="0" cy="0"/>
          <a:chOff x="0" y="0"/>
          <a:chExt cx="0" cy="0"/>
        </a:xfrm>
      </p:grpSpPr>
      <p:sp>
        <p:nvSpPr>
          <p:cNvPr id="229" name="Google Shape;229;p11"/>
          <p:cNvSpPr txBox="1"/>
          <p:nvPr>
            <p:ph type="title"/>
          </p:nvPr>
        </p:nvSpPr>
        <p:spPr>
          <a:xfrm>
            <a:off x="3056400" y="567325"/>
            <a:ext cx="6079200" cy="1110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2700" b="0" i="1" u="none">
                <a:solidFill>
                  <a:schemeClr val="dk1"/>
                </a:solidFill>
                <a:latin typeface="Twentieth Century"/>
                <a:ea typeface="Twentieth Century"/>
                <a:cs typeface="Twentieth Century"/>
                <a:sym typeface="Twentieth Century"/>
              </a:rPr>
              <a:t>ΠΕΡΙΓΡΑΦΙΚΑ </a:t>
            </a:r>
            <a:r>
              <a:rPr lang="en-US" sz="2700" i="1">
                <a:solidFill>
                  <a:schemeClr val="dk1"/>
                </a:solidFill>
              </a:rPr>
              <a:t>ΜΕΤΑΔΕΔΟΜΈΝΑ</a:t>
            </a:r>
            <a:r>
              <a:rPr lang="en-US" sz="2700" b="0" i="1" u="none">
                <a:solidFill>
                  <a:schemeClr val="dk1"/>
                </a:solidFill>
                <a:latin typeface="Twentieth Century"/>
                <a:ea typeface="Twentieth Century"/>
                <a:cs typeface="Twentieth Century"/>
                <a:sym typeface="Twentieth Century"/>
              </a:rPr>
              <a:t> (4)</a:t>
            </a:r>
            <a:endParaRPr sz="2700">
              <a:solidFill>
                <a:schemeClr val="dk1"/>
              </a:solidFill>
            </a:endParaRPr>
          </a:p>
        </p:txBody>
      </p:sp>
      <p:sp>
        <p:nvSpPr>
          <p:cNvPr id="230" name="Google Shape;230;p11"/>
          <p:cNvSpPr txBox="1"/>
          <p:nvPr>
            <p:ph type="body" idx="1"/>
          </p:nvPr>
        </p:nvSpPr>
        <p:spPr>
          <a:xfrm>
            <a:off x="1089600" y="1678225"/>
            <a:ext cx="10285200" cy="4578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3000"/>
              <a:buFont typeface="Arial" panose="020B0604020202020204"/>
              <a:buNone/>
            </a:pPr>
            <a:r>
              <a:rPr lang="en-US" sz="2700" b="1" i="1" u="none">
                <a:solidFill>
                  <a:schemeClr val="dk1"/>
                </a:solidFill>
              </a:rPr>
              <a:t>Εσωτερικά Περιγραφικά Μεταδεδομένα(mdWrap)</a:t>
            </a:r>
            <a:endParaRPr sz="2700" b="1" i="0" u="none">
              <a:solidFill>
                <a:schemeClr val="dk1"/>
              </a:solidFill>
            </a:endParaRPr>
          </a:p>
          <a:p>
            <a:pPr marL="0" marR="0" lvl="0" indent="0" algn="l" rtl="0">
              <a:lnSpc>
                <a:spcPct val="100000"/>
              </a:lnSpc>
              <a:spcBef>
                <a:spcPts val="1000"/>
              </a:spcBef>
              <a:spcAft>
                <a:spcPts val="0"/>
              </a:spcAft>
              <a:buClr>
                <a:schemeClr val="lt1"/>
              </a:buClr>
              <a:buSzPts val="2125"/>
              <a:buFont typeface="Arial" panose="020B0604020202020204"/>
              <a:buNone/>
            </a:pPr>
            <a:endParaRPr sz="2000" b="1" i="0" u="none">
              <a:solidFill>
                <a:schemeClr val="dk1"/>
              </a:solidFill>
            </a:endParaRPr>
          </a:p>
          <a:p>
            <a:pPr marL="0" marR="0" lvl="0" indent="-153670" algn="l" rtl="0">
              <a:lnSpc>
                <a:spcPct val="100000"/>
              </a:lnSpc>
              <a:spcBef>
                <a:spcPts val="1000"/>
              </a:spcBef>
              <a:spcAft>
                <a:spcPts val="0"/>
              </a:spcAft>
              <a:buClr>
                <a:schemeClr val="dk1"/>
              </a:buClr>
              <a:buSzPts val="2425"/>
              <a:buChar char="•"/>
            </a:pPr>
            <a:r>
              <a:rPr lang="en-US" sz="2000" b="1" i="0" u="none">
                <a:solidFill>
                  <a:schemeClr val="dk1"/>
                </a:solidFill>
              </a:rPr>
              <a:t>Ένα mdWrap στοιχείο παρέχει ένα περιτύλιγμα γύρω από μεταδεδομένα ενσωματωμένα μέσα σε ένα έγγραφο METS. Τέτοιου τύπου μεταδεδομένα μπορεί να είναι σε μια από τις </a:t>
            </a:r>
            <a:r>
              <a:rPr lang="en-US" sz="2000" b="1">
                <a:solidFill>
                  <a:schemeClr val="dk1"/>
                </a:solidFill>
              </a:rPr>
              <a:t>δύο</a:t>
            </a:r>
            <a:r>
              <a:rPr lang="en-US" sz="2000" b="1" i="0" u="none">
                <a:solidFill>
                  <a:schemeClr val="dk1"/>
                </a:solidFill>
              </a:rPr>
              <a:t> μορφές:</a:t>
            </a:r>
            <a:endParaRPr sz="2700" b="1">
              <a:solidFill>
                <a:schemeClr val="dk1"/>
              </a:solidFill>
            </a:endParaRPr>
          </a:p>
          <a:p>
            <a:pPr marL="0" marR="0" lvl="0" indent="0" algn="l" rtl="0">
              <a:lnSpc>
                <a:spcPct val="100000"/>
              </a:lnSpc>
              <a:spcBef>
                <a:spcPts val="1000"/>
              </a:spcBef>
              <a:spcAft>
                <a:spcPts val="0"/>
              </a:spcAft>
              <a:buClr>
                <a:schemeClr val="lt1"/>
              </a:buClr>
              <a:buSzPts val="2125"/>
              <a:buFont typeface="Arial" panose="020B0604020202020204"/>
              <a:buNone/>
            </a:pPr>
            <a:r>
              <a:rPr lang="en-US" sz="2000" b="1" i="0" u="none">
                <a:solidFill>
                  <a:schemeClr val="dk1"/>
                </a:solidFill>
              </a:rPr>
              <a:t>-Κωδικοποιημένα σε  XML μορφή με το  XML το ίδιο να προσδιορίζει ότι ανήκει σε μια περιοχή ονομάτων εκτός της περιοχής του ονόματος του αρχείου METS.</a:t>
            </a:r>
            <a:endParaRPr sz="2700" b="1">
              <a:solidFill>
                <a:schemeClr val="dk1"/>
              </a:solidFill>
            </a:endParaRPr>
          </a:p>
          <a:p>
            <a:pPr marL="0" marR="0" lvl="0" indent="0" algn="l" rtl="0">
              <a:lnSpc>
                <a:spcPct val="100000"/>
              </a:lnSpc>
              <a:spcBef>
                <a:spcPts val="1000"/>
              </a:spcBef>
              <a:spcAft>
                <a:spcPts val="0"/>
              </a:spcAft>
              <a:buClr>
                <a:schemeClr val="lt1"/>
              </a:buClr>
              <a:buSzPts val="2125"/>
              <a:buFont typeface="Arial" panose="020B0604020202020204"/>
              <a:buNone/>
            </a:pPr>
            <a:r>
              <a:rPr lang="en-US" sz="2000" b="1" i="0" u="none">
                <a:solidFill>
                  <a:schemeClr val="dk1"/>
                </a:solidFill>
              </a:rPr>
              <a:t>-Ή </a:t>
            </a:r>
            <a:r>
              <a:rPr lang="en-US" sz="2000" b="1">
                <a:solidFill>
                  <a:schemeClr val="dk1"/>
                </a:solidFill>
              </a:rPr>
              <a:t>οποιαδήποτε</a:t>
            </a:r>
            <a:r>
              <a:rPr lang="en-US" sz="2000" b="1" i="0" u="none">
                <a:solidFill>
                  <a:schemeClr val="dk1"/>
                </a:solidFill>
              </a:rPr>
              <a:t> αυθαίρετη δυαδική μορφή ή μορφή κειμένου, υπό την προϋπόθεση ότι τα μεταδεδομένα είναι κωδικοποιημένα σε μορφή  Base64 κωδικοποιημένα και ‘τυλιγμένα’ σε ένα &lt;binData&gt; mdWrap στοιχείο. Το παράδειγμα που ακολουθεί επιδεικνύει τη χρήση του στοιχείου mdWrap :</a:t>
            </a:r>
            <a:endParaRPr sz="2700" b="1">
              <a:solidFill>
                <a:schemeClr val="dk1"/>
              </a:solidFill>
            </a:endParaRPr>
          </a:p>
          <a:p>
            <a:pPr marL="228600" marR="0" lvl="0" indent="-93345" algn="l" rtl="0">
              <a:lnSpc>
                <a:spcPct val="120000"/>
              </a:lnSpc>
              <a:spcBef>
                <a:spcPts val="1000"/>
              </a:spcBef>
              <a:spcAft>
                <a:spcPts val="0"/>
              </a:spcAft>
              <a:buClr>
                <a:schemeClr val="lt1"/>
              </a:buClr>
              <a:buSzPts val="2125"/>
              <a:buFont typeface="Arial" panose="020B0604020202020204"/>
              <a:buNone/>
            </a:pPr>
            <a:endParaRPr sz="1700" b="0" i="0" u="none">
              <a:solidFill>
                <a:schemeClr val="lt1"/>
              </a:solidFill>
              <a:latin typeface="Twentieth Century"/>
              <a:ea typeface="Twentieth Century"/>
              <a:cs typeface="Twentieth Century"/>
              <a:sym typeface="Twentieth Century"/>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12"/>
          <p:cNvSpPr txBox="1"/>
          <p:nvPr>
            <p:ph type="title"/>
          </p:nvPr>
        </p:nvSpPr>
        <p:spPr>
          <a:xfrm>
            <a:off x="3212555" y="266900"/>
            <a:ext cx="5766900" cy="14781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3600"/>
              <a:buFont typeface="Twentieth Century"/>
              <a:buNone/>
            </a:pPr>
            <a:r>
              <a:rPr lang="en-US" sz="2700" i="1">
                <a:solidFill>
                  <a:schemeClr val="dk1"/>
                </a:solidFill>
              </a:rPr>
              <a:t>ΠΕΡΙΓΡΑΦΙΚΑ ΜΕΤΑΔΕΔΟΜΈΝΑ (5)</a:t>
            </a:r>
            <a:endParaRPr sz="2700" cap="none">
              <a:solidFill>
                <a:schemeClr val="lt1"/>
              </a:solidFill>
              <a:latin typeface="Twentieth Century"/>
              <a:ea typeface="Twentieth Century"/>
              <a:cs typeface="Twentieth Century"/>
              <a:sym typeface="Twentieth Century"/>
            </a:endParaRPr>
          </a:p>
        </p:txBody>
      </p:sp>
      <p:sp>
        <p:nvSpPr>
          <p:cNvPr id="236" name="Google Shape;236;p12"/>
          <p:cNvSpPr txBox="1"/>
          <p:nvPr>
            <p:ph type="body" idx="1"/>
          </p:nvPr>
        </p:nvSpPr>
        <p:spPr>
          <a:xfrm>
            <a:off x="1141412" y="1447800"/>
            <a:ext cx="9906000" cy="50292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lt1"/>
              </a:buClr>
              <a:buSzPts val="2375"/>
              <a:buFont typeface="Arial" panose="020B0604020202020204"/>
              <a:buNone/>
            </a:pPr>
            <a:r>
              <a:rPr lang="en-US" sz="1900" b="1" i="0" u="none">
                <a:solidFill>
                  <a:schemeClr val="dk1"/>
                </a:solidFill>
              </a:rPr>
              <a:t>  &lt;dmdSec ID="dmd002"&gt;</a:t>
            </a:r>
            <a:endParaRPr b="1">
              <a:solidFill>
                <a:schemeClr val="dk1"/>
              </a:solidFill>
            </a:endParaRPr>
          </a:p>
          <a:p>
            <a:pPr marL="0" marR="0" lvl="0" indent="0" algn="l" rtl="0">
              <a:lnSpc>
                <a:spcPct val="100000"/>
              </a:lnSpc>
              <a:spcBef>
                <a:spcPts val="1000"/>
              </a:spcBef>
              <a:spcAft>
                <a:spcPts val="0"/>
              </a:spcAft>
              <a:buClr>
                <a:schemeClr val="lt1"/>
              </a:buClr>
              <a:buSzPts val="2375"/>
              <a:buFont typeface="Arial" panose="020B0604020202020204"/>
              <a:buNone/>
            </a:pPr>
            <a:r>
              <a:rPr lang="en-US" sz="1900" b="1" i="0" u="none">
                <a:solidFill>
                  <a:schemeClr val="dk1"/>
                </a:solidFill>
              </a:rPr>
              <a:t>  &lt;mdWrap MIMETYPE="text/xml" MDTYPE="DC" LABEL="Dublin Core Metadata"&gt;          </a:t>
            </a:r>
            <a:endParaRPr b="1">
              <a:solidFill>
                <a:schemeClr val="dk1"/>
              </a:solidFill>
            </a:endParaRPr>
          </a:p>
          <a:p>
            <a:pPr marL="0" marR="0" lvl="0" indent="0" algn="l" rtl="0">
              <a:lnSpc>
                <a:spcPct val="100000"/>
              </a:lnSpc>
              <a:spcBef>
                <a:spcPts val="1000"/>
              </a:spcBef>
              <a:spcAft>
                <a:spcPts val="0"/>
              </a:spcAft>
              <a:buClr>
                <a:schemeClr val="lt1"/>
              </a:buClr>
              <a:buSzPts val="2375"/>
              <a:buFont typeface="Arial" panose="020B0604020202020204"/>
              <a:buNone/>
            </a:pPr>
            <a:r>
              <a:rPr lang="en-US" sz="1900" b="1" i="0" u="none">
                <a:solidFill>
                  <a:schemeClr val="dk1"/>
                </a:solidFill>
              </a:rPr>
              <a:t>&lt;dc:title&gt;Alice'sAdventuresinWonderland&lt;/dc:title&gt;  &lt;dc:creator&gt;Lewis Carroll&lt;/dc:creator&gt;         </a:t>
            </a:r>
            <a:endParaRPr b="1">
              <a:solidFill>
                <a:schemeClr val="dk1"/>
              </a:solidFill>
            </a:endParaRPr>
          </a:p>
          <a:p>
            <a:pPr marL="0" marR="0" lvl="0" indent="0" algn="l" rtl="0">
              <a:lnSpc>
                <a:spcPct val="100000"/>
              </a:lnSpc>
              <a:spcBef>
                <a:spcPts val="1000"/>
              </a:spcBef>
              <a:spcAft>
                <a:spcPts val="0"/>
              </a:spcAft>
              <a:buClr>
                <a:schemeClr val="lt1"/>
              </a:buClr>
              <a:buSzPts val="2375"/>
              <a:buFont typeface="Arial" panose="020B0604020202020204"/>
              <a:buNone/>
            </a:pPr>
            <a:r>
              <a:rPr lang="en-US" sz="1900" b="1" i="0" u="none">
                <a:solidFill>
                  <a:schemeClr val="dk1"/>
                </a:solidFill>
              </a:rPr>
              <a:t>&lt;dc:date&gt;between1872and1890&lt;/dc:date&gt;  &lt;dc:publisher&gt;McCloughlinBrothers&lt;/dc:publisher&gt; </a:t>
            </a:r>
            <a:endParaRPr b="1">
              <a:solidFill>
                <a:schemeClr val="dk1"/>
              </a:solidFill>
            </a:endParaRPr>
          </a:p>
          <a:p>
            <a:pPr marL="0" marR="0" lvl="0" indent="0" algn="l" rtl="0">
              <a:lnSpc>
                <a:spcPct val="100000"/>
              </a:lnSpc>
              <a:spcBef>
                <a:spcPts val="1000"/>
              </a:spcBef>
              <a:spcAft>
                <a:spcPts val="0"/>
              </a:spcAft>
              <a:buClr>
                <a:schemeClr val="lt1"/>
              </a:buClr>
              <a:buSzPts val="2375"/>
              <a:buFont typeface="Arial" panose="020B0604020202020204"/>
              <a:buNone/>
            </a:pPr>
            <a:r>
              <a:rPr lang="en-US" sz="1900" b="1" i="0" u="none">
                <a:solidFill>
                  <a:schemeClr val="dk1"/>
                </a:solidFill>
              </a:rPr>
              <a:t>&lt;dc:type&gt;text&lt;/dc:type&gt;      &lt;/mdWrap&gt;  &lt;/dmdSec&gt;</a:t>
            </a:r>
            <a:endParaRPr b="1">
              <a:solidFill>
                <a:schemeClr val="dk1"/>
              </a:solidFill>
            </a:endParaRPr>
          </a:p>
          <a:p>
            <a:pPr marL="0" marR="0" lvl="0" indent="0" algn="l" rtl="0">
              <a:lnSpc>
                <a:spcPct val="100000"/>
              </a:lnSpc>
              <a:spcBef>
                <a:spcPts val="1000"/>
              </a:spcBef>
              <a:spcAft>
                <a:spcPts val="0"/>
              </a:spcAft>
              <a:buClr>
                <a:schemeClr val="lt1"/>
              </a:buClr>
              <a:buSzPts val="2375"/>
              <a:buFont typeface="Arial" panose="020B0604020202020204"/>
              <a:buNone/>
            </a:pPr>
            <a:r>
              <a:rPr lang="en-US" sz="1900" b="1" i="0" u="none">
                <a:solidFill>
                  <a:schemeClr val="dk1"/>
                </a:solidFill>
              </a:rPr>
              <a:t>&lt;dmdSec ID="dmd003"&gt;      </a:t>
            </a:r>
            <a:endParaRPr b="1">
              <a:solidFill>
                <a:schemeClr val="dk1"/>
              </a:solidFill>
            </a:endParaRPr>
          </a:p>
          <a:p>
            <a:pPr marL="0" marR="0" lvl="0" indent="0" algn="l" rtl="0">
              <a:lnSpc>
                <a:spcPct val="100000"/>
              </a:lnSpc>
              <a:spcBef>
                <a:spcPts val="1000"/>
              </a:spcBef>
              <a:spcAft>
                <a:spcPts val="0"/>
              </a:spcAft>
              <a:buClr>
                <a:schemeClr val="lt1"/>
              </a:buClr>
              <a:buSzPts val="2375"/>
              <a:buFont typeface="Arial" panose="020B0604020202020204"/>
              <a:buNone/>
            </a:pPr>
            <a:r>
              <a:rPr lang="en-US" sz="1900" b="1" i="0" u="none">
                <a:solidFill>
                  <a:schemeClr val="dk1"/>
                </a:solidFill>
              </a:rPr>
              <a:t>&lt;mdWrap MIMETYPE="application/marc" MDTYPE="MARC" LABEL="OPAC Record"&gt;           &lt;binData&gt;MDI0ODdjam0gIDIyMDA1ODkgYSA0NU0wMDAxMDA...(etc.)         </a:t>
            </a:r>
            <a:endParaRPr b="1">
              <a:solidFill>
                <a:schemeClr val="dk1"/>
              </a:solidFill>
            </a:endParaRPr>
          </a:p>
          <a:p>
            <a:pPr marL="0" marR="0" lvl="0" indent="0" algn="l" rtl="0">
              <a:lnSpc>
                <a:spcPct val="100000"/>
              </a:lnSpc>
              <a:spcBef>
                <a:spcPts val="1000"/>
              </a:spcBef>
              <a:spcAft>
                <a:spcPts val="0"/>
              </a:spcAft>
              <a:buClr>
                <a:schemeClr val="lt1"/>
              </a:buClr>
              <a:buSzPts val="2375"/>
              <a:buFont typeface="Arial" panose="020B0604020202020204"/>
              <a:buNone/>
            </a:pPr>
            <a:r>
              <a:rPr lang="en-US" sz="1900" b="1" i="0" u="none">
                <a:solidFill>
                  <a:schemeClr val="dk1"/>
                </a:solidFill>
              </a:rPr>
              <a:t>&lt;/binData&gt;      </a:t>
            </a:r>
            <a:endParaRPr b="1">
              <a:solidFill>
                <a:schemeClr val="dk1"/>
              </a:solidFill>
            </a:endParaRPr>
          </a:p>
          <a:p>
            <a:pPr marL="0" marR="0" lvl="0" indent="0" algn="l" rtl="0">
              <a:lnSpc>
                <a:spcPct val="100000"/>
              </a:lnSpc>
              <a:spcBef>
                <a:spcPts val="1000"/>
              </a:spcBef>
              <a:spcAft>
                <a:spcPts val="0"/>
              </a:spcAft>
              <a:buClr>
                <a:schemeClr val="lt1"/>
              </a:buClr>
              <a:buSzPts val="2375"/>
              <a:buFont typeface="Arial" panose="020B0604020202020204"/>
              <a:buNone/>
            </a:pPr>
            <a:r>
              <a:rPr lang="en-US" sz="1900" b="1" i="0" u="none">
                <a:solidFill>
                  <a:schemeClr val="dk1"/>
                </a:solidFill>
              </a:rPr>
              <a:t>&lt;/mdWrap&gt;  </a:t>
            </a:r>
            <a:endParaRPr b="1">
              <a:solidFill>
                <a:schemeClr val="dk1"/>
              </a:solidFill>
            </a:endParaRPr>
          </a:p>
          <a:p>
            <a:pPr marL="0" marR="0" lvl="0" indent="0" algn="l" rtl="0">
              <a:lnSpc>
                <a:spcPct val="100000"/>
              </a:lnSpc>
              <a:spcBef>
                <a:spcPts val="1000"/>
              </a:spcBef>
              <a:spcAft>
                <a:spcPts val="0"/>
              </a:spcAft>
              <a:buClr>
                <a:schemeClr val="lt1"/>
              </a:buClr>
              <a:buSzPts val="2375"/>
              <a:buFont typeface="Arial" panose="020B0604020202020204"/>
              <a:buNone/>
            </a:pPr>
            <a:r>
              <a:rPr lang="en-US" sz="1900" b="1" i="0" u="none">
                <a:solidFill>
                  <a:schemeClr val="dk1"/>
                </a:solidFill>
              </a:rPr>
              <a:t>&lt;/dmdSec&gt;</a:t>
            </a:r>
            <a:endParaRPr b="1">
              <a:solidFill>
                <a:schemeClr val="dk1"/>
              </a:solidFill>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40" name="Shape 240"/>
        <p:cNvGrpSpPr/>
        <p:nvPr/>
      </p:nvGrpSpPr>
      <p:grpSpPr>
        <a:xfrm>
          <a:off x="0" y="0"/>
          <a:ext cx="0" cy="0"/>
          <a:chOff x="0" y="0"/>
          <a:chExt cx="0" cy="0"/>
        </a:xfrm>
      </p:grpSpPr>
      <p:sp>
        <p:nvSpPr>
          <p:cNvPr id="241" name="Google Shape;241;p13"/>
          <p:cNvSpPr txBox="1"/>
          <p:nvPr>
            <p:ph type="title"/>
          </p:nvPr>
        </p:nvSpPr>
        <p:spPr>
          <a:xfrm>
            <a:off x="3382350" y="318800"/>
            <a:ext cx="5427300" cy="1192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2700" i="1" u="none">
                <a:solidFill>
                  <a:schemeClr val="dk1"/>
                </a:solidFill>
              </a:rPr>
              <a:t>ΔΙΑΡΘΡΩΤΙΚΑ </a:t>
            </a:r>
            <a:r>
              <a:rPr lang="en-US" sz="2700" i="1">
                <a:solidFill>
                  <a:schemeClr val="dk1"/>
                </a:solidFill>
              </a:rPr>
              <a:t>ΜΕΤΑΔΕΔΟΜΈΝΑ</a:t>
            </a:r>
            <a:endParaRPr sz="2700">
              <a:solidFill>
                <a:schemeClr val="dk1"/>
              </a:solidFill>
            </a:endParaRPr>
          </a:p>
        </p:txBody>
      </p:sp>
      <p:sp>
        <p:nvSpPr>
          <p:cNvPr id="242" name="Google Shape;242;p13"/>
          <p:cNvSpPr txBox="1"/>
          <p:nvPr>
            <p:ph type="body" idx="1"/>
          </p:nvPr>
        </p:nvSpPr>
        <p:spPr>
          <a:xfrm>
            <a:off x="1141412" y="1511300"/>
            <a:ext cx="9906000" cy="4864100"/>
          </a:xfrm>
          <a:prstGeom prst="rect">
            <a:avLst/>
          </a:prstGeom>
          <a:noFill/>
          <a:ln>
            <a:noFill/>
          </a:ln>
        </p:spPr>
        <p:txBody>
          <a:bodyPr spcFirstLastPara="1" wrap="square" lIns="91425" tIns="45700" rIns="91425" bIns="45700" anchor="t" anchorCtr="0">
            <a:noAutofit/>
          </a:bodyPr>
          <a:lstStyle/>
          <a:p>
            <a:pPr marL="228600" marR="0" lvl="0" indent="-228600" algn="just" rtl="0">
              <a:lnSpc>
                <a:spcPct val="120000"/>
              </a:lnSpc>
              <a:spcBef>
                <a:spcPts val="0"/>
              </a:spcBef>
              <a:spcAft>
                <a:spcPts val="0"/>
              </a:spcAft>
              <a:buClr>
                <a:schemeClr val="dk1"/>
              </a:buClr>
              <a:buSzPts val="3000"/>
              <a:buChar char="•"/>
            </a:pPr>
            <a:r>
              <a:rPr lang="en-US" sz="2400" b="1" i="0" u="none">
                <a:solidFill>
                  <a:schemeClr val="dk1"/>
                </a:solidFill>
              </a:rPr>
              <a:t>Γνωστά και ως δομικά μεταδεδομένα, είναι εκείνη η ομαδοποιημένη πληροφορία που χρησιμοποιείται για να δομήσει ένα XML αρχείο που περιγράφει  τα διανοητικά στοιχεία ενός ψηφιακού αντικειμένου. </a:t>
            </a:r>
            <a:endParaRPr b="1">
              <a:solidFill>
                <a:schemeClr val="dk1"/>
              </a:solidFill>
            </a:endParaRPr>
          </a:p>
          <a:p>
            <a:pPr marL="228600" marR="0" lvl="0" indent="-228600" algn="just" rtl="0">
              <a:lnSpc>
                <a:spcPct val="120000"/>
              </a:lnSpc>
              <a:spcBef>
                <a:spcPts val="1000"/>
              </a:spcBef>
              <a:spcAft>
                <a:spcPts val="0"/>
              </a:spcAft>
              <a:buClr>
                <a:schemeClr val="dk1"/>
              </a:buClr>
              <a:buSzPts val="3000"/>
              <a:buChar char="•"/>
            </a:pPr>
            <a:r>
              <a:rPr lang="en-US" sz="2400" b="1" i="0" u="none">
                <a:solidFill>
                  <a:schemeClr val="dk1"/>
                </a:solidFill>
              </a:rPr>
              <a:t>Περιλαμβάνουν χρήσιμες πληροφορίες σχετικά με την διάταξη μιας σελίδας. Αυτού του είδους τα μεταδεδομένα είναι χρήσιμα σε προηγμένες αναζητήσεις και εξελιγμένες ανακτήσεις  πληροφορίας. </a:t>
            </a:r>
            <a:endParaRPr b="1">
              <a:solidFill>
                <a:schemeClr val="dk1"/>
              </a:solidFill>
            </a:endParaRPr>
          </a:p>
          <a:p>
            <a:pPr marL="228600" marR="0" lvl="0" indent="-228600" algn="just" rtl="0">
              <a:lnSpc>
                <a:spcPct val="120000"/>
              </a:lnSpc>
              <a:spcBef>
                <a:spcPts val="1000"/>
              </a:spcBef>
              <a:spcAft>
                <a:spcPts val="0"/>
              </a:spcAft>
              <a:buClr>
                <a:schemeClr val="dk1"/>
              </a:buClr>
              <a:buSzPts val="3000"/>
              <a:buChar char="•"/>
            </a:pPr>
            <a:r>
              <a:rPr lang="en-US" sz="2400" b="1" i="0" u="none">
                <a:solidFill>
                  <a:schemeClr val="dk1"/>
                </a:solidFill>
              </a:rPr>
              <a:t>Παρέχουν με ακρίβεια όλη εκείνη την πληροφορία που χρειάζεται για να χρησιμοποιηθούν όλα τα σχετικά αρχεία ή  οντότητες προκειμένου να έρθουν σε επαφή με τον χρήστη. </a:t>
            </a:r>
            <a:endParaRPr b="1">
              <a:solidFill>
                <a:schemeClr val="dk1"/>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1000"/>
                                  </p:stCondLst>
                                  <p:childTnLst>
                                    <p:set>
                                      <p:cBhvr>
                                        <p:cTn id="6" dur="1" fill="hold">
                                          <p:stCondLst>
                                            <p:cond delay="0"/>
                                          </p:stCondLst>
                                        </p:cTn>
                                        <p:tgtEl>
                                          <p:spTgt spid="242">
                                            <p:txEl>
                                              <p:pRg st="0" end="0"/>
                                            </p:txEl>
                                          </p:spTgt>
                                        </p:tgtEl>
                                        <p:attrNameLst>
                                          <p:attrName>style.visibility</p:attrName>
                                        </p:attrNameLst>
                                      </p:cBhvr>
                                      <p:to>
                                        <p:strVal val="visible"/>
                                      </p:to>
                                    </p:set>
                                    <p:animEffect transition="in" filter="fade">
                                      <p:cBhvr>
                                        <p:cTn id="7" dur="500"/>
                                        <p:tgtEl>
                                          <p:spTgt spid="24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1000"/>
                                  </p:stCondLst>
                                  <p:childTnLst>
                                    <p:set>
                                      <p:cBhvr>
                                        <p:cTn id="11" dur="1" fill="hold">
                                          <p:stCondLst>
                                            <p:cond delay="0"/>
                                          </p:stCondLst>
                                        </p:cTn>
                                        <p:tgtEl>
                                          <p:spTgt spid="242">
                                            <p:txEl>
                                              <p:pRg st="1" end="1"/>
                                            </p:txEl>
                                          </p:spTgt>
                                        </p:tgtEl>
                                        <p:attrNameLst>
                                          <p:attrName>style.visibility</p:attrName>
                                        </p:attrNameLst>
                                      </p:cBhvr>
                                      <p:to>
                                        <p:strVal val="visible"/>
                                      </p:to>
                                    </p:set>
                                    <p:animEffect transition="in" filter="fade">
                                      <p:cBhvr>
                                        <p:cTn id="12" dur="500"/>
                                        <p:tgtEl>
                                          <p:spTgt spid="24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1000"/>
                                  </p:stCondLst>
                                  <p:childTnLst>
                                    <p:set>
                                      <p:cBhvr>
                                        <p:cTn id="16" dur="1" fill="hold">
                                          <p:stCondLst>
                                            <p:cond delay="0"/>
                                          </p:stCondLst>
                                        </p:cTn>
                                        <p:tgtEl>
                                          <p:spTgt spid="242">
                                            <p:txEl>
                                              <p:pRg st="2" end="2"/>
                                            </p:txEl>
                                          </p:spTgt>
                                        </p:tgtEl>
                                        <p:attrNameLst>
                                          <p:attrName>style.visibility</p:attrName>
                                        </p:attrNameLst>
                                      </p:cBhvr>
                                      <p:to>
                                        <p:strVal val="visible"/>
                                      </p:to>
                                    </p:set>
                                    <p:animEffect transition="in" filter="fade">
                                      <p:cBhvr>
                                        <p:cTn id="17" dur="500"/>
                                        <p:tgtEl>
                                          <p:spTgt spid="242">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46" name="Shape 246"/>
        <p:cNvGrpSpPr/>
        <p:nvPr/>
      </p:nvGrpSpPr>
      <p:grpSpPr>
        <a:xfrm>
          <a:off x="0" y="0"/>
          <a:ext cx="0" cy="0"/>
          <a:chOff x="0" y="0"/>
          <a:chExt cx="0" cy="0"/>
        </a:xfrm>
      </p:grpSpPr>
      <p:sp>
        <p:nvSpPr>
          <p:cNvPr id="247" name="Google Shape;247;p14"/>
          <p:cNvSpPr txBox="1"/>
          <p:nvPr>
            <p:ph type="title"/>
          </p:nvPr>
        </p:nvSpPr>
        <p:spPr>
          <a:xfrm>
            <a:off x="3631050" y="194400"/>
            <a:ext cx="4929900" cy="11214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18000"/>
              <a:buFont typeface="Twentieth Century"/>
              <a:buNone/>
            </a:pPr>
            <a:endParaRPr sz="3045" i="1">
              <a:solidFill>
                <a:schemeClr val="dk1"/>
              </a:solidFill>
            </a:endParaRPr>
          </a:p>
          <a:p>
            <a:pPr marL="0" lvl="0" indent="0" algn="l" rtl="0">
              <a:lnSpc>
                <a:spcPct val="90000"/>
              </a:lnSpc>
              <a:spcBef>
                <a:spcPts val="0"/>
              </a:spcBef>
              <a:spcAft>
                <a:spcPts val="0"/>
              </a:spcAft>
              <a:buClr>
                <a:schemeClr val="lt1"/>
              </a:buClr>
              <a:buSzPct val="118000"/>
              <a:buFont typeface="Twentieth Century"/>
              <a:buNone/>
            </a:pPr>
            <a:r>
              <a:rPr lang="en-US" sz="3045" b="0" i="1" u="none">
                <a:solidFill>
                  <a:schemeClr val="dk1"/>
                </a:solidFill>
                <a:latin typeface="Twentieth Century"/>
                <a:ea typeface="Twentieth Century"/>
                <a:cs typeface="Twentieth Century"/>
                <a:sym typeface="Twentieth Century"/>
              </a:rPr>
              <a:t>ΔΙΟΙΚΗΤΙΚΑ </a:t>
            </a:r>
            <a:r>
              <a:rPr lang="en-US" sz="3045" i="1">
                <a:solidFill>
                  <a:schemeClr val="dk1"/>
                </a:solidFill>
              </a:rPr>
              <a:t>ΜΕΤΑΔΕΔΟΜΈΝΑ</a:t>
            </a:r>
            <a:br>
              <a:rPr lang="en-US" sz="3600" b="0" i="0" u="none">
                <a:solidFill>
                  <a:schemeClr val="lt1"/>
                </a:solidFill>
                <a:latin typeface="Twentieth Century"/>
                <a:ea typeface="Twentieth Century"/>
                <a:cs typeface="Twentieth Century"/>
                <a:sym typeface="Twentieth Century"/>
              </a:rPr>
            </a:br>
            <a:endParaRPr lang="en-US" sz="3600" b="0" i="0" u="none">
              <a:solidFill>
                <a:schemeClr val="lt1"/>
              </a:solidFill>
              <a:latin typeface="Twentieth Century"/>
              <a:ea typeface="Twentieth Century"/>
              <a:cs typeface="Twentieth Century"/>
              <a:sym typeface="Twentieth Century"/>
            </a:endParaRPr>
          </a:p>
        </p:txBody>
      </p:sp>
      <p:sp>
        <p:nvSpPr>
          <p:cNvPr id="248" name="Google Shape;248;p14"/>
          <p:cNvSpPr txBox="1"/>
          <p:nvPr>
            <p:ph type="body" idx="1"/>
          </p:nvPr>
        </p:nvSpPr>
        <p:spPr>
          <a:xfrm>
            <a:off x="1141412" y="1130300"/>
            <a:ext cx="9906000" cy="5372100"/>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10000"/>
              </a:lnSpc>
              <a:spcBef>
                <a:spcPts val="0"/>
              </a:spcBef>
              <a:spcAft>
                <a:spcPts val="0"/>
              </a:spcAft>
              <a:buClr>
                <a:schemeClr val="lt1"/>
              </a:buClr>
              <a:buSzPts val="3000"/>
              <a:buFont typeface="Arial" panose="020B0604020202020204"/>
              <a:buNone/>
            </a:pPr>
            <a:endParaRPr sz="2400" b="0" i="0" u="none">
              <a:solidFill>
                <a:schemeClr val="lt1"/>
              </a:solidFill>
              <a:latin typeface="Twentieth Century"/>
              <a:ea typeface="Twentieth Century"/>
              <a:cs typeface="Twentieth Century"/>
              <a:sym typeface="Twentieth Century"/>
            </a:endParaRPr>
          </a:p>
          <a:p>
            <a:pPr marL="0" marR="0" lvl="0" indent="-190500" algn="just" rtl="0">
              <a:lnSpc>
                <a:spcPct val="110000"/>
              </a:lnSpc>
              <a:spcBef>
                <a:spcPts val="1000"/>
              </a:spcBef>
              <a:spcAft>
                <a:spcPts val="0"/>
              </a:spcAft>
              <a:buClr>
                <a:schemeClr val="dk1"/>
              </a:buClr>
              <a:buSzPts val="3000"/>
              <a:buChar char="•"/>
            </a:pPr>
            <a:r>
              <a:rPr lang="en-US" sz="2400" b="1" i="0" u="none">
                <a:solidFill>
                  <a:schemeClr val="dk1"/>
                </a:solidFill>
              </a:rPr>
              <a:t>Περιλαμβάνουν πληροφορίες για το αν ένας χώρος αποθήκευσης δεδομένων μπορεί να χρησιμοποιεί ή να διαχειρίζεται έναν πόρο που ανήκει σε έναν οργανισμό ή εταιρεία αλλά και πιθανόν χρεώσεις που εφαρμόζονται στην κάθε περίπτωση. </a:t>
            </a:r>
            <a:endParaRPr b="1">
              <a:solidFill>
                <a:schemeClr val="dk1"/>
              </a:solidFill>
            </a:endParaRPr>
          </a:p>
          <a:p>
            <a:pPr marL="0" marR="0" lvl="0" indent="-190500" algn="just" rtl="0">
              <a:lnSpc>
                <a:spcPct val="110000"/>
              </a:lnSpc>
              <a:spcBef>
                <a:spcPts val="1000"/>
              </a:spcBef>
              <a:spcAft>
                <a:spcPts val="0"/>
              </a:spcAft>
              <a:buClr>
                <a:schemeClr val="dk1"/>
              </a:buClr>
              <a:buSzPts val="3000"/>
              <a:buChar char="•"/>
            </a:pPr>
            <a:r>
              <a:rPr lang="en-US" sz="2400" b="1" i="0" u="none">
                <a:solidFill>
                  <a:schemeClr val="dk1"/>
                </a:solidFill>
              </a:rPr>
              <a:t>Μπορεί να περιλαμβάνουν πληροφορίες σχετικά με δικαιώματα αναπαραγωγής ή τα κριτήρια επιλογής για κάποιο μέσο εγγραφής ή της εφαρμογή κάποιας πολιτικής αρχειοθέτησης ψηφιακού περιεχομένου. </a:t>
            </a:r>
            <a:endParaRPr b="1">
              <a:solidFill>
                <a:schemeClr val="dk1"/>
              </a:solidFill>
            </a:endParaRPr>
          </a:p>
          <a:p>
            <a:pPr marL="0" marR="0" lvl="0" indent="-190500" algn="just" rtl="0">
              <a:lnSpc>
                <a:spcPct val="110000"/>
              </a:lnSpc>
              <a:spcBef>
                <a:spcPts val="1000"/>
              </a:spcBef>
              <a:spcAft>
                <a:spcPts val="0"/>
              </a:spcAft>
              <a:buClr>
                <a:schemeClr val="dk1"/>
              </a:buClr>
              <a:buSzPts val="3000"/>
              <a:buChar char="•"/>
            </a:pPr>
            <a:r>
              <a:rPr lang="en-US" sz="2400" b="1" i="0" u="none">
                <a:solidFill>
                  <a:schemeClr val="dk1"/>
                </a:solidFill>
              </a:rPr>
              <a:t>Είναι το κομμάτι στο οποίο γίνεται κατ’ εξοχήν η διαχείριση των δικαιωμάτων και κατά συνέπεια η διαφύλαξη μεταδεδομένων. Επομένως τα διοικητικά μεταδεδομένα συχνά ορίζονται τοπικά και σπανίως εφαρμόζεται κοινό πρότυπο. </a:t>
            </a:r>
            <a:endParaRPr b="1">
              <a:solidFill>
                <a:schemeClr val="dk1"/>
              </a:solidFill>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52" name="Shape 252"/>
        <p:cNvGrpSpPr/>
        <p:nvPr/>
      </p:nvGrpSpPr>
      <p:grpSpPr>
        <a:xfrm>
          <a:off x="0" y="0"/>
          <a:ext cx="0" cy="0"/>
          <a:chOff x="0" y="0"/>
          <a:chExt cx="0" cy="0"/>
        </a:xfrm>
      </p:grpSpPr>
      <p:sp>
        <p:nvSpPr>
          <p:cNvPr id="253" name="Google Shape;253;p15"/>
          <p:cNvSpPr txBox="1"/>
          <p:nvPr>
            <p:ph type="title"/>
          </p:nvPr>
        </p:nvSpPr>
        <p:spPr>
          <a:xfrm>
            <a:off x="3278400" y="232675"/>
            <a:ext cx="5635200" cy="1269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2700" b="0" i="1" u="none">
                <a:solidFill>
                  <a:schemeClr val="dk1"/>
                </a:solidFill>
                <a:latin typeface="Twentieth Century"/>
                <a:ea typeface="Twentieth Century"/>
                <a:cs typeface="Twentieth Century"/>
                <a:sym typeface="Twentieth Century"/>
              </a:rPr>
              <a:t>ΔΙΟΙΚΗΤΙΚΑ </a:t>
            </a:r>
            <a:r>
              <a:rPr lang="en-US" sz="2700" i="1">
                <a:solidFill>
                  <a:schemeClr val="dk1"/>
                </a:solidFill>
              </a:rPr>
              <a:t>ΜΕΤΑΔΕΔΟΜΈΝΑ</a:t>
            </a:r>
            <a:r>
              <a:rPr lang="en-US" sz="2700" b="0" i="1" u="none">
                <a:solidFill>
                  <a:schemeClr val="dk1"/>
                </a:solidFill>
                <a:latin typeface="Twentieth Century"/>
                <a:ea typeface="Twentieth Century"/>
                <a:cs typeface="Twentieth Century"/>
                <a:sym typeface="Twentieth Century"/>
              </a:rPr>
              <a:t> (2)</a:t>
            </a:r>
            <a:endParaRPr sz="2700">
              <a:solidFill>
                <a:schemeClr val="dk1"/>
              </a:solidFill>
            </a:endParaRPr>
          </a:p>
        </p:txBody>
      </p:sp>
      <p:sp>
        <p:nvSpPr>
          <p:cNvPr id="254" name="Google Shape;254;p15"/>
          <p:cNvSpPr txBox="1"/>
          <p:nvPr>
            <p:ph type="body" idx="1"/>
          </p:nvPr>
        </p:nvSpPr>
        <p:spPr>
          <a:xfrm>
            <a:off x="870200" y="1367450"/>
            <a:ext cx="10618500" cy="48084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lt1"/>
              </a:buClr>
              <a:buSzPts val="2750"/>
              <a:buFont typeface="Arial" panose="020B0604020202020204"/>
              <a:buNone/>
            </a:pPr>
            <a:r>
              <a:rPr lang="en-US" sz="2500" b="1" i="0" u="none">
                <a:solidFill>
                  <a:schemeClr val="dk1"/>
                </a:solidFill>
              </a:rPr>
              <a:t>Υπάρχουν τέσσερις μορφές που προβλέπονται σε ένα έγγραφο METS:</a:t>
            </a:r>
            <a:endParaRPr sz="2700" b="1">
              <a:solidFill>
                <a:schemeClr val="dk1"/>
              </a:solidFill>
            </a:endParaRPr>
          </a:p>
          <a:p>
            <a:pPr marL="0" marR="0" lvl="0" indent="0" algn="l" rtl="0">
              <a:lnSpc>
                <a:spcPct val="80000"/>
              </a:lnSpc>
              <a:spcBef>
                <a:spcPts val="1000"/>
              </a:spcBef>
              <a:spcAft>
                <a:spcPts val="0"/>
              </a:spcAft>
              <a:buClr>
                <a:schemeClr val="lt1"/>
              </a:buClr>
              <a:buSzPts val="2750"/>
              <a:buFont typeface="Arial" panose="020B0604020202020204"/>
              <a:buNone/>
            </a:pPr>
            <a:r>
              <a:rPr lang="en-US" sz="2500" b="1" i="0" u="none">
                <a:solidFill>
                  <a:schemeClr val="dk1"/>
                </a:solidFill>
              </a:rPr>
              <a:t>	-Τεχνικές μεταδεδομένων (πληροφορίες σχετικά με τη δημιουργία αρχείων, τη μορφή και τη χρήση χαρακτηριστικών).</a:t>
            </a:r>
            <a:endParaRPr sz="2700" b="1">
              <a:solidFill>
                <a:schemeClr val="dk1"/>
              </a:solidFill>
            </a:endParaRPr>
          </a:p>
          <a:p>
            <a:pPr marL="0" marR="0" lvl="0" indent="0" algn="l" rtl="0">
              <a:lnSpc>
                <a:spcPct val="80000"/>
              </a:lnSpc>
              <a:spcBef>
                <a:spcPts val="1000"/>
              </a:spcBef>
              <a:spcAft>
                <a:spcPts val="0"/>
              </a:spcAft>
              <a:buClr>
                <a:schemeClr val="lt1"/>
              </a:buClr>
              <a:buSzPts val="2750"/>
              <a:buFont typeface="Arial" panose="020B0604020202020204"/>
              <a:buNone/>
            </a:pPr>
            <a:r>
              <a:rPr lang="en-US" sz="2500" b="1" i="0" u="none">
                <a:solidFill>
                  <a:schemeClr val="dk1"/>
                </a:solidFill>
              </a:rPr>
              <a:t>	-Μεταδεδομένα Πνευματικης </a:t>
            </a:r>
            <a:r>
              <a:rPr lang="en-US" sz="2500" b="1">
                <a:solidFill>
                  <a:schemeClr val="dk1"/>
                </a:solidFill>
              </a:rPr>
              <a:t>Ιδιοκτησιας</a:t>
            </a:r>
            <a:r>
              <a:rPr lang="en-US" sz="2500" b="1" i="0" u="none">
                <a:solidFill>
                  <a:schemeClr val="dk1"/>
                </a:solidFill>
              </a:rPr>
              <a:t> και πληροφορίες άδειας χρήσης των αρχείων.</a:t>
            </a:r>
            <a:endParaRPr sz="2700" b="1">
              <a:solidFill>
                <a:schemeClr val="dk1"/>
              </a:solidFill>
            </a:endParaRPr>
          </a:p>
          <a:p>
            <a:pPr marL="0" marR="0" lvl="0" indent="0" algn="l" rtl="0">
              <a:lnSpc>
                <a:spcPct val="80000"/>
              </a:lnSpc>
              <a:spcBef>
                <a:spcPts val="1000"/>
              </a:spcBef>
              <a:spcAft>
                <a:spcPts val="0"/>
              </a:spcAft>
              <a:buClr>
                <a:schemeClr val="lt1"/>
              </a:buClr>
              <a:buSzPts val="2750"/>
              <a:buFont typeface="Arial" panose="020B0604020202020204"/>
              <a:buNone/>
            </a:pPr>
            <a:r>
              <a:rPr lang="en-US" sz="2500" b="1" i="0" u="none">
                <a:solidFill>
                  <a:schemeClr val="dk1"/>
                </a:solidFill>
              </a:rPr>
              <a:t>	-Μεταδεδομένα που περιγράφουν την αρχική πηγή από το οποίο μετατράπηκε σε ψηφιακή μορφή κάποιο αναλογικό υλικό.</a:t>
            </a:r>
            <a:endParaRPr sz="2700" b="1">
              <a:solidFill>
                <a:schemeClr val="dk1"/>
              </a:solidFill>
            </a:endParaRPr>
          </a:p>
          <a:p>
            <a:pPr marL="0" marR="0" lvl="0" indent="0" algn="l" rtl="0">
              <a:lnSpc>
                <a:spcPct val="80000"/>
              </a:lnSpc>
              <a:spcBef>
                <a:spcPts val="1000"/>
              </a:spcBef>
              <a:spcAft>
                <a:spcPts val="0"/>
              </a:spcAft>
              <a:buClr>
                <a:schemeClr val="lt1"/>
              </a:buClr>
              <a:buSzPts val="2750"/>
              <a:buFont typeface="Arial" panose="020B0604020202020204"/>
              <a:buNone/>
            </a:pPr>
            <a:r>
              <a:rPr lang="en-US" sz="2500" b="1" i="0" u="none">
                <a:solidFill>
                  <a:schemeClr val="dk1"/>
                </a:solidFill>
              </a:rPr>
              <a:t>	-Η ψηφιακή προέλευση μεταδεδομένων όπως σχέση πηγής προορισμού  μεταξύ αρχείων συμπεριλαμβανομένου και του κύριου υλικού ή τυχόν μετατροπές που έχουν υποστεί καθώς και την τρέχουσα </a:t>
            </a:r>
            <a:r>
              <a:rPr lang="en-US" sz="2500" b="1">
                <a:solidFill>
                  <a:schemeClr val="dk1"/>
                </a:solidFill>
              </a:rPr>
              <a:t>ενσαρκωση</a:t>
            </a:r>
            <a:r>
              <a:rPr lang="en-US" sz="2500" b="1" i="0" u="none">
                <a:solidFill>
                  <a:schemeClr val="dk1"/>
                </a:solidFill>
              </a:rPr>
              <a:t> του ως ψηφιακό αντικείμενο βιβλιοθήκης).</a:t>
            </a:r>
            <a:endParaRPr sz="2700" b="1">
              <a:solidFill>
                <a:schemeClr val="dk1"/>
              </a:solidFill>
            </a:endParaRPr>
          </a:p>
          <a:p>
            <a:pPr marL="228600" marR="0" lvl="0" indent="-53975" algn="l" rtl="0">
              <a:lnSpc>
                <a:spcPct val="100000"/>
              </a:lnSpc>
              <a:spcBef>
                <a:spcPts val="1000"/>
              </a:spcBef>
              <a:spcAft>
                <a:spcPts val="0"/>
              </a:spcAft>
              <a:buClr>
                <a:schemeClr val="lt1"/>
              </a:buClr>
              <a:buSzPts val="2750"/>
              <a:buFont typeface="Arial" panose="020B0604020202020204"/>
              <a:buNone/>
            </a:pPr>
            <a:endParaRPr sz="2200" b="0" i="0" u="none">
              <a:solidFill>
                <a:schemeClr val="lt1"/>
              </a:solidFill>
              <a:latin typeface="Twentieth Century"/>
              <a:ea typeface="Twentieth Century"/>
              <a:cs typeface="Twentieth Century"/>
              <a:sym typeface="Twentieth Century"/>
            </a:endParaRP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8" name="Shape 258"/>
        <p:cNvGrpSpPr/>
        <p:nvPr/>
      </p:nvGrpSpPr>
      <p:grpSpPr>
        <a:xfrm>
          <a:off x="0" y="0"/>
          <a:ext cx="0" cy="0"/>
          <a:chOff x="0" y="0"/>
          <a:chExt cx="0" cy="0"/>
        </a:xfrm>
      </p:grpSpPr>
      <p:sp>
        <p:nvSpPr>
          <p:cNvPr id="259" name="Google Shape;259;p16"/>
          <p:cNvSpPr txBox="1"/>
          <p:nvPr>
            <p:ph type="title"/>
          </p:nvPr>
        </p:nvSpPr>
        <p:spPr>
          <a:xfrm>
            <a:off x="3341975" y="411925"/>
            <a:ext cx="5447100" cy="1183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2700" b="0" i="1" u="none">
                <a:solidFill>
                  <a:schemeClr val="dk1"/>
                </a:solidFill>
                <a:latin typeface="Twentieth Century"/>
                <a:ea typeface="Twentieth Century"/>
                <a:cs typeface="Twentieth Century"/>
                <a:sym typeface="Twentieth Century"/>
              </a:rPr>
              <a:t>ΔΙΟΙΚΗΤΙΚΑ </a:t>
            </a:r>
            <a:r>
              <a:rPr lang="en-US" sz="2700" i="1">
                <a:solidFill>
                  <a:schemeClr val="dk1"/>
                </a:solidFill>
              </a:rPr>
              <a:t>ΜΕΤΑΔΕΔΟΜΈΝΑ</a:t>
            </a:r>
            <a:r>
              <a:rPr lang="en-US" sz="2700" b="0" i="1" u="none">
                <a:solidFill>
                  <a:schemeClr val="dk1"/>
                </a:solidFill>
                <a:latin typeface="Twentieth Century"/>
                <a:ea typeface="Twentieth Century"/>
                <a:cs typeface="Twentieth Century"/>
                <a:sym typeface="Twentieth Century"/>
              </a:rPr>
              <a:t> (3)</a:t>
            </a:r>
            <a:endParaRPr sz="2700">
              <a:solidFill>
                <a:schemeClr val="dk1"/>
              </a:solidFill>
            </a:endParaRPr>
          </a:p>
        </p:txBody>
      </p:sp>
      <p:sp>
        <p:nvSpPr>
          <p:cNvPr id="260" name="Google Shape;260;p16"/>
          <p:cNvSpPr txBox="1"/>
          <p:nvPr>
            <p:ph type="body" idx="1"/>
          </p:nvPr>
        </p:nvSpPr>
        <p:spPr>
          <a:xfrm>
            <a:off x="942725" y="1595425"/>
            <a:ext cx="10618500" cy="4703400"/>
          </a:xfrm>
          <a:prstGeom prst="rect">
            <a:avLst/>
          </a:prstGeom>
          <a:noFill/>
          <a:ln>
            <a:noFill/>
          </a:ln>
        </p:spPr>
        <p:txBody>
          <a:bodyPr spcFirstLastPara="1" wrap="square" lIns="91425" tIns="45700" rIns="91425" bIns="45700" anchor="t" anchorCtr="0">
            <a:normAutofit/>
          </a:bodyPr>
          <a:lstStyle/>
          <a:p>
            <a:pPr marL="228600" marR="0" lvl="0" indent="-234950" algn="l" rtl="0">
              <a:lnSpc>
                <a:spcPct val="110000"/>
              </a:lnSpc>
              <a:spcBef>
                <a:spcPts val="0"/>
              </a:spcBef>
              <a:spcAft>
                <a:spcPts val="0"/>
              </a:spcAft>
              <a:buClr>
                <a:schemeClr val="dk1"/>
              </a:buClr>
              <a:buSzPts val="2600"/>
              <a:buChar char="•"/>
            </a:pPr>
            <a:r>
              <a:rPr lang="en-US" sz="2100" b="1" i="0" u="none">
                <a:solidFill>
                  <a:schemeClr val="dk1"/>
                </a:solidFill>
              </a:rPr>
              <a:t>Το στοιχείο &lt; amdSec&gt; απασχολεί το ίδιο περιεχόμενο όπως &lt; dmdSec&gt; :</a:t>
            </a:r>
            <a:endParaRPr sz="2500" b="1">
              <a:solidFill>
                <a:schemeClr val="dk1"/>
              </a:solidFill>
            </a:endParaRPr>
          </a:p>
          <a:p>
            <a:pPr marL="228600" marR="0" lvl="0" indent="-228600" algn="l" rtl="0">
              <a:lnSpc>
                <a:spcPct val="110000"/>
              </a:lnSpc>
              <a:spcBef>
                <a:spcPts val="1000"/>
              </a:spcBef>
              <a:spcAft>
                <a:spcPts val="0"/>
              </a:spcAft>
              <a:buClr>
                <a:schemeClr val="lt1"/>
              </a:buClr>
              <a:buSzPts val="2500"/>
              <a:buFont typeface="Arial" panose="020B0604020202020204"/>
              <a:buNone/>
            </a:pPr>
            <a:r>
              <a:rPr lang="en-US" sz="2100" b="1" i="0" u="none">
                <a:solidFill>
                  <a:schemeClr val="dk1"/>
                </a:solidFill>
              </a:rPr>
              <a:t>	Μπορεί να </a:t>
            </a:r>
            <a:r>
              <a:rPr lang="en-US" sz="2100" b="1">
                <a:solidFill>
                  <a:schemeClr val="dk1"/>
                </a:solidFill>
              </a:rPr>
              <a:t>περιέχει</a:t>
            </a:r>
            <a:r>
              <a:rPr lang="en-US" sz="2100" b="1" i="0" u="none">
                <a:solidFill>
                  <a:schemeClr val="dk1"/>
                </a:solidFill>
              </a:rPr>
              <a:t> το  &lt;mdref&gt; με σκοπό να δείξει σε εξωτερικά διοικητικά μεταδεδομένα, ή ένα   &lt;mdWrap&gt; στοιχείο όταν ενσωματώνονται διοικητικά μεταδεδομένα στο ίδιο το METS αρχείο ή και τα δύο. Πολλαπλά &lt;amdSec&gt; στοιχεία μπορεί να βρίσκονται σε ένα τέτοιο αρχείο, επομένως το κάθε ένα από αυτά έχει ένα αναγνωριστικό  ID  χαρακτηριστικό  με σκοπό την διασύνδεση των στοιχείων εντός του αρχείου, όπως διαχωρισμοί που υπάρχουν εντός του χάρτη δομής ή αρχεία(&lt;file&gt;) στοιχεία . Μπορεί επίσης να περιέχουν &lt;amdSec&gt;   στοιχεία τα οποία περιέχουν τεχνικά μεταδεδομένα που αφορουν την προετοιμασία ενός αρχείου.</a:t>
            </a:r>
            <a:endParaRPr sz="2500" b="1">
              <a:solidFill>
                <a:schemeClr val="dk1"/>
              </a:solidFill>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64" name="Shape 264"/>
        <p:cNvGrpSpPr/>
        <p:nvPr/>
      </p:nvGrpSpPr>
      <p:grpSpPr>
        <a:xfrm>
          <a:off x="0" y="0"/>
          <a:ext cx="0" cy="0"/>
          <a:chOff x="0" y="0"/>
          <a:chExt cx="0" cy="0"/>
        </a:xfrm>
      </p:grpSpPr>
      <p:sp>
        <p:nvSpPr>
          <p:cNvPr id="265" name="Google Shape;265;p17"/>
          <p:cNvSpPr txBox="1"/>
          <p:nvPr>
            <p:ph type="title"/>
          </p:nvPr>
        </p:nvSpPr>
        <p:spPr>
          <a:xfrm>
            <a:off x="3336150" y="339400"/>
            <a:ext cx="5519700" cy="12042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2700" b="0" i="1" u="none">
                <a:solidFill>
                  <a:schemeClr val="dk1"/>
                </a:solidFill>
                <a:latin typeface="Twentieth Century"/>
                <a:ea typeface="Twentieth Century"/>
                <a:cs typeface="Twentieth Century"/>
                <a:sym typeface="Twentieth Century"/>
              </a:rPr>
              <a:t>ΔΙΟΙΚΗΤΙΚΑ </a:t>
            </a:r>
            <a:r>
              <a:rPr lang="en-US" sz="2700" i="1">
                <a:solidFill>
                  <a:schemeClr val="dk1"/>
                </a:solidFill>
              </a:rPr>
              <a:t>ΜΕΤΑΔΕΔΟΜΈΝΑ</a:t>
            </a:r>
            <a:r>
              <a:rPr lang="en-US" sz="2700" b="0" i="1" u="none">
                <a:solidFill>
                  <a:schemeClr val="dk1"/>
                </a:solidFill>
                <a:latin typeface="Twentieth Century"/>
                <a:ea typeface="Twentieth Century"/>
                <a:cs typeface="Twentieth Century"/>
                <a:sym typeface="Twentieth Century"/>
              </a:rPr>
              <a:t> (4)</a:t>
            </a:r>
            <a:endParaRPr sz="2700">
              <a:solidFill>
                <a:schemeClr val="dk1"/>
              </a:solidFill>
            </a:endParaRPr>
          </a:p>
        </p:txBody>
      </p:sp>
      <p:sp>
        <p:nvSpPr>
          <p:cNvPr id="266" name="Google Shape;266;p17"/>
          <p:cNvSpPr txBox="1"/>
          <p:nvPr>
            <p:ph type="body" idx="1"/>
          </p:nvPr>
        </p:nvSpPr>
        <p:spPr>
          <a:xfrm>
            <a:off x="859850" y="1543600"/>
            <a:ext cx="10773900" cy="4121700"/>
          </a:xfrm>
          <a:prstGeom prst="rect">
            <a:avLst/>
          </a:prstGeom>
          <a:noFill/>
          <a:ln>
            <a:noFill/>
          </a:ln>
        </p:spPr>
        <p:txBody>
          <a:bodyPr spcFirstLastPara="1" wrap="square" lIns="91425" tIns="45700" rIns="91425" bIns="45700" anchor="t" anchorCtr="0">
            <a:normAutofit fontScale="85000" lnSpcReduction="20000"/>
          </a:bodyPr>
          <a:lstStyle/>
          <a:p>
            <a:pPr marL="228600" marR="0" lvl="0" indent="-227330" algn="l" rtl="0">
              <a:lnSpc>
                <a:spcPct val="100000"/>
              </a:lnSpc>
              <a:spcBef>
                <a:spcPts val="0"/>
              </a:spcBef>
              <a:spcAft>
                <a:spcPts val="0"/>
              </a:spcAft>
              <a:buClr>
                <a:schemeClr val="dk1"/>
              </a:buClr>
              <a:buSzPct val="121000"/>
              <a:buChar char="•"/>
            </a:pPr>
            <a:r>
              <a:rPr lang="en-US" sz="2415" b="1" i="0" u="none">
                <a:solidFill>
                  <a:schemeClr val="dk1"/>
                </a:solidFill>
              </a:rPr>
              <a:t>Τα στοιχεία: </a:t>
            </a:r>
            <a:endParaRPr sz="2415" b="1" i="0" u="none">
              <a:solidFill>
                <a:schemeClr val="dk1"/>
              </a:solidFill>
            </a:endParaRPr>
          </a:p>
          <a:p>
            <a:pPr marL="228600" marR="0" lvl="0" indent="0" algn="l" rtl="0">
              <a:lnSpc>
                <a:spcPct val="100000"/>
              </a:lnSpc>
              <a:spcBef>
                <a:spcPts val="0"/>
              </a:spcBef>
              <a:spcAft>
                <a:spcPts val="0"/>
              </a:spcAft>
              <a:buNone/>
            </a:pPr>
            <a:endParaRPr sz="2415" b="1">
              <a:solidFill>
                <a:schemeClr val="dk1"/>
              </a:solidFill>
            </a:endParaRPr>
          </a:p>
          <a:p>
            <a:pPr marL="228600" marR="0" lvl="0" indent="0" algn="l" rtl="0">
              <a:lnSpc>
                <a:spcPct val="100000"/>
              </a:lnSpc>
              <a:spcBef>
                <a:spcPts val="0"/>
              </a:spcBef>
              <a:spcAft>
                <a:spcPts val="0"/>
              </a:spcAft>
              <a:buNone/>
            </a:pPr>
            <a:r>
              <a:rPr lang="en-US" sz="2415" b="1" i="0" u="none">
                <a:solidFill>
                  <a:schemeClr val="dk1"/>
                </a:solidFill>
              </a:rPr>
              <a:t> &lt;techMD&gt;, &lt;rightsMD&gt;, &lt;sourceMD&gt;  και &lt;digiprovMD&gt;</a:t>
            </a:r>
            <a:r>
              <a:rPr lang="en-US" sz="2415" b="1">
                <a:solidFill>
                  <a:schemeClr val="dk1"/>
                </a:solidFill>
              </a:rPr>
              <a:t>,</a:t>
            </a:r>
            <a:endParaRPr sz="2415" b="1">
              <a:solidFill>
                <a:schemeClr val="dk1"/>
              </a:solidFill>
            </a:endParaRPr>
          </a:p>
          <a:p>
            <a:pPr marL="228600" marR="0" lvl="0" indent="0" algn="l" rtl="0">
              <a:lnSpc>
                <a:spcPct val="100000"/>
              </a:lnSpc>
              <a:spcBef>
                <a:spcPts val="0"/>
              </a:spcBef>
              <a:spcAft>
                <a:spcPts val="0"/>
              </a:spcAft>
              <a:buNone/>
            </a:pPr>
            <a:endParaRPr sz="2415" b="1">
              <a:solidFill>
                <a:schemeClr val="dk1"/>
              </a:solidFill>
            </a:endParaRPr>
          </a:p>
          <a:p>
            <a:pPr marL="228600" marR="0" lvl="0" indent="0" algn="l" rtl="0">
              <a:lnSpc>
                <a:spcPct val="100000"/>
              </a:lnSpc>
              <a:spcBef>
                <a:spcPts val="0"/>
              </a:spcBef>
              <a:spcAft>
                <a:spcPts val="0"/>
              </a:spcAft>
              <a:buNone/>
            </a:pPr>
            <a:r>
              <a:rPr lang="en-US" sz="2415" b="1">
                <a:solidFill>
                  <a:schemeClr val="dk1"/>
                </a:solidFill>
              </a:rPr>
              <a:t>Χ</a:t>
            </a:r>
            <a:r>
              <a:rPr lang="en-US" sz="2415" b="1" i="0" u="none">
                <a:solidFill>
                  <a:schemeClr val="dk1"/>
                </a:solidFill>
              </a:rPr>
              <a:t>ρησιμοποιούν το ίδιο μοντέλο περιεχομένου, όπως &lt;dmsec&gt; τα οποία μπορεί να περιέχουν ένα στοιχείο &lt;mdWrap&gt; και χρησιμοποιούνται στην ενσωμάτωση των διοικητικών μεταδεδομένων  μέσα σε ένα έγγραφο. Οι πολλαπλές εμφανίσεις των στοιχείων μέσα σε ένα έγγραφο πρέπει να φέρουν ένα χαρακτηριστικό  ID έτσι ώστε άλλα στοιχεία εντός εγγράφου (όπως διαιρέσεις εντός του δομικού χάρτη ή  &lt;file&gt;  στοιχείων να μπορούν να συνδέονται με το &lt;amdSec&gt; υποστοιχείο που το χαρακτηρίζουν. Θα μπορούσαμε να δώσουμε ένα παράδειγμα όπου εμπεριέχεται ένα &lt;techMD&gt;  στοιχείο το οποίο αφορά την προετοιμασία ενός αρχείου.</a:t>
            </a:r>
            <a:endParaRPr sz="2815" b="1">
              <a:solidFill>
                <a:schemeClr val="dk1"/>
              </a:solidFill>
            </a:endParaRPr>
          </a:p>
          <a:p>
            <a:pPr marL="228600" marR="0" lvl="0" indent="-228600" algn="l" rtl="0">
              <a:lnSpc>
                <a:spcPct val="100000"/>
              </a:lnSpc>
              <a:spcBef>
                <a:spcPts val="1000"/>
              </a:spcBef>
              <a:spcAft>
                <a:spcPts val="0"/>
              </a:spcAft>
              <a:buClr>
                <a:schemeClr val="lt1"/>
              </a:buClr>
              <a:buSzPct val="103000"/>
              <a:buFont typeface="Arial" panose="020B0604020202020204"/>
              <a:buNone/>
            </a:pPr>
            <a:r>
              <a:rPr lang="en-US" sz="2415" b="1" i="0" u="none">
                <a:solidFill>
                  <a:schemeClr val="dk1"/>
                </a:solidFill>
              </a:rPr>
              <a:t> </a:t>
            </a:r>
            <a:endParaRPr sz="2815" b="1">
              <a:solidFill>
                <a:schemeClr val="dk1"/>
              </a:solidFill>
            </a:endParaRPr>
          </a:p>
          <a:p>
            <a:pPr marL="228600" marR="0" lvl="0" indent="-69850" algn="l" rtl="0">
              <a:lnSpc>
                <a:spcPct val="120000"/>
              </a:lnSpc>
              <a:spcBef>
                <a:spcPts val="1000"/>
              </a:spcBef>
              <a:spcAft>
                <a:spcPts val="0"/>
              </a:spcAft>
              <a:buClr>
                <a:schemeClr val="lt1"/>
              </a:buClr>
              <a:buSzPct val="125000"/>
              <a:buFont typeface="Arial" panose="020B0604020202020204"/>
              <a:buNone/>
            </a:pPr>
            <a:endParaRPr sz="2000" b="0" i="0" u="none">
              <a:solidFill>
                <a:schemeClr val="lt1"/>
              </a:solidFill>
              <a:latin typeface="Twentieth Century"/>
              <a:ea typeface="Twentieth Century"/>
              <a:cs typeface="Twentieth Century"/>
              <a:sym typeface="Twentieth Century"/>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70" name="Shape 270"/>
        <p:cNvGrpSpPr/>
        <p:nvPr/>
      </p:nvGrpSpPr>
      <p:grpSpPr>
        <a:xfrm>
          <a:off x="0" y="0"/>
          <a:ext cx="0" cy="0"/>
          <a:chOff x="0" y="0"/>
          <a:chExt cx="0" cy="0"/>
        </a:xfrm>
      </p:grpSpPr>
      <p:sp>
        <p:nvSpPr>
          <p:cNvPr id="271" name="Google Shape;271;p18"/>
          <p:cNvSpPr txBox="1"/>
          <p:nvPr>
            <p:ph type="title"/>
          </p:nvPr>
        </p:nvSpPr>
        <p:spPr>
          <a:xfrm>
            <a:off x="3350100" y="147500"/>
            <a:ext cx="5491800" cy="944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Twentieth Century"/>
              <a:buNone/>
            </a:pPr>
            <a:endParaRPr i="1">
              <a:solidFill>
                <a:schemeClr val="dk1"/>
              </a:solidFill>
            </a:endParaRPr>
          </a:p>
          <a:p>
            <a:pPr marL="0" lvl="0" indent="0" algn="l" rtl="0">
              <a:lnSpc>
                <a:spcPct val="90000"/>
              </a:lnSpc>
              <a:spcBef>
                <a:spcPts val="0"/>
              </a:spcBef>
              <a:spcAft>
                <a:spcPts val="0"/>
              </a:spcAft>
              <a:buClr>
                <a:schemeClr val="lt1"/>
              </a:buClr>
              <a:buSzPct val="118000"/>
              <a:buFont typeface="Twentieth Century"/>
              <a:buNone/>
            </a:pPr>
            <a:r>
              <a:rPr lang="en-US" sz="3045" b="0" i="1" u="none">
                <a:solidFill>
                  <a:schemeClr val="dk1"/>
                </a:solidFill>
                <a:latin typeface="Twentieth Century"/>
                <a:ea typeface="Twentieth Century"/>
                <a:cs typeface="Twentieth Century"/>
                <a:sym typeface="Twentieth Century"/>
              </a:rPr>
              <a:t>ΔΙΟΙΚΗΤΙΚΑ </a:t>
            </a:r>
            <a:r>
              <a:rPr lang="en-US" sz="3045" i="1">
                <a:solidFill>
                  <a:schemeClr val="dk1"/>
                </a:solidFill>
              </a:rPr>
              <a:t>ΜΕΤΑΔΕΔΟΜΈΝΑ</a:t>
            </a:r>
            <a:r>
              <a:rPr lang="en-US" sz="3045" b="0" i="1" u="none">
                <a:solidFill>
                  <a:schemeClr val="dk1"/>
                </a:solidFill>
                <a:latin typeface="Twentieth Century"/>
                <a:ea typeface="Twentieth Century"/>
                <a:cs typeface="Twentieth Century"/>
                <a:sym typeface="Twentieth Century"/>
              </a:rPr>
              <a:t> (5)</a:t>
            </a:r>
            <a:endParaRPr sz="3045" b="0" i="1" u="none">
              <a:solidFill>
                <a:schemeClr val="dk1"/>
              </a:solidFill>
              <a:latin typeface="Twentieth Century"/>
              <a:ea typeface="Twentieth Century"/>
              <a:cs typeface="Twentieth Century"/>
              <a:sym typeface="Twentieth Century"/>
            </a:endParaRPr>
          </a:p>
          <a:p>
            <a:pPr marL="0" lvl="0" indent="0" algn="l" rtl="0">
              <a:lnSpc>
                <a:spcPct val="90000"/>
              </a:lnSpc>
              <a:spcBef>
                <a:spcPts val="0"/>
              </a:spcBef>
              <a:spcAft>
                <a:spcPts val="0"/>
              </a:spcAft>
              <a:buClr>
                <a:schemeClr val="lt1"/>
              </a:buClr>
              <a:buSzPct val="100000"/>
              <a:buFont typeface="Twentieth Century"/>
              <a:buNone/>
            </a:pPr>
            <a:endParaRPr i="1"/>
          </a:p>
        </p:txBody>
      </p:sp>
      <p:sp>
        <p:nvSpPr>
          <p:cNvPr id="272" name="Google Shape;272;p18"/>
          <p:cNvSpPr txBox="1"/>
          <p:nvPr>
            <p:ph type="body" idx="1"/>
          </p:nvPr>
        </p:nvSpPr>
        <p:spPr>
          <a:xfrm>
            <a:off x="1141412" y="1092200"/>
            <a:ext cx="9906000" cy="56261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lt1"/>
              </a:buClr>
              <a:buSzPts val="1625"/>
              <a:buFont typeface="Arial" panose="020B0604020202020204"/>
              <a:buNone/>
            </a:pPr>
            <a:r>
              <a:rPr lang="en-US" sz="1300" b="1" i="0" u="none">
                <a:solidFill>
                  <a:schemeClr val="dk1"/>
                </a:solidFill>
              </a:rPr>
              <a:t>&lt;techMD ID="AMD001"&gt;</a:t>
            </a:r>
            <a:endParaRPr b="1">
              <a:solidFill>
                <a:schemeClr val="dk1"/>
              </a:solidFill>
            </a:endParaRPr>
          </a:p>
          <a:p>
            <a:pPr marL="0" marR="0" lvl="0" indent="0" algn="l" rtl="0">
              <a:lnSpc>
                <a:spcPct val="100000"/>
              </a:lnSpc>
              <a:spcBef>
                <a:spcPts val="1000"/>
              </a:spcBef>
              <a:spcAft>
                <a:spcPts val="0"/>
              </a:spcAft>
              <a:buClr>
                <a:schemeClr val="lt1"/>
              </a:buClr>
              <a:buSzPts val="1625"/>
              <a:buFont typeface="Arial" panose="020B0604020202020204"/>
              <a:buNone/>
            </a:pPr>
            <a:r>
              <a:rPr lang="en-US" sz="1300" b="1" i="0" u="none">
                <a:solidFill>
                  <a:schemeClr val="dk1"/>
                </a:solidFill>
              </a:rPr>
              <a:t>	&lt;mdWrap MIMETYPE="text/xml" MDTYPE="NISOIMG" LABEL="NISO Img. Data"&gt;</a:t>
            </a:r>
            <a:endParaRPr b="1">
              <a:solidFill>
                <a:schemeClr val="dk1"/>
              </a:solidFill>
            </a:endParaRPr>
          </a:p>
          <a:p>
            <a:pPr marL="0" marR="0" lvl="0" indent="0" algn="l" rtl="0">
              <a:lnSpc>
                <a:spcPct val="100000"/>
              </a:lnSpc>
              <a:spcBef>
                <a:spcPts val="1000"/>
              </a:spcBef>
              <a:spcAft>
                <a:spcPts val="0"/>
              </a:spcAft>
              <a:buClr>
                <a:schemeClr val="lt1"/>
              </a:buClr>
              <a:buSzPts val="1625"/>
              <a:buFont typeface="Arial" panose="020B0604020202020204"/>
              <a:buNone/>
            </a:pPr>
            <a:r>
              <a:rPr lang="en-US" sz="1300" b="1" i="0" u="none">
                <a:solidFill>
                  <a:schemeClr val="dk1"/>
                </a:solidFill>
              </a:rPr>
              <a:t>	  &lt;xmlData&gt;</a:t>
            </a:r>
            <a:endParaRPr b="1">
              <a:solidFill>
                <a:schemeClr val="dk1"/>
              </a:solidFill>
            </a:endParaRPr>
          </a:p>
          <a:p>
            <a:pPr marL="0" marR="0" lvl="0" indent="0" algn="l" rtl="0">
              <a:lnSpc>
                <a:spcPct val="100000"/>
              </a:lnSpc>
              <a:spcBef>
                <a:spcPts val="1000"/>
              </a:spcBef>
              <a:spcAft>
                <a:spcPts val="0"/>
              </a:spcAft>
              <a:buClr>
                <a:schemeClr val="lt1"/>
              </a:buClr>
              <a:buSzPts val="1625"/>
              <a:buFont typeface="Arial" panose="020B0604020202020204"/>
              <a:buNone/>
            </a:pPr>
            <a:r>
              <a:rPr lang="en-US" sz="1300" b="1" i="0" u="none">
                <a:solidFill>
                  <a:schemeClr val="dk1"/>
                </a:solidFill>
              </a:rPr>
              <a:t>	    &lt;niso:MIMEtype&gt;image/tiff&lt;/niso:MIMEtype&gt;</a:t>
            </a:r>
            <a:endParaRPr b="1">
              <a:solidFill>
                <a:schemeClr val="dk1"/>
              </a:solidFill>
            </a:endParaRPr>
          </a:p>
          <a:p>
            <a:pPr marL="0" marR="0" lvl="0" indent="0" algn="l" rtl="0">
              <a:lnSpc>
                <a:spcPct val="100000"/>
              </a:lnSpc>
              <a:spcBef>
                <a:spcPts val="1000"/>
              </a:spcBef>
              <a:spcAft>
                <a:spcPts val="0"/>
              </a:spcAft>
              <a:buClr>
                <a:schemeClr val="lt1"/>
              </a:buClr>
              <a:buSzPts val="1625"/>
              <a:buFont typeface="Arial" panose="020B0604020202020204"/>
              <a:buNone/>
            </a:pPr>
            <a:r>
              <a:rPr lang="en-US" sz="1300" b="1" i="0" u="none">
                <a:solidFill>
                  <a:schemeClr val="dk1"/>
                </a:solidFill>
              </a:rPr>
              <a:t>	    &lt;niso:Compression&gt;LZW&lt;/niso:Compression&gt;</a:t>
            </a:r>
            <a:endParaRPr b="1">
              <a:solidFill>
                <a:schemeClr val="dk1"/>
              </a:solidFill>
            </a:endParaRPr>
          </a:p>
          <a:p>
            <a:pPr marL="0" marR="0" lvl="0" indent="0" algn="l" rtl="0">
              <a:lnSpc>
                <a:spcPct val="100000"/>
              </a:lnSpc>
              <a:spcBef>
                <a:spcPts val="1000"/>
              </a:spcBef>
              <a:spcAft>
                <a:spcPts val="0"/>
              </a:spcAft>
              <a:buClr>
                <a:schemeClr val="lt1"/>
              </a:buClr>
              <a:buSzPts val="1625"/>
              <a:buFont typeface="Arial" panose="020B0604020202020204"/>
              <a:buNone/>
            </a:pPr>
            <a:r>
              <a:rPr lang="en-US" sz="1300" b="1" i="0" u="none">
                <a:solidFill>
                  <a:schemeClr val="dk1"/>
                </a:solidFill>
              </a:rPr>
              <a:t>	    &lt;niso:PhotometricInterpretation&gt;8&lt;/niso:PhotometricInterpretation&gt;</a:t>
            </a:r>
            <a:endParaRPr b="1">
              <a:solidFill>
                <a:schemeClr val="dk1"/>
              </a:solidFill>
            </a:endParaRPr>
          </a:p>
          <a:p>
            <a:pPr marL="0" marR="0" lvl="0" indent="0" algn="l" rtl="0">
              <a:lnSpc>
                <a:spcPct val="100000"/>
              </a:lnSpc>
              <a:spcBef>
                <a:spcPts val="1000"/>
              </a:spcBef>
              <a:spcAft>
                <a:spcPts val="0"/>
              </a:spcAft>
              <a:buClr>
                <a:schemeClr val="lt1"/>
              </a:buClr>
              <a:buSzPts val="1625"/>
              <a:buFont typeface="Arial" panose="020B0604020202020204"/>
              <a:buNone/>
            </a:pPr>
            <a:r>
              <a:rPr lang="en-US" sz="1300" b="1" i="0" u="none">
                <a:solidFill>
                  <a:schemeClr val="dk1"/>
                </a:solidFill>
              </a:rPr>
              <a:t>	    &lt;niso:Orientation&gt;1&lt;/niso:Orientation&gt;</a:t>
            </a:r>
            <a:endParaRPr b="1">
              <a:solidFill>
                <a:schemeClr val="dk1"/>
              </a:solidFill>
            </a:endParaRPr>
          </a:p>
          <a:p>
            <a:pPr marL="0" marR="0" lvl="0" indent="0" algn="l" rtl="0">
              <a:lnSpc>
                <a:spcPct val="100000"/>
              </a:lnSpc>
              <a:spcBef>
                <a:spcPts val="1000"/>
              </a:spcBef>
              <a:spcAft>
                <a:spcPts val="0"/>
              </a:spcAft>
              <a:buClr>
                <a:schemeClr val="lt1"/>
              </a:buClr>
              <a:buSzPts val="1625"/>
              <a:buFont typeface="Arial" panose="020B0604020202020204"/>
              <a:buNone/>
            </a:pPr>
            <a:r>
              <a:rPr lang="en-US" sz="1300" b="1" i="0" u="none">
                <a:solidFill>
                  <a:schemeClr val="dk1"/>
                </a:solidFill>
              </a:rPr>
              <a:t>	    &lt;niso:ScanningAgency&gt;NYU Press&lt;/niso:ScanningAgency&gt;</a:t>
            </a:r>
            <a:endParaRPr b="1">
              <a:solidFill>
                <a:schemeClr val="dk1"/>
              </a:solidFill>
            </a:endParaRPr>
          </a:p>
          <a:p>
            <a:pPr marL="0" marR="0" lvl="0" indent="0" algn="l" rtl="0">
              <a:lnSpc>
                <a:spcPct val="100000"/>
              </a:lnSpc>
              <a:spcBef>
                <a:spcPts val="1000"/>
              </a:spcBef>
              <a:spcAft>
                <a:spcPts val="0"/>
              </a:spcAft>
              <a:buClr>
                <a:schemeClr val="lt1"/>
              </a:buClr>
              <a:buSzPts val="1625"/>
              <a:buFont typeface="Arial" panose="020B0604020202020204"/>
              <a:buNone/>
            </a:pPr>
            <a:r>
              <a:rPr lang="en-US" sz="1300" b="1" i="0" u="none">
                <a:solidFill>
                  <a:schemeClr val="dk1"/>
                </a:solidFill>
              </a:rPr>
              <a:t>	  &lt;/xmlData&gt;</a:t>
            </a:r>
            <a:endParaRPr b="1">
              <a:solidFill>
                <a:schemeClr val="dk1"/>
              </a:solidFill>
            </a:endParaRPr>
          </a:p>
          <a:p>
            <a:pPr marL="0" marR="0" lvl="0" indent="0" algn="l" rtl="0">
              <a:lnSpc>
                <a:spcPct val="100000"/>
              </a:lnSpc>
              <a:spcBef>
                <a:spcPts val="1000"/>
              </a:spcBef>
              <a:spcAft>
                <a:spcPts val="0"/>
              </a:spcAft>
              <a:buClr>
                <a:schemeClr val="lt1"/>
              </a:buClr>
              <a:buSzPts val="1625"/>
              <a:buFont typeface="Arial" panose="020B0604020202020204"/>
              <a:buNone/>
            </a:pPr>
            <a:r>
              <a:rPr lang="en-US" sz="1300" b="1" i="0" u="none">
                <a:solidFill>
                  <a:schemeClr val="dk1"/>
                </a:solidFill>
              </a:rPr>
              <a:t>	&lt;/mdWrap&gt;</a:t>
            </a:r>
            <a:endParaRPr b="1">
              <a:solidFill>
                <a:schemeClr val="dk1"/>
              </a:solidFill>
            </a:endParaRPr>
          </a:p>
          <a:p>
            <a:pPr marL="0" marR="0" lvl="0" indent="0" algn="l" rtl="0">
              <a:lnSpc>
                <a:spcPct val="100000"/>
              </a:lnSpc>
              <a:spcBef>
                <a:spcPts val="1000"/>
              </a:spcBef>
              <a:spcAft>
                <a:spcPts val="0"/>
              </a:spcAft>
              <a:buClr>
                <a:schemeClr val="lt1"/>
              </a:buClr>
              <a:buSzPts val="1625"/>
              <a:buFont typeface="Arial" panose="020B0604020202020204"/>
              <a:buNone/>
            </a:pPr>
            <a:r>
              <a:rPr lang="en-US" sz="1300" b="1" i="0" u="none">
                <a:solidFill>
                  <a:schemeClr val="dk1"/>
                </a:solidFill>
              </a:rPr>
              <a:t>      &lt;/techMD&gt;</a:t>
            </a:r>
            <a:endParaRPr b="1">
              <a:solidFill>
                <a:schemeClr val="dk1"/>
              </a:solidFill>
            </a:endParaRPr>
          </a:p>
          <a:p>
            <a:pPr marL="0" marR="0" lvl="0" indent="0" algn="l" rtl="0">
              <a:lnSpc>
                <a:spcPct val="100000"/>
              </a:lnSpc>
              <a:spcBef>
                <a:spcPts val="1000"/>
              </a:spcBef>
              <a:spcAft>
                <a:spcPts val="0"/>
              </a:spcAft>
              <a:buClr>
                <a:schemeClr val="lt1"/>
              </a:buClr>
              <a:buSzPts val="1625"/>
              <a:buFont typeface="Arial" panose="020B0604020202020204"/>
              <a:buNone/>
            </a:pPr>
            <a:r>
              <a:rPr lang="en-US" sz="1300" b="1" i="0" u="none">
                <a:solidFill>
                  <a:schemeClr val="dk1"/>
                </a:solidFill>
              </a:rPr>
              <a:t>   Ένα στοιχείο&lt;file&gt; εντός του &lt;fileGrp&gt; μπορεί να λειτουργεί ως αναγνωριστικό αυτών των διοικητικών μεταδεδομένων που αφορούν το αρχείο που προσδιορίζει χρησιμοποιώντας ένα χαρακτηριστικό  ADMID που επισημαίνει κάτι σε αυτό το &lt;techMD&gt; στοιχείο:</a:t>
            </a:r>
            <a:endParaRPr b="1">
              <a:solidFill>
                <a:schemeClr val="dk1"/>
              </a:solidFill>
            </a:endParaRPr>
          </a:p>
          <a:p>
            <a:pPr marL="0" marR="0" lvl="0" indent="0" algn="l" rtl="0">
              <a:lnSpc>
                <a:spcPct val="100000"/>
              </a:lnSpc>
              <a:spcBef>
                <a:spcPts val="1000"/>
              </a:spcBef>
              <a:spcAft>
                <a:spcPts val="0"/>
              </a:spcAft>
              <a:buClr>
                <a:schemeClr val="lt1"/>
              </a:buClr>
              <a:buSzPts val="1625"/>
              <a:buFont typeface="Arial" panose="020B0604020202020204"/>
              <a:buNone/>
            </a:pPr>
            <a:r>
              <a:rPr lang="en-US" sz="1300" b="1" i="0" u="none">
                <a:solidFill>
                  <a:schemeClr val="dk1"/>
                </a:solidFill>
              </a:rPr>
              <a:t>  &lt;file ID="FILE001" ADMID="AMD001"&gt;</a:t>
            </a:r>
            <a:endParaRPr b="1">
              <a:solidFill>
                <a:schemeClr val="dk1"/>
              </a:solidFill>
            </a:endParaRPr>
          </a:p>
          <a:p>
            <a:pPr marL="0" marR="0" lvl="0" indent="0" algn="l" rtl="0">
              <a:lnSpc>
                <a:spcPct val="100000"/>
              </a:lnSpc>
              <a:spcBef>
                <a:spcPts val="1000"/>
              </a:spcBef>
              <a:spcAft>
                <a:spcPts val="0"/>
              </a:spcAft>
              <a:buClr>
                <a:schemeClr val="lt1"/>
              </a:buClr>
              <a:buSzPts val="1625"/>
              <a:buFont typeface="Arial" panose="020B0604020202020204"/>
              <a:buNone/>
            </a:pPr>
            <a:r>
              <a:rPr lang="en-US" sz="1300" b="1" i="0" u="none">
                <a:solidFill>
                  <a:schemeClr val="dk1"/>
                </a:solidFill>
              </a:rPr>
              <a:t>	&lt;FLocat LOCTYPE="URL"&gt;http://dlib.nyu.edu/press/testimg.tif&lt;/FLocat&gt;</a:t>
            </a:r>
            <a:endParaRPr b="1">
              <a:solidFill>
                <a:schemeClr val="dk1"/>
              </a:solidFill>
            </a:endParaRPr>
          </a:p>
          <a:p>
            <a:pPr marL="0" marR="0" lvl="0" indent="0" algn="l" rtl="0">
              <a:lnSpc>
                <a:spcPct val="100000"/>
              </a:lnSpc>
              <a:spcBef>
                <a:spcPts val="1000"/>
              </a:spcBef>
              <a:spcAft>
                <a:spcPts val="0"/>
              </a:spcAft>
              <a:buClr>
                <a:schemeClr val="lt1"/>
              </a:buClr>
              <a:buSzPts val="1625"/>
              <a:buFont typeface="Arial" panose="020B0604020202020204"/>
              <a:buNone/>
            </a:pPr>
            <a:r>
              <a:rPr lang="en-US" sz="1300" b="1" i="0" u="none">
                <a:solidFill>
                  <a:schemeClr val="dk1"/>
                </a:solidFill>
              </a:rPr>
              <a:t>      &lt;/file&gt;</a:t>
            </a:r>
            <a:endParaRPr b="1">
              <a:solidFill>
                <a:schemeClr val="dk1"/>
              </a:solidFill>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76" name="Shape 276"/>
        <p:cNvGrpSpPr/>
        <p:nvPr/>
      </p:nvGrpSpPr>
      <p:grpSpPr>
        <a:xfrm>
          <a:off x="0" y="0"/>
          <a:ext cx="0" cy="0"/>
          <a:chOff x="0" y="0"/>
          <a:chExt cx="0" cy="0"/>
        </a:xfrm>
      </p:grpSpPr>
      <p:sp>
        <p:nvSpPr>
          <p:cNvPr id="277" name="Google Shape;277;p19"/>
          <p:cNvSpPr txBox="1"/>
          <p:nvPr>
            <p:ph type="title"/>
          </p:nvPr>
        </p:nvSpPr>
        <p:spPr>
          <a:xfrm>
            <a:off x="3538200" y="360125"/>
            <a:ext cx="5115600" cy="1183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Twentieth Century"/>
              <a:buNone/>
            </a:pPr>
            <a:endParaRPr i="1">
              <a:solidFill>
                <a:schemeClr val="dk1"/>
              </a:solidFill>
            </a:endParaRPr>
          </a:p>
          <a:p>
            <a:pPr marL="0" lvl="0" indent="0" algn="l" rtl="0">
              <a:lnSpc>
                <a:spcPct val="90000"/>
              </a:lnSpc>
              <a:spcBef>
                <a:spcPts val="0"/>
              </a:spcBef>
              <a:spcAft>
                <a:spcPts val="0"/>
              </a:spcAft>
              <a:buClr>
                <a:schemeClr val="lt1"/>
              </a:buClr>
              <a:buSzPct val="118000"/>
              <a:buFont typeface="Twentieth Century"/>
              <a:buNone/>
            </a:pPr>
            <a:r>
              <a:rPr lang="en-US" sz="3045" b="0" i="1" u="none">
                <a:solidFill>
                  <a:schemeClr val="dk1"/>
                </a:solidFill>
                <a:latin typeface="Twentieth Century"/>
                <a:ea typeface="Twentieth Century"/>
                <a:cs typeface="Twentieth Century"/>
                <a:sym typeface="Twentieth Century"/>
              </a:rPr>
              <a:t>ΓΕΩΓΡΑΦΙΚΑ </a:t>
            </a:r>
            <a:r>
              <a:rPr lang="en-US" sz="3045" i="1">
                <a:solidFill>
                  <a:schemeClr val="dk1"/>
                </a:solidFill>
              </a:rPr>
              <a:t>ΜΕΤΑΔΕΔΟΜΈΝΑ</a:t>
            </a:r>
            <a:br>
              <a:rPr lang="en-US" sz="3600" b="0" i="0" u="none">
                <a:solidFill>
                  <a:schemeClr val="lt1"/>
                </a:solidFill>
                <a:latin typeface="Twentieth Century"/>
                <a:ea typeface="Twentieth Century"/>
                <a:cs typeface="Twentieth Century"/>
                <a:sym typeface="Twentieth Century"/>
              </a:rPr>
            </a:br>
            <a:endParaRPr lang="en-US" sz="3600" b="0" i="0" u="none">
              <a:solidFill>
                <a:schemeClr val="lt1"/>
              </a:solidFill>
              <a:latin typeface="Twentieth Century"/>
              <a:ea typeface="Twentieth Century"/>
              <a:cs typeface="Twentieth Century"/>
              <a:sym typeface="Twentieth Century"/>
            </a:endParaRPr>
          </a:p>
        </p:txBody>
      </p:sp>
      <p:sp>
        <p:nvSpPr>
          <p:cNvPr id="278" name="Google Shape;278;p19"/>
          <p:cNvSpPr txBox="1"/>
          <p:nvPr>
            <p:ph type="body" idx="1"/>
          </p:nvPr>
        </p:nvSpPr>
        <p:spPr>
          <a:xfrm>
            <a:off x="1143000" y="751950"/>
            <a:ext cx="9906000" cy="5354100"/>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lt1"/>
              </a:buClr>
              <a:buSzPts val="2750"/>
              <a:buFont typeface="Arial" panose="020B0604020202020204"/>
              <a:buNone/>
            </a:pPr>
            <a:endParaRPr sz="2200" b="0" i="0" u="none">
              <a:solidFill>
                <a:schemeClr val="lt1"/>
              </a:solidFill>
              <a:latin typeface="Twentieth Century"/>
              <a:ea typeface="Twentieth Century"/>
              <a:cs typeface="Twentieth Century"/>
              <a:sym typeface="Twentieth Century"/>
            </a:endParaRPr>
          </a:p>
          <a:p>
            <a:pPr marL="0" marR="0" lvl="0" indent="-174625" algn="l" rtl="0">
              <a:lnSpc>
                <a:spcPct val="110000"/>
              </a:lnSpc>
              <a:spcBef>
                <a:spcPts val="1000"/>
              </a:spcBef>
              <a:spcAft>
                <a:spcPts val="0"/>
              </a:spcAft>
              <a:buClr>
                <a:schemeClr val="dk1"/>
              </a:buClr>
              <a:buSzPts val="2750"/>
              <a:buChar char="•"/>
            </a:pPr>
            <a:r>
              <a:rPr lang="en-US" sz="2200" b="1" i="0" u="none">
                <a:solidFill>
                  <a:schemeClr val="dk1"/>
                </a:solidFill>
              </a:rPr>
              <a:t>Η συσχέτιση γεωγραφικής πληροφορίας με αρχεία και πόρους σημασιολογικού ιστού ανέδειξε ένα νέο τύπο μεταδεδομένων. Πρόκειται για μια καταγραφή της γεωγραφικής τοποθεσίας και την ανάθεση συγκεκριμένων λειτουργιών ή αρχείων που ταυτίζονται με τη περιοχή.</a:t>
            </a:r>
            <a:endParaRPr b="1">
              <a:solidFill>
                <a:schemeClr val="dk1"/>
              </a:solidFill>
            </a:endParaRPr>
          </a:p>
          <a:p>
            <a:pPr marL="0" marR="0" lvl="0" indent="-174625" algn="l" rtl="0">
              <a:lnSpc>
                <a:spcPct val="110000"/>
              </a:lnSpc>
              <a:spcBef>
                <a:spcPts val="1000"/>
              </a:spcBef>
              <a:spcAft>
                <a:spcPts val="0"/>
              </a:spcAft>
              <a:buClr>
                <a:schemeClr val="dk1"/>
              </a:buClr>
              <a:buSzPts val="2750"/>
              <a:buChar char="•"/>
            </a:pPr>
            <a:r>
              <a:rPr lang="en-US" sz="2200" b="1" i="0" u="none">
                <a:solidFill>
                  <a:schemeClr val="dk1"/>
                </a:solidFill>
              </a:rPr>
              <a:t>Η εύρεση γεωγραφικής πληροφορίας είναι η μέθοδος κατά την οποία εξάγεται η γεωγραφική πληροφορία που αφορά τον διαδικτυακό πόρο. Είναι χρήσιμο και απαραίτητο τα γεωγραφικά μεταδεδομένα να λάβουν πληροφορίες σε σχέση με την μέθοδο που έχει εφαρμοστεί για να παραχθούν τα συγκεκριμένα δεδομένα. </a:t>
            </a:r>
            <a:endParaRPr b="1">
              <a:solidFill>
                <a:schemeClr val="dk1"/>
              </a:solidFill>
            </a:endParaRPr>
          </a:p>
          <a:p>
            <a:pPr marL="0" marR="0" lvl="0" indent="-174625" algn="l" rtl="0">
              <a:lnSpc>
                <a:spcPct val="110000"/>
              </a:lnSpc>
              <a:spcBef>
                <a:spcPts val="1000"/>
              </a:spcBef>
              <a:spcAft>
                <a:spcPts val="0"/>
              </a:spcAft>
              <a:buClr>
                <a:schemeClr val="dk1"/>
              </a:buClr>
              <a:buSzPts val="2750"/>
              <a:buChar char="•"/>
            </a:pPr>
            <a:r>
              <a:rPr lang="en-US" sz="2200" b="1" i="0" u="none">
                <a:solidFill>
                  <a:schemeClr val="dk1"/>
                </a:solidFill>
              </a:rPr>
              <a:t>Συγκρίνουμε δύο παραδείγματα μεταξύ τους: αυτό του δικτύου GSM (κινητής τηλεφωνίας) παράγει ακρίβεια μερικών εκατοντάδων μέτρων ενώ μέσω GPS παράγεται ακρίβεια μερικών μέτρων</a:t>
            </a:r>
            <a:endParaRPr b="1">
              <a:solidFill>
                <a:schemeClr val="dk1"/>
              </a:solidFill>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2"/>
          <p:cNvSpPr txBox="1"/>
          <p:nvPr>
            <p:ph type="title"/>
          </p:nvPr>
        </p:nvSpPr>
        <p:spPr>
          <a:xfrm>
            <a:off x="4693209" y="380875"/>
            <a:ext cx="2805600" cy="1477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b="0" i="1" u="none">
                <a:solidFill>
                  <a:srgbClr val="000000"/>
                </a:solidFill>
                <a:latin typeface="Twentieth Century"/>
                <a:ea typeface="Twentieth Century"/>
                <a:cs typeface="Twentieth Century"/>
                <a:sym typeface="Twentieth Century"/>
              </a:rPr>
              <a:t>ΕΙΣΑΓΩΓΙΚΑ</a:t>
            </a:r>
            <a:endParaRPr>
              <a:solidFill>
                <a:srgbClr val="000000"/>
              </a:solidFill>
            </a:endParaRPr>
          </a:p>
        </p:txBody>
      </p:sp>
      <p:sp>
        <p:nvSpPr>
          <p:cNvPr id="176" name="Google Shape;176;p2"/>
          <p:cNvSpPr txBox="1"/>
          <p:nvPr>
            <p:ph type="body" idx="1"/>
          </p:nvPr>
        </p:nvSpPr>
        <p:spPr>
          <a:xfrm>
            <a:off x="1141412" y="2249487"/>
            <a:ext cx="9906000" cy="3541712"/>
          </a:xfrm>
          <a:prstGeom prst="rect">
            <a:avLst/>
          </a:prstGeom>
          <a:noFill/>
          <a:ln>
            <a:noFill/>
          </a:ln>
        </p:spPr>
        <p:txBody>
          <a:bodyPr spcFirstLastPara="1" wrap="square" lIns="91425" tIns="45700" rIns="91425" bIns="45700" anchor="t" anchorCtr="0">
            <a:noAutofit/>
          </a:bodyPr>
          <a:lstStyle/>
          <a:p>
            <a:pPr marL="228600" marR="0" lvl="0" indent="-241300" algn="just" rtl="0">
              <a:lnSpc>
                <a:spcPct val="90000"/>
              </a:lnSpc>
              <a:spcBef>
                <a:spcPts val="0"/>
              </a:spcBef>
              <a:spcAft>
                <a:spcPts val="0"/>
              </a:spcAft>
              <a:buClr>
                <a:schemeClr val="dk1"/>
              </a:buClr>
              <a:buSzPts val="3200"/>
              <a:buChar char="•"/>
            </a:pPr>
            <a:r>
              <a:rPr lang="en-US" sz="2600" b="1" i="0" u="none" strike="noStrike" cap="none">
                <a:solidFill>
                  <a:schemeClr val="dk1"/>
                </a:solidFill>
              </a:rPr>
              <a:t>Η  τεράστια ανάπτυξη του παγκόσμιου ιστού και κατ’ επέκταση του σημασιολογικού ιστού έχει δημιουργήσει την ανάγκη για μεθοδευμένη αναζήτηση ψηφιακών δεδομένων. Πολλές μηχανές αναζήτησης προσφέρουν την δυνατότητα εύρεσης με σχετικά κριτήρια αποτελεσμάτων. Οι μηχανές αναζήτησης αναλαμβάνουν το δύσκολο έργο της εύρεσης των κειμένων ή της πληροφορίας χρησιμοποιώντας αλγόριθμους αναζήτησης αλλά και δεδομένα που κατατοπίζουν αυτή την αναζήτηση.</a:t>
            </a:r>
            <a:endParaRPr sz="2600" b="1">
              <a:solidFill>
                <a:schemeClr val="dk1"/>
              </a:solidFill>
            </a:endParaRPr>
          </a:p>
          <a:p>
            <a:pPr marL="228600" marR="0" lvl="0" indent="-38100" algn="l" rtl="0">
              <a:lnSpc>
                <a:spcPct val="100000"/>
              </a:lnSpc>
              <a:spcBef>
                <a:spcPts val="1000"/>
              </a:spcBef>
              <a:spcAft>
                <a:spcPts val="0"/>
              </a:spcAft>
              <a:buClr>
                <a:schemeClr val="lt1"/>
              </a:buClr>
              <a:buSzPts val="3000"/>
              <a:buFont typeface="Arial" panose="020B0604020202020204"/>
              <a:buNone/>
            </a:pPr>
            <a:endParaRPr sz="2400" b="0" i="0" u="none">
              <a:solidFill>
                <a:schemeClr val="lt1"/>
              </a:solidFill>
              <a:latin typeface="Twentieth Century"/>
              <a:ea typeface="Twentieth Century"/>
              <a:cs typeface="Twentieth Century"/>
              <a:sym typeface="Twentieth Century"/>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282" name="Shape 282"/>
        <p:cNvGrpSpPr/>
        <p:nvPr/>
      </p:nvGrpSpPr>
      <p:grpSpPr>
        <a:xfrm>
          <a:off x="0" y="0"/>
          <a:ext cx="0" cy="0"/>
          <a:chOff x="0" y="0"/>
          <a:chExt cx="0" cy="0"/>
        </a:xfrm>
      </p:grpSpPr>
      <p:sp>
        <p:nvSpPr>
          <p:cNvPr id="283" name="Google Shape;283;p20"/>
          <p:cNvSpPr txBox="1"/>
          <p:nvPr>
            <p:ph type="title"/>
          </p:nvPr>
        </p:nvSpPr>
        <p:spPr>
          <a:xfrm>
            <a:off x="4518450" y="360175"/>
            <a:ext cx="3155100" cy="10191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Twentieth Century"/>
              <a:buNone/>
            </a:pPr>
            <a:endParaRPr b="1">
              <a:solidFill>
                <a:schemeClr val="dk1"/>
              </a:solidFill>
            </a:endParaRPr>
          </a:p>
          <a:p>
            <a:pPr marL="0" lvl="0" indent="0" algn="l" rtl="0">
              <a:lnSpc>
                <a:spcPct val="90000"/>
              </a:lnSpc>
              <a:spcBef>
                <a:spcPts val="0"/>
              </a:spcBef>
              <a:spcAft>
                <a:spcPts val="0"/>
              </a:spcAft>
              <a:buClr>
                <a:schemeClr val="lt1"/>
              </a:buClr>
              <a:buSzPct val="118000"/>
              <a:buFont typeface="Twentieth Century"/>
              <a:buNone/>
            </a:pPr>
            <a:r>
              <a:rPr lang="en-US" sz="3045" b="1" i="0" u="none">
                <a:solidFill>
                  <a:schemeClr val="dk1"/>
                </a:solidFill>
                <a:latin typeface="Arial" panose="020B0604020202020204"/>
                <a:ea typeface="Arial" panose="020B0604020202020204"/>
                <a:cs typeface="Arial" panose="020B0604020202020204"/>
                <a:sym typeface="Arial" panose="020B0604020202020204"/>
              </a:rPr>
              <a:t>ΤΜΗΜΑ ΑΡΧΕΙΟΥ</a:t>
            </a:r>
            <a:br>
              <a:rPr lang="en-US" sz="3600" b="0" i="0" u="none">
                <a:solidFill>
                  <a:schemeClr val="lt1"/>
                </a:solidFill>
                <a:latin typeface="Twentieth Century"/>
                <a:ea typeface="Twentieth Century"/>
                <a:cs typeface="Twentieth Century"/>
                <a:sym typeface="Twentieth Century"/>
              </a:rPr>
            </a:br>
            <a:endParaRPr lang="en-US" sz="3600" b="0" i="0" u="none">
              <a:solidFill>
                <a:schemeClr val="lt1"/>
              </a:solidFill>
              <a:latin typeface="Twentieth Century"/>
              <a:ea typeface="Twentieth Century"/>
              <a:cs typeface="Twentieth Century"/>
              <a:sym typeface="Twentieth Century"/>
            </a:endParaRPr>
          </a:p>
        </p:txBody>
      </p:sp>
      <p:sp>
        <p:nvSpPr>
          <p:cNvPr id="284" name="Google Shape;284;p20"/>
          <p:cNvSpPr txBox="1"/>
          <p:nvPr>
            <p:ph type="body" idx="1"/>
          </p:nvPr>
        </p:nvSpPr>
        <p:spPr>
          <a:xfrm>
            <a:off x="1017075" y="1379275"/>
            <a:ext cx="10347300" cy="4960800"/>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lt1"/>
              </a:buClr>
              <a:buSzPts val="3000"/>
              <a:buFont typeface="Arial" panose="020B0604020202020204"/>
              <a:buNone/>
            </a:pPr>
            <a:endParaRPr sz="2400" b="0" i="0" u="none">
              <a:solidFill>
                <a:schemeClr val="lt1"/>
              </a:solidFill>
              <a:latin typeface="Twentieth Century"/>
              <a:ea typeface="Twentieth Century"/>
              <a:cs typeface="Twentieth Century"/>
              <a:sym typeface="Twentieth Century"/>
            </a:endParaRPr>
          </a:p>
          <a:p>
            <a:pPr marL="0" marR="0" lvl="0" indent="-203200" algn="l" rtl="0">
              <a:lnSpc>
                <a:spcPct val="110000"/>
              </a:lnSpc>
              <a:spcBef>
                <a:spcPts val="1000"/>
              </a:spcBef>
              <a:spcAft>
                <a:spcPts val="0"/>
              </a:spcAft>
              <a:buClr>
                <a:schemeClr val="dk1"/>
              </a:buClr>
              <a:buSzPts val="3200"/>
              <a:buChar char="•"/>
            </a:pPr>
            <a:r>
              <a:rPr lang="en-US" sz="2600" b="1" i="0" u="none">
                <a:solidFill>
                  <a:schemeClr val="dk1"/>
                </a:solidFill>
              </a:rPr>
              <a:t>Το τμήμα αρχείου (&lt;fileSec&gt;)  εμπεριέχει ένα ή περισσότερα &lt;fileGrp&gt; στοιχεία τα οποία χρησιμεύουν στην ομαδοποίηση σχετικών αρχείων. Ένα &lt;fileGrp&gt; παραθέτει όλα τα αρχεία που περιλαμβάνουν μια ενιαία ηλεκτρονική έκδοση του ψηφιακού αντικειμένου βιβλιοθήκης. Για παράδειγμα, μπορεί να υπάρχουν ξεχωριστά στοιχεία &lt;fileGrp&gt; για τις μικρογραφίες, ή για τις εικόνες αρχείου, ή εκδόσεις pdf , ή κωδικοποιημένες εκδόσεις κειμένου TEI κλπ.</a:t>
            </a:r>
            <a:endParaRPr sz="2600" b="1">
              <a:solidFill>
                <a:schemeClr val="dk1"/>
              </a:solidFill>
            </a:endParaRPr>
          </a:p>
          <a:p>
            <a:pPr marL="228600" marR="0" lvl="0" indent="-38100" algn="l" rtl="0">
              <a:lnSpc>
                <a:spcPct val="120000"/>
              </a:lnSpc>
              <a:spcBef>
                <a:spcPts val="1000"/>
              </a:spcBef>
              <a:spcAft>
                <a:spcPts val="0"/>
              </a:spcAft>
              <a:buClr>
                <a:schemeClr val="lt1"/>
              </a:buClr>
              <a:buSzPts val="3000"/>
              <a:buFont typeface="Arial" panose="020B0604020202020204"/>
              <a:buNone/>
            </a:pPr>
            <a:endParaRPr sz="2400" b="0" i="0" u="none">
              <a:solidFill>
                <a:schemeClr val="lt1"/>
              </a:solidFill>
              <a:latin typeface="Twentieth Century"/>
              <a:ea typeface="Twentieth Century"/>
              <a:cs typeface="Twentieth Century"/>
              <a:sym typeface="Twentieth Century"/>
            </a:endParaRP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288" name="Shape 288"/>
        <p:cNvGrpSpPr/>
        <p:nvPr/>
      </p:nvGrpSpPr>
      <p:grpSpPr>
        <a:xfrm>
          <a:off x="0" y="0"/>
          <a:ext cx="0" cy="0"/>
          <a:chOff x="0" y="0"/>
          <a:chExt cx="0" cy="0"/>
        </a:xfrm>
      </p:grpSpPr>
      <p:sp>
        <p:nvSpPr>
          <p:cNvPr id="289" name="Google Shape;289;p21"/>
          <p:cNvSpPr txBox="1"/>
          <p:nvPr>
            <p:ph type="title"/>
          </p:nvPr>
        </p:nvSpPr>
        <p:spPr>
          <a:xfrm>
            <a:off x="4016550" y="152950"/>
            <a:ext cx="4158900" cy="976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Twentieth Century"/>
              <a:buNone/>
            </a:pPr>
            <a:endParaRPr>
              <a:solidFill>
                <a:schemeClr val="dk1"/>
              </a:solidFill>
            </a:endParaRPr>
          </a:p>
          <a:p>
            <a:pPr marL="0" lvl="0" indent="0" algn="l" rtl="0">
              <a:lnSpc>
                <a:spcPct val="90000"/>
              </a:lnSpc>
              <a:spcBef>
                <a:spcPts val="0"/>
              </a:spcBef>
              <a:spcAft>
                <a:spcPts val="0"/>
              </a:spcAft>
              <a:buClr>
                <a:schemeClr val="lt1"/>
              </a:buClr>
              <a:buSzPct val="118000"/>
              <a:buFont typeface="Twentieth Century"/>
              <a:buNone/>
            </a:pPr>
            <a:r>
              <a:rPr lang="en-US" sz="3045" b="0" i="0" u="none">
                <a:solidFill>
                  <a:schemeClr val="dk1"/>
                </a:solidFill>
                <a:latin typeface="Twentieth Century"/>
                <a:ea typeface="Twentieth Century"/>
                <a:cs typeface="Twentieth Century"/>
                <a:sym typeface="Twentieth Century"/>
              </a:rPr>
              <a:t>ΔΙΑΡΘΡΩΤΙΚΟΣ ΧΑΡΤΗΣ</a:t>
            </a:r>
            <a:br>
              <a:rPr lang="en-US" sz="3045" b="0" i="0" u="none">
                <a:solidFill>
                  <a:schemeClr val="lt1"/>
                </a:solidFill>
                <a:latin typeface="Twentieth Century"/>
                <a:ea typeface="Twentieth Century"/>
                <a:cs typeface="Twentieth Century"/>
                <a:sym typeface="Twentieth Century"/>
              </a:rPr>
            </a:br>
            <a:endParaRPr sz="3045"/>
          </a:p>
        </p:txBody>
      </p:sp>
      <p:sp>
        <p:nvSpPr>
          <p:cNvPr id="290" name="Google Shape;290;p21"/>
          <p:cNvSpPr txBox="1"/>
          <p:nvPr>
            <p:ph type="body" idx="1"/>
          </p:nvPr>
        </p:nvSpPr>
        <p:spPr>
          <a:xfrm>
            <a:off x="1141400" y="1025600"/>
            <a:ext cx="9870900" cy="5514900"/>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lt1"/>
              </a:buClr>
              <a:buSzPts val="2500"/>
              <a:buFont typeface="Arial" panose="020B0604020202020204"/>
              <a:buNone/>
            </a:pPr>
            <a:endParaRPr sz="2000" b="0" i="0" u="none">
              <a:solidFill>
                <a:schemeClr val="lt1"/>
              </a:solidFill>
              <a:latin typeface="Twentieth Century"/>
              <a:ea typeface="Twentieth Century"/>
              <a:cs typeface="Twentieth Century"/>
              <a:sym typeface="Twentieth Century"/>
            </a:endParaRPr>
          </a:p>
          <a:p>
            <a:pPr marL="0" marR="0" lvl="0" indent="-158750" algn="l" rtl="0">
              <a:lnSpc>
                <a:spcPct val="110000"/>
              </a:lnSpc>
              <a:spcBef>
                <a:spcPts val="1000"/>
              </a:spcBef>
              <a:spcAft>
                <a:spcPts val="0"/>
              </a:spcAft>
              <a:buClr>
                <a:schemeClr val="dk1"/>
              </a:buClr>
              <a:buSzPts val="2500"/>
              <a:buChar char="•"/>
            </a:pPr>
            <a:r>
              <a:rPr lang="en-US" sz="2000" b="1" i="0" u="none">
                <a:solidFill>
                  <a:schemeClr val="dk1"/>
                </a:solidFill>
              </a:rPr>
              <a:t>Το τμήμα δομικού χάρτη του εγγράφου ορίζει μια ιεραρχική δομή που μπορεί να παρουσιάζεται στους χρήστες της ψηφιακής βιβλιοθήκης αντικειμένου που θα τους επιτρέψει να περιηγηθούν μέσα σε αυτό. </a:t>
            </a:r>
            <a:endParaRPr b="1">
              <a:solidFill>
                <a:schemeClr val="dk1"/>
              </a:solidFill>
            </a:endParaRPr>
          </a:p>
          <a:p>
            <a:pPr marL="0" marR="0" lvl="0" indent="-158750" algn="l" rtl="0">
              <a:lnSpc>
                <a:spcPct val="110000"/>
              </a:lnSpc>
              <a:spcBef>
                <a:spcPts val="1000"/>
              </a:spcBef>
              <a:spcAft>
                <a:spcPts val="0"/>
              </a:spcAft>
              <a:buClr>
                <a:schemeClr val="dk1"/>
              </a:buClr>
              <a:buSzPts val="2500"/>
              <a:buChar char="•"/>
            </a:pPr>
            <a:r>
              <a:rPr lang="en-US" sz="2000" b="1" i="0" u="none">
                <a:solidFill>
                  <a:schemeClr val="dk1"/>
                </a:solidFill>
              </a:rPr>
              <a:t>Το στοιχείο &lt;structMap&gt; κωδικοποιεί αυτή την ιεράρχηση ως ένθετη σειρά στοιχείων &lt;div&gt;. Κάθε &lt;div&gt; φέρει χαρακτηριστικά για τα στοιχεία και περί ποιας διαίρεσης πρόκειται, και μπορεί επίσης να περιέχει πολλαπλούς δείκτες (&lt;mptr&gt;) και το αρχείο δείκτη (&lt;fptr&gt;)  στοιχείο για τον προσδιορισμό του περιεχομένου αντίστοιχο με εκείνο &lt;div&gt;. </a:t>
            </a:r>
            <a:endParaRPr b="1">
              <a:solidFill>
                <a:schemeClr val="dk1"/>
              </a:solidFill>
            </a:endParaRPr>
          </a:p>
          <a:p>
            <a:pPr marL="0" marR="0" lvl="0" indent="-158750" algn="l" rtl="0">
              <a:lnSpc>
                <a:spcPct val="110000"/>
              </a:lnSpc>
              <a:spcBef>
                <a:spcPts val="1000"/>
              </a:spcBef>
              <a:spcAft>
                <a:spcPts val="0"/>
              </a:spcAft>
              <a:buClr>
                <a:schemeClr val="dk1"/>
              </a:buClr>
              <a:buSzPts val="2500"/>
              <a:buChar char="•"/>
            </a:pPr>
            <a:r>
              <a:rPr lang="en-US" sz="2000" b="1" i="0" u="none">
                <a:solidFill>
                  <a:schemeClr val="dk1"/>
                </a:solidFill>
              </a:rPr>
              <a:t>Οι δείκτες προσδιορίζουν χωριστά έγγραφα καθώς περιέχουν τις σχετικές πληροφορίες αρχείων για το &lt;div&gt;   που τα περιέχουν. </a:t>
            </a:r>
            <a:endParaRPr b="1">
              <a:solidFill>
                <a:schemeClr val="dk1"/>
              </a:solidFill>
            </a:endParaRPr>
          </a:p>
          <a:p>
            <a:pPr marL="0" marR="0" lvl="0" indent="-158750" algn="l" rtl="0">
              <a:lnSpc>
                <a:spcPct val="110000"/>
              </a:lnSpc>
              <a:spcBef>
                <a:spcPts val="1000"/>
              </a:spcBef>
              <a:spcAft>
                <a:spcPts val="0"/>
              </a:spcAft>
              <a:buClr>
                <a:schemeClr val="dk1"/>
              </a:buClr>
              <a:buSzPts val="2500"/>
              <a:buChar char="•"/>
            </a:pPr>
            <a:r>
              <a:rPr lang="en-US" sz="2000" b="1" i="0" u="none">
                <a:solidFill>
                  <a:schemeClr val="dk1"/>
                </a:solidFill>
              </a:rPr>
              <a:t>Αυτό μπορεί να είναι χρήσιμο όταν κωδικοποιούνται μεγάλες συλλογές υλικού  όπως για παράδειγμα όταν πρέπει να αποθηκευτεί η πορεία ενός περιοδικού εντύπου. </a:t>
            </a:r>
            <a:endParaRPr b="1">
              <a:solidFill>
                <a:schemeClr val="dk1"/>
              </a:solidFill>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p22"/>
          <p:cNvSpPr txBox="1"/>
          <p:nvPr>
            <p:ph type="title"/>
          </p:nvPr>
        </p:nvSpPr>
        <p:spPr>
          <a:xfrm>
            <a:off x="3408600" y="308325"/>
            <a:ext cx="5883900" cy="1069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Twentieth Century"/>
              <a:buNone/>
            </a:pPr>
            <a:endParaRPr i="1">
              <a:solidFill>
                <a:schemeClr val="dk1"/>
              </a:solidFill>
            </a:endParaRPr>
          </a:p>
          <a:p>
            <a:pPr marL="0" lvl="0" indent="0" algn="l" rtl="0">
              <a:lnSpc>
                <a:spcPct val="90000"/>
              </a:lnSpc>
              <a:spcBef>
                <a:spcPts val="0"/>
              </a:spcBef>
              <a:spcAft>
                <a:spcPts val="0"/>
              </a:spcAft>
              <a:buClr>
                <a:schemeClr val="lt1"/>
              </a:buClr>
              <a:buSzPct val="100000"/>
              <a:buFont typeface="Twentieth Century"/>
              <a:buNone/>
            </a:pPr>
            <a:r>
              <a:rPr lang="en-US" sz="3600" i="1" u="none">
                <a:solidFill>
                  <a:schemeClr val="dk1"/>
                </a:solidFill>
                <a:latin typeface="Arial" panose="020B0604020202020204"/>
                <a:ea typeface="Arial" panose="020B0604020202020204"/>
                <a:cs typeface="Arial" panose="020B0604020202020204"/>
                <a:sym typeface="Arial" panose="020B0604020202020204"/>
              </a:rPr>
              <a:t>ΔΙΑΡΘΡΩΤΙΚΟΙ ΣΥΝΔΕΣΜΟΙ</a:t>
            </a:r>
            <a:br>
              <a:rPr lang="en-US" sz="3600" b="0" i="0" u="none">
                <a:solidFill>
                  <a:schemeClr val="lt1"/>
                </a:solidFill>
                <a:latin typeface="Twentieth Century"/>
                <a:ea typeface="Twentieth Century"/>
                <a:cs typeface="Twentieth Century"/>
                <a:sym typeface="Twentieth Century"/>
              </a:rPr>
            </a:br>
            <a:endParaRPr lang="en-US" sz="3600" b="0" i="0" u="none">
              <a:solidFill>
                <a:schemeClr val="lt1"/>
              </a:solidFill>
              <a:latin typeface="Twentieth Century"/>
              <a:ea typeface="Twentieth Century"/>
              <a:cs typeface="Twentieth Century"/>
              <a:sym typeface="Twentieth Century"/>
            </a:endParaRPr>
          </a:p>
        </p:txBody>
      </p:sp>
      <p:sp>
        <p:nvSpPr>
          <p:cNvPr id="296" name="Google Shape;296;p22"/>
          <p:cNvSpPr txBox="1"/>
          <p:nvPr>
            <p:ph type="body" idx="1"/>
          </p:nvPr>
        </p:nvSpPr>
        <p:spPr>
          <a:xfrm>
            <a:off x="1143000" y="1377825"/>
            <a:ext cx="9906000" cy="5090100"/>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10000"/>
              </a:lnSpc>
              <a:spcBef>
                <a:spcPts val="0"/>
              </a:spcBef>
              <a:spcAft>
                <a:spcPts val="0"/>
              </a:spcAft>
              <a:buClr>
                <a:schemeClr val="lt1"/>
              </a:buClr>
              <a:buSzPts val="2750"/>
              <a:buFont typeface="Arial" panose="020B0604020202020204"/>
              <a:buNone/>
            </a:pPr>
            <a:endParaRPr sz="2200" b="0" i="0" u="none">
              <a:solidFill>
                <a:schemeClr val="lt1"/>
              </a:solidFill>
              <a:latin typeface="Twentieth Century"/>
              <a:ea typeface="Twentieth Century"/>
              <a:cs typeface="Twentieth Century"/>
              <a:sym typeface="Twentieth Century"/>
            </a:endParaRPr>
          </a:p>
          <a:p>
            <a:pPr marL="0" marR="0" lvl="0" indent="-174625" algn="l" rtl="0">
              <a:lnSpc>
                <a:spcPct val="110000"/>
              </a:lnSpc>
              <a:spcBef>
                <a:spcPts val="1000"/>
              </a:spcBef>
              <a:spcAft>
                <a:spcPts val="0"/>
              </a:spcAft>
              <a:buClr>
                <a:schemeClr val="dk1"/>
              </a:buClr>
              <a:buSzPts val="2750"/>
              <a:buChar char="•"/>
            </a:pPr>
            <a:r>
              <a:rPr lang="en-US" sz="2200" b="1" i="0" u="none">
                <a:solidFill>
                  <a:schemeClr val="dk1"/>
                </a:solidFill>
                <a:latin typeface="Arial" panose="020B0604020202020204"/>
                <a:ea typeface="Arial" panose="020B0604020202020204"/>
                <a:cs typeface="Arial" panose="020B0604020202020204"/>
                <a:sym typeface="Arial" panose="020B0604020202020204"/>
              </a:rPr>
              <a:t>Το τμήμα των διαρθρωτικών συνδέσμων είναι η απλούστερη ενότητα από τις υπόλοιπες ενότητες, και περιέχει μόνο ένα στοιχείο &lt;smLink&gt; (αν το στοιχείο αυτό μπορεί να επαναληφθεί). </a:t>
            </a:r>
            <a:endParaRPr b="1">
              <a:solidFill>
                <a:schemeClr val="dk1"/>
              </a:solidFill>
              <a:latin typeface="Arial" panose="020B0604020202020204"/>
              <a:ea typeface="Arial" panose="020B0604020202020204"/>
              <a:cs typeface="Arial" panose="020B0604020202020204"/>
              <a:sym typeface="Arial" panose="020B0604020202020204"/>
            </a:endParaRPr>
          </a:p>
          <a:p>
            <a:pPr marL="0" marR="0" lvl="0" indent="-174625" algn="l" rtl="0">
              <a:lnSpc>
                <a:spcPct val="110000"/>
              </a:lnSpc>
              <a:spcBef>
                <a:spcPts val="1000"/>
              </a:spcBef>
              <a:spcAft>
                <a:spcPts val="0"/>
              </a:spcAft>
              <a:buClr>
                <a:schemeClr val="dk1"/>
              </a:buClr>
              <a:buSzPts val="2750"/>
              <a:buChar char="•"/>
            </a:pPr>
            <a:r>
              <a:rPr lang="en-US" sz="2200" b="1" i="0" u="none">
                <a:solidFill>
                  <a:schemeClr val="dk1"/>
                </a:solidFill>
                <a:latin typeface="Arial" panose="020B0604020202020204"/>
                <a:ea typeface="Arial" panose="020B0604020202020204"/>
                <a:cs typeface="Arial" panose="020B0604020202020204"/>
                <a:sym typeface="Arial" panose="020B0604020202020204"/>
              </a:rPr>
              <a:t>Ο τομέας των διαρθρωτικών της δομής του υπερκειμένου, προσδιορίζει αν επιτρέπει να καταγραφεί η ύπαρξη των υπερσυνδέσμων μεταξύ των στοιχείων εντός του διαρθρωτικού χάρτη, συνήθως &lt;div&gt; στοιχείων. </a:t>
            </a:r>
            <a:endParaRPr b="1">
              <a:solidFill>
                <a:schemeClr val="dk1"/>
              </a:solidFill>
              <a:latin typeface="Arial" panose="020B0604020202020204"/>
              <a:ea typeface="Arial" panose="020B0604020202020204"/>
              <a:cs typeface="Arial" panose="020B0604020202020204"/>
              <a:sym typeface="Arial" panose="020B0604020202020204"/>
            </a:endParaRPr>
          </a:p>
          <a:p>
            <a:pPr marL="0" marR="0" lvl="0" indent="-174625" algn="l" rtl="0">
              <a:lnSpc>
                <a:spcPct val="110000"/>
              </a:lnSpc>
              <a:spcBef>
                <a:spcPts val="1000"/>
              </a:spcBef>
              <a:spcAft>
                <a:spcPts val="0"/>
              </a:spcAft>
              <a:buClr>
                <a:schemeClr val="dk1"/>
              </a:buClr>
              <a:buSzPts val="2750"/>
              <a:buChar char="•"/>
            </a:pPr>
            <a:r>
              <a:rPr lang="en-US" sz="2200" b="1" i="0" u="none">
                <a:solidFill>
                  <a:schemeClr val="dk1"/>
                </a:solidFill>
                <a:latin typeface="Arial" panose="020B0604020202020204"/>
                <a:ea typeface="Arial" panose="020B0604020202020204"/>
                <a:cs typeface="Arial" panose="020B0604020202020204"/>
                <a:sym typeface="Arial" panose="020B0604020202020204"/>
              </a:rPr>
              <a:t>Αυτή είναι μια χρήσιμη δυνατότητα εάν θέλουμε να χρησιμοποιήσουμε METS κωδικοποίηση για την αρχειοθέτηση ιστοσελίδων και επιθυμούμε να διατηρήσουμε ένα αρχείο της δομής του υπερκειμένου, ή ιστοσελίδες ξεχωριστα από τα HTML αρχεία κάθε αυτού.</a:t>
            </a:r>
            <a:endParaRPr b="1">
              <a:solidFill>
                <a:schemeClr val="dk1"/>
              </a:solidFill>
              <a:latin typeface="Arial" panose="020B0604020202020204"/>
              <a:ea typeface="Arial" panose="020B0604020202020204"/>
              <a:cs typeface="Arial" panose="020B0604020202020204"/>
              <a:sym typeface="Arial" panose="020B0604020202020204"/>
            </a:endParaRPr>
          </a:p>
          <a:p>
            <a:pPr marL="228600" marR="0" lvl="0" indent="-53975" algn="l" rtl="0">
              <a:lnSpc>
                <a:spcPct val="120000"/>
              </a:lnSpc>
              <a:spcBef>
                <a:spcPts val="1000"/>
              </a:spcBef>
              <a:spcAft>
                <a:spcPts val="0"/>
              </a:spcAft>
              <a:buClr>
                <a:schemeClr val="lt1"/>
              </a:buClr>
              <a:buSzPts val="2750"/>
              <a:buFont typeface="Arial" panose="020B0604020202020204"/>
              <a:buNone/>
            </a:pPr>
            <a:endParaRPr sz="2200" b="0" i="0" u="none">
              <a:solidFill>
                <a:schemeClr val="lt1"/>
              </a:solidFill>
              <a:latin typeface="Twentieth Century"/>
              <a:ea typeface="Twentieth Century"/>
              <a:cs typeface="Twentieth Century"/>
              <a:sym typeface="Twentieth Century"/>
            </a:endParaRPr>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00" name="Shape 300"/>
        <p:cNvGrpSpPr/>
        <p:nvPr/>
      </p:nvGrpSpPr>
      <p:grpSpPr>
        <a:xfrm>
          <a:off x="0" y="0"/>
          <a:ext cx="0" cy="0"/>
          <a:chOff x="0" y="0"/>
          <a:chExt cx="0" cy="0"/>
        </a:xfrm>
      </p:grpSpPr>
      <p:sp>
        <p:nvSpPr>
          <p:cNvPr id="301" name="Google Shape;301;p23"/>
          <p:cNvSpPr txBox="1"/>
          <p:nvPr>
            <p:ph type="title"/>
          </p:nvPr>
        </p:nvSpPr>
        <p:spPr>
          <a:xfrm>
            <a:off x="4140750" y="443025"/>
            <a:ext cx="3910500" cy="9660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33000"/>
              <a:buFont typeface="Arial" panose="020B0604020202020204"/>
              <a:buNone/>
            </a:pPr>
            <a:endParaRPr sz="27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0"/>
              </a:spcBef>
              <a:spcAft>
                <a:spcPts val="0"/>
              </a:spcAft>
              <a:buClr>
                <a:schemeClr val="lt1"/>
              </a:buClr>
              <a:buSzPct val="133000"/>
              <a:buFont typeface="Arial" panose="020B0604020202020204"/>
              <a:buNone/>
            </a:pPr>
            <a:r>
              <a:rPr lang="en-US" sz="2700" b="0" i="1" u="none">
                <a:solidFill>
                  <a:schemeClr val="dk1"/>
                </a:solidFill>
                <a:latin typeface="Arial" panose="020B0604020202020204"/>
                <a:ea typeface="Arial" panose="020B0604020202020204"/>
                <a:cs typeface="Arial" panose="020B0604020202020204"/>
                <a:sym typeface="Arial" panose="020B0604020202020204"/>
              </a:rPr>
              <a:t>ΤΜΗΜΑ ΣΥΜΠΕΡΙΦΟΡΑΣ</a:t>
            </a:r>
            <a:r>
              <a:rPr lang="en-US" sz="2700" b="0" i="1" u="none">
                <a:solidFill>
                  <a:schemeClr val="lt1"/>
                </a:solidFill>
                <a:latin typeface="Arial" panose="020B0604020202020204"/>
                <a:ea typeface="Arial" panose="020B0604020202020204"/>
                <a:cs typeface="Arial" panose="020B0604020202020204"/>
                <a:sym typeface="Arial" panose="020B0604020202020204"/>
              </a:rPr>
              <a:t> </a:t>
            </a:r>
            <a:br>
              <a:rPr lang="en-US" sz="3600" b="0" i="0" u="none">
                <a:solidFill>
                  <a:schemeClr val="lt1"/>
                </a:solidFill>
                <a:latin typeface="Twentieth Century"/>
                <a:ea typeface="Twentieth Century"/>
                <a:cs typeface="Twentieth Century"/>
                <a:sym typeface="Twentieth Century"/>
              </a:rPr>
            </a:br>
            <a:endParaRPr lang="en-US" sz="3600" b="0" i="0" u="none">
              <a:solidFill>
                <a:schemeClr val="lt1"/>
              </a:solidFill>
              <a:latin typeface="Twentieth Century"/>
              <a:ea typeface="Twentieth Century"/>
              <a:cs typeface="Twentieth Century"/>
              <a:sym typeface="Twentieth Century"/>
            </a:endParaRPr>
          </a:p>
        </p:txBody>
      </p:sp>
      <p:sp>
        <p:nvSpPr>
          <p:cNvPr id="302" name="Google Shape;302;p23"/>
          <p:cNvSpPr txBox="1"/>
          <p:nvPr>
            <p:ph type="body" idx="1"/>
          </p:nvPr>
        </p:nvSpPr>
        <p:spPr>
          <a:xfrm>
            <a:off x="732000" y="1253500"/>
            <a:ext cx="10728000" cy="5024400"/>
          </a:xfrm>
          <a:prstGeom prst="rect">
            <a:avLst/>
          </a:prstGeom>
          <a:noFill/>
          <a:ln>
            <a:noFill/>
          </a:ln>
        </p:spPr>
        <p:txBody>
          <a:bodyPr spcFirstLastPara="1" wrap="square" lIns="91425" tIns="45700" rIns="91425" bIns="45700" anchor="t" anchorCtr="0">
            <a:normAutofit/>
          </a:bodyPr>
          <a:lstStyle/>
          <a:p>
            <a:pPr marL="0" marR="0" lvl="0" indent="0" algn="l" rtl="0">
              <a:lnSpc>
                <a:spcPct val="120000"/>
              </a:lnSpc>
              <a:spcBef>
                <a:spcPts val="0"/>
              </a:spcBef>
              <a:spcAft>
                <a:spcPts val="0"/>
              </a:spcAft>
              <a:buClr>
                <a:schemeClr val="lt1"/>
              </a:buClr>
              <a:buSzPts val="2750"/>
              <a:buFont typeface="Arial" panose="020B0604020202020204"/>
              <a:buNone/>
            </a:pPr>
            <a:endParaRPr sz="2200" b="1" i="0" u="none">
              <a:solidFill>
                <a:schemeClr val="dk1"/>
              </a:solidFill>
            </a:endParaRPr>
          </a:p>
          <a:p>
            <a:pPr marL="0" marR="0" lvl="0" indent="-174625" algn="just" rtl="0">
              <a:lnSpc>
                <a:spcPct val="120000"/>
              </a:lnSpc>
              <a:spcBef>
                <a:spcPts val="1000"/>
              </a:spcBef>
              <a:spcAft>
                <a:spcPts val="0"/>
              </a:spcAft>
              <a:buClr>
                <a:schemeClr val="dk1"/>
              </a:buClr>
              <a:buSzPts val="2750"/>
              <a:buChar char="•"/>
            </a:pPr>
            <a:r>
              <a:rPr lang="en-US" sz="2200" b="1" i="0" u="none">
                <a:solidFill>
                  <a:schemeClr val="dk1"/>
                </a:solidFill>
              </a:rPr>
              <a:t>Ένα τμήμα της συμπεριφοράς μπορεί να χρησιμοποιηθεί για να συνδέσει την εκτελέσιμη συμπεριφορά με το περιεχόμενο στο αντικείμενο METS. </a:t>
            </a:r>
            <a:endParaRPr b="1">
              <a:solidFill>
                <a:schemeClr val="dk1"/>
              </a:solidFill>
            </a:endParaRPr>
          </a:p>
          <a:p>
            <a:pPr marL="0" marR="0" lvl="0" indent="-174625" algn="just" rtl="0">
              <a:lnSpc>
                <a:spcPct val="120000"/>
              </a:lnSpc>
              <a:spcBef>
                <a:spcPts val="1000"/>
              </a:spcBef>
              <a:spcAft>
                <a:spcPts val="0"/>
              </a:spcAft>
              <a:buClr>
                <a:schemeClr val="dk1"/>
              </a:buClr>
              <a:buSzPts val="2750"/>
              <a:buChar char="•"/>
            </a:pPr>
            <a:r>
              <a:rPr lang="en-US" sz="2200" b="1" i="0" u="none">
                <a:solidFill>
                  <a:schemeClr val="dk1"/>
                </a:solidFill>
              </a:rPr>
              <a:t>Ένα τμήμα της συμπεριφοράς περιέχει ένα ή περισσότερα στοιχεία&lt;behavior&gt;, καθένα από τα οποία έχει ένα στοιχείο ορισμού διασύνδεσης που αντιπροσωπεύεται από ένα συγκεκριμένο τμήμα της συμπεριφοράς. </a:t>
            </a:r>
            <a:endParaRPr b="1">
              <a:solidFill>
                <a:schemeClr val="dk1"/>
              </a:solidFill>
            </a:endParaRPr>
          </a:p>
          <a:p>
            <a:pPr marL="0" marR="0" lvl="0" indent="-174625" algn="just" rtl="0">
              <a:lnSpc>
                <a:spcPct val="120000"/>
              </a:lnSpc>
              <a:spcBef>
                <a:spcPts val="1000"/>
              </a:spcBef>
              <a:spcAft>
                <a:spcPts val="0"/>
              </a:spcAft>
              <a:buClr>
                <a:schemeClr val="dk1"/>
              </a:buClr>
              <a:buSzPts val="2750"/>
              <a:buChar char="•"/>
            </a:pPr>
            <a:r>
              <a:rPr lang="en-US" sz="2200" b="1" i="0" u="none">
                <a:solidFill>
                  <a:schemeClr val="dk1"/>
                </a:solidFill>
              </a:rPr>
              <a:t>Ένα &lt;behavior&gt; έχει  επίσης ένα &lt;mechanism&gt; στοιχείο, το οποίο χρησιμοποιείται για να υποδείξει μια λειτουργική μονάδα εκτελέσιμου κώδικα που υλοποιεί και διαχειρίζεται την συμπεριφορά που ορίζεται αφηρημένα από τον ορισμό διεπαφής.</a:t>
            </a:r>
            <a:endParaRPr b="1">
              <a:solidFill>
                <a:schemeClr val="dk1"/>
              </a:solidFill>
            </a:endParaRPr>
          </a:p>
          <a:p>
            <a:pPr marL="228600" marR="0" lvl="0" indent="-53975" algn="l" rtl="0">
              <a:lnSpc>
                <a:spcPct val="120000"/>
              </a:lnSpc>
              <a:spcBef>
                <a:spcPts val="1000"/>
              </a:spcBef>
              <a:spcAft>
                <a:spcPts val="0"/>
              </a:spcAft>
              <a:buClr>
                <a:schemeClr val="lt1"/>
              </a:buClr>
              <a:buSzPts val="2750"/>
              <a:buFont typeface="Arial" panose="020B0604020202020204"/>
              <a:buNone/>
            </a:pPr>
            <a:endParaRPr sz="2200" b="0" i="0" u="none">
              <a:solidFill>
                <a:schemeClr val="lt1"/>
              </a:solidFill>
              <a:latin typeface="Twentieth Century"/>
              <a:ea typeface="Twentieth Century"/>
              <a:cs typeface="Twentieth Century"/>
              <a:sym typeface="Twentieth Century"/>
            </a:endParaRPr>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06" name="Shape 306"/>
        <p:cNvGrpSpPr/>
        <p:nvPr/>
      </p:nvGrpSpPr>
      <p:grpSpPr>
        <a:xfrm>
          <a:off x="0" y="0"/>
          <a:ext cx="0" cy="0"/>
          <a:chOff x="0" y="0"/>
          <a:chExt cx="0" cy="0"/>
        </a:xfrm>
      </p:grpSpPr>
      <p:sp>
        <p:nvSpPr>
          <p:cNvPr id="307" name="Google Shape;307;p24"/>
          <p:cNvSpPr txBox="1"/>
          <p:nvPr>
            <p:ph type="title"/>
          </p:nvPr>
        </p:nvSpPr>
        <p:spPr>
          <a:xfrm>
            <a:off x="4880700" y="380850"/>
            <a:ext cx="2430600" cy="986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40"/>
              <a:buFont typeface="Arial" panose="020B0604020202020204"/>
              <a:buNone/>
            </a:pPr>
            <a:endParaRPr sz="274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0"/>
              </a:spcBef>
              <a:spcAft>
                <a:spcPts val="0"/>
              </a:spcAft>
              <a:buClr>
                <a:schemeClr val="lt1"/>
              </a:buClr>
              <a:buSzPts val="3240"/>
              <a:buFont typeface="Arial" panose="020B0604020202020204"/>
              <a:buNone/>
            </a:pPr>
            <a:r>
              <a:rPr lang="en-US" sz="2740" b="0" i="1" u="none">
                <a:solidFill>
                  <a:schemeClr val="dk1"/>
                </a:solidFill>
                <a:latin typeface="Arial" panose="020B0604020202020204"/>
                <a:ea typeface="Arial" panose="020B0604020202020204"/>
                <a:cs typeface="Arial" panose="020B0604020202020204"/>
                <a:sym typeface="Arial" panose="020B0604020202020204"/>
              </a:rPr>
              <a:t>ΟΝΤΟΛΟΓΙΕΣ</a:t>
            </a:r>
            <a:br>
              <a:rPr lang="en-US" sz="2740" b="0" i="0" u="none">
                <a:solidFill>
                  <a:schemeClr val="lt1"/>
                </a:solidFill>
                <a:latin typeface="Twentieth Century"/>
                <a:ea typeface="Twentieth Century"/>
                <a:cs typeface="Twentieth Century"/>
                <a:sym typeface="Twentieth Century"/>
              </a:rPr>
            </a:br>
            <a:endParaRPr sz="2740"/>
          </a:p>
        </p:txBody>
      </p:sp>
      <p:sp>
        <p:nvSpPr>
          <p:cNvPr id="308" name="Google Shape;308;p24"/>
          <p:cNvSpPr txBox="1"/>
          <p:nvPr>
            <p:ph type="body" idx="1"/>
          </p:nvPr>
        </p:nvSpPr>
        <p:spPr>
          <a:xfrm>
            <a:off x="553650" y="1209900"/>
            <a:ext cx="11084700" cy="51819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lt1"/>
              </a:buClr>
              <a:buSzPts val="2750"/>
              <a:buFont typeface="Arial" panose="020B0604020202020204"/>
              <a:buNone/>
            </a:pPr>
            <a:endParaRPr sz="2200" b="0" i="0" u="none">
              <a:solidFill>
                <a:schemeClr val="lt1"/>
              </a:solidFill>
              <a:latin typeface="Twentieth Century"/>
              <a:ea typeface="Twentieth Century"/>
              <a:cs typeface="Twentieth Century"/>
              <a:sym typeface="Twentieth Century"/>
            </a:endParaRPr>
          </a:p>
          <a:p>
            <a:pPr marL="0" marR="0" lvl="0" indent="-174625" algn="l" rtl="0">
              <a:lnSpc>
                <a:spcPct val="100000"/>
              </a:lnSpc>
              <a:spcBef>
                <a:spcPts val="1000"/>
              </a:spcBef>
              <a:spcAft>
                <a:spcPts val="0"/>
              </a:spcAft>
              <a:buClr>
                <a:schemeClr val="dk1"/>
              </a:buClr>
              <a:buSzPts val="2750"/>
              <a:buChar char="•"/>
            </a:pPr>
            <a:r>
              <a:rPr lang="en-US" sz="2200" b="1" i="0" u="none">
                <a:solidFill>
                  <a:schemeClr val="dk1"/>
                </a:solidFill>
              </a:rPr>
              <a:t>Η περαιτέρω ομαδοποίηση και οργάνωση των μεταδεδομένων οδηγεί στη δημιουργία μοντέλου πληροφοριών οντολογιών.</a:t>
            </a:r>
            <a:endParaRPr b="1">
              <a:solidFill>
                <a:schemeClr val="dk1"/>
              </a:solidFill>
            </a:endParaRPr>
          </a:p>
          <a:p>
            <a:pPr marL="0" marR="0" lvl="0" indent="-174625" algn="l" rtl="0">
              <a:lnSpc>
                <a:spcPct val="100000"/>
              </a:lnSpc>
              <a:spcBef>
                <a:spcPts val="1000"/>
              </a:spcBef>
              <a:spcAft>
                <a:spcPts val="0"/>
              </a:spcAft>
              <a:buClr>
                <a:schemeClr val="dk1"/>
              </a:buClr>
              <a:buSzPts val="2750"/>
              <a:buChar char="•"/>
            </a:pPr>
            <a:r>
              <a:rPr lang="en-US" sz="2200" b="1" i="0" u="none">
                <a:solidFill>
                  <a:schemeClr val="dk1"/>
                </a:solidFill>
              </a:rPr>
              <a:t>Μια οντολογία ορίζει συγκεκριμένους όρους που καλούνται να αντιπροσωπεύουν ή αντίστοιχα να περιγράψουν μια περιοχή γνώσης. </a:t>
            </a:r>
            <a:endParaRPr b="1">
              <a:solidFill>
                <a:schemeClr val="dk1"/>
              </a:solidFill>
            </a:endParaRPr>
          </a:p>
          <a:p>
            <a:pPr marL="0" marR="0" lvl="0" indent="-174625" algn="l" rtl="0">
              <a:lnSpc>
                <a:spcPct val="100000"/>
              </a:lnSpc>
              <a:spcBef>
                <a:spcPts val="1000"/>
              </a:spcBef>
              <a:spcAft>
                <a:spcPts val="0"/>
              </a:spcAft>
              <a:buClr>
                <a:schemeClr val="dk1"/>
              </a:buClr>
              <a:buSzPts val="2750"/>
              <a:buChar char="•"/>
            </a:pPr>
            <a:r>
              <a:rPr lang="en-US" sz="2200" b="1" i="0" u="none">
                <a:solidFill>
                  <a:schemeClr val="dk1"/>
                </a:solidFill>
              </a:rPr>
              <a:t>Χρησιμοποιούνται από χρήστες, εφαρμογές ή βάσεις δεδομένων με απώτερο σκοπό την ικανοποίηση των αναγκών που προκύπτουν σε κάποιο τομέα όπως η ιατρική, υλοποίηση κατασκευών, οικονομική διαχείριση και πολλές άλλες πιθανές χρήσεις. </a:t>
            </a:r>
            <a:endParaRPr b="1">
              <a:solidFill>
                <a:schemeClr val="dk1"/>
              </a:solidFill>
            </a:endParaRPr>
          </a:p>
          <a:p>
            <a:pPr marL="0" marR="0" lvl="0" indent="-174625" algn="l" rtl="0">
              <a:lnSpc>
                <a:spcPct val="100000"/>
              </a:lnSpc>
              <a:spcBef>
                <a:spcPts val="1000"/>
              </a:spcBef>
              <a:spcAft>
                <a:spcPts val="0"/>
              </a:spcAft>
              <a:buClr>
                <a:schemeClr val="dk1"/>
              </a:buClr>
              <a:buSzPts val="2750"/>
              <a:buChar char="•"/>
            </a:pPr>
            <a:r>
              <a:rPr lang="en-US" sz="2200" b="1" i="0" u="none">
                <a:solidFill>
                  <a:schemeClr val="dk1"/>
                </a:solidFill>
              </a:rPr>
              <a:t>Το αναδυόμενο μοντέλο δημιούργησε την ανάγκη ύπαρξης μιας γλώσσας που αναλύει σε βάθος και δίνει περαιτέρω δυνατότητες. Η OWL(Ontology Web Language) κάνει δυνατή την «</a:t>
            </a:r>
            <a:r>
              <a:rPr lang="en-US" sz="2200" b="1" i="1" u="none">
                <a:solidFill>
                  <a:schemeClr val="dk1"/>
                </a:solidFill>
              </a:rPr>
              <a:t>αντικειμενοστραφή μοντελοποίηση» </a:t>
            </a:r>
            <a:r>
              <a:rPr lang="en-US" sz="2200" b="1" i="0" u="none">
                <a:solidFill>
                  <a:schemeClr val="dk1"/>
                </a:solidFill>
              </a:rPr>
              <a:t>αλλά μπορεί να χρησιμοποιηθεί ακόμη και για μια απλή περίπτωση ορισμού των όρων.</a:t>
            </a:r>
            <a:endParaRPr sz="2200" b="0" i="0" u="none">
              <a:solidFill>
                <a:schemeClr val="lt1"/>
              </a:solidFill>
              <a:latin typeface="Twentieth Century"/>
              <a:ea typeface="Twentieth Century"/>
              <a:cs typeface="Twentieth Century"/>
              <a:sym typeface="Twentieth Century"/>
            </a:endParaRPr>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12" name="Shape 312"/>
        <p:cNvGrpSpPr/>
        <p:nvPr/>
      </p:nvGrpSpPr>
      <p:grpSpPr>
        <a:xfrm>
          <a:off x="0" y="0"/>
          <a:ext cx="0" cy="0"/>
          <a:chOff x="0" y="0"/>
          <a:chExt cx="0" cy="0"/>
        </a:xfrm>
      </p:grpSpPr>
      <p:sp>
        <p:nvSpPr>
          <p:cNvPr id="313" name="Google Shape;313;p25"/>
          <p:cNvSpPr txBox="1"/>
          <p:nvPr>
            <p:ph type="title"/>
          </p:nvPr>
        </p:nvSpPr>
        <p:spPr>
          <a:xfrm>
            <a:off x="4336800" y="308325"/>
            <a:ext cx="3518400" cy="115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Arial" panose="020B0604020202020204"/>
              <a:buNone/>
            </a:pPr>
            <a:r>
              <a:rPr lang="en-US" sz="2700" b="0" i="1" u="none">
                <a:solidFill>
                  <a:schemeClr val="dk1"/>
                </a:solidFill>
                <a:latin typeface="Arial" panose="020B0604020202020204"/>
                <a:ea typeface="Arial" panose="020B0604020202020204"/>
                <a:cs typeface="Arial" panose="020B0604020202020204"/>
                <a:sym typeface="Arial" panose="020B0604020202020204"/>
              </a:rPr>
              <a:t>ΤΟ ΠΡΟΤΥΠΟ METS</a:t>
            </a:r>
            <a:endParaRPr sz="2700">
              <a:solidFill>
                <a:schemeClr val="dk1"/>
              </a:solidFill>
            </a:endParaRPr>
          </a:p>
        </p:txBody>
      </p:sp>
      <p:sp>
        <p:nvSpPr>
          <p:cNvPr id="314" name="Google Shape;314;p25"/>
          <p:cNvSpPr txBox="1"/>
          <p:nvPr>
            <p:ph type="body" idx="1"/>
          </p:nvPr>
        </p:nvSpPr>
        <p:spPr>
          <a:xfrm>
            <a:off x="808050" y="1460625"/>
            <a:ext cx="10680600" cy="4878000"/>
          </a:xfrm>
          <a:prstGeom prst="rect">
            <a:avLst/>
          </a:prstGeom>
          <a:noFill/>
          <a:ln>
            <a:noFill/>
          </a:ln>
        </p:spPr>
        <p:txBody>
          <a:bodyPr spcFirstLastPara="1" wrap="square" lIns="91425" tIns="45700" rIns="91425" bIns="45700" anchor="t" anchorCtr="0">
            <a:normAutofit lnSpcReduction="20000"/>
          </a:bodyPr>
          <a:lstStyle/>
          <a:p>
            <a:pPr marL="0" marR="0" lvl="0" indent="0" algn="l" rtl="0">
              <a:lnSpc>
                <a:spcPct val="120000"/>
              </a:lnSpc>
              <a:spcBef>
                <a:spcPts val="0"/>
              </a:spcBef>
              <a:spcAft>
                <a:spcPts val="0"/>
              </a:spcAft>
              <a:buClr>
                <a:schemeClr val="lt1"/>
              </a:buClr>
              <a:buSzPts val="3000"/>
              <a:buFont typeface="Arial" panose="020B0604020202020204"/>
              <a:buNone/>
            </a:pPr>
            <a:endParaRPr sz="2600" b="0" i="0" u="none">
              <a:solidFill>
                <a:schemeClr val="lt1"/>
              </a:solidFill>
              <a:latin typeface="Twentieth Century"/>
              <a:ea typeface="Twentieth Century"/>
              <a:cs typeface="Twentieth Century"/>
              <a:sym typeface="Twentieth Century"/>
            </a:endParaRPr>
          </a:p>
          <a:p>
            <a:pPr marL="0" marR="0" lvl="0" indent="-203200" algn="l" rtl="0">
              <a:lnSpc>
                <a:spcPct val="120000"/>
              </a:lnSpc>
              <a:spcBef>
                <a:spcPts val="1000"/>
              </a:spcBef>
              <a:spcAft>
                <a:spcPts val="0"/>
              </a:spcAft>
              <a:buClr>
                <a:schemeClr val="dk1"/>
              </a:buClr>
              <a:buSzPts val="3200"/>
              <a:buChar char="•"/>
            </a:pPr>
            <a:r>
              <a:rPr lang="en-US" sz="2600" b="1" i="0" u="none">
                <a:solidFill>
                  <a:schemeClr val="dk1"/>
                </a:solidFill>
              </a:rPr>
              <a:t>Σε βιβλιοθήκες ψηφιακών αντικειμένων προκύπτει η ανάγκη για την διατήρηση των μεταδεδομένων. Για να μπορεί να υπάρχει επιτυχής διαχείριση και χρήση των ψηφιακών δεδομένων πρέπει να υπάρχει μια ορθή συλλογή των εγγράφων και άλλων φυσικών μέσων.</a:t>
            </a:r>
            <a:endParaRPr sz="2600" b="1">
              <a:solidFill>
                <a:schemeClr val="dk1"/>
              </a:solidFill>
            </a:endParaRPr>
          </a:p>
          <a:p>
            <a:pPr marL="0" marR="0" lvl="0" indent="-203200" algn="l" rtl="0">
              <a:lnSpc>
                <a:spcPct val="120000"/>
              </a:lnSpc>
              <a:spcBef>
                <a:spcPts val="1000"/>
              </a:spcBef>
              <a:spcAft>
                <a:spcPts val="0"/>
              </a:spcAft>
              <a:buClr>
                <a:schemeClr val="dk1"/>
              </a:buClr>
              <a:buSzPts val="3200"/>
              <a:buChar char="•"/>
            </a:pPr>
            <a:r>
              <a:rPr lang="en-US" sz="2600" b="1" i="0" u="none">
                <a:solidFill>
                  <a:schemeClr val="dk1"/>
                </a:solidFill>
              </a:rPr>
              <a:t>Το πρότυπο αυτό είναι μια προσπάθεια για τυποποιημένη μορφή κωδικοποίησης μέσα από το XML έγγραφο. Αυτό το πρότυπο αφορά και τους τρεις τύπους μεταδεδομένων, δηλ. περιγραφικά, δομικά και διοικητικά.</a:t>
            </a:r>
            <a:endParaRPr sz="2600" b="1">
              <a:solidFill>
                <a:schemeClr val="dk1"/>
              </a:solidFill>
            </a:endParaRPr>
          </a:p>
          <a:p>
            <a:pPr marL="228600" marR="0" lvl="0" indent="-38100" algn="l" rtl="0">
              <a:lnSpc>
                <a:spcPct val="120000"/>
              </a:lnSpc>
              <a:spcBef>
                <a:spcPts val="1000"/>
              </a:spcBef>
              <a:spcAft>
                <a:spcPts val="0"/>
              </a:spcAft>
              <a:buClr>
                <a:schemeClr val="lt1"/>
              </a:buClr>
              <a:buSzPts val="3000"/>
              <a:buFont typeface="Arial" panose="020B0604020202020204"/>
              <a:buNone/>
            </a:pPr>
            <a:endParaRPr sz="2400" b="0" i="0" u="none">
              <a:solidFill>
                <a:schemeClr val="lt1"/>
              </a:solidFill>
              <a:latin typeface="Twentieth Century"/>
              <a:ea typeface="Twentieth Century"/>
              <a:cs typeface="Twentieth Century"/>
              <a:sym typeface="Twentieth Century"/>
            </a:endParaRPr>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18" name="Shape 318"/>
        <p:cNvGrpSpPr/>
        <p:nvPr/>
      </p:nvGrpSpPr>
      <p:grpSpPr>
        <a:xfrm>
          <a:off x="0" y="0"/>
          <a:ext cx="0" cy="0"/>
          <a:chOff x="0" y="0"/>
          <a:chExt cx="0" cy="0"/>
        </a:xfrm>
      </p:grpSpPr>
      <p:sp>
        <p:nvSpPr>
          <p:cNvPr id="319" name="Google Shape;319;p26"/>
          <p:cNvSpPr txBox="1"/>
          <p:nvPr>
            <p:ph type="title"/>
          </p:nvPr>
        </p:nvSpPr>
        <p:spPr>
          <a:xfrm>
            <a:off x="4081200" y="235825"/>
            <a:ext cx="4029600" cy="14778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Arial" panose="020B0604020202020204"/>
              <a:buNone/>
            </a:pPr>
            <a:r>
              <a:rPr lang="en-US" sz="2700" b="0" i="1" u="none">
                <a:solidFill>
                  <a:schemeClr val="dk1"/>
                </a:solidFill>
                <a:latin typeface="Arial" panose="020B0604020202020204"/>
                <a:ea typeface="Arial" panose="020B0604020202020204"/>
                <a:cs typeface="Arial" panose="020B0604020202020204"/>
                <a:sym typeface="Arial" panose="020B0604020202020204"/>
              </a:rPr>
              <a:t>ΤΟ ΠΡΟΤΥΠΟ METS (2)</a:t>
            </a:r>
            <a:endParaRPr sz="2700">
              <a:solidFill>
                <a:schemeClr val="dk1"/>
              </a:solidFill>
            </a:endParaRPr>
          </a:p>
        </p:txBody>
      </p:sp>
      <p:sp>
        <p:nvSpPr>
          <p:cNvPr id="320" name="Google Shape;320;p26"/>
          <p:cNvSpPr txBox="1"/>
          <p:nvPr>
            <p:ph type="body" idx="1"/>
          </p:nvPr>
        </p:nvSpPr>
        <p:spPr>
          <a:xfrm>
            <a:off x="1141400" y="1543575"/>
            <a:ext cx="9906000" cy="42477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l" rtl="0">
              <a:lnSpc>
                <a:spcPct val="100000"/>
              </a:lnSpc>
              <a:spcBef>
                <a:spcPts val="0"/>
              </a:spcBef>
              <a:spcAft>
                <a:spcPts val="0"/>
              </a:spcAft>
              <a:buClr>
                <a:schemeClr val="lt1"/>
              </a:buClr>
              <a:buSzPct val="106000"/>
              <a:buFont typeface="Arial" panose="020B0604020202020204"/>
              <a:buNone/>
            </a:pPr>
            <a:r>
              <a:rPr lang="en-US" sz="2365" b="1" i="0" u="none">
                <a:solidFill>
                  <a:schemeClr val="dk1"/>
                </a:solidFill>
              </a:rPr>
              <a:t>Ένα METS αρχείο αποτελείται από ενότητες οι οποίες είναι επτά στο σύνολο</a:t>
            </a:r>
            <a:r>
              <a:rPr lang="en-US" sz="2365" b="1">
                <a:solidFill>
                  <a:schemeClr val="dk1"/>
                </a:solidFill>
              </a:rPr>
              <a:t> :</a:t>
            </a:r>
            <a:endParaRPr sz="2365" b="1">
              <a:solidFill>
                <a:schemeClr val="dk1"/>
              </a:solidFill>
            </a:endParaRPr>
          </a:p>
          <a:p>
            <a:pPr marL="0" marR="0" lvl="0" indent="0" algn="l" rtl="0">
              <a:lnSpc>
                <a:spcPct val="100000"/>
              </a:lnSpc>
              <a:spcBef>
                <a:spcPts val="0"/>
              </a:spcBef>
              <a:spcAft>
                <a:spcPts val="0"/>
              </a:spcAft>
              <a:buClr>
                <a:schemeClr val="lt1"/>
              </a:buClr>
              <a:buSzPct val="106000"/>
              <a:buFont typeface="Arial" panose="020B0604020202020204"/>
              <a:buNone/>
            </a:pPr>
            <a:endParaRPr sz="2365" b="1">
              <a:solidFill>
                <a:schemeClr val="dk1"/>
              </a:solidFill>
            </a:endParaRPr>
          </a:p>
          <a:p>
            <a:pPr marL="0" marR="0" lvl="0" indent="-168275" algn="ctr" rtl="0">
              <a:lnSpc>
                <a:spcPct val="100000"/>
              </a:lnSpc>
              <a:spcBef>
                <a:spcPts val="1000"/>
              </a:spcBef>
              <a:spcAft>
                <a:spcPts val="0"/>
              </a:spcAft>
              <a:buClr>
                <a:schemeClr val="dk1"/>
              </a:buClr>
              <a:buSzPct val="121000"/>
              <a:buChar char="•"/>
            </a:pPr>
            <a:r>
              <a:rPr lang="en-US" sz="2365" b="1" i="0" u="none">
                <a:solidFill>
                  <a:schemeClr val="dk1"/>
                </a:solidFill>
              </a:rPr>
              <a:t>Επικεφαλίδα METS</a:t>
            </a:r>
            <a:endParaRPr sz="2765" b="1">
              <a:solidFill>
                <a:schemeClr val="dk1"/>
              </a:solidFill>
            </a:endParaRPr>
          </a:p>
          <a:p>
            <a:pPr marL="0" marR="0" lvl="0" indent="-168275" algn="ctr" rtl="0">
              <a:lnSpc>
                <a:spcPct val="100000"/>
              </a:lnSpc>
              <a:spcBef>
                <a:spcPts val="1000"/>
              </a:spcBef>
              <a:spcAft>
                <a:spcPts val="0"/>
              </a:spcAft>
              <a:buClr>
                <a:schemeClr val="dk1"/>
              </a:buClr>
              <a:buSzPct val="121000"/>
              <a:buChar char="•"/>
            </a:pPr>
            <a:r>
              <a:rPr lang="en-US" sz="2365" b="1" i="0" u="none">
                <a:solidFill>
                  <a:schemeClr val="dk1"/>
                </a:solidFill>
              </a:rPr>
              <a:t>Περιγραφικά μεταδεδομένα</a:t>
            </a:r>
            <a:endParaRPr sz="2765" b="1">
              <a:solidFill>
                <a:schemeClr val="dk1"/>
              </a:solidFill>
            </a:endParaRPr>
          </a:p>
          <a:p>
            <a:pPr marL="0" marR="0" lvl="0" indent="-168275" algn="ctr" rtl="0">
              <a:lnSpc>
                <a:spcPct val="100000"/>
              </a:lnSpc>
              <a:spcBef>
                <a:spcPts val="1000"/>
              </a:spcBef>
              <a:spcAft>
                <a:spcPts val="0"/>
              </a:spcAft>
              <a:buClr>
                <a:schemeClr val="dk1"/>
              </a:buClr>
              <a:buSzPct val="121000"/>
              <a:buChar char="•"/>
            </a:pPr>
            <a:r>
              <a:rPr lang="en-US" sz="2365" b="1" i="0" u="none">
                <a:solidFill>
                  <a:schemeClr val="dk1"/>
                </a:solidFill>
              </a:rPr>
              <a:t>Διοικητικά μεταδεδομένα</a:t>
            </a:r>
            <a:endParaRPr sz="2765" b="1">
              <a:solidFill>
                <a:schemeClr val="dk1"/>
              </a:solidFill>
            </a:endParaRPr>
          </a:p>
          <a:p>
            <a:pPr marL="0" marR="0" lvl="0" indent="-168275" algn="ctr" rtl="0">
              <a:lnSpc>
                <a:spcPct val="100000"/>
              </a:lnSpc>
              <a:spcBef>
                <a:spcPts val="1000"/>
              </a:spcBef>
              <a:spcAft>
                <a:spcPts val="0"/>
              </a:spcAft>
              <a:buClr>
                <a:schemeClr val="dk1"/>
              </a:buClr>
              <a:buSzPct val="121000"/>
              <a:buChar char="•"/>
            </a:pPr>
            <a:r>
              <a:rPr lang="en-US" sz="2365" b="1" i="0" u="none">
                <a:solidFill>
                  <a:schemeClr val="dk1"/>
                </a:solidFill>
              </a:rPr>
              <a:t>Τμήμα αρχείου</a:t>
            </a:r>
            <a:endParaRPr sz="2765" b="1">
              <a:solidFill>
                <a:schemeClr val="dk1"/>
              </a:solidFill>
            </a:endParaRPr>
          </a:p>
          <a:p>
            <a:pPr marL="0" marR="0" lvl="0" indent="-168275" algn="ctr" rtl="0">
              <a:lnSpc>
                <a:spcPct val="100000"/>
              </a:lnSpc>
              <a:spcBef>
                <a:spcPts val="1000"/>
              </a:spcBef>
              <a:spcAft>
                <a:spcPts val="0"/>
              </a:spcAft>
              <a:buClr>
                <a:schemeClr val="dk1"/>
              </a:buClr>
              <a:buSzPct val="121000"/>
              <a:buChar char="•"/>
            </a:pPr>
            <a:r>
              <a:rPr lang="en-US" sz="2365" b="1" i="0" u="none">
                <a:solidFill>
                  <a:schemeClr val="dk1"/>
                </a:solidFill>
              </a:rPr>
              <a:t>Διαρθρωτικός χάρτης</a:t>
            </a:r>
            <a:endParaRPr sz="2765" b="1">
              <a:solidFill>
                <a:schemeClr val="dk1"/>
              </a:solidFill>
            </a:endParaRPr>
          </a:p>
          <a:p>
            <a:pPr marL="0" marR="0" lvl="0" indent="-168275" algn="ctr" rtl="0">
              <a:lnSpc>
                <a:spcPct val="100000"/>
              </a:lnSpc>
              <a:spcBef>
                <a:spcPts val="1000"/>
              </a:spcBef>
              <a:spcAft>
                <a:spcPts val="0"/>
              </a:spcAft>
              <a:buClr>
                <a:schemeClr val="dk1"/>
              </a:buClr>
              <a:buSzPct val="121000"/>
              <a:buChar char="•"/>
            </a:pPr>
            <a:r>
              <a:rPr lang="en-US" sz="2365" b="1" i="0" u="none">
                <a:solidFill>
                  <a:schemeClr val="dk1"/>
                </a:solidFill>
              </a:rPr>
              <a:t>Διαρθρωτικοί σύνδεσμοι</a:t>
            </a:r>
            <a:endParaRPr sz="2765" b="1">
              <a:solidFill>
                <a:schemeClr val="dk1"/>
              </a:solidFill>
            </a:endParaRPr>
          </a:p>
          <a:p>
            <a:pPr marL="0" marR="0" lvl="0" indent="-168275" algn="ctr" rtl="0">
              <a:lnSpc>
                <a:spcPct val="100000"/>
              </a:lnSpc>
              <a:spcBef>
                <a:spcPts val="1000"/>
              </a:spcBef>
              <a:spcAft>
                <a:spcPts val="0"/>
              </a:spcAft>
              <a:buClr>
                <a:schemeClr val="dk1"/>
              </a:buClr>
              <a:buSzPct val="121000"/>
              <a:buChar char="•"/>
            </a:pPr>
            <a:r>
              <a:rPr lang="en-US" sz="2365" b="1" i="0" u="none">
                <a:solidFill>
                  <a:schemeClr val="dk1"/>
                </a:solidFill>
              </a:rPr>
              <a:t>Συμπεριφορά</a:t>
            </a:r>
            <a:endParaRPr sz="2765" b="1">
              <a:solidFill>
                <a:schemeClr val="dk1"/>
              </a:solidFill>
            </a:endParaRPr>
          </a:p>
          <a:p>
            <a:pPr marL="228600" marR="0" lvl="0" indent="-69850" algn="l" rtl="0">
              <a:lnSpc>
                <a:spcPct val="120000"/>
              </a:lnSpc>
              <a:spcBef>
                <a:spcPts val="1000"/>
              </a:spcBef>
              <a:spcAft>
                <a:spcPts val="0"/>
              </a:spcAft>
              <a:buClr>
                <a:schemeClr val="lt1"/>
              </a:buClr>
              <a:buSzPct val="125000"/>
              <a:buFont typeface="Arial" panose="020B0604020202020204"/>
              <a:buNone/>
            </a:pPr>
            <a:endParaRPr sz="2000" b="0" i="0" u="none">
              <a:solidFill>
                <a:schemeClr val="lt1"/>
              </a:solidFill>
              <a:latin typeface="Twentieth Century"/>
              <a:ea typeface="Twentieth Century"/>
              <a:cs typeface="Twentieth Century"/>
              <a:sym typeface="Twentieth Century"/>
            </a:endParaRPr>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24" name="Shape 324"/>
        <p:cNvGrpSpPr/>
        <p:nvPr/>
      </p:nvGrpSpPr>
      <p:grpSpPr>
        <a:xfrm>
          <a:off x="0" y="0"/>
          <a:ext cx="0" cy="0"/>
          <a:chOff x="0" y="0"/>
          <a:chExt cx="0" cy="0"/>
        </a:xfrm>
      </p:grpSpPr>
      <p:sp>
        <p:nvSpPr>
          <p:cNvPr id="325" name="Google Shape;325;p27"/>
          <p:cNvSpPr txBox="1"/>
          <p:nvPr>
            <p:ph type="title"/>
          </p:nvPr>
        </p:nvSpPr>
        <p:spPr>
          <a:xfrm>
            <a:off x="4655400" y="287600"/>
            <a:ext cx="2881200" cy="934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33000"/>
              <a:buFont typeface="Arial" panose="020B0604020202020204"/>
              <a:buNone/>
            </a:pPr>
            <a:endParaRPr sz="270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0"/>
              </a:spcBef>
              <a:spcAft>
                <a:spcPts val="0"/>
              </a:spcAft>
              <a:buClr>
                <a:schemeClr val="lt1"/>
              </a:buClr>
              <a:buSzPct val="133000"/>
              <a:buFont typeface="Arial" panose="020B0604020202020204"/>
              <a:buNone/>
            </a:pPr>
            <a:r>
              <a:rPr lang="en-US" sz="2700" b="0" i="1" u="none">
                <a:solidFill>
                  <a:schemeClr val="dk1"/>
                </a:solidFill>
                <a:latin typeface="Arial" panose="020B0604020202020204"/>
                <a:ea typeface="Arial" panose="020B0604020202020204"/>
                <a:cs typeface="Arial" panose="020B0604020202020204"/>
                <a:sym typeface="Arial" panose="020B0604020202020204"/>
              </a:rPr>
              <a:t>ΤΟ ΠΡΟΤΥΠΟ TEI</a:t>
            </a:r>
            <a:br>
              <a:rPr lang="en-US" sz="3600" b="0" i="0" u="none">
                <a:solidFill>
                  <a:schemeClr val="lt1"/>
                </a:solidFill>
                <a:latin typeface="Arial" panose="020B0604020202020204"/>
                <a:ea typeface="Arial" panose="020B0604020202020204"/>
                <a:cs typeface="Arial" panose="020B0604020202020204"/>
                <a:sym typeface="Arial" panose="020B0604020202020204"/>
              </a:rPr>
            </a:br>
            <a:endParaRPr lang="en-US" sz="3600" b="0" i="0" u="none">
              <a:solidFill>
                <a:schemeClr val="lt1"/>
              </a:solidFill>
              <a:latin typeface="Arial" panose="020B0604020202020204"/>
              <a:ea typeface="Arial" panose="020B0604020202020204"/>
              <a:cs typeface="Arial" panose="020B0604020202020204"/>
              <a:sym typeface="Arial" panose="020B0604020202020204"/>
            </a:endParaRPr>
          </a:p>
        </p:txBody>
      </p:sp>
      <p:sp>
        <p:nvSpPr>
          <p:cNvPr id="326" name="Google Shape;326;p27"/>
          <p:cNvSpPr txBox="1"/>
          <p:nvPr>
            <p:ph type="body" idx="1"/>
          </p:nvPr>
        </p:nvSpPr>
        <p:spPr>
          <a:xfrm>
            <a:off x="799525" y="1077400"/>
            <a:ext cx="10906800" cy="56568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chemeClr val="lt1"/>
              </a:buClr>
              <a:buSzPts val="2750"/>
              <a:buFont typeface="Arial" panose="020B0604020202020204"/>
              <a:buNone/>
            </a:pPr>
            <a:endParaRPr sz="2200" b="0" i="0" u="none">
              <a:solidFill>
                <a:schemeClr val="lt1"/>
              </a:solidFill>
              <a:latin typeface="Twentieth Century"/>
              <a:ea typeface="Twentieth Century"/>
              <a:cs typeface="Twentieth Century"/>
              <a:sym typeface="Twentieth Century"/>
            </a:endParaRPr>
          </a:p>
          <a:p>
            <a:pPr marL="0" marR="0" lvl="0" indent="-180975" algn="just" rtl="0">
              <a:lnSpc>
                <a:spcPct val="100000"/>
              </a:lnSpc>
              <a:spcBef>
                <a:spcPts val="1000"/>
              </a:spcBef>
              <a:spcAft>
                <a:spcPts val="0"/>
              </a:spcAft>
              <a:buClr>
                <a:schemeClr val="dk1"/>
              </a:buClr>
              <a:buSzPts val="2850"/>
              <a:buChar char="•"/>
            </a:pPr>
            <a:r>
              <a:rPr lang="en-US" sz="2300" b="1" i="0" u="none">
                <a:solidFill>
                  <a:schemeClr val="dk1"/>
                </a:solidFill>
              </a:rPr>
              <a:t>H Text Encoding Initiative (TEI) είναι μια διεθνής πρωτοβουλία για την υλοποίηση και κατασκευή κατευθυντήριων γραμμών για την επισήμανση της ηλεκτρονικής πηγής. Αναφερόμαστε σε κείμενα όπως μυθιστορήματα, ποίηση, θεατρικά έργα και ό,τι χρειάζεται για την υποστήριξη της έρευνας στις ανθρωπιστικές επιστήμες. </a:t>
            </a:r>
            <a:endParaRPr sz="2500" b="1">
              <a:solidFill>
                <a:schemeClr val="dk1"/>
              </a:solidFill>
            </a:endParaRPr>
          </a:p>
          <a:p>
            <a:pPr marL="0" marR="0" lvl="0" indent="-180975" algn="just" rtl="0">
              <a:lnSpc>
                <a:spcPct val="100000"/>
              </a:lnSpc>
              <a:spcBef>
                <a:spcPts val="1000"/>
              </a:spcBef>
              <a:spcAft>
                <a:spcPts val="0"/>
              </a:spcAft>
              <a:buClr>
                <a:schemeClr val="dk1"/>
              </a:buClr>
              <a:buSzPts val="2850"/>
              <a:buChar char="•"/>
            </a:pPr>
            <a:r>
              <a:rPr lang="en-US" sz="2300" b="1" i="0" u="none">
                <a:solidFill>
                  <a:schemeClr val="dk1"/>
                </a:solidFill>
              </a:rPr>
              <a:t>Το πρότυπο αυτό λέει πώς να κωδικοποιήσει το κείμενο ενός έργου με σκοπό την ακριβή εύρεση αυτού. Συνήθως είναι ενσωματωμένο στην πηγή (αυθεντικό έγγραφο). </a:t>
            </a:r>
            <a:endParaRPr sz="2500" b="1">
              <a:solidFill>
                <a:schemeClr val="dk1"/>
              </a:solidFill>
            </a:endParaRPr>
          </a:p>
          <a:p>
            <a:pPr marL="0" marR="0" lvl="0" indent="-180975" algn="just" rtl="0">
              <a:lnSpc>
                <a:spcPct val="100000"/>
              </a:lnSpc>
              <a:spcBef>
                <a:spcPts val="1000"/>
              </a:spcBef>
              <a:spcAft>
                <a:spcPts val="0"/>
              </a:spcAft>
              <a:buClr>
                <a:schemeClr val="dk1"/>
              </a:buClr>
              <a:buSzPts val="2850"/>
              <a:buChar char="•"/>
            </a:pPr>
            <a:r>
              <a:rPr lang="en-US" sz="2300" b="1" i="0" u="none">
                <a:solidFill>
                  <a:schemeClr val="dk1"/>
                </a:solidFill>
              </a:rPr>
              <a:t>Η επικεφαλίδα TEI είναι ένα σύνολο από κανόνες που ορίζονται μέσα από την DTD (Document Type Definition), μέσα από την  SGML (</a:t>
            </a:r>
            <a:r>
              <a:rPr lang="en-US" sz="2300" b="1">
                <a:solidFill>
                  <a:schemeClr val="dk1"/>
                </a:solidFill>
              </a:rPr>
              <a:t>Standard</a:t>
            </a:r>
            <a:r>
              <a:rPr lang="en-US" sz="2300" b="1" i="0" u="none">
                <a:solidFill>
                  <a:schemeClr val="dk1"/>
                </a:solidFill>
              </a:rPr>
              <a:t> Generalized Markup Language). H SGML και αυτό ένα πρότυπο κωδικοποίησης βασισμένο στην ιδέα ότι τα έγγραφα έχουν δομή και σημασιολογικά στοιχεία. Θεωρείται πως η κωδικοποίηση  TEI είναι ψηφιακές εκδοχές πραγματικού κειμένου.</a:t>
            </a:r>
            <a:endParaRPr sz="2500" b="1">
              <a:solidFill>
                <a:schemeClr val="dk1"/>
              </a:solidFill>
            </a:endParaRP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30" name="Shape 330"/>
        <p:cNvGrpSpPr/>
        <p:nvPr/>
      </p:nvGrpSpPr>
      <p:grpSpPr>
        <a:xfrm>
          <a:off x="0" y="0"/>
          <a:ext cx="0" cy="0"/>
          <a:chOff x="0" y="0"/>
          <a:chExt cx="0" cy="0"/>
        </a:xfrm>
      </p:grpSpPr>
      <p:sp>
        <p:nvSpPr>
          <p:cNvPr id="331" name="Google Shape;331;p28"/>
          <p:cNvSpPr txBox="1"/>
          <p:nvPr>
            <p:ph type="title"/>
          </p:nvPr>
        </p:nvSpPr>
        <p:spPr>
          <a:xfrm>
            <a:off x="4268550" y="414400"/>
            <a:ext cx="3654900" cy="1025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2916"/>
              <a:buFont typeface="Arial" panose="020B0604020202020204"/>
              <a:buNone/>
            </a:pPr>
            <a:endParaRPr sz="2765"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0"/>
              </a:spcBef>
              <a:spcAft>
                <a:spcPts val="0"/>
              </a:spcAft>
              <a:buClr>
                <a:schemeClr val="lt1"/>
              </a:buClr>
              <a:buSzPts val="2916"/>
              <a:buFont typeface="Arial" panose="020B0604020202020204"/>
              <a:buNone/>
            </a:pPr>
            <a:r>
              <a:rPr lang="en-US" sz="2765" b="0" i="1" u="none">
                <a:solidFill>
                  <a:schemeClr val="dk1"/>
                </a:solidFill>
                <a:latin typeface="Arial" panose="020B0604020202020204"/>
                <a:ea typeface="Arial" panose="020B0604020202020204"/>
                <a:cs typeface="Arial" panose="020B0604020202020204"/>
                <a:sym typeface="Arial" panose="020B0604020202020204"/>
              </a:rPr>
              <a:t>ΤΟ ΠΡΟΤΥΠΟ MODS</a:t>
            </a:r>
            <a:br>
              <a:rPr lang="en-US" sz="2765" b="0" i="0" u="none">
                <a:solidFill>
                  <a:schemeClr val="lt1"/>
                </a:solidFill>
                <a:latin typeface="Twentieth Century"/>
                <a:ea typeface="Twentieth Century"/>
                <a:cs typeface="Twentieth Century"/>
                <a:sym typeface="Twentieth Century"/>
              </a:rPr>
            </a:br>
            <a:endParaRPr sz="2765"/>
          </a:p>
        </p:txBody>
      </p:sp>
      <p:sp>
        <p:nvSpPr>
          <p:cNvPr id="332" name="Google Shape;332;p28"/>
          <p:cNvSpPr txBox="1"/>
          <p:nvPr>
            <p:ph type="body" idx="1"/>
          </p:nvPr>
        </p:nvSpPr>
        <p:spPr>
          <a:xfrm>
            <a:off x="590500" y="1371600"/>
            <a:ext cx="11126100" cy="52584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just" rtl="0">
              <a:lnSpc>
                <a:spcPct val="110000"/>
              </a:lnSpc>
              <a:spcBef>
                <a:spcPts val="0"/>
              </a:spcBef>
              <a:spcAft>
                <a:spcPts val="0"/>
              </a:spcAft>
              <a:buClr>
                <a:schemeClr val="lt1"/>
              </a:buClr>
              <a:buSzPct val="115000"/>
              <a:buFont typeface="Arial" panose="020B0604020202020204"/>
              <a:buNone/>
            </a:pPr>
            <a:endParaRPr b="0" i="0" u="none">
              <a:solidFill>
                <a:schemeClr val="lt1"/>
              </a:solidFill>
              <a:latin typeface="Twentieth Century"/>
              <a:ea typeface="Twentieth Century"/>
              <a:cs typeface="Twentieth Century"/>
              <a:sym typeface="Twentieth Century"/>
            </a:endParaRPr>
          </a:p>
          <a:p>
            <a:pPr marL="0" marR="0" lvl="0" indent="-173355" algn="just" rtl="0">
              <a:lnSpc>
                <a:spcPct val="110000"/>
              </a:lnSpc>
              <a:spcBef>
                <a:spcPts val="1000"/>
              </a:spcBef>
              <a:spcAft>
                <a:spcPts val="0"/>
              </a:spcAft>
              <a:buClr>
                <a:schemeClr val="dk1"/>
              </a:buClr>
              <a:buSzPct val="113000"/>
              <a:buChar char="•"/>
            </a:pPr>
            <a:r>
              <a:rPr lang="en-US" b="1" i="0" u="none">
                <a:solidFill>
                  <a:schemeClr val="dk1"/>
                </a:solidFill>
              </a:rPr>
              <a:t>Το σχήμα αντικειμένων περιγραφής μεταδεδομένων θεωρείται παράγωγο του προτύπου MARC (21). Έχει σκοπό είτε να φέρει συγκεκριμένα αποτελέσματα είτε να επιτρέψει την δημιουργία περιγραφής αρχικών αρχείων. </a:t>
            </a:r>
            <a:endParaRPr sz="2600" b="1">
              <a:solidFill>
                <a:schemeClr val="dk1"/>
              </a:solidFill>
            </a:endParaRPr>
          </a:p>
          <a:p>
            <a:pPr marL="0" marR="0" lvl="0" indent="-173355" algn="just" rtl="0">
              <a:lnSpc>
                <a:spcPct val="110000"/>
              </a:lnSpc>
              <a:spcBef>
                <a:spcPts val="1000"/>
              </a:spcBef>
              <a:spcAft>
                <a:spcPts val="0"/>
              </a:spcAft>
              <a:buClr>
                <a:schemeClr val="dk1"/>
              </a:buClr>
              <a:buSzPct val="113000"/>
              <a:buChar char="•"/>
            </a:pPr>
            <a:r>
              <a:rPr lang="en-US" b="1" i="0" u="none">
                <a:solidFill>
                  <a:schemeClr val="dk1"/>
                </a:solidFill>
              </a:rPr>
              <a:t>Περιλαμβάνει ένα υποσύνολο πεδίων MARC, χρησιμοποιεί ετικέτες βασισμένες σε γλωσσικά μοντέλα παρά αριθμητικές. Παρόλο που το πρότυπο MODS   μπορεί να σταθεί από μόνο του μερικές φορές έρχονται άλλα δεδομένα και συμπληρώνουν το πεδίο. </a:t>
            </a:r>
            <a:endParaRPr sz="2600" b="1">
              <a:solidFill>
                <a:schemeClr val="dk1"/>
              </a:solidFill>
            </a:endParaRPr>
          </a:p>
          <a:p>
            <a:pPr marL="0" marR="0" lvl="0" indent="-173355" algn="just" rtl="0">
              <a:lnSpc>
                <a:spcPct val="110000"/>
              </a:lnSpc>
              <a:spcBef>
                <a:spcPts val="1000"/>
              </a:spcBef>
              <a:spcAft>
                <a:spcPts val="0"/>
              </a:spcAft>
              <a:buClr>
                <a:schemeClr val="dk1"/>
              </a:buClr>
              <a:buSzPct val="113000"/>
              <a:buChar char="•"/>
            </a:pPr>
            <a:r>
              <a:rPr lang="en-US" b="1" i="0" u="none">
                <a:solidFill>
                  <a:schemeClr val="dk1"/>
                </a:solidFill>
              </a:rPr>
              <a:t>Λόγω της ευελιξίας και της χρήσης XML το οποίο είναι ευρέως διαδεδομένο γίνεται πλούσια περιγραφή των ηλεκτρονικών πηγών αλλά και άμεση εστίαση στο ζητούμενο, επομένως παρέχει κάποια πλεονεκτήματα σε σχέση με άλλα μεταδεδομένα.</a:t>
            </a:r>
            <a:endParaRPr sz="2600" b="1">
              <a:solidFill>
                <a:schemeClr val="dk1"/>
              </a:solidFill>
            </a:endParaRPr>
          </a:p>
          <a:p>
            <a:pPr marL="0" marR="0" lvl="0" indent="0" algn="l" rtl="0">
              <a:lnSpc>
                <a:spcPct val="110000"/>
              </a:lnSpc>
              <a:spcBef>
                <a:spcPts val="1000"/>
              </a:spcBef>
              <a:spcAft>
                <a:spcPts val="0"/>
              </a:spcAft>
              <a:buClr>
                <a:schemeClr val="lt1"/>
              </a:buClr>
              <a:buSzPct val="125000"/>
              <a:buFont typeface="Arial" panose="020B0604020202020204"/>
              <a:buNone/>
            </a:pPr>
            <a:endParaRPr sz="2200" b="0" i="0" u="none">
              <a:solidFill>
                <a:schemeClr val="lt1"/>
              </a:solidFill>
              <a:latin typeface="Twentieth Century"/>
              <a:ea typeface="Twentieth Century"/>
              <a:cs typeface="Twentieth Century"/>
              <a:sym typeface="Twentieth Century"/>
            </a:endParaRPr>
          </a:p>
          <a:p>
            <a:pPr marL="228600" marR="0" lvl="0" indent="-53975" algn="l" rtl="0">
              <a:lnSpc>
                <a:spcPct val="120000"/>
              </a:lnSpc>
              <a:spcBef>
                <a:spcPts val="1000"/>
              </a:spcBef>
              <a:spcAft>
                <a:spcPts val="0"/>
              </a:spcAft>
              <a:buClr>
                <a:schemeClr val="lt1"/>
              </a:buClr>
              <a:buSzPct val="125000"/>
              <a:buFont typeface="Arial" panose="020B0604020202020204"/>
              <a:buNone/>
            </a:pPr>
            <a:endParaRPr sz="2200" b="0" i="0" u="none">
              <a:solidFill>
                <a:schemeClr val="lt1"/>
              </a:solidFill>
              <a:latin typeface="Twentieth Century"/>
              <a:ea typeface="Twentieth Century"/>
              <a:cs typeface="Twentieth Century"/>
              <a:sym typeface="Twentieth Century"/>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37" name="Google Shape;337;p29"/>
          <p:cNvSpPr txBox="1"/>
          <p:nvPr>
            <p:ph type="title"/>
          </p:nvPr>
        </p:nvSpPr>
        <p:spPr>
          <a:xfrm>
            <a:off x="2880300" y="577700"/>
            <a:ext cx="6567600" cy="1183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600" i="0" u="none">
                <a:solidFill>
                  <a:schemeClr val="dk1"/>
                </a:solidFill>
                <a:latin typeface="Georgia" panose="02040502050405020303"/>
                <a:ea typeface="Georgia" panose="02040502050405020303"/>
                <a:cs typeface="Georgia" panose="02040502050405020303"/>
                <a:sym typeface="Georgia" panose="02040502050405020303"/>
              </a:rPr>
              <a:t>ΒΙΒΛΙΟΓΡΑΦΙΑ</a:t>
            </a:r>
            <a:r>
              <a:rPr lang="en-US" sz="3600" b="0" i="0" u="none">
                <a:solidFill>
                  <a:schemeClr val="dk1"/>
                </a:solidFill>
                <a:latin typeface="Twentieth Century"/>
                <a:ea typeface="Twentieth Century"/>
                <a:cs typeface="Twentieth Century"/>
                <a:sym typeface="Twentieth Century"/>
              </a:rPr>
              <a:t> - ΙΣΤΟΓΡΑΦΙΑ</a:t>
            </a:r>
            <a:endParaRPr>
              <a:solidFill>
                <a:schemeClr val="dk1"/>
              </a:solidFill>
            </a:endParaRPr>
          </a:p>
        </p:txBody>
      </p:sp>
      <p:sp>
        <p:nvSpPr>
          <p:cNvPr id="338" name="Google Shape;338;p29"/>
          <p:cNvSpPr txBox="1"/>
          <p:nvPr>
            <p:ph type="body" idx="1"/>
          </p:nvPr>
        </p:nvSpPr>
        <p:spPr>
          <a:xfrm>
            <a:off x="797675" y="1714375"/>
            <a:ext cx="10753200" cy="4801800"/>
          </a:xfrm>
          <a:prstGeom prst="rect">
            <a:avLst/>
          </a:prstGeom>
          <a:noFill/>
          <a:ln>
            <a:noFill/>
          </a:ln>
        </p:spPr>
        <p:txBody>
          <a:bodyPr spcFirstLastPara="1" wrap="square" lIns="91425" tIns="45700" rIns="91425" bIns="45700" anchor="t" anchorCtr="0">
            <a:normAutofit fontScale="70000" lnSpcReduction="20000"/>
          </a:bodyPr>
          <a:lstStyle/>
          <a:p>
            <a:pPr marL="0" marR="0" lvl="0" indent="0" algn="l" rtl="0">
              <a:lnSpc>
                <a:spcPct val="110000"/>
              </a:lnSpc>
              <a:spcBef>
                <a:spcPts val="0"/>
              </a:spcBef>
              <a:spcAft>
                <a:spcPts val="0"/>
              </a:spcAft>
              <a:buClr>
                <a:schemeClr val="lt1"/>
              </a:buClr>
              <a:buSzPct val="104000"/>
              <a:buFont typeface="Arial" panose="020B0604020202020204"/>
              <a:buNone/>
            </a:pPr>
            <a:r>
              <a:rPr lang="en-US" sz="2895" i="1" u="none">
                <a:solidFill>
                  <a:schemeClr val="dk1"/>
                </a:solidFill>
                <a:latin typeface="Arial" panose="020B0604020202020204"/>
                <a:ea typeface="Arial" panose="020B0604020202020204"/>
                <a:cs typeface="Arial" panose="020B0604020202020204"/>
                <a:sym typeface="Arial" panose="020B0604020202020204"/>
              </a:rPr>
              <a:t>1. Introduction to Metadata, Tony Gill- Anne J. </a:t>
            </a:r>
            <a:r>
              <a:rPr lang="en-US" sz="2895" i="1">
                <a:solidFill>
                  <a:schemeClr val="dk1"/>
                </a:solidFill>
                <a:latin typeface="Arial" panose="020B0604020202020204"/>
                <a:ea typeface="Arial" panose="020B0604020202020204"/>
                <a:cs typeface="Arial" panose="020B0604020202020204"/>
                <a:sym typeface="Arial" panose="020B0604020202020204"/>
              </a:rPr>
              <a:t>Gilliland</a:t>
            </a:r>
            <a:r>
              <a:rPr lang="en-US" sz="2895" i="1" u="none">
                <a:solidFill>
                  <a:schemeClr val="dk1"/>
                </a:solidFill>
                <a:latin typeface="Arial" panose="020B0604020202020204"/>
                <a:ea typeface="Arial" panose="020B0604020202020204"/>
                <a:cs typeface="Arial" panose="020B0604020202020204"/>
                <a:sym typeface="Arial" panose="020B0604020202020204"/>
              </a:rPr>
              <a:t> – Maureen Whalen – Mary S. Woodley, ed. Murtha Baca.</a:t>
            </a:r>
            <a:endParaRPr sz="2895" i="1"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10000"/>
              </a:lnSpc>
              <a:spcBef>
                <a:spcPts val="0"/>
              </a:spcBef>
              <a:spcAft>
                <a:spcPts val="0"/>
              </a:spcAft>
              <a:buClr>
                <a:schemeClr val="lt1"/>
              </a:buClr>
              <a:buSzPct val="104000"/>
              <a:buFont typeface="Arial" panose="020B0604020202020204"/>
              <a:buNone/>
            </a:pPr>
            <a:endParaRPr sz="2895" i="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10000"/>
              </a:lnSpc>
              <a:spcBef>
                <a:spcPts val="1000"/>
              </a:spcBef>
              <a:spcAft>
                <a:spcPts val="0"/>
              </a:spcAft>
              <a:buClr>
                <a:schemeClr val="lt1"/>
              </a:buClr>
              <a:buSzPct val="104000"/>
              <a:buFont typeface="Arial" panose="020B0604020202020204"/>
              <a:buNone/>
            </a:pPr>
            <a:r>
              <a:rPr lang="en-US" sz="2895" i="1" u="none">
                <a:solidFill>
                  <a:schemeClr val="dk1"/>
                </a:solidFill>
                <a:latin typeface="Arial" panose="020B0604020202020204"/>
                <a:ea typeface="Arial" panose="020B0604020202020204"/>
                <a:cs typeface="Arial" panose="020B0604020202020204"/>
                <a:sym typeface="Arial" panose="020B0604020202020204"/>
              </a:rPr>
              <a:t>2. Γεωγραφικά Μεταδεδομένα. Θέματα χρήσης και αξιοποίησης στο διαδίκτυο, Βασιλική Σ. Μπεζάτη, Εθνικό Μετσόβιο Πολυτεχνείο</a:t>
            </a:r>
            <a:endParaRPr sz="2895" i="1" u="none">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10000"/>
              </a:lnSpc>
              <a:spcBef>
                <a:spcPts val="1000"/>
              </a:spcBef>
              <a:spcAft>
                <a:spcPts val="0"/>
              </a:spcAft>
              <a:buClr>
                <a:schemeClr val="lt1"/>
              </a:buClr>
              <a:buSzPct val="104000"/>
              <a:buFont typeface="Arial" panose="020B0604020202020204"/>
              <a:buNone/>
            </a:pPr>
            <a:endParaRPr sz="2895" i="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10000"/>
              </a:lnSpc>
              <a:spcBef>
                <a:spcPts val="1000"/>
              </a:spcBef>
              <a:spcAft>
                <a:spcPts val="0"/>
              </a:spcAft>
              <a:buClr>
                <a:schemeClr val="lt1"/>
              </a:buClr>
              <a:buSzPct val="104000"/>
              <a:buFont typeface="Arial" panose="020B0604020202020204"/>
              <a:buNone/>
            </a:pPr>
            <a:r>
              <a:rPr lang="en-US" sz="2895" i="1" u="none">
                <a:solidFill>
                  <a:schemeClr val="dk1"/>
                </a:solidFill>
                <a:latin typeface="Arial" panose="020B0604020202020204"/>
                <a:ea typeface="Arial" panose="020B0604020202020204"/>
                <a:cs typeface="Arial" panose="020B0604020202020204"/>
                <a:sym typeface="Arial" panose="020B0604020202020204"/>
              </a:rPr>
              <a:t>3. </a:t>
            </a:r>
            <a:r>
              <a:rPr lang="en-US" sz="2895" i="1" u="sng">
                <a:solidFill>
                  <a:schemeClr val="dk1"/>
                </a:solidFill>
                <a:latin typeface="Arial" panose="020B0604020202020204"/>
                <a:ea typeface="Arial" panose="020B0604020202020204"/>
                <a:cs typeface="Arial" panose="020B0604020202020204"/>
                <a:sym typeface="Arial" panose="020B0604020202020204"/>
                <a:hlinkClick r:id="rId1"/>
              </a:rPr>
              <a:t>http://www.wdl.org/</a:t>
            </a:r>
            <a:endParaRPr sz="2895" i="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10000"/>
              </a:lnSpc>
              <a:spcBef>
                <a:spcPts val="1000"/>
              </a:spcBef>
              <a:spcAft>
                <a:spcPts val="0"/>
              </a:spcAft>
              <a:buClr>
                <a:schemeClr val="lt1"/>
              </a:buClr>
              <a:buSzPct val="104000"/>
              <a:buFont typeface="Arial" panose="020B0604020202020204"/>
              <a:buNone/>
            </a:pPr>
            <a:endParaRPr sz="2895" i="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10000"/>
              </a:lnSpc>
              <a:spcBef>
                <a:spcPts val="1000"/>
              </a:spcBef>
              <a:spcAft>
                <a:spcPts val="0"/>
              </a:spcAft>
              <a:buClr>
                <a:schemeClr val="lt1"/>
              </a:buClr>
              <a:buSzPct val="104000"/>
              <a:buFont typeface="Arial" panose="020B0604020202020204"/>
              <a:buNone/>
            </a:pPr>
            <a:r>
              <a:rPr lang="en-US" sz="2895" i="1" u="none">
                <a:solidFill>
                  <a:schemeClr val="dk1"/>
                </a:solidFill>
                <a:latin typeface="Arial" panose="020B0604020202020204"/>
                <a:ea typeface="Arial" panose="020B0604020202020204"/>
                <a:cs typeface="Arial" panose="020B0604020202020204"/>
                <a:sym typeface="Arial" panose="020B0604020202020204"/>
              </a:rPr>
              <a:t>4. </a:t>
            </a:r>
            <a:r>
              <a:rPr lang="en-US" sz="2895" i="1" u="sng">
                <a:solidFill>
                  <a:schemeClr val="dk1"/>
                </a:solidFill>
                <a:latin typeface="Arial" panose="020B0604020202020204"/>
                <a:ea typeface="Arial" panose="020B0604020202020204"/>
                <a:cs typeface="Arial" panose="020B0604020202020204"/>
                <a:sym typeface="Arial" panose="020B0604020202020204"/>
                <a:hlinkClick r:id="rId2"/>
              </a:rPr>
              <a:t>http://www.loc.gov/standards/mets/mets-home.html</a:t>
            </a:r>
            <a:endParaRPr sz="2895" i="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10000"/>
              </a:lnSpc>
              <a:spcBef>
                <a:spcPts val="1000"/>
              </a:spcBef>
              <a:spcAft>
                <a:spcPts val="0"/>
              </a:spcAft>
              <a:buClr>
                <a:schemeClr val="lt1"/>
              </a:buClr>
              <a:buSzPct val="104000"/>
              <a:buFont typeface="Arial" panose="020B0604020202020204"/>
              <a:buNone/>
            </a:pPr>
            <a:endParaRPr sz="2895" i="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10000"/>
              </a:lnSpc>
              <a:spcBef>
                <a:spcPts val="1000"/>
              </a:spcBef>
              <a:spcAft>
                <a:spcPts val="0"/>
              </a:spcAft>
              <a:buClr>
                <a:schemeClr val="lt1"/>
              </a:buClr>
              <a:buSzPct val="104000"/>
              <a:buFont typeface="Arial" panose="020B0604020202020204"/>
              <a:buNone/>
            </a:pPr>
            <a:r>
              <a:rPr lang="en-US" sz="2895" i="1" u="none">
                <a:solidFill>
                  <a:schemeClr val="dk1"/>
                </a:solidFill>
                <a:latin typeface="Arial" panose="020B0604020202020204"/>
                <a:ea typeface="Arial" panose="020B0604020202020204"/>
                <a:cs typeface="Arial" panose="020B0604020202020204"/>
                <a:sym typeface="Arial" panose="020B0604020202020204"/>
              </a:rPr>
              <a:t>5. </a:t>
            </a:r>
            <a:r>
              <a:rPr lang="en-US" sz="2895" i="1" u="sng">
                <a:solidFill>
                  <a:schemeClr val="dk1"/>
                </a:solidFill>
                <a:latin typeface="Arial" panose="020B0604020202020204"/>
                <a:ea typeface="Arial" panose="020B0604020202020204"/>
                <a:cs typeface="Arial" panose="020B0604020202020204"/>
                <a:sym typeface="Arial" panose="020B0604020202020204"/>
                <a:hlinkClick r:id="rId3"/>
              </a:rPr>
              <a:t>http://www.photometadata.org/</a:t>
            </a:r>
            <a:endParaRPr sz="2895" i="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10000"/>
              </a:lnSpc>
              <a:spcBef>
                <a:spcPts val="1000"/>
              </a:spcBef>
              <a:spcAft>
                <a:spcPts val="0"/>
              </a:spcAft>
              <a:buClr>
                <a:schemeClr val="lt1"/>
              </a:buClr>
              <a:buSzPct val="125000"/>
              <a:buFont typeface="Arial" panose="020B0604020202020204"/>
              <a:buNone/>
            </a:pPr>
            <a:endParaRPr sz="2400" b="0" i="0" u="none">
              <a:solidFill>
                <a:schemeClr val="dk1"/>
              </a:solidFill>
              <a:latin typeface="Twentieth Century"/>
              <a:ea typeface="Twentieth Century"/>
              <a:cs typeface="Twentieth Century"/>
              <a:sym typeface="Twentieth Century"/>
            </a:endParaRPr>
          </a:p>
          <a:p>
            <a:pPr marL="228600" marR="0" lvl="0" indent="-38100" algn="l" rtl="0">
              <a:lnSpc>
                <a:spcPct val="120000"/>
              </a:lnSpc>
              <a:spcBef>
                <a:spcPts val="1000"/>
              </a:spcBef>
              <a:spcAft>
                <a:spcPts val="0"/>
              </a:spcAft>
              <a:buClr>
                <a:schemeClr val="lt1"/>
              </a:buClr>
              <a:buSzPct val="125000"/>
              <a:buFont typeface="Arial" panose="020B0604020202020204"/>
              <a:buNone/>
            </a:pPr>
            <a:endParaRPr sz="2400" b="0" i="0" u="none">
              <a:solidFill>
                <a:schemeClr val="dk1"/>
              </a:solidFill>
              <a:latin typeface="Twentieth Century"/>
              <a:ea typeface="Twentieth Century"/>
              <a:cs typeface="Twentieth Century"/>
              <a:sym typeface="Twentieth Century"/>
            </a:endParaRPr>
          </a:p>
        </p:txBody>
      </p:sp>
      <p:sp>
        <p:nvSpPr>
          <p:cNvPr id="339" name="Google Shape;339;p29"/>
          <p:cNvSpPr txBox="1"/>
          <p:nvPr/>
        </p:nvSpPr>
        <p:spPr>
          <a:xfrm>
            <a:off x="-1740400" y="321150"/>
            <a:ext cx="596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chemeClr val="lt1"/>
              </a:solidFill>
              <a:latin typeface="Twentieth Century"/>
              <a:ea typeface="Twentieth Century"/>
              <a:cs typeface="Twentieth Century"/>
              <a:sym typeface="Twentieth Century"/>
            </a:endParaRPr>
          </a:p>
        </p:txBody>
      </p:sp>
      <p:sp>
        <p:nvSpPr>
          <p:cNvPr id="340" name="Google Shape;340;p29"/>
          <p:cNvSpPr txBox="1"/>
          <p:nvPr/>
        </p:nvSpPr>
        <p:spPr>
          <a:xfrm>
            <a:off x="12514300" y="1160275"/>
            <a:ext cx="596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a:solidFill>
                <a:schemeClr val="dk1"/>
              </a:solidFill>
              <a:latin typeface="Twentieth Century"/>
              <a:ea typeface="Twentieth Century"/>
              <a:cs typeface="Twentieth Century"/>
              <a:sym typeface="Twentieth Century"/>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3"/>
          <p:cNvSpPr txBox="1"/>
          <p:nvPr>
            <p:ph type="title"/>
          </p:nvPr>
        </p:nvSpPr>
        <p:spPr>
          <a:xfrm>
            <a:off x="4496025" y="411950"/>
            <a:ext cx="3304800" cy="1152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2700" b="1" i="1">
                <a:solidFill>
                  <a:schemeClr val="dk1"/>
                </a:solidFill>
              </a:rPr>
              <a:t>ΜΕΤΑΔΕΔΟΜΈΝΑ</a:t>
            </a:r>
            <a:endParaRPr sz="2700" b="1">
              <a:solidFill>
                <a:schemeClr val="dk1"/>
              </a:solidFill>
            </a:endParaRPr>
          </a:p>
        </p:txBody>
      </p:sp>
      <p:sp>
        <p:nvSpPr>
          <p:cNvPr id="182" name="Google Shape;182;p3"/>
          <p:cNvSpPr txBox="1"/>
          <p:nvPr>
            <p:ph type="body" idx="1"/>
          </p:nvPr>
        </p:nvSpPr>
        <p:spPr>
          <a:xfrm>
            <a:off x="1143012" y="1845462"/>
            <a:ext cx="9906000" cy="4608600"/>
          </a:xfrm>
          <a:prstGeom prst="rect">
            <a:avLst/>
          </a:prstGeom>
          <a:noFill/>
          <a:ln>
            <a:noFill/>
          </a:ln>
        </p:spPr>
        <p:txBody>
          <a:bodyPr spcFirstLastPara="1" wrap="square" lIns="91425" tIns="45700" rIns="91425" bIns="45700" anchor="t" anchorCtr="0">
            <a:noAutofit/>
          </a:bodyPr>
          <a:lstStyle/>
          <a:p>
            <a:pPr marL="228600" marR="0" lvl="0" indent="-229235" algn="l" rtl="0">
              <a:lnSpc>
                <a:spcPct val="90000"/>
              </a:lnSpc>
              <a:spcBef>
                <a:spcPts val="0"/>
              </a:spcBef>
              <a:spcAft>
                <a:spcPts val="0"/>
              </a:spcAft>
              <a:buClr>
                <a:schemeClr val="dk1"/>
              </a:buClr>
              <a:buSzPts val="2513"/>
              <a:buChar char="•"/>
            </a:pPr>
            <a:r>
              <a:rPr lang="en-US" sz="2050" b="1" i="0" u="none">
                <a:solidFill>
                  <a:schemeClr val="dk1"/>
                </a:solidFill>
                <a:latin typeface="Arial" panose="020B0604020202020204"/>
                <a:ea typeface="Arial" panose="020B0604020202020204"/>
                <a:cs typeface="Arial" panose="020B0604020202020204"/>
                <a:sym typeface="Arial" panose="020B0604020202020204"/>
              </a:rPr>
              <a:t>Τα μεταδεδομένα είναι δεδομένα κατανοητά από τους υπολογιστές  που περιγράφουν, εξηγούν, εντοπίζουν ή διευκολύνουν την  πρόσβαση στους πληροφοριακούς πόρους και εμπεριέχονται συνήθως σε ένα XML  αρχείο ώς διαδεδομένος τύπος εγγράφου στον σημασιολογικό ιστό. Είναι αλλιώς «</a:t>
            </a:r>
            <a:r>
              <a:rPr lang="en-US" sz="2050" b="1" i="1" u="none">
                <a:solidFill>
                  <a:schemeClr val="dk1"/>
                </a:solidFill>
                <a:latin typeface="Arial" panose="020B0604020202020204"/>
                <a:ea typeface="Arial" panose="020B0604020202020204"/>
                <a:cs typeface="Arial" panose="020B0604020202020204"/>
                <a:sym typeface="Arial" panose="020B0604020202020204"/>
              </a:rPr>
              <a:t>Ηλεκτρονικές πηγές πληροφορίας» </a:t>
            </a:r>
            <a:r>
              <a:rPr lang="en-US" sz="2050" b="1" i="0" u="none">
                <a:solidFill>
                  <a:schemeClr val="dk1"/>
                </a:solidFill>
                <a:latin typeface="Arial" panose="020B0604020202020204"/>
                <a:ea typeface="Arial" panose="020B0604020202020204"/>
                <a:cs typeface="Arial" panose="020B0604020202020204"/>
                <a:sym typeface="Arial" panose="020B0604020202020204"/>
              </a:rPr>
              <a:t>που εξηγούν τα δεδομένα και τη σημασία τους. </a:t>
            </a:r>
            <a:endParaRPr sz="2420" b="1">
              <a:solidFill>
                <a:schemeClr val="dk1"/>
              </a:solidFill>
              <a:latin typeface="Arial" panose="020B0604020202020204"/>
              <a:ea typeface="Arial" panose="020B0604020202020204"/>
              <a:cs typeface="Arial" panose="020B0604020202020204"/>
              <a:sym typeface="Arial" panose="020B0604020202020204"/>
            </a:endParaRPr>
          </a:p>
          <a:p>
            <a:pPr marL="228600" marR="0" lvl="0" indent="-216535" algn="l" rtl="0">
              <a:lnSpc>
                <a:spcPct val="90000"/>
              </a:lnSpc>
              <a:spcBef>
                <a:spcPts val="1000"/>
              </a:spcBef>
              <a:spcAft>
                <a:spcPts val="0"/>
              </a:spcAft>
              <a:buClr>
                <a:schemeClr val="dk1"/>
              </a:buClr>
              <a:buSzPts val="2313"/>
              <a:buChar char="•"/>
            </a:pPr>
            <a:r>
              <a:rPr lang="en-US" sz="2050" b="1" i="0" u="none">
                <a:solidFill>
                  <a:schemeClr val="dk1"/>
                </a:solidFill>
                <a:latin typeface="Arial" panose="020B0604020202020204"/>
                <a:ea typeface="Arial" panose="020B0604020202020204"/>
                <a:cs typeface="Arial" panose="020B0604020202020204"/>
                <a:sym typeface="Arial" panose="020B0604020202020204"/>
              </a:rPr>
              <a:t>Παράλληλα χρησιμοποιούνται ως πληροφορίες </a:t>
            </a:r>
            <a:r>
              <a:rPr lang="en-US" sz="2085" b="1">
                <a:solidFill>
                  <a:schemeClr val="dk1"/>
                </a:solidFill>
                <a:uFill>
                  <a:noFill/>
                </a:uFill>
                <a:latin typeface="Arial" panose="020B0604020202020204"/>
                <a:ea typeface="Arial" panose="020B0604020202020204"/>
                <a:cs typeface="Arial" panose="020B0604020202020204"/>
                <a:sym typeface="Arial" panose="020B0604020202020204"/>
                <a:hlinkClick r:id="rId1"/>
              </a:rPr>
              <a:t>κατατόπισης</a:t>
            </a:r>
            <a:r>
              <a:rPr lang="en-US" sz="2050" b="1" i="0" u="none">
                <a:solidFill>
                  <a:schemeClr val="dk1"/>
                </a:solidFill>
                <a:latin typeface="Arial" panose="020B0604020202020204"/>
                <a:ea typeface="Arial" panose="020B0604020202020204"/>
                <a:cs typeface="Arial" panose="020B0604020202020204"/>
                <a:sym typeface="Arial" panose="020B0604020202020204"/>
              </a:rPr>
              <a:t> και γεωγραφικής σημασίας εμπεριέχοντας πληροφορίες καταλόγων, εφαρμογές χαρτογράφησης, μοντέλα δεδομένων αλλά και σχετικές ιστοσελίδες.</a:t>
            </a:r>
            <a:endParaRPr sz="2420" b="1">
              <a:solidFill>
                <a:schemeClr val="dk1"/>
              </a:solidFill>
              <a:latin typeface="Arial" panose="020B0604020202020204"/>
              <a:ea typeface="Arial" panose="020B0604020202020204"/>
              <a:cs typeface="Arial" panose="020B0604020202020204"/>
              <a:sym typeface="Arial" panose="020B0604020202020204"/>
            </a:endParaRPr>
          </a:p>
          <a:p>
            <a:pPr marL="228600" marR="0" lvl="0" indent="-228600" algn="l" rtl="0">
              <a:lnSpc>
                <a:spcPct val="90000"/>
              </a:lnSpc>
              <a:spcBef>
                <a:spcPts val="1000"/>
              </a:spcBef>
              <a:spcAft>
                <a:spcPts val="0"/>
              </a:spcAft>
              <a:buClr>
                <a:schemeClr val="lt1"/>
              </a:buClr>
              <a:buSzPts val="2313"/>
              <a:buFont typeface="Arial" panose="020B0604020202020204"/>
              <a:buNone/>
            </a:pPr>
            <a:r>
              <a:rPr lang="en-US" sz="2050" b="1" i="0" u="none">
                <a:solidFill>
                  <a:schemeClr val="dk1"/>
                </a:solidFill>
                <a:latin typeface="Arial" panose="020B0604020202020204"/>
                <a:ea typeface="Arial" panose="020B0604020202020204"/>
                <a:cs typeface="Arial" panose="020B0604020202020204"/>
                <a:sym typeface="Arial" panose="020B0604020202020204"/>
              </a:rPr>
              <a:t> </a:t>
            </a:r>
            <a:endParaRPr sz="2420" b="1">
              <a:solidFill>
                <a:schemeClr val="dk1"/>
              </a:solidFill>
              <a:latin typeface="Arial" panose="020B0604020202020204"/>
              <a:ea typeface="Arial" panose="020B0604020202020204"/>
              <a:cs typeface="Arial" panose="020B0604020202020204"/>
              <a:sym typeface="Arial" panose="020B0604020202020204"/>
            </a:endParaRPr>
          </a:p>
          <a:p>
            <a:pPr marL="228600" marR="0" lvl="0" indent="-229235" algn="l" rtl="0">
              <a:lnSpc>
                <a:spcPct val="90000"/>
              </a:lnSpc>
              <a:spcBef>
                <a:spcPts val="1000"/>
              </a:spcBef>
              <a:spcAft>
                <a:spcPts val="0"/>
              </a:spcAft>
              <a:buClr>
                <a:schemeClr val="dk1"/>
              </a:buClr>
              <a:buSzPts val="2513"/>
              <a:buChar char="•"/>
            </a:pPr>
            <a:r>
              <a:rPr lang="en-US" sz="2050" b="1" i="0" u="none">
                <a:solidFill>
                  <a:schemeClr val="dk1"/>
                </a:solidFill>
                <a:latin typeface="Arial" panose="020B0604020202020204"/>
                <a:ea typeface="Arial" panose="020B0604020202020204"/>
                <a:cs typeface="Arial" panose="020B0604020202020204"/>
                <a:sym typeface="Arial" panose="020B0604020202020204"/>
              </a:rPr>
              <a:t>Ο ευρέως γνωστός όρος στα Αγγλικά είναι «Metadata» που χρησιμοποιείται πλέον στον σημασιολογικό ιστό. Η λέξη προέρχεται από την ελληνική λέξη «μετά» και την λατινική «data» (πληθυντικός του datum=δεδομένο).</a:t>
            </a:r>
            <a:endParaRPr sz="2420" b="1">
              <a:solidFill>
                <a:schemeClr val="dk1"/>
              </a:solidFill>
              <a:latin typeface="Arial" panose="020B0604020202020204"/>
              <a:ea typeface="Arial" panose="020B0604020202020204"/>
              <a:cs typeface="Arial" panose="020B0604020202020204"/>
              <a:sym typeface="Arial" panose="020B0604020202020204"/>
            </a:endParaRPr>
          </a:p>
          <a:p>
            <a:pPr marL="228600" marR="0" lvl="0" indent="-69850" algn="l" rtl="0">
              <a:lnSpc>
                <a:spcPct val="100000"/>
              </a:lnSpc>
              <a:spcBef>
                <a:spcPts val="1000"/>
              </a:spcBef>
              <a:spcAft>
                <a:spcPts val="0"/>
              </a:spcAft>
              <a:buClr>
                <a:schemeClr val="lt1"/>
              </a:buClr>
              <a:buSzPts val="2313"/>
              <a:buFont typeface="Arial" panose="020B0604020202020204"/>
              <a:buNone/>
            </a:pPr>
            <a:endParaRPr sz="1850" b="0" i="0" u="none">
              <a:solidFill>
                <a:schemeClr val="lt1"/>
              </a:solidFill>
              <a:latin typeface="Twentieth Century"/>
              <a:ea typeface="Twentieth Century"/>
              <a:cs typeface="Twentieth Century"/>
              <a:sym typeface="Twentieth Century"/>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500"/>
                                  </p:stCondLst>
                                  <p:childTnLst>
                                    <p:set>
                                      <p:cBhvr>
                                        <p:cTn id="6" dur="1" fill="hold">
                                          <p:stCondLst>
                                            <p:cond delay="0"/>
                                          </p:stCondLst>
                                        </p:cTn>
                                        <p:tgtEl>
                                          <p:spTgt spid="182">
                                            <p:txEl>
                                              <p:pRg st="0" end="0"/>
                                            </p:txEl>
                                          </p:spTgt>
                                        </p:tgtEl>
                                        <p:attrNameLst>
                                          <p:attrName>style.visibility</p:attrName>
                                        </p:attrNameLst>
                                      </p:cBhvr>
                                      <p:to>
                                        <p:strVal val="visible"/>
                                      </p:to>
                                    </p:set>
                                    <p:anim calcmode="lin" valueType="num">
                                      <p:cBhvr additive="base">
                                        <p:cTn id="7" dur="500"/>
                                        <p:tgtEl>
                                          <p:spTgt spid="182">
                                            <p:txEl>
                                              <p:pRg st="0" end="0"/>
                                            </p:txEl>
                                          </p:spTgt>
                                        </p:tgtEl>
                                        <p:attrNameLst>
                                          <p:attrName>ppt_y</p:attrName>
                                        </p:attrNameLst>
                                      </p:cBhvr>
                                      <p:tavLst>
                                        <p:tav tm="0" fmla="">
                                          <p:val>
                                            <p:strVal val="#ppt_y+1"/>
                                          </p:val>
                                        </p:tav>
                                        <p:tav tm="100000" fmla="">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500"/>
                                  </p:stCondLst>
                                  <p:childTnLst>
                                    <p:set>
                                      <p:cBhvr>
                                        <p:cTn id="11" dur="1" fill="hold">
                                          <p:stCondLst>
                                            <p:cond delay="0"/>
                                          </p:stCondLst>
                                        </p:cTn>
                                        <p:tgtEl>
                                          <p:spTgt spid="182">
                                            <p:txEl>
                                              <p:pRg st="1" end="1"/>
                                            </p:txEl>
                                          </p:spTgt>
                                        </p:tgtEl>
                                        <p:attrNameLst>
                                          <p:attrName>style.visibility</p:attrName>
                                        </p:attrNameLst>
                                      </p:cBhvr>
                                      <p:to>
                                        <p:strVal val="visible"/>
                                      </p:to>
                                    </p:set>
                                    <p:anim calcmode="lin" valueType="num">
                                      <p:cBhvr additive="base">
                                        <p:cTn id="12" dur="500"/>
                                        <p:tgtEl>
                                          <p:spTgt spid="182">
                                            <p:txEl>
                                              <p:pRg st="1" end="1"/>
                                            </p:txEl>
                                          </p:spTgt>
                                        </p:tgtEl>
                                        <p:attrNameLst>
                                          <p:attrName>ppt_y</p:attrName>
                                        </p:attrNameLst>
                                      </p:cBhvr>
                                      <p:tavLst>
                                        <p:tav tm="0" fmla="">
                                          <p:val>
                                            <p:strVal val="#ppt_y+1"/>
                                          </p:val>
                                        </p:tav>
                                        <p:tav tm="100000" fmla="">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500"/>
                                  </p:stCondLst>
                                  <p:childTnLst>
                                    <p:set>
                                      <p:cBhvr>
                                        <p:cTn id="16" dur="1" fill="hold">
                                          <p:stCondLst>
                                            <p:cond delay="0"/>
                                          </p:stCondLst>
                                        </p:cTn>
                                        <p:tgtEl>
                                          <p:spTgt spid="182">
                                            <p:txEl>
                                              <p:pRg st="2" end="2"/>
                                            </p:txEl>
                                          </p:spTgt>
                                        </p:tgtEl>
                                        <p:attrNameLst>
                                          <p:attrName>style.visibility</p:attrName>
                                        </p:attrNameLst>
                                      </p:cBhvr>
                                      <p:to>
                                        <p:strVal val="visible"/>
                                      </p:to>
                                    </p:set>
                                    <p:anim calcmode="lin" valueType="num">
                                      <p:cBhvr additive="base">
                                        <p:cTn id="17" dur="500"/>
                                        <p:tgtEl>
                                          <p:spTgt spid="182">
                                            <p:txEl>
                                              <p:pRg st="2" end="2"/>
                                            </p:txEl>
                                          </p:spTgt>
                                        </p:tgtEl>
                                        <p:attrNameLst>
                                          <p:attrName>ppt_y</p:attrName>
                                        </p:attrNameLst>
                                      </p:cBhvr>
                                      <p:tavLst>
                                        <p:tav tm="0" fmla="">
                                          <p:val>
                                            <p:strVal val="#ppt_y+1"/>
                                          </p:val>
                                        </p:tav>
                                        <p:tav tm="100000" fmla="">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500"/>
                                  </p:stCondLst>
                                  <p:childTnLst>
                                    <p:set>
                                      <p:cBhvr>
                                        <p:cTn id="21" dur="1" fill="hold">
                                          <p:stCondLst>
                                            <p:cond delay="0"/>
                                          </p:stCondLst>
                                        </p:cTn>
                                        <p:tgtEl>
                                          <p:spTgt spid="182">
                                            <p:txEl>
                                              <p:pRg st="3" end="3"/>
                                            </p:txEl>
                                          </p:spTgt>
                                        </p:tgtEl>
                                        <p:attrNameLst>
                                          <p:attrName>style.visibility</p:attrName>
                                        </p:attrNameLst>
                                      </p:cBhvr>
                                      <p:to>
                                        <p:strVal val="visible"/>
                                      </p:to>
                                    </p:set>
                                    <p:anim calcmode="lin" valueType="num">
                                      <p:cBhvr additive="base">
                                        <p:cTn id="22" dur="500"/>
                                        <p:tgtEl>
                                          <p:spTgt spid="182">
                                            <p:txEl>
                                              <p:pRg st="3" end="3"/>
                                            </p:txEl>
                                          </p:spTgt>
                                        </p:tgtEl>
                                        <p:attrNameLst>
                                          <p:attrName>ppt_y</p:attrName>
                                        </p:attrNameLst>
                                      </p:cBhvr>
                                      <p:tavLst>
                                        <p:tav tm="0" fmla="">
                                          <p:val>
                                            <p:strVal val="#ppt_y+1"/>
                                          </p:val>
                                        </p:tav>
                                        <p:tav tm="100000" fmla="">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500"/>
                                  </p:stCondLst>
                                  <p:childTnLst>
                                    <p:set>
                                      <p:cBhvr>
                                        <p:cTn id="26" dur="1" fill="hold">
                                          <p:stCondLst>
                                            <p:cond delay="0"/>
                                          </p:stCondLst>
                                        </p:cTn>
                                        <p:tgtEl>
                                          <p:spTgt spid="182">
                                            <p:txEl>
                                              <p:pRg st="4" end="4"/>
                                            </p:txEl>
                                          </p:spTgt>
                                        </p:tgtEl>
                                        <p:attrNameLst>
                                          <p:attrName>style.visibility</p:attrName>
                                        </p:attrNameLst>
                                      </p:cBhvr>
                                      <p:to>
                                        <p:strVal val="visible"/>
                                      </p:to>
                                    </p:set>
                                    <p:anim calcmode="lin" valueType="num">
                                      <p:cBhvr additive="base">
                                        <p:cTn id="27" dur="500"/>
                                        <p:tgtEl>
                                          <p:spTgt spid="182">
                                            <p:txEl>
                                              <p:pRg st="4" end="4"/>
                                            </p:txEl>
                                          </p:spTgt>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86" name="Shape 186"/>
        <p:cNvGrpSpPr/>
        <p:nvPr/>
      </p:nvGrpSpPr>
      <p:grpSpPr>
        <a:xfrm>
          <a:off x="0" y="0"/>
          <a:ext cx="0" cy="0"/>
          <a:chOff x="0" y="0"/>
          <a:chExt cx="0" cy="0"/>
        </a:xfrm>
      </p:grpSpPr>
      <p:sp>
        <p:nvSpPr>
          <p:cNvPr id="187" name="Google Shape;187;p4"/>
          <p:cNvSpPr txBox="1"/>
          <p:nvPr>
            <p:ph type="title"/>
          </p:nvPr>
        </p:nvSpPr>
        <p:spPr>
          <a:xfrm>
            <a:off x="1283900" y="445450"/>
            <a:ext cx="9621000" cy="9117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20000"/>
              <a:buFont typeface="Twentieth Century"/>
              <a:buNone/>
            </a:pPr>
            <a:endParaRPr sz="3000" b="1" i="1">
              <a:solidFill>
                <a:schemeClr val="dk1"/>
              </a:solidFill>
            </a:endParaRPr>
          </a:p>
          <a:p>
            <a:pPr marL="0" lvl="0" indent="0" algn="l" rtl="0">
              <a:lnSpc>
                <a:spcPct val="90000"/>
              </a:lnSpc>
              <a:spcBef>
                <a:spcPts val="0"/>
              </a:spcBef>
              <a:spcAft>
                <a:spcPts val="0"/>
              </a:spcAft>
              <a:buClr>
                <a:schemeClr val="lt1"/>
              </a:buClr>
              <a:buSzPct val="120000"/>
              <a:buFont typeface="Twentieth Century"/>
              <a:buNone/>
            </a:pPr>
            <a:endParaRPr sz="3000" b="1" i="1">
              <a:solidFill>
                <a:schemeClr val="dk1"/>
              </a:solidFill>
            </a:endParaRPr>
          </a:p>
          <a:p>
            <a:pPr marL="0" lvl="0" indent="0" algn="l" rtl="0">
              <a:lnSpc>
                <a:spcPct val="90000"/>
              </a:lnSpc>
              <a:spcBef>
                <a:spcPts val="0"/>
              </a:spcBef>
              <a:spcAft>
                <a:spcPts val="0"/>
              </a:spcAft>
              <a:buClr>
                <a:schemeClr val="lt1"/>
              </a:buClr>
              <a:buSzPct val="120000"/>
              <a:buFont typeface="Twentieth Century"/>
              <a:buNone/>
            </a:pPr>
            <a:r>
              <a:rPr lang="en-US" sz="3000" b="1" i="1" u="none">
                <a:solidFill>
                  <a:schemeClr val="dk1"/>
                </a:solidFill>
              </a:rPr>
              <a:t>ΤΙ </a:t>
            </a:r>
            <a:r>
              <a:rPr lang="en-US" sz="3000" b="1" i="1">
                <a:solidFill>
                  <a:schemeClr val="dk1"/>
                </a:solidFill>
              </a:rPr>
              <a:t>ΕΊΝΑΙ</a:t>
            </a:r>
            <a:r>
              <a:rPr lang="en-US" sz="3000" b="1" i="1" u="none">
                <a:solidFill>
                  <a:schemeClr val="dk1"/>
                </a:solidFill>
              </a:rPr>
              <a:t> ΤΑ </a:t>
            </a:r>
            <a:r>
              <a:rPr lang="en-US" sz="3000" b="1" i="1">
                <a:solidFill>
                  <a:schemeClr val="dk1"/>
                </a:solidFill>
              </a:rPr>
              <a:t>ΜΕΤΑΔΕΔΟΜΈΝΑ</a:t>
            </a:r>
            <a:r>
              <a:rPr lang="en-US" sz="3000" b="1" i="1" u="none">
                <a:solidFill>
                  <a:schemeClr val="dk1"/>
                </a:solidFill>
              </a:rPr>
              <a:t> ΚΑΙ ΣΕ ΤΙ </a:t>
            </a:r>
            <a:r>
              <a:rPr lang="en-US" sz="3000" b="1" i="1">
                <a:solidFill>
                  <a:schemeClr val="dk1"/>
                </a:solidFill>
              </a:rPr>
              <a:t>ΧΡΗΣΙΜΕΎΟΥΝ</a:t>
            </a:r>
            <a:r>
              <a:rPr lang="en-US" sz="3000" b="1" i="1" u="none">
                <a:solidFill>
                  <a:schemeClr val="dk1"/>
                </a:solidFill>
              </a:rPr>
              <a:t> ;</a:t>
            </a:r>
            <a:br>
              <a:rPr lang="en-US" sz="3600" b="0" i="0" u="none">
                <a:solidFill>
                  <a:schemeClr val="lt1"/>
                </a:solidFill>
                <a:latin typeface="Twentieth Century"/>
                <a:ea typeface="Twentieth Century"/>
                <a:cs typeface="Twentieth Century"/>
                <a:sym typeface="Twentieth Century"/>
              </a:rPr>
            </a:br>
            <a:r>
              <a:rPr lang="en-US" sz="3600" b="0" i="1" u="none">
                <a:solidFill>
                  <a:schemeClr val="lt1"/>
                </a:solidFill>
                <a:latin typeface="Twentieth Century"/>
                <a:ea typeface="Twentieth Century"/>
                <a:cs typeface="Twentieth Century"/>
                <a:sym typeface="Twentieth Century"/>
              </a:rPr>
              <a:t> </a:t>
            </a:r>
            <a:br>
              <a:rPr lang="en-US" sz="3600" b="0" i="0" u="none">
                <a:solidFill>
                  <a:schemeClr val="lt1"/>
                </a:solidFill>
                <a:latin typeface="Twentieth Century"/>
                <a:ea typeface="Twentieth Century"/>
                <a:cs typeface="Twentieth Century"/>
                <a:sym typeface="Twentieth Century"/>
              </a:rPr>
            </a:br>
            <a:endParaRPr lang="en-US" sz="3600" b="0" i="0" u="none">
              <a:solidFill>
                <a:schemeClr val="lt1"/>
              </a:solidFill>
              <a:latin typeface="Twentieth Century"/>
              <a:ea typeface="Twentieth Century"/>
              <a:cs typeface="Twentieth Century"/>
              <a:sym typeface="Twentieth Century"/>
            </a:endParaRPr>
          </a:p>
        </p:txBody>
      </p:sp>
      <p:sp>
        <p:nvSpPr>
          <p:cNvPr id="188" name="Google Shape;188;p4"/>
          <p:cNvSpPr txBox="1"/>
          <p:nvPr>
            <p:ph type="body" idx="1"/>
          </p:nvPr>
        </p:nvSpPr>
        <p:spPr>
          <a:xfrm>
            <a:off x="1141400" y="1658150"/>
            <a:ext cx="9906000" cy="4329600"/>
          </a:xfrm>
          <a:prstGeom prst="rect">
            <a:avLst/>
          </a:prstGeom>
          <a:noFill/>
          <a:ln>
            <a:noFill/>
          </a:ln>
        </p:spPr>
        <p:txBody>
          <a:bodyPr spcFirstLastPara="1" wrap="square" lIns="91425" tIns="45700" rIns="91425" bIns="45700" anchor="t" anchorCtr="0">
            <a:noAutofit/>
          </a:bodyPr>
          <a:lstStyle/>
          <a:p>
            <a:pPr marL="228600" marR="0" lvl="0" indent="-247650" algn="just" rtl="0">
              <a:lnSpc>
                <a:spcPct val="90000"/>
              </a:lnSpc>
              <a:spcBef>
                <a:spcPts val="0"/>
              </a:spcBef>
              <a:spcAft>
                <a:spcPts val="0"/>
              </a:spcAft>
              <a:buClr>
                <a:schemeClr val="dk1"/>
              </a:buClr>
              <a:buSzPts val="2798"/>
              <a:buChar char="•"/>
            </a:pPr>
            <a:r>
              <a:rPr lang="en-US" sz="2335" b="1" i="0" u="none">
                <a:solidFill>
                  <a:schemeClr val="dk1"/>
                </a:solidFill>
              </a:rPr>
              <a:t>Τα μεταδεδομένα είναι η δομημένη γνώση που έχουμε για την πληροφορία που συλλέγουμε.</a:t>
            </a:r>
            <a:endParaRPr sz="2335" b="1" i="0" u="none">
              <a:solidFill>
                <a:schemeClr val="dk1"/>
              </a:solidFill>
            </a:endParaRPr>
          </a:p>
          <a:p>
            <a:pPr marL="228600" marR="0" lvl="0" indent="0" algn="just" rtl="0">
              <a:lnSpc>
                <a:spcPct val="90000"/>
              </a:lnSpc>
              <a:spcBef>
                <a:spcPts val="0"/>
              </a:spcBef>
              <a:spcAft>
                <a:spcPts val="0"/>
              </a:spcAft>
              <a:buNone/>
            </a:pPr>
            <a:endParaRPr sz="2335" b="1">
              <a:solidFill>
                <a:schemeClr val="dk1"/>
              </a:solidFill>
            </a:endParaRPr>
          </a:p>
          <a:p>
            <a:pPr marL="228600" marR="0" lvl="0" indent="-247650" algn="just" rtl="0">
              <a:lnSpc>
                <a:spcPct val="90000"/>
              </a:lnSpc>
              <a:spcBef>
                <a:spcPts val="1000"/>
              </a:spcBef>
              <a:spcAft>
                <a:spcPts val="0"/>
              </a:spcAft>
              <a:buClr>
                <a:schemeClr val="dk1"/>
              </a:buClr>
              <a:buSzPts val="2798"/>
              <a:buChar char="•"/>
            </a:pPr>
            <a:r>
              <a:rPr lang="en-US" sz="2335" b="1" i="0" u="none">
                <a:solidFill>
                  <a:schemeClr val="dk1"/>
                </a:solidFill>
              </a:rPr>
              <a:t>Ένας σημαντικός λόγος για τη δημιουργία των μεταδεδομένων είναι ο τεράστιος όγκος δεδομένων που έχει δημιουργηθεί και το πόσο δύσκολη είναι η εύρεση κάποιου αντικειμένου το οποίο δεν γνωρίζουμε πού βρίσκεται. Γι’ αυτόν τον λόγο δημιουργήθηκαν, για να διευκολύνουν την εύρεση, εντοπισμό και ταυτοποίηση των πόρων ή οντοτήτων (εξυπηρετητές ή βιβλιοθήκες) που περιέχουν τις πληροφορίες τις οποίες αναζητούμε. Τα μεταδεδομένα δεν είναι κάτι καινούριο, όμως υπάρχουν από τότε που ο άνθρωπος άρχισε να οργανώνεται.</a:t>
            </a:r>
            <a:endParaRPr sz="2705" b="1">
              <a:solidFill>
                <a:schemeClr val="dk1"/>
              </a:solidFill>
            </a:endParaRPr>
          </a:p>
          <a:p>
            <a:pPr marL="228600" marR="0" lvl="0" indent="-69850" algn="l" rtl="0">
              <a:lnSpc>
                <a:spcPct val="100000"/>
              </a:lnSpc>
              <a:spcBef>
                <a:spcPts val="1000"/>
              </a:spcBef>
              <a:spcAft>
                <a:spcPts val="0"/>
              </a:spcAft>
              <a:buClr>
                <a:schemeClr val="lt1"/>
              </a:buClr>
              <a:buSzPts val="2313"/>
              <a:buFont typeface="Arial" panose="020B0604020202020204"/>
              <a:buNone/>
            </a:pPr>
            <a:endParaRPr sz="1850" b="0" i="0" u="none">
              <a:solidFill>
                <a:schemeClr val="lt1"/>
              </a:solidFill>
              <a:latin typeface="Twentieth Century"/>
              <a:ea typeface="Twentieth Century"/>
              <a:cs typeface="Twentieth Century"/>
              <a:sym typeface="Twentieth Century"/>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3750"/>
                                  </p:stCondLst>
                                  <p:childTnLst>
                                    <p:set>
                                      <p:cBhvr>
                                        <p:cTn id="6" dur="1" fill="hold">
                                          <p:stCondLst>
                                            <p:cond delay="0"/>
                                          </p:stCondLst>
                                        </p:cTn>
                                        <p:tgtEl>
                                          <p:spTgt spid="188">
                                            <p:txEl>
                                              <p:pRg st="0" end="0"/>
                                            </p:txEl>
                                          </p:spTgt>
                                        </p:tgtEl>
                                        <p:attrNameLst>
                                          <p:attrName>style.visibility</p:attrName>
                                        </p:attrNameLst>
                                      </p:cBhvr>
                                      <p:to>
                                        <p:strVal val="visible"/>
                                      </p:to>
                                    </p:set>
                                    <p:anim calcmode="lin" valueType="num">
                                      <p:cBhvr additive="base">
                                        <p:cTn id="7" dur="500"/>
                                        <p:tgtEl>
                                          <p:spTgt spid="188">
                                            <p:txEl>
                                              <p:pRg st="0" end="0"/>
                                            </p:txEl>
                                          </p:spTgt>
                                        </p:tgtEl>
                                        <p:attrNameLst>
                                          <p:attrName>ppt_y</p:attrName>
                                        </p:attrNameLst>
                                      </p:cBhvr>
                                      <p:tavLst>
                                        <p:tav tm="0" fmla="">
                                          <p:val>
                                            <p:strVal val="#ppt_y+1"/>
                                          </p:val>
                                        </p:tav>
                                        <p:tav tm="100000" fmla="">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3750"/>
                                  </p:stCondLst>
                                  <p:childTnLst>
                                    <p:set>
                                      <p:cBhvr>
                                        <p:cTn id="11" dur="1" fill="hold">
                                          <p:stCondLst>
                                            <p:cond delay="0"/>
                                          </p:stCondLst>
                                        </p:cTn>
                                        <p:tgtEl>
                                          <p:spTgt spid="188">
                                            <p:txEl>
                                              <p:pRg st="1" end="1"/>
                                            </p:txEl>
                                          </p:spTgt>
                                        </p:tgtEl>
                                        <p:attrNameLst>
                                          <p:attrName>style.visibility</p:attrName>
                                        </p:attrNameLst>
                                      </p:cBhvr>
                                      <p:to>
                                        <p:strVal val="visible"/>
                                      </p:to>
                                    </p:set>
                                    <p:anim calcmode="lin" valueType="num">
                                      <p:cBhvr additive="base">
                                        <p:cTn id="12" dur="500"/>
                                        <p:tgtEl>
                                          <p:spTgt spid="188">
                                            <p:txEl>
                                              <p:pRg st="1" end="1"/>
                                            </p:txEl>
                                          </p:spTgt>
                                        </p:tgtEl>
                                        <p:attrNameLst>
                                          <p:attrName>ppt_y</p:attrName>
                                        </p:attrNameLst>
                                      </p:cBhvr>
                                      <p:tavLst>
                                        <p:tav tm="0" fmla="">
                                          <p:val>
                                            <p:strVal val="#ppt_y+1"/>
                                          </p:val>
                                        </p:tav>
                                        <p:tav tm="100000" fmla="">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3750"/>
                                  </p:stCondLst>
                                  <p:childTnLst>
                                    <p:set>
                                      <p:cBhvr>
                                        <p:cTn id="16" dur="1" fill="hold">
                                          <p:stCondLst>
                                            <p:cond delay="0"/>
                                          </p:stCondLst>
                                        </p:cTn>
                                        <p:tgtEl>
                                          <p:spTgt spid="188">
                                            <p:txEl>
                                              <p:pRg st="2" end="2"/>
                                            </p:txEl>
                                          </p:spTgt>
                                        </p:tgtEl>
                                        <p:attrNameLst>
                                          <p:attrName>style.visibility</p:attrName>
                                        </p:attrNameLst>
                                      </p:cBhvr>
                                      <p:to>
                                        <p:strVal val="visible"/>
                                      </p:to>
                                    </p:set>
                                    <p:anim calcmode="lin" valueType="num">
                                      <p:cBhvr additive="base">
                                        <p:cTn id="17" dur="500"/>
                                        <p:tgtEl>
                                          <p:spTgt spid="188">
                                            <p:txEl>
                                              <p:pRg st="2" end="2"/>
                                            </p:txEl>
                                          </p:spTgt>
                                        </p:tgtEl>
                                        <p:attrNameLst>
                                          <p:attrName>ppt_y</p:attrName>
                                        </p:attrNameLst>
                                      </p:cBhvr>
                                      <p:tavLst>
                                        <p:tav tm="0" fmla="">
                                          <p:val>
                                            <p:strVal val="#ppt_y+1"/>
                                          </p:val>
                                        </p:tav>
                                        <p:tav tm="100000" fmla="">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3750"/>
                                  </p:stCondLst>
                                  <p:childTnLst>
                                    <p:set>
                                      <p:cBhvr>
                                        <p:cTn id="21" dur="1" fill="hold">
                                          <p:stCondLst>
                                            <p:cond delay="0"/>
                                          </p:stCondLst>
                                        </p:cTn>
                                        <p:tgtEl>
                                          <p:spTgt spid="188">
                                            <p:txEl>
                                              <p:pRg st="3" end="3"/>
                                            </p:txEl>
                                          </p:spTgt>
                                        </p:tgtEl>
                                        <p:attrNameLst>
                                          <p:attrName>style.visibility</p:attrName>
                                        </p:attrNameLst>
                                      </p:cBhvr>
                                      <p:to>
                                        <p:strVal val="visible"/>
                                      </p:to>
                                    </p:set>
                                    <p:anim calcmode="lin" valueType="num">
                                      <p:cBhvr additive="base">
                                        <p:cTn id="22" dur="500"/>
                                        <p:tgtEl>
                                          <p:spTgt spid="188">
                                            <p:txEl>
                                              <p:pRg st="3" end="3"/>
                                            </p:txEl>
                                          </p:spTgt>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92" name="Shape 192"/>
        <p:cNvGrpSpPr/>
        <p:nvPr/>
      </p:nvGrpSpPr>
      <p:grpSpPr>
        <a:xfrm>
          <a:off x="0" y="0"/>
          <a:ext cx="0" cy="0"/>
          <a:chOff x="0" y="0"/>
          <a:chExt cx="0" cy="0"/>
        </a:xfrm>
      </p:grpSpPr>
      <p:sp>
        <p:nvSpPr>
          <p:cNvPr id="193" name="Google Shape;193;p5"/>
          <p:cNvSpPr txBox="1"/>
          <p:nvPr>
            <p:ph type="title"/>
          </p:nvPr>
        </p:nvSpPr>
        <p:spPr>
          <a:xfrm>
            <a:off x="2043000" y="567325"/>
            <a:ext cx="8106000" cy="1069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Arial" panose="020B0604020202020204"/>
              <a:buNone/>
            </a:pPr>
            <a:r>
              <a:rPr lang="en-US" sz="2700" b="0" i="1" u="none">
                <a:solidFill>
                  <a:schemeClr val="dk1"/>
                </a:solidFill>
                <a:latin typeface="Arial" panose="020B0604020202020204"/>
                <a:ea typeface="Arial" panose="020B0604020202020204"/>
                <a:cs typeface="Arial" panose="020B0604020202020204"/>
                <a:sym typeface="Arial" panose="020B0604020202020204"/>
              </a:rPr>
              <a:t>ΚΙΝΔΥΝΟΙ ΚΑΙ ΟΡΘΗ ΧΡΗΣΗ ΜΕΤΑΔΕΔΟΜΕΝΩΝ</a:t>
            </a:r>
            <a:endParaRPr sz="2700">
              <a:solidFill>
                <a:schemeClr val="dk1"/>
              </a:solidFill>
            </a:endParaRPr>
          </a:p>
        </p:txBody>
      </p:sp>
      <p:sp>
        <p:nvSpPr>
          <p:cNvPr id="194" name="Google Shape;194;p5"/>
          <p:cNvSpPr txBox="1"/>
          <p:nvPr>
            <p:ph type="body" idx="1"/>
          </p:nvPr>
        </p:nvSpPr>
        <p:spPr>
          <a:xfrm>
            <a:off x="1193212" y="1835087"/>
            <a:ext cx="9906000" cy="4341900"/>
          </a:xfrm>
          <a:prstGeom prst="rect">
            <a:avLst/>
          </a:prstGeom>
          <a:noFill/>
          <a:ln>
            <a:noFill/>
          </a:ln>
        </p:spPr>
        <p:txBody>
          <a:bodyPr spcFirstLastPara="1" wrap="square" lIns="91425" tIns="45700" rIns="91425" bIns="45700" anchor="t" anchorCtr="0">
            <a:normAutofit fontScale="92500" lnSpcReduction="20000"/>
          </a:bodyPr>
          <a:lstStyle/>
          <a:p>
            <a:pPr marL="228600" marR="0" lvl="0" indent="-227965" algn="just" rtl="0">
              <a:lnSpc>
                <a:spcPct val="120000"/>
              </a:lnSpc>
              <a:spcBef>
                <a:spcPts val="0"/>
              </a:spcBef>
              <a:spcAft>
                <a:spcPts val="0"/>
              </a:spcAft>
              <a:buClr>
                <a:schemeClr val="dk1"/>
              </a:buClr>
              <a:buSzPct val="123000"/>
              <a:buChar char="•"/>
            </a:pPr>
            <a:r>
              <a:rPr lang="en-US" sz="2410" b="1" i="0" u="none">
                <a:solidFill>
                  <a:schemeClr val="dk1"/>
                </a:solidFill>
              </a:rPr>
              <a:t>Τα μεταδεδομένα, αν και πολύ χρήσιμα σε όλο το φάσμα της ψηφιακής πληροφορίας, μπορεί λόγω της ευαίσθητης φύσης τους να αποτελέσουν σοβαρή απειλή της ιδιωτικότητας ή της ανωνυμίας. </a:t>
            </a:r>
            <a:endParaRPr sz="2610" b="1">
              <a:solidFill>
                <a:schemeClr val="dk1"/>
              </a:solidFill>
            </a:endParaRPr>
          </a:p>
          <a:p>
            <a:pPr marL="228600" marR="0" lvl="0" indent="-227965" algn="just" rtl="0">
              <a:lnSpc>
                <a:spcPct val="120000"/>
              </a:lnSpc>
              <a:spcBef>
                <a:spcPts val="1000"/>
              </a:spcBef>
              <a:spcAft>
                <a:spcPts val="0"/>
              </a:spcAft>
              <a:buClr>
                <a:schemeClr val="dk1"/>
              </a:buClr>
              <a:buSzPct val="123000"/>
              <a:buChar char="•"/>
            </a:pPr>
            <a:r>
              <a:rPr lang="en-US" sz="2410" b="1" i="0" u="none">
                <a:solidFill>
                  <a:schemeClr val="dk1"/>
                </a:solidFill>
              </a:rPr>
              <a:t>Τίθεται σοβαρό ζήτημα για την μη ορθή χρήση τους και την εκμετάλλευση από φορείς ή πρόσωπα που εκμεταλλεύονται αυτού του είδους τις πληροφορίες. </a:t>
            </a:r>
            <a:endParaRPr sz="2610" b="1">
              <a:solidFill>
                <a:schemeClr val="dk1"/>
              </a:solidFill>
            </a:endParaRPr>
          </a:p>
          <a:p>
            <a:pPr marL="228600" marR="0" lvl="0" indent="-227965" algn="just" rtl="0">
              <a:lnSpc>
                <a:spcPct val="120000"/>
              </a:lnSpc>
              <a:spcBef>
                <a:spcPts val="1000"/>
              </a:spcBef>
              <a:spcAft>
                <a:spcPts val="0"/>
              </a:spcAft>
              <a:buClr>
                <a:schemeClr val="dk1"/>
              </a:buClr>
              <a:buSzPct val="123000"/>
              <a:buChar char="•"/>
            </a:pPr>
            <a:r>
              <a:rPr lang="en-US" sz="2410" b="1" i="0" u="none">
                <a:solidFill>
                  <a:schemeClr val="dk1"/>
                </a:solidFill>
              </a:rPr>
              <a:t>Το ζήτημα έχει μεγάλη βαρύτητα μετά από τις πρόσφατες ανακαλύψεις πως υπηρεσίες παρακολουθούν ανά τον κόσμο και συγκρατούν στοιχεία μέσα από τα μεταδεδομένα των αναζητήσεων ή της επισκεψιμότητας σε ιστοτόπους.</a:t>
            </a:r>
            <a:endParaRPr sz="2610" b="1">
              <a:solidFill>
                <a:schemeClr val="dk1"/>
              </a:solidFill>
            </a:endParaRPr>
          </a:p>
          <a:p>
            <a:pPr marL="228600" marR="0" lvl="0" indent="-53975" algn="l" rtl="0">
              <a:lnSpc>
                <a:spcPct val="120000"/>
              </a:lnSpc>
              <a:spcBef>
                <a:spcPts val="1000"/>
              </a:spcBef>
              <a:spcAft>
                <a:spcPts val="0"/>
              </a:spcAft>
              <a:buClr>
                <a:schemeClr val="lt1"/>
              </a:buClr>
              <a:buSzPct val="125000"/>
              <a:buFont typeface="Arial" panose="020B0604020202020204"/>
              <a:buNone/>
            </a:pPr>
            <a:endParaRPr sz="2200" b="0" i="0" u="none">
              <a:solidFill>
                <a:schemeClr val="lt1"/>
              </a:solidFill>
              <a:latin typeface="Twentieth Century"/>
              <a:ea typeface="Twentieth Century"/>
              <a:cs typeface="Twentieth Century"/>
              <a:sym typeface="Twentieth Century"/>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98" name="Shape 198"/>
        <p:cNvGrpSpPr/>
        <p:nvPr/>
      </p:nvGrpSpPr>
      <p:grpSpPr>
        <a:xfrm>
          <a:off x="0" y="0"/>
          <a:ext cx="0" cy="0"/>
          <a:chOff x="0" y="0"/>
          <a:chExt cx="0" cy="0"/>
        </a:xfrm>
      </p:grpSpPr>
      <p:sp>
        <p:nvSpPr>
          <p:cNvPr id="199" name="Google Shape;199;p6"/>
          <p:cNvSpPr txBox="1"/>
          <p:nvPr>
            <p:ph type="title"/>
          </p:nvPr>
        </p:nvSpPr>
        <p:spPr>
          <a:xfrm>
            <a:off x="2850000" y="422325"/>
            <a:ext cx="5634300" cy="6861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18000"/>
              <a:buFont typeface="Twentieth Century"/>
              <a:buNone/>
            </a:pPr>
            <a:endParaRPr sz="3045" i="1">
              <a:solidFill>
                <a:schemeClr val="dk1"/>
              </a:solidFill>
            </a:endParaRPr>
          </a:p>
          <a:p>
            <a:pPr marL="0" lvl="0" indent="0" algn="l" rtl="0">
              <a:lnSpc>
                <a:spcPct val="90000"/>
              </a:lnSpc>
              <a:spcBef>
                <a:spcPts val="0"/>
              </a:spcBef>
              <a:spcAft>
                <a:spcPts val="0"/>
              </a:spcAft>
              <a:buClr>
                <a:schemeClr val="lt1"/>
              </a:buClr>
              <a:buSzPct val="118000"/>
              <a:buFont typeface="Twentieth Century"/>
              <a:buNone/>
            </a:pPr>
            <a:r>
              <a:rPr lang="en-US" sz="3045" u="none">
                <a:solidFill>
                  <a:schemeClr val="dk1"/>
                </a:solidFill>
              </a:rPr>
              <a:t>ΛΕΙΤΟΥΡΓΙΕΣ ΜΕΤΑΔΕΔΟΜΕΝΩΝ</a:t>
            </a:r>
            <a:br>
              <a:rPr lang="en-US" sz="3600" b="0" i="0" u="none">
                <a:solidFill>
                  <a:schemeClr val="lt1"/>
                </a:solidFill>
                <a:latin typeface="Twentieth Century"/>
                <a:ea typeface="Twentieth Century"/>
                <a:cs typeface="Twentieth Century"/>
                <a:sym typeface="Twentieth Century"/>
              </a:rPr>
            </a:br>
            <a:endParaRPr lang="en-US" sz="3600" b="0" i="0" u="none">
              <a:solidFill>
                <a:schemeClr val="lt1"/>
              </a:solidFill>
              <a:latin typeface="Twentieth Century"/>
              <a:ea typeface="Twentieth Century"/>
              <a:cs typeface="Twentieth Century"/>
              <a:sym typeface="Twentieth Century"/>
            </a:endParaRPr>
          </a:p>
        </p:txBody>
      </p:sp>
      <p:sp>
        <p:nvSpPr>
          <p:cNvPr id="200" name="Google Shape;200;p6"/>
          <p:cNvSpPr txBox="1"/>
          <p:nvPr>
            <p:ph type="body" idx="1"/>
          </p:nvPr>
        </p:nvSpPr>
        <p:spPr>
          <a:xfrm>
            <a:off x="1143000" y="1472496"/>
            <a:ext cx="10190400" cy="4629300"/>
          </a:xfrm>
          <a:prstGeom prst="rect">
            <a:avLst/>
          </a:prstGeom>
          <a:noFill/>
          <a:ln>
            <a:noFill/>
          </a:ln>
        </p:spPr>
        <p:txBody>
          <a:bodyPr spcFirstLastPara="1" wrap="square" lIns="91425" tIns="45700" rIns="91425" bIns="45700" anchor="t" anchorCtr="0">
            <a:normAutofit fontScale="85000"/>
          </a:bodyPr>
          <a:lstStyle/>
          <a:p>
            <a:pPr marL="0" marR="0" lvl="0" indent="0" algn="l" rtl="0">
              <a:lnSpc>
                <a:spcPct val="110000"/>
              </a:lnSpc>
              <a:spcBef>
                <a:spcPts val="0"/>
              </a:spcBef>
              <a:spcAft>
                <a:spcPts val="0"/>
              </a:spcAft>
              <a:buClr>
                <a:schemeClr val="lt1"/>
              </a:buClr>
              <a:buSzPct val="125000"/>
              <a:buFont typeface="Arial" panose="020B0604020202020204"/>
              <a:buNone/>
            </a:pPr>
            <a:endParaRPr sz="2400" b="1" i="0" u="none">
              <a:solidFill>
                <a:schemeClr val="lt1"/>
              </a:solidFill>
            </a:endParaRPr>
          </a:p>
          <a:p>
            <a:pPr marL="0" marR="0" lvl="0" indent="0" algn="l" rtl="0">
              <a:lnSpc>
                <a:spcPct val="110000"/>
              </a:lnSpc>
              <a:spcBef>
                <a:spcPts val="1000"/>
              </a:spcBef>
              <a:spcAft>
                <a:spcPts val="0"/>
              </a:spcAft>
              <a:buClr>
                <a:schemeClr val="lt1"/>
              </a:buClr>
              <a:buSzPct val="125000"/>
              <a:buFont typeface="Arial" panose="020B0604020202020204"/>
              <a:buNone/>
            </a:pPr>
            <a:r>
              <a:rPr lang="en-US" sz="2400" b="1" i="0" u="none">
                <a:solidFill>
                  <a:schemeClr val="dk1"/>
                </a:solidFill>
              </a:rPr>
              <a:t>Τα μεταδεδομένα έχουν τρεις βασικές λειτουργίες :</a:t>
            </a:r>
            <a:endParaRPr sz="2400" b="1" i="0" u="none">
              <a:solidFill>
                <a:schemeClr val="dk1"/>
              </a:solidFill>
            </a:endParaRPr>
          </a:p>
          <a:p>
            <a:pPr marL="0" marR="0" lvl="0" indent="0" algn="l" rtl="0">
              <a:lnSpc>
                <a:spcPct val="110000"/>
              </a:lnSpc>
              <a:spcBef>
                <a:spcPts val="1000"/>
              </a:spcBef>
              <a:spcAft>
                <a:spcPts val="0"/>
              </a:spcAft>
              <a:buClr>
                <a:schemeClr val="lt1"/>
              </a:buClr>
              <a:buSzPct val="125000"/>
              <a:buFont typeface="Arial" panose="020B0604020202020204"/>
              <a:buNone/>
            </a:pPr>
            <a:endParaRPr b="1">
              <a:solidFill>
                <a:schemeClr val="dk1"/>
              </a:solidFill>
            </a:endParaRPr>
          </a:p>
          <a:p>
            <a:pPr marL="0" marR="0" lvl="0" indent="-161925" algn="l" rtl="0">
              <a:lnSpc>
                <a:spcPct val="110000"/>
              </a:lnSpc>
              <a:spcBef>
                <a:spcPts val="1000"/>
              </a:spcBef>
              <a:spcAft>
                <a:spcPts val="0"/>
              </a:spcAft>
              <a:buClr>
                <a:schemeClr val="dk1"/>
              </a:buClr>
              <a:buSzPct val="125000"/>
              <a:buChar char="•"/>
            </a:pPr>
            <a:r>
              <a:rPr lang="en-US" sz="2400" b="1" i="0" u="none">
                <a:solidFill>
                  <a:schemeClr val="dk1"/>
                </a:solidFill>
              </a:rPr>
              <a:t>Αναπαριστούν πληροφοριακές οντότητες στα συστήματα πρόσβασης στην πληροφόρηση.</a:t>
            </a:r>
            <a:endParaRPr sz="2400" b="1" i="0" u="none">
              <a:solidFill>
                <a:schemeClr val="dk1"/>
              </a:solidFill>
            </a:endParaRPr>
          </a:p>
          <a:p>
            <a:pPr marL="228600" marR="0" lvl="0" indent="0" algn="l" rtl="0">
              <a:lnSpc>
                <a:spcPct val="110000"/>
              </a:lnSpc>
              <a:spcBef>
                <a:spcPts val="1000"/>
              </a:spcBef>
              <a:spcAft>
                <a:spcPts val="0"/>
              </a:spcAft>
              <a:buNone/>
            </a:pPr>
            <a:endParaRPr b="1">
              <a:solidFill>
                <a:schemeClr val="dk1"/>
              </a:solidFill>
            </a:endParaRPr>
          </a:p>
          <a:p>
            <a:pPr marL="0" marR="0" lvl="0" indent="-161925" algn="l" rtl="0">
              <a:lnSpc>
                <a:spcPct val="110000"/>
              </a:lnSpc>
              <a:spcBef>
                <a:spcPts val="1000"/>
              </a:spcBef>
              <a:spcAft>
                <a:spcPts val="0"/>
              </a:spcAft>
              <a:buClr>
                <a:schemeClr val="dk1"/>
              </a:buClr>
              <a:buSzPct val="125000"/>
              <a:buChar char="•"/>
            </a:pPr>
            <a:r>
              <a:rPr lang="en-US" sz="2400" b="1" i="0" u="none">
                <a:solidFill>
                  <a:schemeClr val="dk1"/>
                </a:solidFill>
              </a:rPr>
              <a:t>Εξυπηρετούν την δόμηση συστήματος.</a:t>
            </a:r>
            <a:endParaRPr sz="2400" b="1" i="0" u="none">
              <a:solidFill>
                <a:schemeClr val="dk1"/>
              </a:solidFill>
            </a:endParaRPr>
          </a:p>
          <a:p>
            <a:pPr marL="228600" marR="0" lvl="0" indent="0" algn="l" rtl="0">
              <a:lnSpc>
                <a:spcPct val="110000"/>
              </a:lnSpc>
              <a:spcBef>
                <a:spcPts val="1000"/>
              </a:spcBef>
              <a:spcAft>
                <a:spcPts val="0"/>
              </a:spcAft>
              <a:buNone/>
            </a:pPr>
            <a:endParaRPr b="1">
              <a:solidFill>
                <a:schemeClr val="dk1"/>
              </a:solidFill>
            </a:endParaRPr>
          </a:p>
          <a:p>
            <a:pPr marL="0" marR="0" lvl="0" indent="-161925" algn="l" rtl="0">
              <a:lnSpc>
                <a:spcPct val="110000"/>
              </a:lnSpc>
              <a:spcBef>
                <a:spcPts val="1000"/>
              </a:spcBef>
              <a:spcAft>
                <a:spcPts val="0"/>
              </a:spcAft>
              <a:buClr>
                <a:schemeClr val="dk1"/>
              </a:buClr>
              <a:buSzPct val="125000"/>
              <a:buChar char="•"/>
            </a:pPr>
            <a:r>
              <a:rPr lang="en-US" sz="2400" b="1" i="0" u="none">
                <a:solidFill>
                  <a:schemeClr val="dk1"/>
                </a:solidFill>
              </a:rPr>
              <a:t>Εμφανίζουν συγκεκριμένα αποτελέσματα έτσι ώστε να είναι κατανοητά και ευανάγνωστα.</a:t>
            </a:r>
            <a:endParaRPr b="1">
              <a:solidFill>
                <a:schemeClr val="dk1"/>
              </a:solidFill>
            </a:endParaRPr>
          </a:p>
          <a:p>
            <a:pPr marL="228600" marR="0" lvl="0" indent="-38100" algn="l" rtl="0">
              <a:lnSpc>
                <a:spcPct val="120000"/>
              </a:lnSpc>
              <a:spcBef>
                <a:spcPts val="1000"/>
              </a:spcBef>
              <a:spcAft>
                <a:spcPts val="0"/>
              </a:spcAft>
              <a:buClr>
                <a:schemeClr val="lt1"/>
              </a:buClr>
              <a:buSzPct val="125000"/>
              <a:buFont typeface="Arial" panose="020B0604020202020204"/>
              <a:buNone/>
            </a:pPr>
            <a:endParaRPr sz="2400" b="0" i="0" u="none">
              <a:solidFill>
                <a:schemeClr val="lt1"/>
              </a:solidFill>
              <a:latin typeface="Twentieth Century"/>
              <a:ea typeface="Twentieth Century"/>
              <a:cs typeface="Twentieth Century"/>
              <a:sym typeface="Twentieth Century"/>
            </a:endParaRP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04" name="Shape 204"/>
        <p:cNvGrpSpPr/>
        <p:nvPr/>
      </p:nvGrpSpPr>
      <p:grpSpPr>
        <a:xfrm>
          <a:off x="0" y="0"/>
          <a:ext cx="0" cy="0"/>
          <a:chOff x="0" y="0"/>
          <a:chExt cx="0" cy="0"/>
        </a:xfrm>
      </p:grpSpPr>
      <p:sp>
        <p:nvSpPr>
          <p:cNvPr id="205" name="Google Shape;205;p7"/>
          <p:cNvSpPr txBox="1"/>
          <p:nvPr>
            <p:ph type="title"/>
          </p:nvPr>
        </p:nvSpPr>
        <p:spPr>
          <a:xfrm>
            <a:off x="3990600" y="411950"/>
            <a:ext cx="4210800" cy="882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18000"/>
              <a:buFont typeface="Arial" panose="020B0604020202020204"/>
              <a:buNone/>
            </a:pPr>
            <a:endParaRPr sz="2740" i="1">
              <a:solidFill>
                <a:schemeClr val="dk1"/>
              </a:solidFill>
              <a:latin typeface="Arial" panose="020B0604020202020204"/>
              <a:ea typeface="Arial" panose="020B0604020202020204"/>
              <a:cs typeface="Arial" panose="020B0604020202020204"/>
              <a:sym typeface="Arial" panose="020B0604020202020204"/>
            </a:endParaRPr>
          </a:p>
          <a:p>
            <a:pPr marL="0" lvl="0" indent="0" algn="l" rtl="0">
              <a:lnSpc>
                <a:spcPct val="90000"/>
              </a:lnSpc>
              <a:spcBef>
                <a:spcPts val="0"/>
              </a:spcBef>
              <a:spcAft>
                <a:spcPts val="0"/>
              </a:spcAft>
              <a:buClr>
                <a:schemeClr val="lt1"/>
              </a:buClr>
              <a:buSzPct val="118000"/>
              <a:buFont typeface="Arial" panose="020B0604020202020204"/>
              <a:buNone/>
            </a:pPr>
            <a:r>
              <a:rPr lang="en-US" sz="2740" b="0" i="1" u="none">
                <a:solidFill>
                  <a:schemeClr val="dk1"/>
                </a:solidFill>
                <a:latin typeface="Arial" panose="020B0604020202020204"/>
                <a:ea typeface="Arial" panose="020B0604020202020204"/>
                <a:cs typeface="Arial" panose="020B0604020202020204"/>
                <a:sym typeface="Arial" panose="020B0604020202020204"/>
              </a:rPr>
              <a:t>ΤΥΠΟΙ ΜΕΤΑΔΕΔΟΜΕΝΩΝ</a:t>
            </a:r>
            <a:br>
              <a:rPr lang="en-US" sz="2740" b="0" i="0" u="none">
                <a:solidFill>
                  <a:schemeClr val="lt1"/>
                </a:solidFill>
                <a:latin typeface="Twentieth Century"/>
                <a:ea typeface="Twentieth Century"/>
                <a:cs typeface="Twentieth Century"/>
                <a:sym typeface="Twentieth Century"/>
              </a:rPr>
            </a:br>
            <a:endParaRPr sz="2740"/>
          </a:p>
        </p:txBody>
      </p:sp>
      <p:sp>
        <p:nvSpPr>
          <p:cNvPr id="206" name="Google Shape;206;p7"/>
          <p:cNvSpPr txBox="1"/>
          <p:nvPr>
            <p:ph type="body" idx="1"/>
          </p:nvPr>
        </p:nvSpPr>
        <p:spPr>
          <a:xfrm>
            <a:off x="994525" y="1854350"/>
            <a:ext cx="10053000" cy="3936900"/>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l" rtl="0">
              <a:lnSpc>
                <a:spcPct val="120000"/>
              </a:lnSpc>
              <a:spcBef>
                <a:spcPts val="0"/>
              </a:spcBef>
              <a:spcAft>
                <a:spcPts val="0"/>
              </a:spcAft>
              <a:buClr>
                <a:schemeClr val="lt1"/>
              </a:buClr>
              <a:buSzPct val="114000"/>
              <a:buFont typeface="Arial" panose="020B0604020202020204"/>
              <a:buNone/>
            </a:pPr>
            <a:endParaRPr sz="2635" b="1" i="0" u="none">
              <a:solidFill>
                <a:schemeClr val="dk1"/>
              </a:solidFill>
            </a:endParaRPr>
          </a:p>
          <a:p>
            <a:pPr marL="0" marR="0" lvl="0" indent="0" algn="ctr" rtl="0">
              <a:lnSpc>
                <a:spcPct val="120000"/>
              </a:lnSpc>
              <a:spcBef>
                <a:spcPts val="1000"/>
              </a:spcBef>
              <a:spcAft>
                <a:spcPts val="0"/>
              </a:spcAft>
              <a:buClr>
                <a:schemeClr val="lt1"/>
              </a:buClr>
              <a:buSzPct val="104000"/>
              <a:buFont typeface="Arial" panose="020B0604020202020204"/>
              <a:buNone/>
            </a:pPr>
            <a:r>
              <a:rPr lang="en-US" sz="2895" b="1" i="0" u="none">
                <a:solidFill>
                  <a:schemeClr val="dk1"/>
                </a:solidFill>
              </a:rPr>
              <a:t>Υπάρχουν 4 βασικοί τύποι μεταδεδομένων:</a:t>
            </a:r>
            <a:endParaRPr sz="2895" b="1" i="0" u="none">
              <a:solidFill>
                <a:schemeClr val="dk1"/>
              </a:solidFill>
            </a:endParaRPr>
          </a:p>
          <a:p>
            <a:pPr marL="0" marR="0" lvl="0" indent="0" algn="ctr" rtl="0">
              <a:lnSpc>
                <a:spcPct val="120000"/>
              </a:lnSpc>
              <a:spcBef>
                <a:spcPts val="1000"/>
              </a:spcBef>
              <a:spcAft>
                <a:spcPts val="0"/>
              </a:spcAft>
              <a:buClr>
                <a:schemeClr val="lt1"/>
              </a:buClr>
              <a:buSzPct val="114000"/>
              <a:buFont typeface="Arial" panose="020B0604020202020204"/>
              <a:buNone/>
            </a:pPr>
            <a:endParaRPr sz="2635" b="1">
              <a:solidFill>
                <a:schemeClr val="dk1"/>
              </a:solidFill>
            </a:endParaRPr>
          </a:p>
          <a:p>
            <a:pPr marL="0" marR="0" lvl="0" indent="-172085" algn="ctr" rtl="0">
              <a:lnSpc>
                <a:spcPct val="120000"/>
              </a:lnSpc>
              <a:spcBef>
                <a:spcPts val="1000"/>
              </a:spcBef>
              <a:spcAft>
                <a:spcPts val="0"/>
              </a:spcAft>
              <a:buClr>
                <a:schemeClr val="dk1"/>
              </a:buClr>
              <a:buSzPct val="121000"/>
              <a:buChar char="•"/>
            </a:pPr>
            <a:r>
              <a:rPr lang="en-US" sz="2895" b="1" i="0" u="none">
                <a:solidFill>
                  <a:schemeClr val="dk1"/>
                </a:solidFill>
              </a:rPr>
              <a:t>Περιγραφικά (Descriptive Metadata)</a:t>
            </a:r>
            <a:endParaRPr sz="2895" b="1">
              <a:solidFill>
                <a:schemeClr val="dk1"/>
              </a:solidFill>
            </a:endParaRPr>
          </a:p>
          <a:p>
            <a:pPr marL="0" marR="0" lvl="0" indent="-172085" algn="ctr" rtl="0">
              <a:lnSpc>
                <a:spcPct val="120000"/>
              </a:lnSpc>
              <a:spcBef>
                <a:spcPts val="1000"/>
              </a:spcBef>
              <a:spcAft>
                <a:spcPts val="0"/>
              </a:spcAft>
              <a:buClr>
                <a:schemeClr val="dk1"/>
              </a:buClr>
              <a:buSzPct val="121000"/>
              <a:buChar char="•"/>
            </a:pPr>
            <a:r>
              <a:rPr lang="en-US" sz="2895" b="1" i="0" u="none">
                <a:solidFill>
                  <a:schemeClr val="dk1"/>
                </a:solidFill>
              </a:rPr>
              <a:t>Διαρθρωτικά (Structural Metadata)</a:t>
            </a:r>
            <a:endParaRPr sz="2895" b="1">
              <a:solidFill>
                <a:schemeClr val="dk1"/>
              </a:solidFill>
            </a:endParaRPr>
          </a:p>
          <a:p>
            <a:pPr marL="0" marR="0" lvl="0" indent="-172085" algn="ctr" rtl="0">
              <a:lnSpc>
                <a:spcPct val="120000"/>
              </a:lnSpc>
              <a:spcBef>
                <a:spcPts val="1000"/>
              </a:spcBef>
              <a:spcAft>
                <a:spcPts val="0"/>
              </a:spcAft>
              <a:buClr>
                <a:schemeClr val="dk1"/>
              </a:buClr>
              <a:buSzPct val="121000"/>
              <a:buChar char="•"/>
            </a:pPr>
            <a:r>
              <a:rPr lang="en-US" sz="2895" b="1" i="0" u="none">
                <a:solidFill>
                  <a:schemeClr val="dk1"/>
                </a:solidFill>
              </a:rPr>
              <a:t>Διοικητικά (Administrative Metadata)</a:t>
            </a:r>
            <a:endParaRPr sz="2895" b="1">
              <a:solidFill>
                <a:schemeClr val="dk1"/>
              </a:solidFill>
            </a:endParaRPr>
          </a:p>
          <a:p>
            <a:pPr marL="0" marR="0" lvl="0" indent="-172085" algn="ctr" rtl="0">
              <a:lnSpc>
                <a:spcPct val="120000"/>
              </a:lnSpc>
              <a:spcBef>
                <a:spcPts val="1000"/>
              </a:spcBef>
              <a:spcAft>
                <a:spcPts val="0"/>
              </a:spcAft>
              <a:buClr>
                <a:schemeClr val="dk1"/>
              </a:buClr>
              <a:buSzPct val="121000"/>
              <a:buChar char="•"/>
            </a:pPr>
            <a:r>
              <a:rPr lang="en-US" sz="2895" b="1" i="0" u="none">
                <a:solidFill>
                  <a:schemeClr val="dk1"/>
                </a:solidFill>
              </a:rPr>
              <a:t>Γεωγραφικά (Geospatial Metadata)</a:t>
            </a:r>
            <a:endParaRPr sz="2895" b="1">
              <a:solidFill>
                <a:schemeClr val="dk1"/>
              </a:solidFill>
            </a:endParaRPr>
          </a:p>
          <a:p>
            <a:pPr marL="228600" marR="0" lvl="0" indent="-38100" algn="l" rtl="0">
              <a:lnSpc>
                <a:spcPct val="120000"/>
              </a:lnSpc>
              <a:spcBef>
                <a:spcPts val="1000"/>
              </a:spcBef>
              <a:spcAft>
                <a:spcPts val="0"/>
              </a:spcAft>
              <a:buClr>
                <a:schemeClr val="lt1"/>
              </a:buClr>
              <a:buSzPct val="125000"/>
              <a:buFont typeface="Arial" panose="020B0604020202020204"/>
              <a:buNone/>
            </a:pPr>
            <a:endParaRPr sz="2400" b="0" i="0" u="none">
              <a:solidFill>
                <a:schemeClr val="lt1"/>
              </a:solidFill>
              <a:latin typeface="Twentieth Century"/>
              <a:ea typeface="Twentieth Century"/>
              <a:cs typeface="Twentieth Century"/>
              <a:sym typeface="Twentieth Century"/>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10" name="Shape 210"/>
        <p:cNvGrpSpPr/>
        <p:nvPr/>
      </p:nvGrpSpPr>
      <p:grpSpPr>
        <a:xfrm>
          <a:off x="0" y="0"/>
          <a:ext cx="0" cy="0"/>
          <a:chOff x="0" y="0"/>
          <a:chExt cx="0" cy="0"/>
        </a:xfrm>
      </p:grpSpPr>
      <p:sp>
        <p:nvSpPr>
          <p:cNvPr id="211" name="Google Shape;211;p8"/>
          <p:cNvSpPr txBox="1"/>
          <p:nvPr>
            <p:ph type="title"/>
          </p:nvPr>
        </p:nvSpPr>
        <p:spPr>
          <a:xfrm>
            <a:off x="3211500" y="194375"/>
            <a:ext cx="5769000" cy="10902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100000"/>
              <a:buFont typeface="Twentieth Century"/>
              <a:buNone/>
            </a:pPr>
            <a:endParaRPr i="1">
              <a:solidFill>
                <a:schemeClr val="dk1"/>
              </a:solidFill>
            </a:endParaRPr>
          </a:p>
          <a:p>
            <a:pPr marL="0" lvl="0" indent="0" algn="l" rtl="0">
              <a:lnSpc>
                <a:spcPct val="90000"/>
              </a:lnSpc>
              <a:spcBef>
                <a:spcPts val="0"/>
              </a:spcBef>
              <a:spcAft>
                <a:spcPts val="0"/>
              </a:spcAft>
              <a:buClr>
                <a:schemeClr val="lt1"/>
              </a:buClr>
              <a:buSzPct val="118000"/>
              <a:buFont typeface="Twentieth Century"/>
              <a:buNone/>
            </a:pPr>
            <a:r>
              <a:rPr lang="en-US" sz="3045" b="0" i="1" u="none">
                <a:solidFill>
                  <a:schemeClr val="dk1"/>
                </a:solidFill>
                <a:latin typeface="Twentieth Century"/>
                <a:ea typeface="Twentieth Century"/>
                <a:cs typeface="Twentieth Century"/>
                <a:sym typeface="Twentieth Century"/>
              </a:rPr>
              <a:t>ΠΕΡΙΓΡΑΦΙΚΑ </a:t>
            </a:r>
            <a:r>
              <a:rPr lang="en-US" sz="3045" i="1">
                <a:solidFill>
                  <a:schemeClr val="dk1"/>
                </a:solidFill>
              </a:rPr>
              <a:t>ΜΕΤΑΔΕΔΟΜΈΝΑ</a:t>
            </a:r>
            <a:r>
              <a:rPr lang="en-US" sz="3045" b="0" i="1" u="none">
                <a:solidFill>
                  <a:schemeClr val="dk1"/>
                </a:solidFill>
                <a:latin typeface="Twentieth Century"/>
                <a:ea typeface="Twentieth Century"/>
                <a:cs typeface="Twentieth Century"/>
                <a:sym typeface="Twentieth Century"/>
              </a:rPr>
              <a:t> (1)</a:t>
            </a:r>
            <a:br>
              <a:rPr lang="en-US" sz="3600" b="0" i="0" u="none">
                <a:solidFill>
                  <a:schemeClr val="lt1"/>
                </a:solidFill>
                <a:latin typeface="Twentieth Century"/>
                <a:ea typeface="Twentieth Century"/>
                <a:cs typeface="Twentieth Century"/>
                <a:sym typeface="Twentieth Century"/>
              </a:rPr>
            </a:br>
            <a:endParaRPr lang="en-US" sz="3600" b="0" i="0" u="none">
              <a:solidFill>
                <a:schemeClr val="lt1"/>
              </a:solidFill>
              <a:latin typeface="Twentieth Century"/>
              <a:ea typeface="Twentieth Century"/>
              <a:cs typeface="Twentieth Century"/>
              <a:sym typeface="Twentieth Century"/>
            </a:endParaRPr>
          </a:p>
        </p:txBody>
      </p:sp>
      <p:sp>
        <p:nvSpPr>
          <p:cNvPr id="212" name="Google Shape;212;p8"/>
          <p:cNvSpPr txBox="1"/>
          <p:nvPr>
            <p:ph type="body" idx="1"/>
          </p:nvPr>
        </p:nvSpPr>
        <p:spPr>
          <a:xfrm>
            <a:off x="1066800" y="1284575"/>
            <a:ext cx="10058400" cy="5245200"/>
          </a:xfrm>
          <a:prstGeom prst="rect">
            <a:avLst/>
          </a:prstGeom>
          <a:noFill/>
          <a:ln>
            <a:noFill/>
          </a:ln>
        </p:spPr>
        <p:txBody>
          <a:bodyPr spcFirstLastPara="1" wrap="square" lIns="91425" tIns="45700" rIns="91425" bIns="45700" anchor="t" anchorCtr="0">
            <a:normAutofit lnSpcReduction="20000"/>
          </a:bodyPr>
          <a:lstStyle/>
          <a:p>
            <a:pPr marL="0" marR="0" lvl="0" indent="0" algn="l" rtl="0">
              <a:lnSpc>
                <a:spcPct val="110000"/>
              </a:lnSpc>
              <a:spcBef>
                <a:spcPts val="0"/>
              </a:spcBef>
              <a:spcAft>
                <a:spcPts val="0"/>
              </a:spcAft>
              <a:buClr>
                <a:schemeClr val="lt1"/>
              </a:buClr>
              <a:buSzPts val="2500"/>
              <a:buFont typeface="Arial" panose="020B0604020202020204"/>
              <a:buNone/>
            </a:pPr>
            <a:endParaRPr sz="2000" b="0" i="0" u="none">
              <a:solidFill>
                <a:schemeClr val="lt1"/>
              </a:solidFill>
              <a:latin typeface="Twentieth Century"/>
              <a:ea typeface="Twentieth Century"/>
              <a:cs typeface="Twentieth Century"/>
              <a:sym typeface="Twentieth Century"/>
            </a:endParaRPr>
          </a:p>
          <a:p>
            <a:pPr marL="0" marR="0" lvl="0" indent="-164465" algn="l" rtl="0">
              <a:lnSpc>
                <a:spcPct val="110000"/>
              </a:lnSpc>
              <a:spcBef>
                <a:spcPts val="1000"/>
              </a:spcBef>
              <a:spcAft>
                <a:spcPts val="0"/>
              </a:spcAft>
              <a:buClr>
                <a:schemeClr val="dk1"/>
              </a:buClr>
              <a:buSzPts val="2592"/>
              <a:buChar char="•"/>
            </a:pPr>
            <a:r>
              <a:rPr lang="en-US" sz="2090" b="1" i="0" u="none">
                <a:solidFill>
                  <a:schemeClr val="dk1"/>
                </a:solidFill>
              </a:rPr>
              <a:t>Είναι η πλήρης περιγραφή ενός αντικειμένου πχ : μια εικόνα, ένα κείμενο, μια εφαρμογή, αλλά και εξειδικευμένη ανάλυση. Εδώ ανήκει όλη εκείνη η πληροφορία που  περιγράφει την πηγή με σκοπό την ανάσυρση πληροφορίας ή την </a:t>
            </a:r>
            <a:r>
              <a:rPr lang="en-US" sz="1800" b="1">
                <a:solidFill>
                  <a:schemeClr val="dk1"/>
                </a:solidFill>
                <a:uFill>
                  <a:noFill/>
                </a:uFill>
                <a:latin typeface="Arial" panose="020B0604020202020204"/>
                <a:ea typeface="Arial" panose="020B0604020202020204"/>
                <a:cs typeface="Arial" panose="020B0604020202020204"/>
                <a:sym typeface="Arial" panose="020B0604020202020204"/>
                <a:hlinkClick r:id="rId1"/>
              </a:rPr>
              <a:t>ταυτοποίηση</a:t>
            </a:r>
            <a:r>
              <a:rPr lang="en-US" sz="2090" b="1" i="0" u="none">
                <a:solidFill>
                  <a:schemeClr val="dk1"/>
                </a:solidFill>
              </a:rPr>
              <a:t> της. </a:t>
            </a:r>
            <a:endParaRPr sz="2490" b="1">
              <a:solidFill>
                <a:schemeClr val="dk1"/>
              </a:solidFill>
            </a:endParaRPr>
          </a:p>
          <a:p>
            <a:pPr marL="0" marR="0" lvl="0" indent="-164465" algn="l" rtl="0">
              <a:lnSpc>
                <a:spcPct val="110000"/>
              </a:lnSpc>
              <a:spcBef>
                <a:spcPts val="1000"/>
              </a:spcBef>
              <a:spcAft>
                <a:spcPts val="0"/>
              </a:spcAft>
              <a:buClr>
                <a:schemeClr val="dk1"/>
              </a:buClr>
              <a:buSzPts val="2592"/>
              <a:buChar char="•"/>
            </a:pPr>
            <a:r>
              <a:rPr lang="en-US" sz="2090" b="1" i="0" u="none">
                <a:solidFill>
                  <a:schemeClr val="dk1"/>
                </a:solidFill>
              </a:rPr>
              <a:t>Οποιαδήποτε πληροφορία χρησιμοποιείται για την περιγραφή ψηφιακών αντικειμένων (με την ευρύτερη έννοια) αποτελεί μέρος των περιγραφικών μεταδεδομένων. Μια τυποποιημένη μορφή πληροφορίας εξυπηρετεί την εύρεση και ανάσυρση, βοηθάει την εμφάνιση και  απλοποιεί  την συντήρησή της. </a:t>
            </a:r>
            <a:endParaRPr sz="2490" b="1">
              <a:solidFill>
                <a:schemeClr val="dk1"/>
              </a:solidFill>
            </a:endParaRPr>
          </a:p>
          <a:p>
            <a:pPr marL="0" marR="0" lvl="0" indent="-164465" algn="l" rtl="0">
              <a:lnSpc>
                <a:spcPct val="110000"/>
              </a:lnSpc>
              <a:spcBef>
                <a:spcPts val="1000"/>
              </a:spcBef>
              <a:spcAft>
                <a:spcPts val="0"/>
              </a:spcAft>
              <a:buClr>
                <a:schemeClr val="dk1"/>
              </a:buClr>
              <a:buSzPts val="2592"/>
              <a:buChar char="•"/>
            </a:pPr>
            <a:r>
              <a:rPr lang="en-US" sz="2090" b="1" i="0" u="none">
                <a:solidFill>
                  <a:schemeClr val="dk1"/>
                </a:solidFill>
              </a:rPr>
              <a:t>Στα περιγραφικά μεταδεδομένα υπάρχουν όλα εκείνα τα στοιχεία που περιγράφουν οποιαδήποτε αρχεία ή συλλογή αρχείων με σκοπό την καταγραφή ή την αποθήκευσή τους. Κάνει την οργάνωση και εύρεση των στοιχείων εύκολη και προσιτή. Μπορεί να γίνει εύκολα σύγκριση μεταξύ όμοιων ή παρόμοιων αντικειμένων. Οι λεπτομέρειες ενός αντικειμένου ή συλλογής αντικειμένων καθώς και πόρων χωρίζεται σε επίπεδα.</a:t>
            </a:r>
            <a:endParaRPr sz="2490" b="1">
              <a:solidFill>
                <a:schemeClr val="dk1"/>
              </a:solidFill>
            </a:endParaRPr>
          </a:p>
          <a:p>
            <a:pPr marL="228600" marR="0" lvl="0" indent="-69850" algn="l" rtl="0">
              <a:lnSpc>
                <a:spcPct val="120000"/>
              </a:lnSpc>
              <a:spcBef>
                <a:spcPts val="1000"/>
              </a:spcBef>
              <a:spcAft>
                <a:spcPts val="0"/>
              </a:spcAft>
              <a:buClr>
                <a:schemeClr val="lt1"/>
              </a:buClr>
              <a:buSzPts val="2500"/>
              <a:buFont typeface="Arial" panose="020B0604020202020204"/>
              <a:buNone/>
            </a:pPr>
            <a:endParaRPr sz="2000" b="0" i="0" u="none">
              <a:solidFill>
                <a:schemeClr val="lt1"/>
              </a:solidFill>
              <a:latin typeface="Twentieth Century"/>
              <a:ea typeface="Twentieth Century"/>
              <a:cs typeface="Twentieth Century"/>
              <a:sym typeface="Twentieth Century"/>
            </a:endParaRP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p9"/>
          <p:cNvSpPr txBox="1"/>
          <p:nvPr>
            <p:ph type="title"/>
          </p:nvPr>
        </p:nvSpPr>
        <p:spPr>
          <a:xfrm>
            <a:off x="3110100" y="484425"/>
            <a:ext cx="5971800" cy="11316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2700" b="1" i="1" u="none">
                <a:solidFill>
                  <a:schemeClr val="dk1"/>
                </a:solidFill>
              </a:rPr>
              <a:t>ΠΕΡΙΓΡΑΦΙΚΑ </a:t>
            </a:r>
            <a:r>
              <a:rPr lang="en-US" sz="2700" b="1" i="1">
                <a:solidFill>
                  <a:schemeClr val="dk1"/>
                </a:solidFill>
              </a:rPr>
              <a:t>ΜΕΤΑΔΕΔΟΜΈΝΑ</a:t>
            </a:r>
            <a:r>
              <a:rPr lang="en-US" sz="2700" b="1" i="1" u="none">
                <a:solidFill>
                  <a:schemeClr val="dk1"/>
                </a:solidFill>
              </a:rPr>
              <a:t> (2)</a:t>
            </a:r>
            <a:endParaRPr sz="2700" b="1">
              <a:solidFill>
                <a:schemeClr val="dk1"/>
              </a:solidFill>
            </a:endParaRPr>
          </a:p>
        </p:txBody>
      </p:sp>
      <p:sp>
        <p:nvSpPr>
          <p:cNvPr id="218" name="Google Shape;218;p9"/>
          <p:cNvSpPr txBox="1"/>
          <p:nvPr>
            <p:ph type="body" idx="1"/>
          </p:nvPr>
        </p:nvSpPr>
        <p:spPr>
          <a:xfrm>
            <a:off x="1141400" y="1616025"/>
            <a:ext cx="10119300" cy="4579200"/>
          </a:xfrm>
          <a:prstGeom prst="rect">
            <a:avLst/>
          </a:prstGeom>
          <a:noFill/>
          <a:ln>
            <a:noFill/>
          </a:ln>
        </p:spPr>
        <p:txBody>
          <a:bodyPr spcFirstLastPara="1" wrap="square" lIns="91425" tIns="45700" rIns="91425" bIns="45700" anchor="t" anchorCtr="0">
            <a:noAutofit/>
          </a:bodyPr>
          <a:lstStyle/>
          <a:p>
            <a:pPr marL="228600" marR="0" lvl="0" indent="-241300" algn="l" rtl="0">
              <a:lnSpc>
                <a:spcPct val="100000"/>
              </a:lnSpc>
              <a:spcBef>
                <a:spcPts val="0"/>
              </a:spcBef>
              <a:spcAft>
                <a:spcPts val="0"/>
              </a:spcAft>
              <a:buClr>
                <a:schemeClr val="dk1"/>
              </a:buClr>
              <a:buSzPts val="2700"/>
              <a:buChar char="•"/>
            </a:pPr>
            <a:r>
              <a:rPr lang="en-US" sz="2200" b="1" i="0" u="none">
                <a:solidFill>
                  <a:schemeClr val="dk1"/>
                </a:solidFill>
              </a:rPr>
              <a:t>&lt;dmdSec ID="dmd001"&gt;      &lt;mdRef LOCTYPE="URN" MIMETYPE="application/xml" MDTYPE="EAD"      LABEL="Berol Collection Finding Aid"&gt;urn:x-nyu:fales1735&lt;/mdRef&gt;  &lt;/dmdSec  </a:t>
            </a:r>
            <a:endParaRPr sz="2600" b="1">
              <a:solidFill>
                <a:schemeClr val="dk1"/>
              </a:solidFill>
            </a:endParaRPr>
          </a:p>
          <a:p>
            <a:pPr marL="228600" marR="0" lvl="0" indent="-241300" algn="l" rtl="0">
              <a:lnSpc>
                <a:spcPct val="100000"/>
              </a:lnSpc>
              <a:spcBef>
                <a:spcPts val="1000"/>
              </a:spcBef>
              <a:spcAft>
                <a:spcPts val="0"/>
              </a:spcAft>
              <a:buClr>
                <a:schemeClr val="dk1"/>
              </a:buClr>
              <a:buSzPts val="2700"/>
              <a:buChar char="•"/>
            </a:pPr>
            <a:r>
              <a:rPr lang="en-US" sz="2200" b="1" i="0" u="none">
                <a:solidFill>
                  <a:schemeClr val="dk1"/>
                </a:solidFill>
              </a:rPr>
              <a:t>To &lt;mdRef&gt; στοιχείο αυτού του &lt;dmdSec&gt;  εμπεριέχει τέσσερις ιδιότητες. Το LOCTYPE  καθορίζει  τον τύπο του εντοπιστή που εμπεριέχεται στο σώμα του στοιχείου αυτού. Θεωρούνται έγκυρες τιμές για το πεδίο ‘LOCTYPE’ η εξής ‘URN,’ ‘URL,’ ‘PURL,’ ‘HANDLE,’ ‘DOI,’ ‘OTHER.’. Η ιδιότητα  MIMETYPE προσδιορίζει το είδος  ΜΙΜΕ(Multipurpose Internet Mail Extension)  το οποίο επιτρέπει την </a:t>
            </a:r>
            <a:r>
              <a:rPr lang="en-US" sz="2200" b="1">
                <a:solidFill>
                  <a:schemeClr val="dk1"/>
                </a:solidFill>
              </a:rPr>
              <a:t>αποστολή</a:t>
            </a:r>
            <a:r>
              <a:rPr lang="en-US" sz="2200" b="1" i="0" u="none">
                <a:solidFill>
                  <a:schemeClr val="dk1"/>
                </a:solidFill>
              </a:rPr>
              <a:t> αρχείων που δεν ανήκουν στην κατηγορία του κειμένου όπως εικόνες κλπ.Το  MDTYPE με την σειρά του δείχνει σε ποια μορφή μεταδεδομένων γίνεται αναφορά. </a:t>
            </a:r>
            <a:endParaRPr sz="2600" b="1">
              <a:solidFill>
                <a:schemeClr val="dk1"/>
              </a:solidFill>
            </a:endParaRPr>
          </a:p>
        </p:txBody>
      </p:sp>
    </p:spTree>
  </p:cSld>
  <p:clrMapOvr>
    <a:masterClrMapping/>
  </p:clrMapOvr>
  <p:transition>
    <p:fade/>
  </p:transition>
</p:sld>
</file>

<file path=ppt/theme/theme1.xml><?xml version="1.0" encoding="utf-8"?>
<a:theme xmlns:a="http://schemas.openxmlformats.org/drawingml/2006/main" name="1_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17036</Words>
  <Application>WPS Presentation</Application>
  <PresentationFormat/>
  <Paragraphs>236</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29</vt:i4>
      </vt:variant>
    </vt:vector>
  </HeadingPairs>
  <TitlesOfParts>
    <vt:vector size="43" baseType="lpstr">
      <vt:lpstr>Arial</vt:lpstr>
      <vt:lpstr>SimSun</vt:lpstr>
      <vt:lpstr>Wingdings</vt:lpstr>
      <vt:lpstr>Arial</vt:lpstr>
      <vt:lpstr>Twentieth Century</vt:lpstr>
      <vt:lpstr>Century</vt:lpstr>
      <vt:lpstr>Calibri</vt:lpstr>
      <vt:lpstr>Microsoft YaHei</vt:lpstr>
      <vt:lpstr>Arial Unicode MS</vt:lpstr>
      <vt:lpstr>Georgia</vt:lpstr>
      <vt:lpstr>1_Circuit</vt:lpstr>
      <vt:lpstr>Circuit</vt:lpstr>
      <vt:lpstr>2_Circuit</vt:lpstr>
      <vt:lpstr>3_Circuit</vt:lpstr>
      <vt:lpstr>  ΕΡΓΑΣΊΑ ΣΤΟ ΜΆΘΗΜΑ:  ΑΝΆΚΤΗΣΗ ΠΛΗΡΟΦΟΡΊΑΣ ΚΑΙ ΕΞΌΡΥΞΗΣ ΔΕΔΟΜΈΝΩΝ ΚΑΘΗΓΉΤΡΙΑ: ΕΛΈΝΗ ΓΑΛΙΏΤΟΥ </vt:lpstr>
      <vt:lpstr>ΕΙΣΑΓΩΓΙΚΑ</vt:lpstr>
      <vt:lpstr>ΜΕΤΑΔΕΔΟΜΈΝΑ</vt:lpstr>
      <vt:lpstr>ΤΙ ΕΊΝΑΙ ΤΑ ΜΕΤΑΔΕΔΟΜΈΝΑ ΚΑΙ ΣΕ ΤΙ ΧΡΗΣΙΜΕΎΟΥΝ ;   </vt:lpstr>
      <vt:lpstr>ΚΙΝΔΥΝΟΙ ΚΑΙ ΟΡΘΗ ΧΡΗΣΗ ΜΕΤΑΔΕΔΟΜΕΝΩΝ</vt:lpstr>
      <vt:lpstr>ΛΕΙΤΟΥΡΓΙΕΣ ΜΕΤΑΔΕΔΟΜΕΝΩΝ </vt:lpstr>
      <vt:lpstr>ΤΥΠΟΙ ΜΕΤΑΔΕΔΟΜΕΝΩΝ </vt:lpstr>
      <vt:lpstr>ΠΕΡΙΓΡΑΦΙΚΑ ΜΕΤΑΔΕΔΟΜΈΝΑ (1) </vt:lpstr>
      <vt:lpstr>ΠΕΡΙΓΡΑΦΙΚΑ ΜΕΤΑΔΕΔΟΜΈΝΑ (2)</vt:lpstr>
      <vt:lpstr>ΠΕΡΙΓΡΑΦΙΚΑ ΜΕΤΑΔΕΔΟΜΈΝΑ (3)</vt:lpstr>
      <vt:lpstr>ΠΕΡΙΓΡΑΦΙΚΑ ΜΕΤΑΔΕΔΟΜΈΝΑ (4)</vt:lpstr>
      <vt:lpstr>ΠΕΡΙΓΡΑΦΙΚΑ ΜΕΤΑΔΕΔΟΜΈΝΑ (5)</vt:lpstr>
      <vt:lpstr>ΔΙΑΡΘΡΩΤΙΚΑ ΜΕΤΑΔΕΔΟΜΈΝΑ</vt:lpstr>
      <vt:lpstr>ΔΙΟΙΚΗΤΙΚΑ ΜΕΤΑΔΕΔΟΜΈΝΑ </vt:lpstr>
      <vt:lpstr>ΔΙΟΙΚΗΤΙΚΑ ΜΕΤΑΔΕΔΟΜΈΝΑ (2)</vt:lpstr>
      <vt:lpstr>ΔΙΟΙΚΗΤΙΚΑ ΜΕΤΑΔΕΔΟΜΈΝΑ (3)</vt:lpstr>
      <vt:lpstr>ΔΙΟΙΚΗΤΙΚΑ ΜΕΤΑΔΕΔΟΜΈΝΑ (4)</vt:lpstr>
      <vt:lpstr>ΔΙΟΙΚΗΤΙΚΑ ΜΕΤΑΔΕΔΟΜΈΝΑ (5)</vt:lpstr>
      <vt:lpstr>ΓΕΩΓΡΑΦΙΚΑ ΜΕΤΑΔΕΔΟΜΈΝΑ </vt:lpstr>
      <vt:lpstr>ΤΜΗΜΑ ΑΡΧΕΙΟΥ </vt:lpstr>
      <vt:lpstr>ΔΙΑΡΘΡΩΤΙΚΟΣ ΧΑΡΤΗΣ </vt:lpstr>
      <vt:lpstr>ΔΙΑΡΘΡΩΤΙΚΟΙ ΣΥΝΔΕΣΜΟΙ </vt:lpstr>
      <vt:lpstr>ΤΜΗΜΑ ΣΥΜΠΕΡΙΦΟΡΑΣ  </vt:lpstr>
      <vt:lpstr>ΟΝΤΟΛΟΓΙΕΣ </vt:lpstr>
      <vt:lpstr>ΤΟ ΠΡΟΤΥΠΟ METS</vt:lpstr>
      <vt:lpstr>ΤΟ ΠΡΟΤΥΠΟ METS (2)</vt:lpstr>
      <vt:lpstr>ΤΟ ΠΡΟΤΥΠΟ TEI </vt:lpstr>
      <vt:lpstr>ΤΟ ΠΡΟΤΥΠΟ MODS </vt:lpstr>
      <vt:lpstr>ΒΙΒΛΙΟΓΡΑΦΙΑ - ΙΣΤΟΓΡΑΦΙΑ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ΜΕΤΑΔΕΔΟΜΈΝΑ ΣΤΟ ΣΗΜΑΣΙΟΛΟΓΙΚΌ ΙΣΤΌ  ΑΝΆΚΤΗΣΗ ΠΛΗΡΟΦΟΡΊΑΣ ΚΑΙ ΕΞΌΡΥΞΗΣ ΔΕΔΟΜΈΝΩΝ  </dc:title>
  <dc:creator>Θοδωρης</dc:creator>
  <cp:lastModifiedBy>ambel</cp:lastModifiedBy>
  <cp:revision>1</cp:revision>
  <dcterms:created xsi:type="dcterms:W3CDTF">2024-11-27T19:32:32Z</dcterms:created>
  <dcterms:modified xsi:type="dcterms:W3CDTF">2024-11-27T19:32:32Z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8FDA3F1FAAE84D738EDF64FB462FD77E_13</vt:lpwstr>
  </property>
  <property fmtid="{D5CDD505-2E9C-101B-9397-08002B2CF9AE}" pid="3" name="KSOProductBuildVer">
    <vt:lpwstr>2057-12.2.0.18639</vt:lpwstr>
  </property>
</Properties>
</file>