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300" r:id="rId6"/>
    <p:sldId id="303" r:id="rId7"/>
    <p:sldId id="301" r:id="rId8"/>
    <p:sldId id="260" r:id="rId9"/>
    <p:sldId id="302" r:id="rId10"/>
    <p:sldId id="261" r:id="rId11"/>
    <p:sldId id="262" r:id="rId12"/>
    <p:sldId id="265" r:id="rId13"/>
    <p:sldId id="299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7" r:id="rId32"/>
    <p:sldId id="287" r:id="rId33"/>
    <p:sldId id="295" r:id="rId34"/>
    <p:sldId id="289" r:id="rId35"/>
    <p:sldId id="291" r:id="rId36"/>
    <p:sldId id="292" r:id="rId37"/>
    <p:sldId id="296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/>
              <a:t>applications</a:t>
            </a:r>
            <a:r>
              <a:rPr lang="en-US" baseline="0"/>
              <a:t> for data engg over time</a:t>
            </a:r>
            <a:endParaRPr lang="en-US"/>
          </a:p>
        </c:rich>
      </c:tx>
      <c:layout/>
    </c:title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81</c:v>
                </c:pt>
                <c:pt idx="2">
                  <c:v>151</c:v>
                </c:pt>
                <c:pt idx="3">
                  <c:v>249</c:v>
                </c:pt>
                <c:pt idx="4">
                  <c:v>394</c:v>
                </c:pt>
                <c:pt idx="5">
                  <c:v>786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Val val="1"/>
        </c:dLbls>
        <c:shape val="cylinder"/>
        <c:axId val="116082944"/>
        <c:axId val="116109696"/>
        <c:axId val="0"/>
      </c:bar3DChart>
      <c:catAx>
        <c:axId val="116082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116109696"/>
        <c:crosses val="autoZero"/>
        <c:auto val="1"/>
        <c:lblAlgn val="ctr"/>
        <c:lblOffset val="100"/>
      </c:catAx>
      <c:valAx>
        <c:axId val="11610969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no of applications</a:t>
                </a:r>
              </a:p>
            </c:rich>
          </c:tx>
          <c:layout/>
        </c:title>
        <c:numFmt formatCode="General" sourceLinked="1"/>
        <c:tickLblPos val="nextTo"/>
        <c:crossAx val="116082944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>
        <c:manualLayout>
          <c:layoutTarget val="inner"/>
          <c:xMode val="edge"/>
          <c:yMode val="edge"/>
          <c:x val="0.19470107903178768"/>
          <c:y val="4.4057617797775464E-2"/>
          <c:w val="0.55014964275298961"/>
          <c:h val="0.74290307461567606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certified applications</c:v>
                </c:pt>
              </c:strCache>
            </c:strRef>
          </c:tx>
          <c:dLbls>
            <c:dLbl>
              <c:idx val="0"/>
              <c:layout>
                <c:manualLayout>
                  <c:x val="3.9351851851851805E-2"/>
                  <c:y val="0.19444444444444509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037037037037153E-2"/>
                  <c:y val="0.1904761904761910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35185185185177E-2"/>
                  <c:y val="0.1904761904761910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3981481481481413E-2"/>
                  <c:y val="0.19841269841269879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8611111111111112E-2"/>
                  <c:y val="0.20238095238095238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296296296296419E-2"/>
                  <c:y val="0.19444444444444509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B0F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85.83</c:v>
                </c:pt>
                <c:pt idx="1">
                  <c:v>84.86</c:v>
                </c:pt>
                <c:pt idx="2">
                  <c:v>86.61999999999999</c:v>
                </c:pt>
                <c:pt idx="3">
                  <c:v>87.61999999999999</c:v>
                </c:pt>
                <c:pt idx="4">
                  <c:v>88.45</c:v>
                </c:pt>
                <c:pt idx="5">
                  <c:v>87.940000000000026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certified-withdrawn applications</c:v>
                </c:pt>
              </c:strCache>
            </c:strRef>
          </c:tx>
          <c:dLbls>
            <c:dLbl>
              <c:idx val="0"/>
              <c:layout>
                <c:manualLayout>
                  <c:x val="2.0833333333333405E-2"/>
                  <c:y val="-0.3769841269841279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203703703703623E-2"/>
                  <c:y val="-0.3452380952380953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7777777777777901E-2"/>
                  <c:y val="-0.3452380952380953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3148148148148147E-2"/>
                  <c:y val="-0.3452380952380953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7777777777777901E-2"/>
                  <c:y val="-0.35714285714285826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3.2407407407407496E-2"/>
                  <c:y val="-0.3452380952380953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C000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3.23</c:v>
                </c:pt>
                <c:pt idx="1">
                  <c:v>7.49</c:v>
                </c:pt>
                <c:pt idx="2">
                  <c:v>8.01</c:v>
                </c:pt>
                <c:pt idx="3">
                  <c:v>7</c:v>
                </c:pt>
                <c:pt idx="4">
                  <c:v>6.64</c:v>
                </c:pt>
                <c:pt idx="5">
                  <c:v>7.2700000000000014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withdrawn applications</c:v>
                </c:pt>
              </c:strCache>
            </c:strRef>
          </c:tx>
          <c:dLbls>
            <c:dLbl>
              <c:idx val="0"/>
              <c:layout>
                <c:manualLayout>
                  <c:x val="4.6296296296296433E-3"/>
                  <c:y val="-0.29761904761904839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9.2592592592593038E-3"/>
                  <c:y val="-0.30952380952381048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9444444444443833E-3"/>
                  <c:y val="-0.317460317460318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88888888888893E-2"/>
                  <c:y val="-0.2976190476190483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1574074074073988E-2"/>
                  <c:y val="-0.29761904761904839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1574074074073988E-2"/>
                  <c:y val="-0.28571428571428653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2.82</c:v>
                </c:pt>
                <c:pt idx="1">
                  <c:v>2.58</c:v>
                </c:pt>
                <c:pt idx="2">
                  <c:v>2.62</c:v>
                </c:pt>
                <c:pt idx="3">
                  <c:v>3.09</c:v>
                </c:pt>
                <c:pt idx="4">
                  <c:v>3.14</c:v>
                </c:pt>
                <c:pt idx="5">
                  <c:v>3.38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denied</c:v>
                </c:pt>
              </c:strCache>
            </c:strRef>
          </c:tx>
          <c:dLbls>
            <c:dLbl>
              <c:idx val="0"/>
              <c:layout>
                <c:manualLayout>
                  <c:x val="-6.9444444444444571E-3"/>
                  <c:y val="-0.16269841269841276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3148148148148147E-3"/>
                  <c:y val="-0.20634920634920678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9444444444444571E-3"/>
                  <c:y val="-0.2380952380952388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9444444444444571E-3"/>
                  <c:y val="-0.230158730158730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3149970836977862E-3"/>
                  <c:y val="-0.22222222222222221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3148148148146447E-3"/>
                  <c:y val="-0.22619047619047641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4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8.120000000000001</c:v>
                </c:pt>
                <c:pt idx="1">
                  <c:v>5.08</c:v>
                </c:pt>
                <c:pt idx="2">
                  <c:v>2.75</c:v>
                </c:pt>
                <c:pt idx="3">
                  <c:v>2.29</c:v>
                </c:pt>
                <c:pt idx="4">
                  <c:v>1.77</c:v>
                </c:pt>
                <c:pt idx="5">
                  <c:v>1.52</c:v>
                </c:pt>
              </c:numCache>
            </c:numRef>
          </c:val>
        </c:ser>
        <c:dLbls>
          <c:showVal val="1"/>
        </c:dLbls>
        <c:shape val="cylinder"/>
        <c:axId val="149435520"/>
        <c:axId val="149437440"/>
        <c:axId val="0"/>
      </c:bar3DChart>
      <c:catAx>
        <c:axId val="149435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149437440"/>
        <c:crosses val="autoZero"/>
        <c:auto val="1"/>
        <c:lblAlgn val="ctr"/>
        <c:lblOffset val="100"/>
      </c:catAx>
      <c:valAx>
        <c:axId val="14943744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 of applications </a:t>
                </a:r>
              </a:p>
            </c:rich>
          </c:tx>
          <c:layout/>
        </c:title>
        <c:numFmt formatCode="General" sourceLinked="1"/>
        <c:tickLblPos val="nextTo"/>
        <c:crossAx val="149435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90627734033265"/>
          <c:y val="0.23677915260592441"/>
          <c:w val="0.25977890784485502"/>
          <c:h val="0.47882264716910589"/>
        </c:manualLayout>
      </c:layout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No</a:t>
            </a:r>
            <a:r>
              <a:rPr lang="en-US" baseline="0" dirty="0"/>
              <a:t> of applications for each year</a:t>
            </a:r>
            <a:endParaRPr lang="en-US" dirty="0"/>
          </a:p>
        </c:rich>
      </c:tx>
      <c:layout>
        <c:manualLayout>
          <c:xMode val="edge"/>
          <c:yMode val="edge"/>
          <c:x val="0.23317543859649129"/>
          <c:y val="0"/>
        </c:manualLayout>
      </c:layout>
    </c:title>
    <c:plotArea>
      <c:layout>
        <c:manualLayout>
          <c:layoutTarget val="inner"/>
          <c:xMode val="edge"/>
          <c:yMode val="edge"/>
          <c:x val="0.18915057328360266"/>
          <c:y val="3.1864031701919612E-3"/>
          <c:w val="0.66039425334991042"/>
          <c:h val="0.68738253306571961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of applications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axId val="149512192"/>
        <c:axId val="149514112"/>
      </c:barChart>
      <c:catAx>
        <c:axId val="14951219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149514112"/>
        <c:crosses val="autoZero"/>
        <c:auto val="1"/>
        <c:lblAlgn val="ctr"/>
        <c:lblOffset val="100"/>
      </c:catAx>
      <c:valAx>
        <c:axId val="14951411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</a:t>
                </a:r>
                <a:r>
                  <a:rPr lang="en-US" baseline="0"/>
                  <a:t> </a:t>
                </a:r>
                <a:r>
                  <a:rPr lang="en-US"/>
                  <a:t>of applications</a:t>
                </a:r>
              </a:p>
            </c:rich>
          </c:tx>
          <c:layout/>
        </c:title>
        <c:numFmt formatCode="General" sourceLinked="1"/>
        <c:tickLblPos val="nextTo"/>
        <c:crossAx val="14951219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1"/>
        <c:delete val="1"/>
      </c:legendEntry>
      <c:legendEntry>
        <c:idx val="0"/>
        <c:delete val="1"/>
      </c:legendEntry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DA7C5D-AB29-4F88-8EBD-85A4F06FAE37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52CA2D-B214-4918-9941-5A555D8B3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43000"/>
            <a:ext cx="6172200" cy="1894362"/>
          </a:xfrm>
        </p:spPr>
        <p:txBody>
          <a:bodyPr/>
          <a:lstStyle/>
          <a:p>
            <a:r>
              <a:rPr lang="en-US" dirty="0" smtClean="0"/>
              <a:t>Analyzing H1b visa data using Hadoop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953000"/>
            <a:ext cx="4419600" cy="14478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Name: Amber </a:t>
            </a:r>
            <a:r>
              <a:rPr lang="en-US" dirty="0" smtClean="0"/>
              <a:t>Kunal Badade</a:t>
            </a:r>
            <a:endParaRPr lang="en-US" dirty="0" smtClean="0"/>
          </a:p>
          <a:p>
            <a:r>
              <a:rPr lang="en-US" dirty="0" smtClean="0"/>
              <a:t>Student </a:t>
            </a:r>
            <a:r>
              <a:rPr lang="en-US" dirty="0" smtClean="0"/>
              <a:t>Id : S171107500138</a:t>
            </a:r>
            <a:endParaRPr lang="en-US" dirty="0" smtClean="0"/>
          </a:p>
          <a:p>
            <a:r>
              <a:rPr lang="en-US" dirty="0" smtClean="0"/>
              <a:t>Center : Pune </a:t>
            </a:r>
            <a:r>
              <a:rPr lang="en-US" dirty="0" smtClean="0"/>
              <a:t>Deccan.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IN" dirty="0" smtClean="0"/>
              <a:t>We will be performing analysis on the H1B visa applicants between the years 2011-2016. After analysing the data, we can derive the following facts.</a:t>
            </a:r>
            <a:endParaRPr lang="en-US" dirty="0" smtClean="0"/>
          </a:p>
          <a:p>
            <a:pPr marL="0" indent="0" fontAlgn="base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1 a) Is the number of petitions with Data Engineer job title increasing over    </a:t>
            </a:r>
          </a:p>
          <a:p>
            <a:pPr marL="0" indent="0">
              <a:buNone/>
            </a:pPr>
            <a:r>
              <a:rPr lang="en-IN" dirty="0" smtClean="0"/>
              <a:t>        time?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 b) Find top 5 job titles who are having highest growth in applications.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2 a) Which part of the US has the most Data Engineer jobs for each year?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 b) find top 5 locations in the US who have got certified visa for each year.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3)Which industry has the most number of Data Scientist positions?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4)Which top 5 employers file the most petitions each year?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5) Find the most popular top 10 job positions for H1B visa applications for each year?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6) Find the percentage and the count of each case status on total applications for each year. Create a graph depicting the pattern of All the cases over the period of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7) Create a bar graph to depict the number of applications for each year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8) Find the average Prevailing Wage for each Job for each Year </a:t>
            </a:r>
            <a:r>
              <a:rPr lang="en-IN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9) Which are top ten employers who have the highest success rate more than 70% in petitions filed more than 1000?</a:t>
            </a:r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10) Which are the top 10 job positions which have the highest success rate more than 70% in petitions filed more than 1000?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11) Export result for question no 10 to MySQL database.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21637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700" dirty="0" smtClean="0"/>
              <a:t>1 a) Is the number of petitions with Data Engineer job title increasing over    </a:t>
            </a:r>
            <a:br>
              <a:rPr lang="en-IN" sz="2700" dirty="0" smtClean="0"/>
            </a:br>
            <a:r>
              <a:rPr lang="en-IN" sz="2700" dirty="0" smtClean="0"/>
              <a:t>        time?</a:t>
            </a:r>
            <a:br>
              <a:rPr lang="en-IN" sz="2700" dirty="0" smtClean="0"/>
            </a:br>
            <a:r>
              <a:rPr lang="en-IN" sz="2700" dirty="0" smtClean="0"/>
              <a:t>Technology : PIG.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895600"/>
            <a:ext cx="6248400" cy="3733800"/>
          </a:xfrm>
        </p:spPr>
        <p:txBody>
          <a:bodyPr/>
          <a:lstStyle/>
          <a:p>
            <a:r>
              <a:rPr lang="en-US" dirty="0"/>
              <a:t>2011	60</a:t>
            </a:r>
          </a:p>
          <a:p>
            <a:r>
              <a:rPr lang="en-US" dirty="0"/>
              <a:t>2012	81</a:t>
            </a:r>
          </a:p>
          <a:p>
            <a:r>
              <a:rPr lang="en-US" dirty="0"/>
              <a:t>2013	151</a:t>
            </a:r>
          </a:p>
          <a:p>
            <a:r>
              <a:rPr lang="en-US" dirty="0"/>
              <a:t>2014	249</a:t>
            </a:r>
          </a:p>
          <a:p>
            <a:r>
              <a:rPr lang="en-US" dirty="0"/>
              <a:t>2015	394</a:t>
            </a:r>
          </a:p>
          <a:p>
            <a:r>
              <a:rPr lang="en-US" dirty="0"/>
              <a:t>2016	786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</a:t>
            </a:r>
            <a:r>
              <a:rPr lang="en-US" dirty="0" smtClean="0"/>
              <a:t> </a:t>
            </a:r>
            <a:r>
              <a:rPr lang="en-US" dirty="0" smtClean="0"/>
              <a:t>Data Engineer job are increasing overtime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477673380"/>
              </p:ext>
            </p:extLst>
          </p:nvPr>
        </p:nvGraphicFramePr>
        <p:xfrm>
          <a:off x="990600" y="2438400"/>
          <a:ext cx="6019800" cy="355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3100" dirty="0" smtClean="0"/>
              <a:t>b) Find top 5 job titles who are having highest growth in applications</a:t>
            </a:r>
            <a:br>
              <a:rPr lang="en-IN" sz="3100" dirty="0" smtClean="0"/>
            </a:br>
            <a:r>
              <a:rPr lang="en-IN" sz="3100" dirty="0" smtClean="0"/>
              <a:t>Technology : Pig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SENIOR SYSTEMS ANALYST </a:t>
            </a:r>
            <a:r>
              <a:rPr lang="en-US" sz="2000" dirty="0" smtClean="0"/>
              <a:t>JC60      4255.464472401351</a:t>
            </a:r>
            <a:endParaRPr lang="en-US" sz="2000" dirty="0"/>
          </a:p>
          <a:p>
            <a:r>
              <a:rPr lang="en-US" sz="2000" dirty="0"/>
              <a:t>SOFTWARE DEVELOPER 2	</a:t>
            </a:r>
            <a:r>
              <a:rPr lang="en-US" sz="2000" dirty="0" smtClean="0"/>
              <a:t>       3480.5924860255664</a:t>
            </a:r>
            <a:endParaRPr lang="en-US" sz="2000" dirty="0"/>
          </a:p>
          <a:p>
            <a:r>
              <a:rPr lang="en-US" sz="2000" dirty="0"/>
              <a:t>PROJECT MANAGER 3	</a:t>
            </a:r>
            <a:r>
              <a:rPr lang="en-US" sz="2000" dirty="0" smtClean="0"/>
              <a:t>                    3233.333333333333</a:t>
            </a:r>
            <a:endParaRPr lang="en-US" sz="2000" dirty="0"/>
          </a:p>
          <a:p>
            <a:r>
              <a:rPr lang="en-US" sz="2000" dirty="0"/>
              <a:t>SYSTEMS ANALYST JC65	</a:t>
            </a:r>
            <a:r>
              <a:rPr lang="en-US" sz="2000" dirty="0" smtClean="0"/>
              <a:t>                    2984.8808859629844</a:t>
            </a:r>
            <a:endParaRPr lang="en-US" sz="2000" dirty="0"/>
          </a:p>
          <a:p>
            <a:r>
              <a:rPr lang="en-US" sz="2000" dirty="0"/>
              <a:t>MODULE LEAD	</a:t>
            </a:r>
            <a:r>
              <a:rPr lang="en-US" sz="2000" dirty="0" smtClean="0"/>
              <a:t>                                 2917.112044407748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651000"/>
          <a:ext cx="7543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Job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Growth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r>
              <a:rPr lang="en-IN" sz="1600" dirty="0" smtClean="0"/>
              <a:t>2 a) Which part of the US has the most Data Engineer jobs for each year?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Technology : </a:t>
            </a:r>
            <a:r>
              <a:rPr lang="en-US" sz="1600" dirty="0" err="1" smtClean="0"/>
              <a:t>MapReduce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For 2011</a:t>
            </a:r>
          </a:p>
          <a:p>
            <a:r>
              <a:rPr lang="en-US" sz="1800" dirty="0" smtClean="0"/>
              <a:t>SEATTLE</a:t>
            </a:r>
            <a:r>
              <a:rPr lang="en-US" sz="1800" dirty="0"/>
              <a:t>, WASHINGTON,,2011</a:t>
            </a:r>
            <a:r>
              <a:rPr lang="en-US" sz="1800" dirty="0" smtClean="0"/>
              <a:t>,		20</a:t>
            </a:r>
            <a:endParaRPr lang="en-US" sz="1800" dirty="0"/>
          </a:p>
          <a:p>
            <a:r>
              <a:rPr lang="en-US" sz="1800" dirty="0"/>
              <a:t>SAN FRANCISCO, CALIFORNIA,,2011</a:t>
            </a:r>
            <a:r>
              <a:rPr lang="en-US" sz="1800" dirty="0" smtClean="0"/>
              <a:t>,	4</a:t>
            </a:r>
            <a:endParaRPr lang="en-US" sz="1800" dirty="0"/>
          </a:p>
          <a:p>
            <a:r>
              <a:rPr lang="en-US" sz="1800" dirty="0"/>
              <a:t>SAN MATEO, CALIFORNIA,,2011</a:t>
            </a:r>
            <a:r>
              <a:rPr lang="en-US" sz="1800" dirty="0" smtClean="0"/>
              <a:t>,		3</a:t>
            </a:r>
            <a:endParaRPr lang="en-US" sz="1800" dirty="0"/>
          </a:p>
          <a:p>
            <a:r>
              <a:rPr lang="en-US" sz="1800" dirty="0"/>
              <a:t>WALTHAM, MASSACHUSETTS,,2011</a:t>
            </a:r>
            <a:r>
              <a:rPr lang="en-US" sz="1800" dirty="0" smtClean="0"/>
              <a:t>,		2</a:t>
            </a:r>
            <a:endParaRPr lang="en-US" sz="1800" dirty="0"/>
          </a:p>
          <a:p>
            <a:r>
              <a:rPr lang="en-US" sz="1800" dirty="0"/>
              <a:t>TALLAHASSEE, FLORIDA,,2011</a:t>
            </a:r>
            <a:r>
              <a:rPr lang="en-US" sz="1800" dirty="0" smtClean="0"/>
              <a:t>,		1</a:t>
            </a:r>
            <a:endParaRPr lang="en-US" sz="1800" dirty="0"/>
          </a:p>
          <a:p>
            <a:r>
              <a:rPr lang="en-US" sz="1800" dirty="0" smtClean="0"/>
              <a:t>For 2012</a:t>
            </a:r>
          </a:p>
          <a:p>
            <a:r>
              <a:rPr lang="en-US" sz="1800" dirty="0"/>
              <a:t>SEATTLE, WASHINGTON,,</a:t>
            </a:r>
            <a:r>
              <a:rPr lang="en-US" sz="1800" dirty="0" smtClean="0"/>
              <a:t>2012,		30</a:t>
            </a:r>
            <a:endParaRPr lang="en-US" sz="1800" dirty="0"/>
          </a:p>
          <a:p>
            <a:r>
              <a:rPr lang="en-US" sz="1800" dirty="0"/>
              <a:t>SAN FRANCISCO, CALIFORNIA,,2012</a:t>
            </a:r>
            <a:r>
              <a:rPr lang="en-US" sz="1800" dirty="0" smtClean="0"/>
              <a:t>,	10</a:t>
            </a:r>
            <a:endParaRPr lang="en-US" sz="1800" dirty="0"/>
          </a:p>
          <a:p>
            <a:r>
              <a:rPr lang="en-US" sz="1800" dirty="0"/>
              <a:t>PONTIAC, MICHIGAN,,2012</a:t>
            </a:r>
            <a:r>
              <a:rPr lang="en-US" sz="1800" dirty="0" smtClean="0"/>
              <a:t>,			3</a:t>
            </a:r>
            <a:endParaRPr lang="en-US" sz="1800" dirty="0"/>
          </a:p>
          <a:p>
            <a:r>
              <a:rPr lang="en-US" sz="1800" dirty="0"/>
              <a:t>SAN MATEO, CALIFORNIA,,2012</a:t>
            </a:r>
            <a:r>
              <a:rPr lang="en-US" sz="1800" dirty="0" smtClean="0"/>
              <a:t>,		2</a:t>
            </a:r>
            <a:endParaRPr lang="en-US" sz="1800" dirty="0"/>
          </a:p>
          <a:p>
            <a:r>
              <a:rPr lang="en-US" sz="1800" dirty="0"/>
              <a:t>WOODLAND HILLS, CALIFORNIA,,2012</a:t>
            </a:r>
            <a:r>
              <a:rPr lang="en-US" sz="1800" dirty="0" smtClean="0"/>
              <a:t>,	1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397000"/>
          <a:ext cx="678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Data eng.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981200" cy="5794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2013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600" dirty="0" smtClean="0"/>
          </a:p>
          <a:p>
            <a:r>
              <a:rPr lang="en-US" sz="1600" dirty="0"/>
              <a:t>SEATTLE, WASHINGTON,,2013,46</a:t>
            </a:r>
          </a:p>
          <a:p>
            <a:r>
              <a:rPr lang="en-US" sz="1600" dirty="0"/>
              <a:t>SAN FRANCISCO, CALIFORNIA,,2013,17</a:t>
            </a:r>
          </a:p>
          <a:p>
            <a:r>
              <a:rPr lang="en-US" sz="1600" dirty="0"/>
              <a:t>MENLO PARK, CALIFORNIA,,2013,12</a:t>
            </a:r>
          </a:p>
          <a:p>
            <a:r>
              <a:rPr lang="en-US" sz="1600" dirty="0"/>
              <a:t>NEW YORK, NEW YORK,,2013,6</a:t>
            </a:r>
          </a:p>
          <a:p>
            <a:r>
              <a:rPr lang="en-US" sz="1600" dirty="0"/>
              <a:t>ATLANTA, GEORGIA,,2013,5</a:t>
            </a:r>
          </a:p>
          <a:p>
            <a:r>
              <a:rPr lang="en-US" sz="1600" dirty="0"/>
              <a:t>MOUNTAIN VIEW, CALIFORNIA,,2013,3</a:t>
            </a:r>
          </a:p>
          <a:p>
            <a:r>
              <a:rPr lang="en-US" sz="1600" dirty="0"/>
              <a:t>THOUSAND OAKS, CALIFORNIA,,2013,2</a:t>
            </a:r>
          </a:p>
          <a:p>
            <a:r>
              <a:rPr lang="en-US" sz="1600" dirty="0"/>
              <a:t>WOODLAND HILLS, CALIFORNIA,,</a:t>
            </a:r>
            <a:r>
              <a:rPr lang="en-US" sz="1600" dirty="0" smtClean="0"/>
              <a:t>2013,1</a:t>
            </a:r>
          </a:p>
          <a:p>
            <a:endParaRPr lang="en-US" sz="1600" dirty="0"/>
          </a:p>
          <a:p>
            <a:pPr>
              <a:buNone/>
            </a:pPr>
            <a:r>
              <a:rPr lang="en-US" sz="2400" dirty="0" smtClean="0"/>
              <a:t>               For 2014</a:t>
            </a:r>
          </a:p>
          <a:p>
            <a:r>
              <a:rPr lang="en-US" sz="1600" dirty="0"/>
              <a:t>SEATTLE, WASHINGTON,,2014,45</a:t>
            </a:r>
          </a:p>
          <a:p>
            <a:r>
              <a:rPr lang="en-US" sz="1600" dirty="0"/>
              <a:t>SAN FRANCISCO, CALIFORNIA,,2014,34</a:t>
            </a:r>
          </a:p>
          <a:p>
            <a:r>
              <a:rPr lang="en-US" sz="1600" dirty="0"/>
              <a:t>MENLO PARK, CALIFORNIA,,2014,21</a:t>
            </a:r>
          </a:p>
          <a:p>
            <a:r>
              <a:rPr lang="en-US" sz="1600" dirty="0"/>
              <a:t>NEW YORK, NEW YORK,,2014,18</a:t>
            </a:r>
          </a:p>
          <a:p>
            <a:r>
              <a:rPr lang="en-US" sz="1600" dirty="0"/>
              <a:t>MOUNTAIN VIEW, CALIFORNIA,,2014,13</a:t>
            </a:r>
          </a:p>
          <a:p>
            <a:r>
              <a:rPr lang="en-US" sz="1600" dirty="0"/>
              <a:t>SAN MATEO, CALIFORNIA,,2014,8</a:t>
            </a:r>
          </a:p>
          <a:p>
            <a:r>
              <a:rPr lang="en-US" sz="1600" dirty="0"/>
              <a:t>IRVINE, CALIFORNIA,,2014,7</a:t>
            </a:r>
          </a:p>
          <a:p>
            <a:r>
              <a:rPr lang="en-US" sz="1600" dirty="0"/>
              <a:t>REDWOOD CITY, CALIFORNIA,,2014,5</a:t>
            </a:r>
          </a:p>
          <a:p>
            <a:r>
              <a:rPr lang="en-US" sz="1600" dirty="0"/>
              <a:t>SUNNYVALE, CALIFORNIA,,2014,4</a:t>
            </a:r>
          </a:p>
          <a:p>
            <a:r>
              <a:rPr lang="en-US" sz="1600" dirty="0"/>
              <a:t>ST. PETERSBURG, FLORIDA,,2014,3</a:t>
            </a:r>
          </a:p>
          <a:p>
            <a:r>
              <a:rPr lang="en-US" sz="1600" dirty="0"/>
              <a:t>WINSTON-SALEM, NORTH CAROLINA,,2014,2</a:t>
            </a:r>
          </a:p>
          <a:p>
            <a:r>
              <a:rPr lang="en-US" sz="1600" dirty="0"/>
              <a:t>YONKERS, NEW YORK,,2014,1</a:t>
            </a:r>
          </a:p>
          <a:p>
            <a:pPr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2015                      For2016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SEATTLE, WASHINGTON,,2015,61</a:t>
            </a:r>
          </a:p>
          <a:p>
            <a:r>
              <a:rPr lang="en-US" dirty="0" smtClean="0"/>
              <a:t>NEW YORK, NEW YORK,,2015,41</a:t>
            </a:r>
          </a:p>
          <a:p>
            <a:r>
              <a:rPr lang="en-US" dirty="0" smtClean="0"/>
              <a:t>MENLO PARK, CALIFORNIA,,2015,23</a:t>
            </a:r>
          </a:p>
          <a:p>
            <a:r>
              <a:rPr lang="en-US" dirty="0" smtClean="0"/>
              <a:t>MOUNTAIN VIEW, CALIFORNIA,,2015,18</a:t>
            </a:r>
          </a:p>
          <a:p>
            <a:r>
              <a:rPr lang="en-US" dirty="0" smtClean="0"/>
              <a:t>SAN MATEO, CALIFORNIA,,2015,15</a:t>
            </a:r>
          </a:p>
          <a:p>
            <a:r>
              <a:rPr lang="en-US" dirty="0" smtClean="0"/>
              <a:t>SANTA MONICA, CALIFORNIA,,2015,13</a:t>
            </a:r>
          </a:p>
          <a:p>
            <a:r>
              <a:rPr lang="en-US" dirty="0" smtClean="0"/>
              <a:t>SAN RAMON, CALIFORNIA,,2015,8</a:t>
            </a:r>
          </a:p>
          <a:p>
            <a:r>
              <a:rPr lang="en-US" dirty="0" smtClean="0"/>
              <a:t>SUNNYVALE, CALIFORNIA,,2015,7</a:t>
            </a:r>
          </a:p>
          <a:p>
            <a:r>
              <a:rPr lang="en-US" dirty="0" smtClean="0"/>
              <a:t>SAN JOSE, CALIFORNIA,,2015,6</a:t>
            </a:r>
          </a:p>
          <a:p>
            <a:r>
              <a:rPr lang="en-US" dirty="0" smtClean="0"/>
              <a:t>REDWOOD CITY, CALIFORNIA,,2015,5</a:t>
            </a:r>
          </a:p>
          <a:p>
            <a:r>
              <a:rPr lang="en-US" dirty="0" smtClean="0"/>
              <a:t>CHICAGO, ILLINOIS,,2015,4</a:t>
            </a:r>
          </a:p>
          <a:p>
            <a:r>
              <a:rPr lang="en-US" dirty="0" smtClean="0"/>
              <a:t>TROY, MICHIGAN,,2015,3</a:t>
            </a:r>
          </a:p>
          <a:p>
            <a:r>
              <a:rPr lang="en-US" dirty="0" smtClean="0"/>
              <a:t>WESTBOROUGH, MASSACHUSETTS,,2015,2</a:t>
            </a:r>
          </a:p>
          <a:p>
            <a:r>
              <a:rPr lang="en-US" dirty="0" smtClean="0"/>
              <a:t>WOODLAND HILLS, CALIFORNIA,,2015,1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SEATTLE, WASHINGTON,,2016,128</a:t>
            </a:r>
          </a:p>
          <a:p>
            <a:r>
              <a:rPr lang="en-US" dirty="0"/>
              <a:t>SAN FRANCISCO, CALIFORNIA,,2016,90</a:t>
            </a:r>
          </a:p>
          <a:p>
            <a:r>
              <a:rPr lang="en-US" dirty="0"/>
              <a:t>NEW YORK, NEW YORK,,2016,70</a:t>
            </a:r>
          </a:p>
          <a:p>
            <a:r>
              <a:rPr lang="en-US" dirty="0"/>
              <a:t>MENLO PARK, CALIFORNIA,,2016,39</a:t>
            </a:r>
          </a:p>
          <a:p>
            <a:r>
              <a:rPr lang="en-US" dirty="0"/>
              <a:t>IRVINE, CALIFORNIA,,2016,18</a:t>
            </a:r>
          </a:p>
          <a:p>
            <a:r>
              <a:rPr lang="en-US" dirty="0"/>
              <a:t>SUNNYVALE, CALIFORNIA,,2016,16</a:t>
            </a:r>
          </a:p>
          <a:p>
            <a:r>
              <a:rPr lang="en-US" dirty="0"/>
              <a:t>SAN MATEO, CALIFORNIA,,2016,14</a:t>
            </a:r>
          </a:p>
          <a:p>
            <a:r>
              <a:rPr lang="en-US" dirty="0"/>
              <a:t>CHICAGO, ILLINOIS,,2016,13</a:t>
            </a:r>
          </a:p>
          <a:p>
            <a:r>
              <a:rPr lang="en-US" dirty="0"/>
              <a:t>SANTA CLARA, CALIFORNIA,,2016,12</a:t>
            </a:r>
          </a:p>
          <a:p>
            <a:r>
              <a:rPr lang="en-US" dirty="0"/>
              <a:t>MOUNTAIN VIEW, CALIFORNIA,,2016,11</a:t>
            </a:r>
          </a:p>
          <a:p>
            <a:r>
              <a:rPr lang="en-US" dirty="0"/>
              <a:t>SAN JOSE, CALIFORNIA,,2016,10</a:t>
            </a:r>
          </a:p>
          <a:p>
            <a:r>
              <a:rPr lang="en-US" dirty="0"/>
              <a:t>PLANO, TEXAS,,2016,9</a:t>
            </a:r>
          </a:p>
          <a:p>
            <a:r>
              <a:rPr lang="en-US" dirty="0"/>
              <a:t>SANTA MONICA, CALIFORNIA,,2016,8</a:t>
            </a:r>
          </a:p>
          <a:p>
            <a:r>
              <a:rPr lang="en-US" dirty="0"/>
              <a:t>WALTHAM, MASSACHUSETTS,,2016,7</a:t>
            </a:r>
          </a:p>
          <a:p>
            <a:r>
              <a:rPr lang="en-US" dirty="0"/>
              <a:t>BURLINGTON, MASSACHUSETTS,,2016,6</a:t>
            </a:r>
          </a:p>
          <a:p>
            <a:r>
              <a:rPr lang="en-US" dirty="0"/>
              <a:t>SAN BRUNO, CALIFORNIA,,2016,5</a:t>
            </a:r>
          </a:p>
          <a:p>
            <a:r>
              <a:rPr lang="en-US" dirty="0"/>
              <a:t>VIENNA, VIRGINIA,,2016,4</a:t>
            </a:r>
          </a:p>
          <a:p>
            <a:r>
              <a:rPr lang="en-US" dirty="0"/>
              <a:t>VENICE, CALIFORNIA,,2016,3</a:t>
            </a:r>
          </a:p>
          <a:p>
            <a:r>
              <a:rPr lang="en-US" dirty="0"/>
              <a:t>WILMINGTON, DELAWARE,,2016,2</a:t>
            </a:r>
          </a:p>
          <a:p>
            <a:r>
              <a:rPr lang="en-US" dirty="0"/>
              <a:t>YORKTOWN HEIGHTS, NEW YORK,,2016,1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2400" dirty="0" smtClean="0"/>
              <a:t>b) find top 5 locations in the US who have got certified visa for each year.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 smtClean="0"/>
              <a:t> </a:t>
            </a:r>
            <a:r>
              <a:rPr lang="en-US" sz="2400" dirty="0" smtClean="0"/>
              <a:t>Technology : 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2011	</a:t>
            </a:r>
          </a:p>
          <a:p>
            <a:r>
              <a:rPr lang="en-US" dirty="0" smtClean="0"/>
              <a:t>NEW </a:t>
            </a:r>
            <a:r>
              <a:rPr lang="en-US" dirty="0"/>
              <a:t>YORK, NEW YORK,,2011,24024</a:t>
            </a:r>
          </a:p>
          <a:p>
            <a:r>
              <a:rPr lang="en-US" dirty="0"/>
              <a:t>HOUSTON, TEXAS,,2011,8619</a:t>
            </a:r>
          </a:p>
          <a:p>
            <a:r>
              <a:rPr lang="en-US" dirty="0"/>
              <a:t>CHICAGO, ILLINOIS,,2011,5410</a:t>
            </a:r>
          </a:p>
          <a:p>
            <a:r>
              <a:rPr lang="en-US" dirty="0"/>
              <a:t>SAN FRANCISCO, CALIFORNIA,,2011,4893</a:t>
            </a:r>
          </a:p>
          <a:p>
            <a:r>
              <a:rPr lang="en-US" dirty="0"/>
              <a:t>SAN JOSE, CALIFORNIA,,2011,4883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For2012</a:t>
            </a:r>
          </a:p>
          <a:p>
            <a:r>
              <a:rPr lang="en-US" dirty="0"/>
              <a:t>NEW YORK, NEW YORK,,2012,26161</a:t>
            </a:r>
          </a:p>
          <a:p>
            <a:r>
              <a:rPr lang="en-US" dirty="0"/>
              <a:t>HOUSTON, TEXAS,,2012,11145</a:t>
            </a:r>
          </a:p>
          <a:p>
            <a:r>
              <a:rPr lang="en-US" dirty="0"/>
              <a:t>SAN FRANCISCO, CALIFORNIA,,2012,6763</a:t>
            </a:r>
          </a:p>
          <a:p>
            <a:r>
              <a:rPr lang="en-US" dirty="0"/>
              <a:t>CHICAGO, ILLINOIS,,2012,6131</a:t>
            </a:r>
          </a:p>
          <a:p>
            <a:r>
              <a:rPr lang="en-US" dirty="0"/>
              <a:t>ATLANTA, GEORGIA,,2012,5958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2013           for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YORK, NEW YORK,,2013,25888</a:t>
            </a:r>
          </a:p>
          <a:p>
            <a:r>
              <a:rPr lang="en-US" dirty="0"/>
              <a:t>HOUSTON, TEXAS,,2013,12249</a:t>
            </a:r>
          </a:p>
          <a:p>
            <a:r>
              <a:rPr lang="en-US" dirty="0"/>
              <a:t>SAN FRANCISCO, CALIFORNIA,,2013,8003</a:t>
            </a:r>
          </a:p>
          <a:p>
            <a:r>
              <a:rPr lang="en-US" dirty="0"/>
              <a:t>SAN JOSE, CALIFORNIA,,2013,7243</a:t>
            </a:r>
          </a:p>
          <a:p>
            <a:r>
              <a:rPr lang="en-US" dirty="0"/>
              <a:t>ATLANTA, GEORGIA,,2013,6853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YORK, NEW YORK,,2014,30132</a:t>
            </a:r>
          </a:p>
          <a:p>
            <a:r>
              <a:rPr lang="en-US" dirty="0"/>
              <a:t>HOUSTON, TEXAS,,2014,14476</a:t>
            </a:r>
          </a:p>
          <a:p>
            <a:r>
              <a:rPr lang="en-US" dirty="0"/>
              <a:t>SAN FRANCISCO, CALIFORNIA,,2014,10779</a:t>
            </a:r>
          </a:p>
          <a:p>
            <a:r>
              <a:rPr lang="en-US" dirty="0"/>
              <a:t>SAN JOSE, CALIFORNIA,,2014,8914</a:t>
            </a:r>
          </a:p>
          <a:p>
            <a:r>
              <a:rPr lang="en-US" dirty="0"/>
              <a:t>ATLANTA, GEORGIA,,2014,8608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Big data mean the data which is beyond processing capacity or storing capacity such data is called as big data.</a:t>
            </a:r>
          </a:p>
          <a:p>
            <a:r>
              <a:rPr lang="en-IN" dirty="0" smtClean="0"/>
              <a:t>Which contain both stucture(RDBMS),semi structure (xml),unstructure </a:t>
            </a:r>
            <a:r>
              <a:rPr lang="en-IN" dirty="0" smtClean="0"/>
              <a:t>data(</a:t>
            </a:r>
            <a:r>
              <a:rPr lang="en-IN" dirty="0" err="1" smtClean="0"/>
              <a:t>word,pdf,Text,log</a:t>
            </a:r>
            <a:r>
              <a:rPr lang="en-IN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2015          for2016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YORK, NEW YORK,,2015,34216</a:t>
            </a:r>
          </a:p>
          <a:p>
            <a:r>
              <a:rPr lang="en-US" dirty="0"/>
              <a:t>HOUSTON, TEXAS,,2015,16606</a:t>
            </a:r>
          </a:p>
          <a:p>
            <a:r>
              <a:rPr lang="en-US" dirty="0"/>
              <a:t>SAN FRANCISCO, CALIFORNIA,,2015,13815</a:t>
            </a:r>
          </a:p>
          <a:p>
            <a:r>
              <a:rPr lang="en-US" dirty="0"/>
              <a:t>ATLANTA, GEORGIA,,2015,11137</a:t>
            </a:r>
          </a:p>
          <a:p>
            <a:r>
              <a:rPr lang="en-US" dirty="0"/>
              <a:t>SAN JOSE, CALIFORNIA,,2015,10471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YORK, NEW YORK,,2016,37746</a:t>
            </a:r>
          </a:p>
          <a:p>
            <a:r>
              <a:rPr lang="en-US" dirty="0"/>
              <a:t>HOUSTON, TEXAS,,2016,15514</a:t>
            </a:r>
          </a:p>
          <a:p>
            <a:r>
              <a:rPr lang="en-US" dirty="0"/>
              <a:t>SAN FRANCISCO, CALIFORNIA,,2016,15029</a:t>
            </a:r>
          </a:p>
          <a:p>
            <a:r>
              <a:rPr lang="en-US" dirty="0"/>
              <a:t>ATLANTA, GEORGIA,,2016,12382</a:t>
            </a:r>
          </a:p>
          <a:p>
            <a:r>
              <a:rPr lang="en-US" dirty="0"/>
              <a:t>CHICAGO, ILLINOIS,,2016,11998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3)Which industry(SOC_NAME) has the most number of Data Scientist positions?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Technology : HIVE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dirty="0"/>
              <a:t> 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STATISTICIANS,					415</a:t>
            </a:r>
            <a:endParaRPr lang="en-US" sz="1800" dirty="0"/>
          </a:p>
          <a:p>
            <a:r>
              <a:rPr lang="en-US" sz="1800" dirty="0"/>
              <a:t>COMPUTER AND INFORMATION RESEARCH SCIENTISTS,333</a:t>
            </a:r>
          </a:p>
          <a:p>
            <a:r>
              <a:rPr lang="en-US" sz="1800" dirty="0"/>
              <a:t>OPERATIONS RESEARCH ANALYSTS</a:t>
            </a:r>
            <a:r>
              <a:rPr lang="en-US" sz="1800" dirty="0" smtClean="0"/>
              <a:t>,		253</a:t>
            </a:r>
            <a:endParaRPr lang="en-US" sz="1800" dirty="0"/>
          </a:p>
          <a:p>
            <a:r>
              <a:rPr lang="en-US" sz="1800" dirty="0"/>
              <a:t>Computer and Information Research Scientists</a:t>
            </a:r>
            <a:r>
              <a:rPr lang="en-US" sz="1800" dirty="0" smtClean="0"/>
              <a:t>,		134</a:t>
            </a:r>
            <a:endParaRPr lang="en-US" sz="1800" dirty="0"/>
          </a:p>
          <a:p>
            <a:r>
              <a:rPr lang="en-US" sz="1800" dirty="0"/>
              <a:t>COMPUTER OCCUPATIONS, ALL OTHER</a:t>
            </a:r>
            <a:r>
              <a:rPr lang="en-US" sz="1800" dirty="0" smtClean="0"/>
              <a:t>,		121</a:t>
            </a:r>
            <a:endParaRPr lang="en-US" sz="1800" dirty="0"/>
          </a:p>
          <a:p>
            <a:r>
              <a:rPr lang="en-US" sz="1800" dirty="0"/>
              <a:t>MATHEMATICIANS</a:t>
            </a:r>
            <a:r>
              <a:rPr lang="en-US" sz="1800" dirty="0" smtClean="0"/>
              <a:t>,					108</a:t>
            </a:r>
            <a:endParaRPr lang="en-US" sz="1800" dirty="0"/>
          </a:p>
          <a:p>
            <a:r>
              <a:rPr lang="en-US" sz="1800" dirty="0"/>
              <a:t>Statisticians</a:t>
            </a:r>
            <a:r>
              <a:rPr lang="en-US" sz="1800" dirty="0" smtClean="0"/>
              <a:t>,						104</a:t>
            </a:r>
            <a:endParaRPr lang="en-US" sz="1800" dirty="0"/>
          </a:p>
          <a:p>
            <a:r>
              <a:rPr lang="en-US" sz="1800" dirty="0"/>
              <a:t>SOFTWARE DEVELOPERS, </a:t>
            </a:r>
            <a:r>
              <a:rPr lang="en-US" sz="1800" dirty="0" smtClean="0"/>
              <a:t>APPLICATIONS,		79</a:t>
            </a:r>
            <a:endParaRPr lang="en-US" sz="1800" dirty="0"/>
          </a:p>
          <a:p>
            <a:r>
              <a:rPr lang="en-US" sz="1800" dirty="0"/>
              <a:t>COMPUTER SYSTEMS ANALYSTS</a:t>
            </a:r>
            <a:r>
              <a:rPr lang="en-US" sz="1800" dirty="0" smtClean="0"/>
              <a:t>,			66</a:t>
            </a:r>
            <a:endParaRPr lang="en-US" sz="1800" dirty="0"/>
          </a:p>
          <a:p>
            <a:r>
              <a:rPr lang="en-US" sz="1800" dirty="0"/>
              <a:t>Operations Research Analysts</a:t>
            </a:r>
            <a:r>
              <a:rPr lang="en-US" sz="1800" dirty="0" smtClean="0"/>
              <a:t>,				64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data </a:t>
                      </a:r>
                      <a:r>
                        <a:rPr lang="en-US" dirty="0" err="1" smtClean="0"/>
                        <a:t>scienties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4)Which top 5 employers file the most petitions each year? - Case Status - ALL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Technology : Hive</a:t>
            </a:r>
            <a:r>
              <a:rPr lang="en-IN" sz="2400" dirty="0"/>
              <a:t> 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TATA </a:t>
            </a:r>
            <a:r>
              <a:rPr lang="en-US" sz="1800" dirty="0"/>
              <a:t>CONSULTANCY SERVICES LIMITED</a:t>
            </a:r>
            <a:r>
              <a:rPr lang="en-US" sz="1800" dirty="0" smtClean="0"/>
              <a:t>, 2011,  5416</a:t>
            </a:r>
            <a:endParaRPr lang="en-US" sz="1800" dirty="0"/>
          </a:p>
          <a:p>
            <a:r>
              <a:rPr lang="en-US" sz="1800" dirty="0"/>
              <a:t>MICROSOFT </a:t>
            </a:r>
            <a:r>
              <a:rPr lang="en-US" sz="1800" dirty="0" smtClean="0"/>
              <a:t>CORPORATION,                           2011,  4253</a:t>
            </a:r>
            <a:endParaRPr lang="en-US" sz="1800" dirty="0"/>
          </a:p>
          <a:p>
            <a:r>
              <a:rPr lang="en-US" sz="1800" dirty="0"/>
              <a:t>DELOITTE CONSULTING LLP</a:t>
            </a:r>
            <a:r>
              <a:rPr lang="en-US" sz="1800" dirty="0" smtClean="0"/>
              <a:t>,                         2011,  3621</a:t>
            </a:r>
            <a:endParaRPr lang="en-US" sz="1800" dirty="0"/>
          </a:p>
          <a:p>
            <a:r>
              <a:rPr lang="en-US" sz="1800" dirty="0"/>
              <a:t>WIPRO LIMITED</a:t>
            </a:r>
            <a:r>
              <a:rPr lang="en-US" sz="1800" dirty="0" smtClean="0"/>
              <a:t>,			             2001,  3028</a:t>
            </a:r>
            <a:endParaRPr lang="en-US" sz="1800" dirty="0"/>
          </a:p>
          <a:p>
            <a:r>
              <a:rPr lang="en-US" sz="1800" dirty="0"/>
              <a:t>COGNIZANT TECHNOLOGY SOLUTIONS U.S. CORPORATION</a:t>
            </a:r>
            <a:r>
              <a:rPr lang="en-US" sz="1800" dirty="0" smtClean="0"/>
              <a:t>,                                                    2011,  2721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386840"/>
          <a:ext cx="647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petitions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FOR:2013             FOR:2014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INFOSYS LIMITED,2013,32223</a:t>
            </a:r>
          </a:p>
          <a:p>
            <a:r>
              <a:rPr lang="en-US" dirty="0"/>
              <a:t>TATA CONSULTANCY SERVICES LIMITED,2013,8790</a:t>
            </a:r>
          </a:p>
          <a:p>
            <a:r>
              <a:rPr lang="en-US" dirty="0"/>
              <a:t>WIPRO LIMITED,2013,6734</a:t>
            </a:r>
          </a:p>
          <a:p>
            <a:r>
              <a:rPr lang="en-US" dirty="0"/>
              <a:t>DELOITTE CONSULTING LLP,2013,6124</a:t>
            </a:r>
          </a:p>
          <a:p>
            <a:r>
              <a:rPr lang="en-US" dirty="0"/>
              <a:t>ACCENTURE LLP,2013,4994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INFOSYS LIMITED,2014,23759</a:t>
            </a:r>
          </a:p>
          <a:p>
            <a:r>
              <a:rPr lang="en-US" dirty="0"/>
              <a:t>TATA CONSULTANCY SERVICES LIMITED,2014,14098</a:t>
            </a:r>
          </a:p>
          <a:p>
            <a:r>
              <a:rPr lang="en-US" dirty="0"/>
              <a:t>WIPRO LIMITED,2014,8365</a:t>
            </a:r>
          </a:p>
          <a:p>
            <a:r>
              <a:rPr lang="en-US" dirty="0"/>
              <a:t>DELOITTE CONSULTING LLP,2014,7017</a:t>
            </a:r>
          </a:p>
          <a:p>
            <a:r>
              <a:rPr lang="en-US" dirty="0"/>
              <a:t>ACCENTURE LLP,2014,5498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2015             for2016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INFOSYS LIMITED,2015,33245</a:t>
            </a:r>
          </a:p>
          <a:p>
            <a:r>
              <a:rPr lang="en-US" dirty="0"/>
              <a:t>TATA CONSULTANCY SERVICES LIMITED,2015,16553</a:t>
            </a:r>
          </a:p>
          <a:p>
            <a:r>
              <a:rPr lang="en-US" dirty="0"/>
              <a:t>WIPRO LIMITED,2015,12201</a:t>
            </a:r>
          </a:p>
          <a:p>
            <a:r>
              <a:rPr lang="en-US" dirty="0"/>
              <a:t>IBM INDIA PRIVATE LIMITED,2015,10693</a:t>
            </a:r>
          </a:p>
          <a:p>
            <a:r>
              <a:rPr lang="en-US" dirty="0"/>
              <a:t>ACCENTURE LLP,2015,9605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INFOSYS LIMITED,2016,25352</a:t>
            </a:r>
          </a:p>
          <a:p>
            <a:r>
              <a:rPr lang="en-US" dirty="0"/>
              <a:t>CAPGEMINI AMERICA INC,2016,16725</a:t>
            </a:r>
          </a:p>
          <a:p>
            <a:r>
              <a:rPr lang="en-US" dirty="0"/>
              <a:t>TATA CONSULTANCY SERVICES LIMITED,2016,13134</a:t>
            </a:r>
          </a:p>
          <a:p>
            <a:r>
              <a:rPr lang="en-US" dirty="0"/>
              <a:t>WIPRO LIMITED,2016,10607</a:t>
            </a:r>
          </a:p>
          <a:p>
            <a:r>
              <a:rPr lang="en-US" dirty="0"/>
              <a:t>IBM INDIA PRIVATE LIMITED,2016,9787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5) Find the most popular top 10 job positions for H1B visa applications for each year?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IN" sz="2000" dirty="0" smtClean="0"/>
              <a:t>a) for all the applications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Technology : Hive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648"/>
            <a:ext cx="7467600" cy="4873752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 smtClean="0"/>
              <a:t>For 2011</a:t>
            </a:r>
          </a:p>
          <a:p>
            <a:r>
              <a:rPr lang="en-US" sz="1800" dirty="0" smtClean="0"/>
              <a:t>PROGRAMMER ANALYST,2011,31799</a:t>
            </a:r>
          </a:p>
          <a:p>
            <a:r>
              <a:rPr lang="en-US" sz="1800" dirty="0" smtClean="0"/>
              <a:t>SOFTWARE ENGINEER,2011,12763</a:t>
            </a:r>
          </a:p>
          <a:p>
            <a:r>
              <a:rPr lang="en-US" sz="1800" dirty="0" smtClean="0"/>
              <a:t>COMPUTER PROGRAMMER,2011,8998</a:t>
            </a:r>
          </a:p>
          <a:p>
            <a:r>
              <a:rPr lang="en-US" sz="1800" dirty="0" smtClean="0"/>
              <a:t>SYSTEMS ANALYST,2011,8644</a:t>
            </a:r>
          </a:p>
          <a:p>
            <a:r>
              <a:rPr lang="en-US" sz="1800" dirty="0" smtClean="0"/>
              <a:t>BUSINESS ANALYST,2011,3891</a:t>
            </a:r>
          </a:p>
          <a:p>
            <a:r>
              <a:rPr lang="en-US" sz="1800" dirty="0" smtClean="0"/>
              <a:t>COMPUTER SYSTEMS ANALYST,2011,3698</a:t>
            </a:r>
          </a:p>
          <a:p>
            <a:r>
              <a:rPr lang="en-US" sz="1800" dirty="0" smtClean="0"/>
              <a:t>ASSISTANT PROFESSOR,2011,3467</a:t>
            </a:r>
          </a:p>
          <a:p>
            <a:r>
              <a:rPr lang="en-US" sz="1800" dirty="0" smtClean="0"/>
              <a:t>PHYSICAL THERAPIST,2011,3377</a:t>
            </a:r>
          </a:p>
          <a:p>
            <a:r>
              <a:rPr lang="en-US" sz="1800" dirty="0" smtClean="0"/>
              <a:t>SENIOR SOFTWARE ENGINEER,2011,2935</a:t>
            </a:r>
          </a:p>
          <a:p>
            <a:r>
              <a:rPr lang="en-US" sz="1800" dirty="0" smtClean="0"/>
              <a:t>SENIOR CONSULTANT,2011,2798</a:t>
            </a:r>
          </a:p>
          <a:p>
            <a:r>
              <a:rPr lang="en-US" sz="1800" dirty="0" smtClean="0"/>
              <a:t>For 2012</a:t>
            </a:r>
          </a:p>
          <a:p>
            <a:r>
              <a:rPr lang="en-US" sz="1800" dirty="0" smtClean="0"/>
              <a:t>PROGRAMMER ANALYST,2012,33066</a:t>
            </a:r>
          </a:p>
          <a:p>
            <a:r>
              <a:rPr lang="en-US" sz="1800" dirty="0" smtClean="0"/>
              <a:t>SOFTWARE ENGINEER,2012,14437</a:t>
            </a:r>
          </a:p>
          <a:p>
            <a:r>
              <a:rPr lang="en-US" sz="1800" dirty="0" smtClean="0"/>
              <a:t>COMPUTER PROGRAMMER,2012,9629</a:t>
            </a:r>
          </a:p>
          <a:p>
            <a:r>
              <a:rPr lang="en-US" sz="1800" dirty="0" smtClean="0"/>
              <a:t>SYSTEMS ANALYST,2012,9296</a:t>
            </a:r>
          </a:p>
          <a:p>
            <a:r>
              <a:rPr lang="en-US" sz="1800" dirty="0" smtClean="0"/>
              <a:t>BUSINESS ANALYST,2012,4752</a:t>
            </a:r>
          </a:p>
          <a:p>
            <a:r>
              <a:rPr lang="en-US" sz="1800" dirty="0" smtClean="0"/>
              <a:t>COMPUTER SYSTEMS ANALYST,2012,4706</a:t>
            </a:r>
          </a:p>
          <a:p>
            <a:r>
              <a:rPr lang="en-US" sz="1800" dirty="0" smtClean="0"/>
              <a:t>SOFTWARE DEVELOPER,2012,3895</a:t>
            </a:r>
          </a:p>
          <a:p>
            <a:r>
              <a:rPr lang="en-US" sz="1800" dirty="0" smtClean="0"/>
              <a:t>PHYSICAL THERAPIST,2012,3871</a:t>
            </a:r>
          </a:p>
          <a:p>
            <a:r>
              <a:rPr lang="en-US" sz="1800" dirty="0" smtClean="0"/>
              <a:t>ASSISTANT PROFESSOR,2012,3801</a:t>
            </a:r>
          </a:p>
          <a:p>
            <a:r>
              <a:rPr lang="en-US" sz="1800" dirty="0" smtClean="0"/>
              <a:t>SENIOR CONSULTANT,2012,3737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2013        for2014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PROGRAMMER ANALYST,2013,33880</a:t>
            </a:r>
          </a:p>
          <a:p>
            <a:r>
              <a:rPr lang="en-US" dirty="0" smtClean="0"/>
              <a:t>SOFTWARE ENGINEER,2013,15680</a:t>
            </a:r>
          </a:p>
          <a:p>
            <a:r>
              <a:rPr lang="en-US" dirty="0" smtClean="0"/>
              <a:t>COMPUTER PROGRAMMER,2013,11271</a:t>
            </a:r>
          </a:p>
          <a:p>
            <a:r>
              <a:rPr lang="en-US" dirty="0" smtClean="0"/>
              <a:t>SYSTEMS ANALYST,2013,8714</a:t>
            </a:r>
          </a:p>
          <a:p>
            <a:r>
              <a:rPr lang="en-US" dirty="0" smtClean="0"/>
              <a:t>TECHNOLOGY LEAD - US,2013,7853</a:t>
            </a:r>
          </a:p>
          <a:p>
            <a:r>
              <a:rPr lang="en-US" dirty="0" smtClean="0"/>
              <a:t>TECHNOLOGY ANALYST - US,2013,7683</a:t>
            </a:r>
          </a:p>
          <a:p>
            <a:r>
              <a:rPr lang="en-US" dirty="0" smtClean="0"/>
              <a:t>BUSINESS ANALYST,2013,5716</a:t>
            </a:r>
          </a:p>
          <a:p>
            <a:r>
              <a:rPr lang="en-US" dirty="0" smtClean="0"/>
              <a:t>COMPUTER SYSTEMS ANALYST,2013,5043</a:t>
            </a:r>
          </a:p>
          <a:p>
            <a:r>
              <a:rPr lang="en-US" dirty="0" smtClean="0"/>
              <a:t>SOFTWARE DEVELOPER,2013,5026</a:t>
            </a:r>
          </a:p>
          <a:p>
            <a:r>
              <a:rPr lang="en-US" dirty="0" smtClean="0"/>
              <a:t>SENIOR CONSULTANT,2013,4326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PROGRAMMER ANALYST,2014,43114</a:t>
            </a:r>
          </a:p>
          <a:p>
            <a:r>
              <a:rPr lang="en-US" dirty="0" smtClean="0"/>
              <a:t>SOFTWARE ENGINEER,2014,20500</a:t>
            </a:r>
          </a:p>
          <a:p>
            <a:r>
              <a:rPr lang="en-US" dirty="0" smtClean="0"/>
              <a:t>COMPUTER PROGRAMMER,2014,14950</a:t>
            </a:r>
          </a:p>
          <a:p>
            <a:r>
              <a:rPr lang="en-US" dirty="0" smtClean="0"/>
              <a:t>SYSTEMS ANALYST,2014,10194</a:t>
            </a:r>
          </a:p>
          <a:p>
            <a:r>
              <a:rPr lang="en-US" dirty="0" smtClean="0"/>
              <a:t>SOFTWARE DEVELOPER,2014,7337</a:t>
            </a:r>
          </a:p>
          <a:p>
            <a:r>
              <a:rPr lang="en-US" dirty="0" smtClean="0"/>
              <a:t>BUSINESS ANALYST,2014,7302</a:t>
            </a:r>
          </a:p>
          <a:p>
            <a:r>
              <a:rPr lang="en-US" dirty="0" smtClean="0"/>
              <a:t>COMPUTER SYSTEMS ANALYST,2014,6821</a:t>
            </a:r>
          </a:p>
          <a:p>
            <a:r>
              <a:rPr lang="en-US" dirty="0" smtClean="0"/>
              <a:t>TECHNOLOGY LEAD - US,2014,5057</a:t>
            </a:r>
          </a:p>
          <a:p>
            <a:r>
              <a:rPr lang="en-US" dirty="0" smtClean="0"/>
              <a:t>TECHNOLOGY ANALYST - US,2014,4913</a:t>
            </a:r>
          </a:p>
          <a:p>
            <a:r>
              <a:rPr lang="en-US" dirty="0" smtClean="0"/>
              <a:t>SENIOR CONSULTANT,2014,4898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2015     for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PROGRAMMER ANALYST,2015,53436</a:t>
            </a:r>
          </a:p>
          <a:p>
            <a:r>
              <a:rPr lang="en-US" dirty="0" smtClean="0"/>
              <a:t>SOFTWARE ENGINEER,2015,27259</a:t>
            </a:r>
          </a:p>
          <a:p>
            <a:r>
              <a:rPr lang="en-US" dirty="0" smtClean="0"/>
              <a:t>COMPUTER PROGRAMMER,2015,14054</a:t>
            </a:r>
          </a:p>
          <a:p>
            <a:r>
              <a:rPr lang="en-US" dirty="0" smtClean="0"/>
              <a:t>SYSTEMS ANALYST,2015,12803</a:t>
            </a:r>
          </a:p>
          <a:p>
            <a:r>
              <a:rPr lang="en-US" dirty="0" smtClean="0"/>
              <a:t>SOFTWARE DEVELOPER,2015,10441</a:t>
            </a:r>
          </a:p>
          <a:p>
            <a:r>
              <a:rPr lang="en-US" dirty="0" smtClean="0"/>
              <a:t>BUSINESS ANALYST,2015,8853</a:t>
            </a:r>
          </a:p>
          <a:p>
            <a:r>
              <a:rPr lang="en-US" dirty="0" smtClean="0"/>
              <a:t>TECHNOLOGY LEAD - US,2015,8242</a:t>
            </a:r>
          </a:p>
          <a:p>
            <a:r>
              <a:rPr lang="en-US" dirty="0" smtClean="0"/>
              <a:t>COMPUTER SYSTEMS ANALYST,2015,7918</a:t>
            </a:r>
          </a:p>
          <a:p>
            <a:r>
              <a:rPr lang="en-US" dirty="0" smtClean="0"/>
              <a:t>TECHNOLOGY ANALYST - US,2015,7014</a:t>
            </a:r>
          </a:p>
          <a:p>
            <a:r>
              <a:rPr lang="en-US" dirty="0" smtClean="0"/>
              <a:t>SENIOR SOFTWARE ENGINEER,2015,6013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PROGRAMMER ANALYST,2016,53743</a:t>
            </a:r>
          </a:p>
          <a:p>
            <a:r>
              <a:rPr lang="en-US" dirty="0" smtClean="0"/>
              <a:t>SOFTWARE ENGINEER,2016,30668</a:t>
            </a:r>
          </a:p>
          <a:p>
            <a:r>
              <a:rPr lang="en-US" dirty="0" smtClean="0"/>
              <a:t>SOFTWARE DEVELOPER,2016,14041</a:t>
            </a:r>
          </a:p>
          <a:p>
            <a:r>
              <a:rPr lang="en-US" dirty="0" smtClean="0"/>
              <a:t>SYSTEMS ANALYST,2016,12314</a:t>
            </a:r>
          </a:p>
          <a:p>
            <a:r>
              <a:rPr lang="en-US" dirty="0" smtClean="0"/>
              <a:t>COMPUTER PROGRAMMER,2016,11668</a:t>
            </a:r>
          </a:p>
          <a:p>
            <a:r>
              <a:rPr lang="en-US" dirty="0" smtClean="0"/>
              <a:t>BUSINESS ANALYST,2016,9167</a:t>
            </a:r>
          </a:p>
          <a:p>
            <a:r>
              <a:rPr lang="en-US" dirty="0" smtClean="0"/>
              <a:t>COMPUTER SYSTEMS ANALYST,2016,6900</a:t>
            </a:r>
          </a:p>
          <a:p>
            <a:r>
              <a:rPr lang="en-US" dirty="0" smtClean="0"/>
              <a:t>SENIOR SOFTWARE ENGINEER,2016,6439</a:t>
            </a:r>
          </a:p>
          <a:p>
            <a:r>
              <a:rPr lang="en-US" dirty="0" smtClean="0"/>
              <a:t>DEVELOPER,2016,6084</a:t>
            </a:r>
          </a:p>
          <a:p>
            <a:r>
              <a:rPr lang="en-US" dirty="0" smtClean="0"/>
              <a:t>TECHNOLOGY LEAD - US,2016,5410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dirty="0" smtClean="0"/>
              <a:t>5) Find the most popular top 10 job positions for H1B visa applications for each year?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IN" sz="1800" dirty="0" smtClean="0"/>
              <a:t>b) for only certified applications.</a:t>
            </a:r>
            <a:br>
              <a:rPr lang="en-IN" sz="1800" dirty="0" smtClean="0"/>
            </a:br>
            <a:r>
              <a:rPr lang="en-IN" sz="1800" dirty="0" smtClean="0"/>
              <a:t>Technology : Hive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For 2011</a:t>
            </a:r>
          </a:p>
          <a:p>
            <a:r>
              <a:rPr lang="en-US" dirty="0" smtClean="0"/>
              <a:t>PROGRAMMER ANALYST,2011,28806</a:t>
            </a:r>
          </a:p>
          <a:p>
            <a:r>
              <a:rPr lang="en-US" dirty="0" smtClean="0"/>
              <a:t>SOFTWARE ENGINEER,2011,11224</a:t>
            </a:r>
          </a:p>
          <a:p>
            <a:r>
              <a:rPr lang="en-US" dirty="0" smtClean="0"/>
              <a:t>COMPUTER PROGRAMMER,2011,8038</a:t>
            </a:r>
          </a:p>
          <a:p>
            <a:r>
              <a:rPr lang="en-US" dirty="0" smtClean="0"/>
              <a:t>SYSTEMS ANALYST,2011,7850</a:t>
            </a:r>
          </a:p>
          <a:p>
            <a:r>
              <a:rPr lang="en-US" dirty="0" smtClean="0"/>
              <a:t>BUSINESS ANALYST,2011,3444</a:t>
            </a:r>
          </a:p>
          <a:p>
            <a:r>
              <a:rPr lang="en-US" dirty="0" smtClean="0"/>
              <a:t>COMPUTER SYSTEMS ANALYST,2011,3152</a:t>
            </a:r>
          </a:p>
          <a:p>
            <a:r>
              <a:rPr lang="en-US" dirty="0" smtClean="0"/>
              <a:t>ASSISTANT PROFESSOR,2011,3050</a:t>
            </a:r>
          </a:p>
          <a:p>
            <a:r>
              <a:rPr lang="en-US" dirty="0" smtClean="0"/>
              <a:t>PHYSICAL THERAPIST,2011,2911</a:t>
            </a:r>
          </a:p>
          <a:p>
            <a:r>
              <a:rPr lang="en-US" dirty="0" smtClean="0"/>
              <a:t>SENIOR SOFTWARE ENGINEER,2011,2595</a:t>
            </a:r>
          </a:p>
          <a:p>
            <a:r>
              <a:rPr lang="en-US" dirty="0" smtClean="0"/>
              <a:t>SENIOR CONSULTANT,2011,2585</a:t>
            </a:r>
          </a:p>
          <a:p>
            <a:r>
              <a:rPr lang="en-US" dirty="0" smtClean="0"/>
              <a:t>For 2012</a:t>
            </a:r>
          </a:p>
          <a:p>
            <a:r>
              <a:rPr lang="en-US" dirty="0" smtClean="0"/>
              <a:t>PROGRAMMER ANALYST,2012,29226</a:t>
            </a:r>
          </a:p>
          <a:p>
            <a:r>
              <a:rPr lang="en-US" dirty="0" smtClean="0"/>
              <a:t>SOFTWARE ENGINEER,2012,12273</a:t>
            </a:r>
          </a:p>
          <a:p>
            <a:r>
              <a:rPr lang="en-US" dirty="0" smtClean="0"/>
              <a:t>COMPUTER PROGRAMMER,2012,8483</a:t>
            </a:r>
          </a:p>
          <a:p>
            <a:r>
              <a:rPr lang="en-US" dirty="0" smtClean="0"/>
              <a:t>SYSTEMS ANALYST,2012,8399</a:t>
            </a:r>
          </a:p>
          <a:p>
            <a:r>
              <a:rPr lang="en-US" dirty="0" smtClean="0"/>
              <a:t>BUSINESS ANALYST,2012,4144</a:t>
            </a:r>
          </a:p>
          <a:p>
            <a:r>
              <a:rPr lang="en-US" dirty="0" smtClean="0"/>
              <a:t>COMPUTER SYSTEMS ANALYST,2012,4084</a:t>
            </a:r>
          </a:p>
          <a:p>
            <a:r>
              <a:rPr lang="en-US" dirty="0" smtClean="0"/>
              <a:t>SENIOR CONSULTANT,2012,3420</a:t>
            </a:r>
          </a:p>
          <a:p>
            <a:r>
              <a:rPr lang="en-US" dirty="0" smtClean="0"/>
              <a:t>SOFTWARE DEVELOPER,2012,3290</a:t>
            </a:r>
          </a:p>
          <a:p>
            <a:r>
              <a:rPr lang="en-US" dirty="0" smtClean="0"/>
              <a:t>PHYSICAL THERAPIST,2012,3284</a:t>
            </a:r>
          </a:p>
          <a:p>
            <a:r>
              <a:rPr lang="en-US" dirty="0" smtClean="0"/>
              <a:t>ASSISTANT PROFESSOR,2012,3033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For 2013</a:t>
            </a:r>
          </a:p>
          <a:p>
            <a:r>
              <a:rPr lang="en-US" dirty="0" smtClean="0"/>
              <a:t>PROGRAMMER ANALYST,2013,29906</a:t>
            </a:r>
          </a:p>
          <a:p>
            <a:r>
              <a:rPr lang="en-US" dirty="0" smtClean="0"/>
              <a:t>SOFTWARE ENGINEER,2013,12973</a:t>
            </a:r>
          </a:p>
          <a:p>
            <a:r>
              <a:rPr lang="en-US" dirty="0" smtClean="0"/>
              <a:t>COMPUTER PROGRAMMER,2013,10202</a:t>
            </a:r>
          </a:p>
          <a:p>
            <a:r>
              <a:rPr lang="en-US" dirty="0" smtClean="0"/>
              <a:t>SYSTEMS ANALYST,2013,7850</a:t>
            </a:r>
          </a:p>
          <a:p>
            <a:r>
              <a:rPr lang="en-US" dirty="0" smtClean="0"/>
              <a:t>TECHNOLOGY LEAD - US,2013,7809</a:t>
            </a:r>
          </a:p>
          <a:p>
            <a:r>
              <a:rPr lang="en-US" dirty="0" smtClean="0"/>
              <a:t>TECHNOLOGY ANALYST - US,2013,7641</a:t>
            </a:r>
          </a:p>
          <a:p>
            <a:r>
              <a:rPr lang="en-US" dirty="0" smtClean="0"/>
              <a:t>BUSINESS ANALYST,2013,4993</a:t>
            </a:r>
          </a:p>
          <a:p>
            <a:r>
              <a:rPr lang="en-US" dirty="0" smtClean="0"/>
              <a:t>COMPUTER SYSTEMS ANALYST,2013,4554</a:t>
            </a:r>
          </a:p>
          <a:p>
            <a:r>
              <a:rPr lang="en-US" dirty="0" smtClean="0"/>
              <a:t>SOFTWARE DEVELOPER,2013,4316</a:t>
            </a:r>
          </a:p>
          <a:p>
            <a:r>
              <a:rPr lang="en-US" dirty="0" smtClean="0"/>
              <a:t>SENIOR CONSULTANT,2013,3996</a:t>
            </a:r>
          </a:p>
          <a:p>
            <a:endParaRPr lang="en-US" dirty="0" smtClean="0"/>
          </a:p>
          <a:p>
            <a:r>
              <a:rPr lang="en-US" dirty="0" smtClean="0"/>
              <a:t>For 2014</a:t>
            </a:r>
          </a:p>
          <a:p>
            <a:r>
              <a:rPr lang="en-US" dirty="0" smtClean="0"/>
              <a:t>PROGRAMMER ANALYST,2014,38625</a:t>
            </a:r>
          </a:p>
          <a:p>
            <a:r>
              <a:rPr lang="en-US" dirty="0" smtClean="0"/>
              <a:t>SOFTWARE ENGINEER,2014,17278</a:t>
            </a:r>
          </a:p>
          <a:p>
            <a:r>
              <a:rPr lang="en-US" dirty="0" smtClean="0"/>
              <a:t>COMPUTER PROGRAMMER,2014,13796</a:t>
            </a:r>
          </a:p>
          <a:p>
            <a:r>
              <a:rPr lang="en-US" dirty="0" smtClean="0"/>
              <a:t>SYSTEMS ANALYST,2014,9161</a:t>
            </a:r>
          </a:p>
          <a:p>
            <a:r>
              <a:rPr lang="en-US" dirty="0" smtClean="0"/>
              <a:t>BUSINESS ANALYST,2014,6529</a:t>
            </a:r>
          </a:p>
          <a:p>
            <a:r>
              <a:rPr lang="en-US" dirty="0" smtClean="0"/>
              <a:t>SOFTWARE DEVELOPER,2014,6473</a:t>
            </a:r>
          </a:p>
          <a:p>
            <a:r>
              <a:rPr lang="en-US" dirty="0" smtClean="0"/>
              <a:t>COMPUTER SYSTEMS ANALYST,2014,6204</a:t>
            </a:r>
          </a:p>
          <a:p>
            <a:r>
              <a:rPr lang="en-US" dirty="0" smtClean="0"/>
              <a:t>TECHNOLOGY LEAD - US,2014,5055</a:t>
            </a:r>
          </a:p>
          <a:p>
            <a:r>
              <a:rPr lang="en-US" dirty="0" smtClean="0"/>
              <a:t>TECHNOLOGY ANALYST - US,2014,4911</a:t>
            </a:r>
          </a:p>
          <a:p>
            <a:r>
              <a:rPr lang="en-US" dirty="0" smtClean="0"/>
              <a:t>SENIOR CONSULTANT,2014,4535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6) Find the percentage and the count of each case status on total applications for each year. Create a line graph depicting the pattern of All the cases over the period of time</a:t>
            </a:r>
            <a:br>
              <a:rPr lang="en-IN" sz="1600" dirty="0" smtClean="0"/>
            </a:br>
            <a:r>
              <a:rPr lang="en-IN" sz="1600" dirty="0" smtClean="0"/>
              <a:t>Technology : Pig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Certified</a:t>
            </a:r>
          </a:p>
          <a:p>
            <a:r>
              <a:rPr lang="en-US" sz="1400" dirty="0" smtClean="0"/>
              <a:t>2011	358767	307936	85.83175152675692</a:t>
            </a:r>
          </a:p>
          <a:p>
            <a:r>
              <a:rPr lang="en-US" sz="1400" dirty="0" smtClean="0"/>
              <a:t>2012	415607	352668	84.85612609989725</a:t>
            </a:r>
          </a:p>
          <a:p>
            <a:r>
              <a:rPr lang="en-US" sz="1400" dirty="0" smtClean="0"/>
              <a:t>2013	442114	382951	86.61815730784367</a:t>
            </a:r>
          </a:p>
          <a:p>
            <a:r>
              <a:rPr lang="en-US" sz="1400" dirty="0" smtClean="0"/>
              <a:t>2014	519427	455144	87.62424748809747</a:t>
            </a:r>
          </a:p>
          <a:p>
            <a:r>
              <a:rPr lang="en-US" sz="1400" dirty="0" smtClean="0"/>
              <a:t>2015	618727	547278	88.45225761927313</a:t>
            </a:r>
          </a:p>
          <a:p>
            <a:r>
              <a:rPr lang="en-US" sz="1400" dirty="0" smtClean="0"/>
              <a:t>2016	647803	569646	87.93506667922192</a:t>
            </a:r>
          </a:p>
          <a:p>
            <a:pPr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Certified-withdrawn</a:t>
            </a:r>
          </a:p>
          <a:p>
            <a:r>
              <a:rPr lang="en-US" sz="1800" dirty="0" smtClean="0"/>
              <a:t>2011	358767	11596	3.2321813321738064</a:t>
            </a:r>
          </a:p>
          <a:p>
            <a:r>
              <a:rPr lang="en-US" sz="1800" dirty="0" smtClean="0"/>
              <a:t>2012	415607	31118	7.487361858678993</a:t>
            </a:r>
          </a:p>
          <a:p>
            <a:r>
              <a:rPr lang="en-US" sz="1800" dirty="0" smtClean="0"/>
              <a:t>2013	442114	35432	8.014222576077664</a:t>
            </a:r>
          </a:p>
          <a:p>
            <a:r>
              <a:rPr lang="en-US" sz="1800" dirty="0" smtClean="0"/>
              <a:t>2014	519427	36350	6.9980959788382195</a:t>
            </a:r>
          </a:p>
          <a:p>
            <a:r>
              <a:rPr lang="en-US" sz="1800" dirty="0" smtClean="0"/>
              <a:t>2015	618727	41071	6.637984119005636</a:t>
            </a:r>
          </a:p>
          <a:p>
            <a:r>
              <a:rPr lang="en-US" sz="1800" dirty="0" smtClean="0"/>
              <a:t>2016	647803	47092	7.269493966529948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V’s of Big Data</a:t>
            </a:r>
            <a:endParaRPr lang="en-US" dirty="0"/>
          </a:p>
        </p:txBody>
      </p:sp>
      <p:pic>
        <p:nvPicPr>
          <p:cNvPr id="4" name="Content Placeholder 3" descr="ey-big-data-the-four-v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97988"/>
            <a:ext cx="7467600" cy="42780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Withdrawn          Denied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2011	358767	11596	3.2321813321738064</a:t>
            </a:r>
          </a:p>
          <a:p>
            <a:r>
              <a:rPr lang="en-US" dirty="0" smtClean="0"/>
              <a:t>2012	415607	31118	7.487361858678993</a:t>
            </a:r>
          </a:p>
          <a:p>
            <a:r>
              <a:rPr lang="en-US" dirty="0" smtClean="0"/>
              <a:t>2013	442114	35432	8.014222576077664</a:t>
            </a:r>
          </a:p>
          <a:p>
            <a:r>
              <a:rPr lang="en-US" dirty="0" smtClean="0"/>
              <a:t>2014	519427	36350	6.9980959788382195</a:t>
            </a:r>
          </a:p>
          <a:p>
            <a:r>
              <a:rPr lang="en-US" dirty="0" smtClean="0"/>
              <a:t>2015	618727	41071	6.637984119005636</a:t>
            </a:r>
          </a:p>
          <a:p>
            <a:r>
              <a:rPr lang="en-US" dirty="0" smtClean="0"/>
              <a:t>2016	647803	47092	7.269493966529948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2011	358767	11596	3.2321813321738064</a:t>
            </a:r>
          </a:p>
          <a:p>
            <a:r>
              <a:rPr lang="en-US" dirty="0" smtClean="0"/>
              <a:t>2012	415607	31118	7.487361858678993</a:t>
            </a:r>
          </a:p>
          <a:p>
            <a:r>
              <a:rPr lang="en-US" dirty="0" smtClean="0"/>
              <a:t>2013	442114	35432	8.014222576077664</a:t>
            </a:r>
          </a:p>
          <a:p>
            <a:r>
              <a:rPr lang="en-US" dirty="0" smtClean="0"/>
              <a:t>2014	519427	36350	6.9980959788382195</a:t>
            </a:r>
          </a:p>
          <a:p>
            <a:r>
              <a:rPr lang="en-US" dirty="0" smtClean="0"/>
              <a:t>2015	618727	41071	6.637984119005636</a:t>
            </a:r>
          </a:p>
          <a:p>
            <a:r>
              <a:rPr lang="en-US" dirty="0" smtClean="0"/>
              <a:t>2016	647803	47092	7.269493966529948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1369984485"/>
              </p:ext>
            </p:extLst>
          </p:nvPr>
        </p:nvGraphicFramePr>
        <p:xfrm>
          <a:off x="381000" y="2438400"/>
          <a:ext cx="792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7) Create a bar graph to depict the number of applications for each year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Technology : Pig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2016	647803</a:t>
            </a:r>
          </a:p>
          <a:p>
            <a:r>
              <a:rPr lang="en-US" sz="2400" dirty="0" smtClean="0"/>
              <a:t>2015	618727</a:t>
            </a:r>
          </a:p>
          <a:p>
            <a:r>
              <a:rPr lang="en-US" sz="2400" dirty="0" smtClean="0"/>
              <a:t>2014	519427</a:t>
            </a:r>
          </a:p>
          <a:p>
            <a:r>
              <a:rPr lang="en-US" sz="2400" dirty="0" smtClean="0"/>
              <a:t>2013	442114</a:t>
            </a:r>
          </a:p>
          <a:p>
            <a:r>
              <a:rPr lang="en-US" sz="2400" dirty="0" smtClean="0"/>
              <a:t>2012	415607</a:t>
            </a:r>
          </a:p>
          <a:p>
            <a:r>
              <a:rPr lang="en-US" sz="2400" dirty="0" smtClean="0"/>
              <a:t>2011	358767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609600" y="1295400"/>
          <a:ext cx="7467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8) Find the average Prevailing Wage for each Job for each Year . Arrange the output in descending order</a:t>
            </a:r>
            <a:br>
              <a:rPr lang="en-IN" sz="2000" dirty="0" smtClean="0"/>
            </a:br>
            <a:r>
              <a:rPr lang="en-IN" sz="2000" dirty="0" smtClean="0"/>
              <a:t>Technology : MapReduce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For 2011</a:t>
            </a:r>
          </a:p>
          <a:p>
            <a:r>
              <a:rPr lang="en-US" sz="1600" dirty="0" smtClean="0"/>
              <a:t>(BILINGUAL) PROGRAMMER,Y	2011,4103800.00</a:t>
            </a:r>
          </a:p>
          <a:p>
            <a:r>
              <a:rPr lang="en-US" sz="1600" dirty="0" smtClean="0"/>
              <a:t>(BUSINESS) SYSTEMS ANALYST,Y	2011,5789040.00</a:t>
            </a:r>
          </a:p>
          <a:p>
            <a:r>
              <a:rPr lang="en-US" sz="1600" dirty="0" smtClean="0"/>
              <a:t>(EDUCATION) ADMINISTRATOR,N	2011,2647800.00</a:t>
            </a:r>
          </a:p>
          <a:p>
            <a:r>
              <a:rPr lang="en-US" sz="1600" dirty="0" smtClean="0"/>
              <a:t>(INSERT TITLE),Y	2011,4709100.00</a:t>
            </a:r>
          </a:p>
          <a:p>
            <a:r>
              <a:rPr lang="en-US" sz="1600" dirty="0" smtClean="0"/>
              <a:t>(INTERNATIONAL) STAFF ATTORNEY,N	2011,3625400.00</a:t>
            </a:r>
            <a:endParaRPr lang="en-US" sz="2300" dirty="0" smtClean="0"/>
          </a:p>
          <a:p>
            <a:r>
              <a:rPr lang="en-US" sz="2300" dirty="0" smtClean="0"/>
              <a:t>For 2012</a:t>
            </a:r>
          </a:p>
          <a:p>
            <a:r>
              <a:rPr lang="en-US" sz="1600" dirty="0" smtClean="0"/>
              <a:t>'DIRECTOR OF USER ACQUISITION,Y	2012,15635400.00</a:t>
            </a:r>
          </a:p>
          <a:p>
            <a:r>
              <a:rPr lang="en-US" sz="1600" dirty="0" smtClean="0"/>
              <a:t>(ASSOCIATE) FINANCIAL ANALYST,Y	2012,6256600.00</a:t>
            </a:r>
          </a:p>
          <a:p>
            <a:r>
              <a:rPr lang="en-US" sz="1600" dirty="0" smtClean="0"/>
              <a:t>(BRIDGES) CIVIL ENGINEER,N	2012,11340100.00</a:t>
            </a:r>
          </a:p>
          <a:p>
            <a:r>
              <a:rPr lang="en-US" sz="1600" dirty="0" smtClean="0"/>
              <a:t>(BRIDGES) SENIOR CIVIL ENGINEER,N	2012,11340100.00</a:t>
            </a:r>
          </a:p>
          <a:p>
            <a:r>
              <a:rPr lang="en-US" sz="1600" dirty="0" smtClean="0"/>
              <a:t>(BUSINESS) SYSTEMS ANALYST,Y	2012,17769350.00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91000" y="16002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For 2013</a:t>
            </a:r>
          </a:p>
          <a:p>
            <a:r>
              <a:rPr lang="en-US" sz="1600" dirty="0" smtClean="0"/>
              <a:t>"TEST" SENIOR SCIENTIST,Y	2013,8332500.00</a:t>
            </a:r>
          </a:p>
          <a:p>
            <a:r>
              <a:rPr lang="en-US" sz="1600" dirty="0" smtClean="0"/>
              <a:t>( CONSULTANT) ETL DEVELOPER,Y	2013,8149400.00</a:t>
            </a:r>
          </a:p>
          <a:p>
            <a:r>
              <a:rPr lang="en-US" sz="1600" dirty="0" smtClean="0"/>
              <a:t>(BIOLOGIST) SENIOR RESEARCH ASSOCIATE,Y	2013,6240000.00</a:t>
            </a:r>
          </a:p>
          <a:p>
            <a:r>
              <a:rPr lang="en-US" sz="1600" dirty="0" smtClean="0"/>
              <a:t>(INDUSTRIAL) APPLICATIONS ENGINEER,Y	2013,5012800.00</a:t>
            </a:r>
          </a:p>
          <a:p>
            <a:r>
              <a:rPr lang="en-US" sz="1600" dirty="0" smtClean="0"/>
              <a:t>(INDUSTRIAL) DESIGNER,Y	2013,4253600.00</a:t>
            </a:r>
          </a:p>
          <a:p>
            <a:r>
              <a:rPr lang="en-US" sz="2600" dirty="0" smtClean="0"/>
              <a:t>For 2014</a:t>
            </a:r>
          </a:p>
          <a:p>
            <a:r>
              <a:rPr lang="en-US" sz="1600" dirty="0" smtClean="0"/>
              <a:t>'COMPUTER SYSTEMS ANALYSTS,Y	2014,4000000.00</a:t>
            </a:r>
          </a:p>
          <a:p>
            <a:r>
              <a:rPr lang="en-US" sz="1600" dirty="0" smtClean="0"/>
              <a:t>(ASSOCIATE) BRAND MANAGER,Y	2014,9713600.00</a:t>
            </a:r>
          </a:p>
          <a:p>
            <a:r>
              <a:rPr lang="en-US" sz="1600" dirty="0" smtClean="0"/>
              <a:t>(BIOINFORMATICS) SYSTEMS ANALYST 2,Y	2014,5971700.00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600" dirty="0" smtClean="0"/>
              <a:t>9) Which are the employers along with the number of petitions who have the success rate more than 70%  in petitions. (total petitions filed more than 1000) ?</a:t>
            </a:r>
            <a:br>
              <a:rPr lang="en-IN" sz="1600" dirty="0" smtClean="0"/>
            </a:br>
            <a:r>
              <a:rPr lang="en-IN" sz="1600" dirty="0" smtClean="0"/>
              <a:t>Technology : MapReduce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INFOSYS LIMITED	    130592				99.48</a:t>
            </a:r>
          </a:p>
          <a:p>
            <a:r>
              <a:rPr lang="en-US" sz="1600" dirty="0" smtClean="0"/>
              <a:t>TECH MAHINDRA (AMERICAS),INC.	10732		99.34</a:t>
            </a:r>
          </a:p>
          <a:p>
            <a:r>
              <a:rPr lang="en-US" sz="1600" dirty="0" smtClean="0"/>
              <a:t>TATA CONSULTANCY SERVICES LIMITED 64726	                 99.24</a:t>
            </a:r>
          </a:p>
          <a:p>
            <a:r>
              <a:rPr lang="en-US" sz="1600" dirty="0" smtClean="0"/>
              <a:t>ACCENTURE LLP	                                   33447	                 98.40</a:t>
            </a:r>
          </a:p>
          <a:p>
            <a:r>
              <a:rPr lang="en-US" sz="1600" dirty="0" smtClean="0"/>
              <a:t>DELOITTE CONSULTING LLP	                     36742	                 98.31</a:t>
            </a:r>
          </a:p>
          <a:p>
            <a:r>
              <a:rPr lang="en-US" sz="1600" dirty="0" smtClean="0"/>
              <a:t>HCL AMERICA, INC.	                                      22678  	98.04</a:t>
            </a:r>
          </a:p>
          <a:p>
            <a:r>
              <a:rPr lang="en-US" sz="1600" dirty="0" smtClean="0"/>
              <a:t>ERNST &amp; YOUNG U.S. LLP	                      18232	                98.04</a:t>
            </a:r>
          </a:p>
          <a:p>
            <a:r>
              <a:rPr lang="fr-FR" sz="1600" dirty="0" smtClean="0"/>
              <a:t>IGATE TECHNOLOGIES INC.	                      12564	                95.91</a:t>
            </a:r>
          </a:p>
          <a:p>
            <a:r>
              <a:rPr lang="it-IT" sz="1600" dirty="0" smtClean="0"/>
              <a:t>CAPGEMINI AMERICA INC	                       16725	95.41</a:t>
            </a:r>
          </a:p>
          <a:p>
            <a:r>
              <a:rPr lang="en-US" sz="1600" dirty="0" smtClean="0"/>
              <a:t>LARSEN &amp; TOUBRO INFOTECH LIMITED	        17457	95.39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petitions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400" dirty="0" smtClean="0"/>
              <a:t>10) Which are the  job positions along with the number of petitions which have the success rate more than 70%  in petitions (total petitions filed more than 1000)?</a:t>
            </a:r>
            <a:br>
              <a:rPr lang="en-IN" sz="1400" dirty="0" smtClean="0"/>
            </a:br>
            <a:r>
              <a:rPr lang="en-IN" sz="1400" dirty="0" smtClean="0"/>
              <a:t>Technology : MapReduce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IN" sz="1400" dirty="0" smtClean="0"/>
              <a:t> 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SYSTEMS ENGINEER - US	                            10036	99.84</a:t>
            </a:r>
          </a:p>
          <a:p>
            <a:r>
              <a:rPr lang="en-US" sz="1400" dirty="0" smtClean="0"/>
              <a:t>TECHNOLOGY LEAD – US 	                            28350	99.75</a:t>
            </a:r>
          </a:p>
          <a:p>
            <a:r>
              <a:rPr lang="en-US" sz="1400" dirty="0" smtClean="0"/>
              <a:t>TECHNOLOGY ANALYST - US	           26055	99.73</a:t>
            </a:r>
          </a:p>
          <a:p>
            <a:r>
              <a:rPr lang="en-US" sz="1400" dirty="0" smtClean="0"/>
              <a:t>DEVELOPER	                                                12909	95.67</a:t>
            </a:r>
          </a:p>
          <a:p>
            <a:r>
              <a:rPr lang="en-US" sz="1400" dirty="0" smtClean="0"/>
              <a:t>COMPUTER SYSTEMS ENGINEER	            11090	94.95</a:t>
            </a:r>
          </a:p>
          <a:p>
            <a:r>
              <a:rPr lang="en-US" sz="1400" dirty="0" smtClean="0"/>
              <a:t>CONSULTANT	                                                 23081	92.97</a:t>
            </a:r>
          </a:p>
          <a:p>
            <a:r>
              <a:rPr lang="en-US" sz="1400" dirty="0" smtClean="0"/>
              <a:t>SENIOR CONSULTANT	                               24904	92.33</a:t>
            </a:r>
          </a:p>
          <a:p>
            <a:r>
              <a:rPr lang="en-US" sz="1400" dirty="0" smtClean="0"/>
              <a:t>LEAD ENGINEER	                                11157	91.37</a:t>
            </a:r>
          </a:p>
          <a:p>
            <a:r>
              <a:rPr lang="en-US" sz="1400" dirty="0" smtClean="0"/>
              <a:t>COMPUTER PROGRAMMER	              70570	90.72</a:t>
            </a:r>
          </a:p>
          <a:p>
            <a:r>
              <a:rPr lang="en-US" sz="1400" dirty="0" smtClean="0"/>
              <a:t>SYSTEMS ANALYST	                                61965	89.96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97000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 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petitions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11) Export result for question no 10 to </a:t>
            </a:r>
            <a:r>
              <a:rPr lang="en-IN" sz="2000" dirty="0" err="1"/>
              <a:t>MySql</a:t>
            </a:r>
            <a:r>
              <a:rPr lang="en-IN" sz="2000" dirty="0"/>
              <a:t> database.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sqoop export --connect jdbc:mysql://localhost/project --username root --password 'root' --table successrate --export-dir /h1b/problem10 --input-fields-terminated-by '\t' --mysql-delimiters -m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1295399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Advantages of Big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334000"/>
          </a:xfrm>
        </p:spPr>
        <p:txBody>
          <a:bodyPr>
            <a:noAutofit/>
          </a:bodyPr>
          <a:lstStyle/>
          <a:p>
            <a:pPr lvl="0"/>
            <a:r>
              <a:rPr lang="en-IN" sz="1400" b="1" dirty="0" smtClean="0"/>
              <a:t>Decision making: </a:t>
            </a:r>
            <a:r>
              <a:rPr lang="en-IN" sz="1400" dirty="0" smtClean="0"/>
              <a:t>for efficient decision making it is very important to analyse the right amount and right  type of  data</a:t>
            </a:r>
            <a:endParaRPr lang="en-IN" sz="1400" b="1" dirty="0" smtClean="0"/>
          </a:p>
          <a:p>
            <a:pPr lvl="0"/>
            <a:r>
              <a:rPr lang="en-IN" sz="1400" b="1" dirty="0" smtClean="0"/>
              <a:t>Ability to store and process huge amounts of any kind of data, quickly.</a:t>
            </a:r>
            <a:r>
              <a:rPr lang="en-IN" sz="1400" dirty="0" smtClean="0"/>
              <a:t> With data volumes and varieties constantly increasing, especially from social media and the Internet of Things (IOT), that's a key consideration.</a:t>
            </a:r>
            <a:endParaRPr lang="en-US" sz="1400" dirty="0" smtClean="0"/>
          </a:p>
          <a:p>
            <a:endParaRPr lang="en-US" sz="1400" dirty="0" smtClean="0"/>
          </a:p>
          <a:p>
            <a:pPr lvl="0"/>
            <a:r>
              <a:rPr lang="en-IN" sz="1400" b="1" dirty="0" smtClean="0"/>
              <a:t>Computing power.</a:t>
            </a:r>
            <a:r>
              <a:rPr lang="en-IN" sz="1400" dirty="0" smtClean="0"/>
              <a:t> Hadoop's distributed computing model processes big data fast. The more computing nodes you use, the more processing power you have.</a:t>
            </a:r>
            <a:endParaRPr lang="en-US" sz="1400" dirty="0" smtClean="0"/>
          </a:p>
          <a:p>
            <a:pPr marL="0" indent="0">
              <a:buNone/>
            </a:pPr>
            <a:r>
              <a:rPr lang="en-IN" sz="1400" dirty="0" smtClean="0"/>
              <a:t> </a:t>
            </a:r>
            <a:endParaRPr lang="en-US" sz="1400" dirty="0" smtClean="0"/>
          </a:p>
          <a:p>
            <a:pPr lvl="0"/>
            <a:r>
              <a:rPr lang="en-IN" sz="1400" b="1" dirty="0" smtClean="0"/>
              <a:t>Fault tolerance.</a:t>
            </a:r>
            <a:r>
              <a:rPr lang="en-IN" sz="1400" dirty="0" smtClean="0"/>
              <a:t> Data and application processing are protected against hardware failure. If a node goes down, jobs are automatically redirected to other nodes to make sure the distributed computing does not fail. Multiple copies of all data are stored automatically.</a:t>
            </a:r>
            <a:endParaRPr lang="en-US" sz="1400" dirty="0" smtClean="0"/>
          </a:p>
          <a:p>
            <a:pPr marL="0" indent="0">
              <a:buNone/>
            </a:pPr>
            <a:r>
              <a:rPr lang="en-IN" sz="1400" dirty="0" smtClean="0"/>
              <a:t> </a:t>
            </a:r>
            <a:endParaRPr lang="en-US" sz="1400" dirty="0" smtClean="0"/>
          </a:p>
          <a:p>
            <a:pPr lvl="0"/>
            <a:r>
              <a:rPr lang="en-IN" sz="1400" b="1" dirty="0" smtClean="0"/>
              <a:t>Flexibility.</a:t>
            </a:r>
            <a:r>
              <a:rPr lang="en-IN" sz="1400" dirty="0" smtClean="0"/>
              <a:t> Unlike traditional relational databases, you don’t have to pre-process data before storing it. You can store as much data as you want and decide how to use it later. That includes unstructured data like text, images and videos.</a:t>
            </a:r>
            <a:endParaRPr lang="en-US" sz="1400" dirty="0" smtClean="0"/>
          </a:p>
          <a:p>
            <a:endParaRPr lang="en-US" sz="1400" dirty="0" smtClean="0"/>
          </a:p>
          <a:p>
            <a:pPr lvl="0"/>
            <a:r>
              <a:rPr lang="en-IN" sz="1400" b="1" dirty="0" smtClean="0"/>
              <a:t>Low cost.</a:t>
            </a:r>
            <a:r>
              <a:rPr lang="en-IN" sz="1400" dirty="0" smtClean="0"/>
              <a:t> The open-source framework is free and uses commodity hardware to store large quantities of data.</a:t>
            </a:r>
            <a:endParaRPr lang="en-US" sz="1400" dirty="0" smtClean="0"/>
          </a:p>
          <a:p>
            <a:endParaRPr lang="en-US" sz="1400" dirty="0" smtClean="0"/>
          </a:p>
          <a:p>
            <a:pPr lvl="0"/>
            <a:r>
              <a:rPr lang="en-IN" sz="1400" b="1" dirty="0" smtClean="0"/>
              <a:t>Scalability.</a:t>
            </a:r>
            <a:r>
              <a:rPr lang="en-IN" sz="1400" dirty="0" smtClean="0"/>
              <a:t> You can easily grow your system to handle more data simply by adding nodes. Little administration is required.</a:t>
            </a: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 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Hadoop is opensource software framework  given  by apache software foundation.</a:t>
            </a:r>
          </a:p>
          <a:p>
            <a:r>
              <a:rPr lang="en-US" dirty="0" smtClean="0"/>
              <a:t> When big data emerged as problem that can be handle by hadoop framework.</a:t>
            </a:r>
          </a:p>
          <a:p>
            <a:r>
              <a:rPr lang="en-US" dirty="0" smtClean="0"/>
              <a:t>It is used for distributed storage and processing of large dataset.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76581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Map Reduce</a:t>
            </a:r>
            <a:r>
              <a:rPr lang="en-IN" dirty="0" smtClean="0"/>
              <a:t> : a  parallel processing software framework. It is comprised of two steps. Map step is a master node that takes input and partitions them into smaller sub-problems and then distributes them to worker nodes. After the map step has taken place, the master node takes the answer to all of the sub-problems and combines them to produce output.</a:t>
            </a:r>
          </a:p>
          <a:p>
            <a:endParaRPr lang="en-IN" dirty="0" smtClean="0"/>
          </a:p>
          <a:p>
            <a:r>
              <a:rPr lang="en-IN" b="1" dirty="0" smtClean="0"/>
              <a:t>Hive</a:t>
            </a:r>
            <a:r>
              <a:rPr lang="en-IN" dirty="0" smtClean="0"/>
              <a:t> : a data warehousing and SQL like query language that presents the data in the form of tables. Hive programming is similar to data Warehousing. </a:t>
            </a:r>
          </a:p>
          <a:p>
            <a:endParaRPr lang="en-US" dirty="0" smtClean="0"/>
          </a:p>
          <a:p>
            <a:r>
              <a:rPr lang="en-IN" b="1" dirty="0" smtClean="0"/>
              <a:t>Pig </a:t>
            </a:r>
            <a:r>
              <a:rPr lang="en-IN" dirty="0" smtClean="0"/>
              <a:t>: a platform for manipulating data stored in HDFS and that includes a compiler for map reduce programs   and high level language called Pig </a:t>
            </a:r>
            <a:r>
              <a:rPr lang="en-IN" dirty="0" err="1" smtClean="0"/>
              <a:t>Latin.it</a:t>
            </a:r>
            <a:r>
              <a:rPr lang="en-IN" dirty="0" smtClean="0"/>
              <a:t> provides a way to perform data extractions, transformation and loading and basic analysis without having to write Map Reduce programs.</a:t>
            </a:r>
          </a:p>
          <a:p>
            <a:endParaRPr lang="en-US" dirty="0" smtClean="0"/>
          </a:p>
          <a:p>
            <a:r>
              <a:rPr lang="en-IN" b="1" dirty="0" err="1" smtClean="0"/>
              <a:t>Sqoop</a:t>
            </a:r>
            <a:r>
              <a:rPr lang="en-IN" b="1" dirty="0" smtClean="0"/>
              <a:t> </a:t>
            </a:r>
            <a:r>
              <a:rPr lang="en-IN" dirty="0" smtClean="0"/>
              <a:t>: a connection and transfer mechanism that moves the data between </a:t>
            </a:r>
            <a:r>
              <a:rPr lang="en-IN" dirty="0" err="1" smtClean="0"/>
              <a:t>Hadoop</a:t>
            </a:r>
            <a:r>
              <a:rPr lang="en-IN" dirty="0" smtClean="0"/>
              <a:t> and relational </a:t>
            </a:r>
            <a:r>
              <a:rPr lang="en-IN" dirty="0" smtClean="0"/>
              <a:t>databases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Hadoop Distributed File System (HDFS) is a distributed file system designed to run on commodity hardware.</a:t>
            </a:r>
          </a:p>
          <a:p>
            <a:r>
              <a:rPr lang="en-US" dirty="0" smtClean="0"/>
              <a:t> HDFS is highly fault-tolerant and is designed to be deployed on low-cost hardware. </a:t>
            </a:r>
          </a:p>
          <a:p>
            <a:r>
              <a:rPr lang="en-US" dirty="0" smtClean="0"/>
              <a:t>HDFS is has the concept of Write once and Read many times.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identify which industry has  granted more visas and the number of application per year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824</TotalTime>
  <Words>1673</Words>
  <Application>Microsoft Office PowerPoint</Application>
  <PresentationFormat>On-screen Show (4:3)</PresentationFormat>
  <Paragraphs>493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Analyzing H1b visa data using Hadoop </vt:lpstr>
      <vt:lpstr>BIG DATA</vt:lpstr>
      <vt:lpstr>4 V’s of Big Data</vt:lpstr>
      <vt:lpstr>Advantages of Big Data</vt:lpstr>
      <vt:lpstr>       What is   Hadoop?</vt:lpstr>
      <vt:lpstr>Slide 6</vt:lpstr>
      <vt:lpstr>tools used</vt:lpstr>
      <vt:lpstr>HDFS</vt:lpstr>
      <vt:lpstr>Objective</vt:lpstr>
      <vt:lpstr>Analysis </vt:lpstr>
      <vt:lpstr>Analysis</vt:lpstr>
      <vt:lpstr>1 a) Is the number of petitions with Data Engineer job title increasing over             time? Technology : PIG. </vt:lpstr>
      <vt:lpstr>Yes, Data Engineer job are increasing overtime</vt:lpstr>
      <vt:lpstr> b) Find top 5 job titles who are having highest growth in applications Technology : Pig</vt:lpstr>
      <vt:lpstr>2 a) Which part of the US has the most Data Engineer jobs for each year? Technology : MapReduce</vt:lpstr>
      <vt:lpstr>For 2013</vt:lpstr>
      <vt:lpstr>For 2015                      For2016</vt:lpstr>
      <vt:lpstr>b) find top 5 locations in the US who have got certified visa for each year.  Technology : MapReduce</vt:lpstr>
      <vt:lpstr>For 2013           for 2014</vt:lpstr>
      <vt:lpstr>For 2015          for2016</vt:lpstr>
      <vt:lpstr>3)Which industry(SOC_NAME) has the most number of Data Scientist positions?  Technology : HIVE   </vt:lpstr>
      <vt:lpstr>4)Which top 5 employers file the most petitions each year? - Case Status - ALL Technology : Hive  </vt:lpstr>
      <vt:lpstr>FOR:2013             FOR:2014</vt:lpstr>
      <vt:lpstr>For 2015             for2016</vt:lpstr>
      <vt:lpstr>5) Find the most popular top 10 job positions for H1B visa applications for each year? a) for all the applications Technology : Hive</vt:lpstr>
      <vt:lpstr>For 2013        for2014</vt:lpstr>
      <vt:lpstr>For 2015     for 2016</vt:lpstr>
      <vt:lpstr>5) Find the most popular top 10 job positions for H1B visa applications for each year? b) for only certified applications. Technology : Hive </vt:lpstr>
      <vt:lpstr>6) Find the percentage and the count of each case status on total applications for each year. Create a line graph depicting the pattern of All the cases over the period of time Technology : Pig</vt:lpstr>
      <vt:lpstr>Withdrawn          Denied</vt:lpstr>
      <vt:lpstr>Slide 31</vt:lpstr>
      <vt:lpstr>7) Create a bar graph to depict the number of applications for each year Technology : Pig</vt:lpstr>
      <vt:lpstr>Slide 33</vt:lpstr>
      <vt:lpstr>8) Find the average Prevailing Wage for each Job for each Year . Arrange the output in descending order Technology : MapReduce</vt:lpstr>
      <vt:lpstr>9) Which are the employers along with the number of petitions who have the success rate more than 70%  in petitions. (total petitions filed more than 1000) ? Technology : MapReduce </vt:lpstr>
      <vt:lpstr>10) Which are the  job positions along with the number of petitions which have the success rate more than 70%  in petitions (total petitions filed more than 1000)? Technology : MapReduce   </vt:lpstr>
      <vt:lpstr>11) Export result for question no 10 to MySql database. 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H1b visa data using Hadoop</dc:title>
  <dc:creator>hp</dc:creator>
  <cp:lastModifiedBy>hp</cp:lastModifiedBy>
  <cp:revision>84</cp:revision>
  <dcterms:created xsi:type="dcterms:W3CDTF">2017-07-06T07:20:37Z</dcterms:created>
  <dcterms:modified xsi:type="dcterms:W3CDTF">2017-07-11T11:47:10Z</dcterms:modified>
</cp:coreProperties>
</file>