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D68F-84D1-EFFC-9511-388CDEE69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9F117-0838-8A60-125E-B9181AA0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D6FE-EF84-3C2F-304B-81750C01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5E52-02EE-27EF-FDD4-541E0BE0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7824-6043-160C-B5B5-105ADD2B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137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6943-FC8F-A9E9-E560-701831ED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8B42C-7B2E-6EC8-D40F-06AA2DF5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3D27-DB57-E104-7A85-7E3B5AA5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B78E-6CB3-5040-9B26-D89575E0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17F2-C0E9-55BB-C122-F5D6E1EB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769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F5B3B-2012-A64A-1DD0-E25F96EA0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354D-8D20-9D7D-6836-44AC56B3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98B8-B232-B98B-D191-82DF001F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72B7-D6F3-A7EF-F0A2-FD6931A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CEA0-9B6B-A068-1433-41225B0F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425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7606-FD95-74CA-1F93-74B5E61D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F098-D094-67DB-9B3A-0862FE43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0A41-9C82-35AF-DFD7-EFC45356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95A1-81CE-6844-43DB-BA34880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A31F-7B0B-EF88-7671-DDBF0E6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69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51E5-FF8E-15DE-4EFF-8033D3AE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E57E2-1821-636E-B0CC-3CABC3D0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078B-ABDC-C5AD-77E4-0D866759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6C1F-9AF2-BAF1-C182-0F01E673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AC0D-3E1F-3C29-CD87-26F4C141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660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BD23-B2DD-BD18-53F8-5EDA07EB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8B8B-46EA-D9EC-0176-FA08B5FA0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013D8-8FAC-DEDD-43C2-217C18BA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8DFD-5275-B95C-7C50-9DE86E7C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AE7-A45F-42C9-9DE9-D9B7DD0F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47C58-EAE0-0399-CFF4-1B0C4602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07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634C-1B17-A159-995F-0D8B6FBB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296B-1138-E4AA-1D70-F3C46BED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2AF17-C639-1616-A270-899F1AE8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05764-5107-F7D5-2181-5FE40682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AAEE3-40BD-3DCF-8DD0-F363F056E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7D73-D0C0-78B6-307F-4AC31B74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D8614-DDBE-7F9A-40C0-9E750A7D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F7DC5-0851-8526-8DF8-ADC1CADB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89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460D-920D-4D83-08F5-AA03ED4B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5D068-6971-2042-AC3F-F399AD5E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03E2A-3E16-27C1-8458-4B48A9E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CFB42-F3F7-3805-80E3-EE92878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401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4598C-76BA-ED0E-B8B6-2943928D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C73D5-F5A1-2307-EF81-AAB304F1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522FF-901B-5B1C-5568-E793F6ED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609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E1B4-64BA-4971-5F48-552609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193F-6185-28B2-03C2-D528C5282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17F2-62C5-D6AB-A47F-EAC987A2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30A7-5D0C-48E3-6366-2DAEE45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C5906-6AFB-7F39-FB93-AB93E970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CBC8-9F84-7CDB-7B81-22B22EDA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578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8F83-FC7D-EE47-CD87-46A37431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0D52-FBA0-9BFA-5A31-416299CFA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8FB74-3045-0D5A-5D13-D1BAD095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DF6E-1001-9E3A-0A12-751C224A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358A-FFB9-34A4-7D4D-BD81F701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D148-8070-4E36-EFE8-4FE2E558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3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2C546-E3D1-25D9-849D-502E8E20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D8BC-E737-0503-BF5B-B04918AE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0344-B113-2C2D-6432-1C8358776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F7AE-B86D-40B5-865D-DA8C54F53671}" type="datetimeFigureOut">
              <a:rPr lang="en-PK" smtClean="0"/>
              <a:t>05/03/2024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8B08-C6E8-AB92-8233-D02363C1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590A-2788-24B8-C1D8-9DDCEB041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07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rtabelo.com/blog/chen-erd-notati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D9F69-1A6E-9007-9313-93F72C7D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7" y="681037"/>
            <a:ext cx="4080879" cy="1788811"/>
          </a:xfrm>
        </p:spPr>
        <p:txBody>
          <a:bodyPr>
            <a:normAutofit/>
          </a:bodyPr>
          <a:lstStyle/>
          <a:p>
            <a:r>
              <a:rPr lang="en-PK" sz="2800" kern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(Entity Relationship) Diagram in </a:t>
            </a:r>
            <a:r>
              <a:rPr lang="en-US" sz="2800" kern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 Notations</a:t>
            </a:r>
            <a:br>
              <a:rPr lang="en-PK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K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5C53C0-ABE7-A140-D2CC-862E3D2F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9" y="2630161"/>
            <a:ext cx="4080880" cy="3546801"/>
          </a:xfrm>
        </p:spPr>
        <p:txBody>
          <a:bodyPr>
            <a:normAutofit/>
          </a:bodyPr>
          <a:lstStyle/>
          <a:p>
            <a:r>
              <a:rPr lang="en-US" sz="2000" dirty="0"/>
              <a:t>References</a:t>
            </a:r>
          </a:p>
          <a:p>
            <a:pPr lvl="1"/>
            <a:r>
              <a:rPr lang="en-US" sz="2000" dirty="0"/>
              <a:t>Modeling Using the Entity–Relationship (ER) Model (chapter 3, Fundamentals of Database Systems by </a:t>
            </a:r>
            <a:r>
              <a:rPr lang="en-US" sz="2000" dirty="0" err="1"/>
              <a:t>Elmasri</a:t>
            </a:r>
            <a:r>
              <a:rPr lang="en-US" sz="2000" dirty="0"/>
              <a:t>)</a:t>
            </a:r>
          </a:p>
          <a:p>
            <a:pPr lvl="1"/>
            <a:r>
              <a:rPr lang="en-US" sz="1600" dirty="0">
                <a:hlinkClick r:id="rId2"/>
              </a:rPr>
              <a:t>https://vertabelo.com/blog</a:t>
            </a:r>
            <a:r>
              <a:rPr lang="en-US" sz="1600">
                <a:hlinkClick r:id="rId2"/>
              </a:rPr>
              <a:t>/chen-erd-notation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A783CD55-1776-4C75-9A8F-D1179C0C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ig03_02">
            <a:extLst>
              <a:ext uri="{FF2B5EF4-FFF2-40B4-BE49-F238E27FC236}">
                <a16:creationId xmlns:a16="http://schemas.microsoft.com/office/drawing/2014/main" id="{33EDF9CF-CA5E-E127-8D1B-D465C0264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348"/>
          <a:stretch/>
        </p:blipFill>
        <p:spPr bwMode="auto">
          <a:xfrm>
            <a:off x="5441735" y="804672"/>
            <a:ext cx="5934456" cy="5248656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66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CDEEBDE-F6C5-D5F2-3BFC-90F18217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 Notation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78B64F-C15A-8F34-259D-4A0D0849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68122"/>
            <a:ext cx="6780700" cy="51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CF59BAD-985D-6CDF-5EF7-B09B4F24A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Superclass / Subclass Relationship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A32F49-7AE9-BF63-41F9-EBDE19152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An entity class can posses groups of such entities that contain some special properties, not immanent to the other ones</a:t>
            </a:r>
          </a:p>
          <a:p>
            <a:r>
              <a:rPr lang="en-US" altLang="en-US" sz="2000"/>
              <a:t>e.g.</a:t>
            </a:r>
          </a:p>
          <a:p>
            <a:pPr lvl="1"/>
            <a:r>
              <a:rPr lang="en-US" altLang="en-US" sz="2000">
                <a:solidFill>
                  <a:srgbClr val="E20000"/>
                </a:solidFill>
              </a:rPr>
              <a:t>Person</a:t>
            </a:r>
            <a:r>
              <a:rPr lang="en-US" altLang="en-US" sz="2000"/>
              <a:t> class contains many such groups like: </a:t>
            </a:r>
            <a:r>
              <a:rPr lang="en-US" altLang="en-US" sz="2000">
                <a:solidFill>
                  <a:schemeClr val="accent2"/>
                </a:solidFill>
              </a:rPr>
              <a:t>students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employees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children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retired</a:t>
            </a:r>
            <a:r>
              <a:rPr lang="en-US" altLang="en-US" sz="2000"/>
              <a:t>,…</a:t>
            </a:r>
          </a:p>
          <a:p>
            <a:pPr lvl="1"/>
            <a:r>
              <a:rPr lang="en-US" altLang="en-US" sz="2000">
                <a:solidFill>
                  <a:srgbClr val="E20000"/>
                </a:solidFill>
              </a:rPr>
              <a:t>Student</a:t>
            </a:r>
            <a:r>
              <a:rPr lang="en-US" altLang="en-US" sz="2000"/>
              <a:t> class may be divided into </a:t>
            </a:r>
            <a:r>
              <a:rPr lang="en-US" altLang="en-US" sz="2000">
                <a:solidFill>
                  <a:schemeClr val="accent2"/>
                </a:solidFill>
              </a:rPr>
              <a:t>full</a:t>
            </a:r>
            <a:r>
              <a:rPr lang="en-US" altLang="en-US" sz="2000"/>
              <a:t> time and </a:t>
            </a:r>
            <a:r>
              <a:rPr lang="en-US" altLang="en-US" sz="2000">
                <a:solidFill>
                  <a:schemeClr val="accent2"/>
                </a:solidFill>
              </a:rPr>
              <a:t>part</a:t>
            </a:r>
            <a:r>
              <a:rPr lang="en-US" altLang="en-US" sz="2000"/>
              <a:t> time students, or </a:t>
            </a:r>
            <a:r>
              <a:rPr lang="en-US" altLang="en-US" sz="2000">
                <a:solidFill>
                  <a:schemeClr val="accent2"/>
                </a:solidFill>
              </a:rPr>
              <a:t>undergraduate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graduate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master</a:t>
            </a:r>
            <a:r>
              <a:rPr lang="en-US" altLang="en-US" sz="2000"/>
              <a:t>, and </a:t>
            </a:r>
            <a:r>
              <a:rPr lang="en-US" altLang="en-US" sz="2000">
                <a:solidFill>
                  <a:schemeClr val="accent2"/>
                </a:solidFill>
              </a:rPr>
              <a:t>doctorate</a:t>
            </a:r>
            <a:r>
              <a:rPr lang="en-US" altLang="en-US" sz="2000"/>
              <a:t> students</a:t>
            </a:r>
          </a:p>
          <a:p>
            <a:r>
              <a:rPr lang="en-US" altLang="en-US" sz="2000"/>
              <a:t>To enhance the semantic power of the ER data model, there is a </a:t>
            </a:r>
            <a:r>
              <a:rPr lang="en-US" altLang="en-US" sz="2000">
                <a:solidFill>
                  <a:srgbClr val="FF0000"/>
                </a:solidFill>
              </a:rPr>
              <a:t>superclass</a:t>
            </a:r>
            <a:r>
              <a:rPr lang="en-US" altLang="en-US" sz="2000"/>
              <a:t> / </a:t>
            </a:r>
            <a:r>
              <a:rPr lang="en-US" altLang="en-US" sz="2000">
                <a:solidFill>
                  <a:srgbClr val="FF0000"/>
                </a:solidFill>
              </a:rPr>
              <a:t>subclass</a:t>
            </a:r>
            <a:r>
              <a:rPr lang="en-US" altLang="en-US" sz="2000"/>
              <a:t> relationship introduced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D3BEB2D-7294-6889-F8F2-9942895B2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375" y="214313"/>
            <a:ext cx="7772400" cy="1143000"/>
          </a:xfrm>
        </p:spPr>
        <p:txBody>
          <a:bodyPr/>
          <a:lstStyle/>
          <a:p>
            <a:r>
              <a:rPr lang="en-US" altLang="en-US" sz="2800" dirty="0"/>
              <a:t>Superclass / Subclass Relationship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119DB88-5D0A-43B6-5462-E765346D190B}"/>
              </a:ext>
            </a:extLst>
          </p:cNvPr>
          <p:cNvSpPr>
            <a:spLocks noChangeArrowheads="1"/>
          </p:cNvSpPr>
          <p:nvPr/>
        </p:nvSpPr>
        <p:spPr bwMode="auto">
          <a:xfrm rot="13466298">
            <a:off x="8674100" y="5026025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8395A0A-A4D3-0B00-4A44-D2DE8D56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843213"/>
            <a:ext cx="2514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18311F6-D462-EAF5-411D-2F1966FD5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2022475"/>
            <a:ext cx="2514600" cy="533400"/>
          </a:xfrm>
          <a:prstGeom prst="rect">
            <a:avLst/>
          </a:prstGeom>
          <a:solidFill>
            <a:srgbClr val="FF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10246" name="Text Box 9">
            <a:extLst>
              <a:ext uri="{FF2B5EF4-FFF2-40B4-BE49-F238E27FC236}">
                <a16:creationId xmlns:a16="http://schemas.microsoft.com/office/drawing/2014/main" id="{1EA0419A-9300-406C-CC14-3A0112F3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428876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10247" name="Text Box 10">
            <a:extLst>
              <a:ext uri="{FF2B5EF4-FFF2-40B4-BE49-F238E27FC236}">
                <a16:creationId xmlns:a16="http://schemas.microsoft.com/office/drawing/2014/main" id="{78BAF20D-4B65-20DF-2145-41DB4F5C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286375"/>
            <a:ext cx="12017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Works_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on</a:t>
            </a:r>
          </a:p>
        </p:txBody>
      </p:sp>
      <p:sp>
        <p:nvSpPr>
          <p:cNvPr id="10248" name="Text Box 11">
            <a:extLst>
              <a:ext uri="{FF2B5EF4-FFF2-40B4-BE49-F238E27FC236}">
                <a16:creationId xmlns:a16="http://schemas.microsoft.com/office/drawing/2014/main" id="{C8ACB0A1-FDFE-ABC1-A9DA-6C9EE4CC2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0" y="4391026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Times New Roman" panose="02020603050405020304" pitchFamily="18" charset="0"/>
              </a:rPr>
              <a:t> M</a:t>
            </a:r>
            <a:endParaRPr lang="en-US" altLang="en-US" sz="20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9" name="Line 13">
            <a:extLst>
              <a:ext uri="{FF2B5EF4-FFF2-40B4-BE49-F238E27FC236}">
                <a16:creationId xmlns:a16="http://schemas.microsoft.com/office/drawing/2014/main" id="{9FC934A3-AA7C-2F3D-FE40-A0ECCA3AD6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4501" y="2278063"/>
            <a:ext cx="74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50" name="Line 16">
            <a:extLst>
              <a:ext uri="{FF2B5EF4-FFF2-40B4-BE49-F238E27FC236}">
                <a16:creationId xmlns:a16="http://schemas.microsoft.com/office/drawing/2014/main" id="{3DE3B106-267D-3531-4205-AE52B166FA5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759032" y="2575720"/>
            <a:ext cx="531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51" name="Line 17">
            <a:extLst>
              <a:ext uri="{FF2B5EF4-FFF2-40B4-BE49-F238E27FC236}">
                <a16:creationId xmlns:a16="http://schemas.microsoft.com/office/drawing/2014/main" id="{607CAE7C-2EAF-4AB8-1E57-FC6B2CD6F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0289" y="2303463"/>
            <a:ext cx="16605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52" name="Rectangle 18">
            <a:extLst>
              <a:ext uri="{FF2B5EF4-FFF2-40B4-BE49-F238E27FC236}">
                <a16:creationId xmlns:a16="http://schemas.microsoft.com/office/drawing/2014/main" id="{EEA5FB68-ABFC-977F-4B5E-D28C7D0E9037}"/>
              </a:ext>
            </a:extLst>
          </p:cNvPr>
          <p:cNvSpPr>
            <a:spLocks noChangeArrowheads="1"/>
          </p:cNvSpPr>
          <p:nvPr/>
        </p:nvSpPr>
        <p:spPr bwMode="auto">
          <a:xfrm rot="13466298">
            <a:off x="6453188" y="1854200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3" name="Text Box 19">
            <a:extLst>
              <a:ext uri="{FF2B5EF4-FFF2-40B4-BE49-F238E27FC236}">
                <a16:creationId xmlns:a16="http://schemas.microsoft.com/office/drawing/2014/main" id="{E478E49A-EFD7-96B4-C95F-7553888C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2097089"/>
            <a:ext cx="12017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Works_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</a:p>
        </p:txBody>
      </p:sp>
      <p:sp>
        <p:nvSpPr>
          <p:cNvPr id="10254" name="Text Box 20">
            <a:extLst>
              <a:ext uri="{FF2B5EF4-FFF2-40B4-BE49-F238E27FC236}">
                <a16:creationId xmlns:a16="http://schemas.microsoft.com/office/drawing/2014/main" id="{63AF97E1-17C5-F38B-3AEF-9CFDEEED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300" y="2357438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55" name="Oval 23">
            <a:extLst>
              <a:ext uri="{FF2B5EF4-FFF2-40B4-BE49-F238E27FC236}">
                <a16:creationId xmlns:a16="http://schemas.microsoft.com/office/drawing/2014/main" id="{6EDCB47E-9886-76D9-7F4D-53C32C60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897189"/>
            <a:ext cx="635000" cy="5921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6" name="Rectangle 26">
            <a:extLst>
              <a:ext uri="{FF2B5EF4-FFF2-40B4-BE49-F238E27FC236}">
                <a16:creationId xmlns:a16="http://schemas.microsoft.com/office/drawing/2014/main" id="{257B56A0-C9D3-66DF-5D2C-0539A2E4A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13" y="3819525"/>
            <a:ext cx="2514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Project</a:t>
            </a:r>
          </a:p>
        </p:txBody>
      </p:sp>
      <p:sp>
        <p:nvSpPr>
          <p:cNvPr id="10257" name="Line 27">
            <a:extLst>
              <a:ext uri="{FF2B5EF4-FFF2-40B4-BE49-F238E27FC236}">
                <a16:creationId xmlns:a16="http://schemas.microsoft.com/office/drawing/2014/main" id="{AD7D79FA-2603-2D6A-FF6C-47021D91B2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09076" y="4321175"/>
            <a:ext cx="4763" cy="522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58" name="AutoShape 28">
            <a:extLst>
              <a:ext uri="{FF2B5EF4-FFF2-40B4-BE49-F238E27FC236}">
                <a16:creationId xmlns:a16="http://schemas.microsoft.com/office/drawing/2014/main" id="{3B32ADBE-7D70-5EBB-2AE4-65DAADAD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1309688"/>
            <a:ext cx="147955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EmployeeID</a:t>
            </a:r>
          </a:p>
        </p:txBody>
      </p:sp>
      <p:sp>
        <p:nvSpPr>
          <p:cNvPr id="10259" name="AutoShape 29">
            <a:extLst>
              <a:ext uri="{FF2B5EF4-FFF2-40B4-BE49-F238E27FC236}">
                <a16:creationId xmlns:a16="http://schemas.microsoft.com/office/drawing/2014/main" id="{32515E71-9042-DA34-EFDB-C42503B5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1317625"/>
            <a:ext cx="1270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10260" name="Line 30">
            <a:extLst>
              <a:ext uri="{FF2B5EF4-FFF2-40B4-BE49-F238E27FC236}">
                <a16:creationId xmlns:a16="http://schemas.microsoft.com/office/drawing/2014/main" id="{AFE4B76B-FF45-374D-7C4E-74B831BF9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1752601"/>
            <a:ext cx="274638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1" name="Line 32">
            <a:extLst>
              <a:ext uri="{FF2B5EF4-FFF2-40B4-BE49-F238E27FC236}">
                <a16:creationId xmlns:a16="http://schemas.microsoft.com/office/drawing/2014/main" id="{28B74FCC-08A4-B4FB-573F-90161E89A2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450" y="1768475"/>
            <a:ext cx="198438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2" name="Line 33">
            <a:extLst>
              <a:ext uri="{FF2B5EF4-FFF2-40B4-BE49-F238E27FC236}">
                <a16:creationId xmlns:a16="http://schemas.microsoft.com/office/drawing/2014/main" id="{5892F9CC-9C42-233A-AA07-4149EE970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2546351"/>
            <a:ext cx="0" cy="365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3" name="Rectangle 34">
            <a:extLst>
              <a:ext uri="{FF2B5EF4-FFF2-40B4-BE49-F238E27FC236}">
                <a16:creationId xmlns:a16="http://schemas.microsoft.com/office/drawing/2014/main" id="{CC2A5216-C716-C7E4-6923-20C63414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478338"/>
            <a:ext cx="1951038" cy="5334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Secretary</a:t>
            </a:r>
          </a:p>
        </p:txBody>
      </p:sp>
      <p:sp>
        <p:nvSpPr>
          <p:cNvPr id="10264" name="Rectangle 35">
            <a:extLst>
              <a:ext uri="{FF2B5EF4-FFF2-40B4-BE49-F238E27FC236}">
                <a16:creationId xmlns:a16="http://schemas.microsoft.com/office/drawing/2014/main" id="{1E799BC3-F865-45FA-CC47-CFA342C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4487863"/>
            <a:ext cx="1951038" cy="5334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Programmer</a:t>
            </a:r>
          </a:p>
        </p:txBody>
      </p:sp>
      <p:sp>
        <p:nvSpPr>
          <p:cNvPr id="10265" name="Line 36">
            <a:extLst>
              <a:ext uri="{FF2B5EF4-FFF2-40B4-BE49-F238E27FC236}">
                <a16:creationId xmlns:a16="http://schemas.microsoft.com/office/drawing/2014/main" id="{2E70346E-262D-FF49-259B-813A9D0F8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4050" y="3459164"/>
            <a:ext cx="901700" cy="974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6" name="Line 37">
            <a:extLst>
              <a:ext uri="{FF2B5EF4-FFF2-40B4-BE49-F238E27FC236}">
                <a16:creationId xmlns:a16="http://schemas.microsoft.com/office/drawing/2014/main" id="{605C9BA6-F6EB-81D5-E62B-D3F29BD2D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3459164"/>
            <a:ext cx="1052512" cy="1004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7" name="Line 38">
            <a:extLst>
              <a:ext uri="{FF2B5EF4-FFF2-40B4-BE49-F238E27FC236}">
                <a16:creationId xmlns:a16="http://schemas.microsoft.com/office/drawing/2014/main" id="{7553118C-BC67-EDF4-D856-69527EB4A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450" y="4708525"/>
            <a:ext cx="137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8" name="Line 39">
            <a:extLst>
              <a:ext uri="{FF2B5EF4-FFF2-40B4-BE49-F238E27FC236}">
                <a16:creationId xmlns:a16="http://schemas.microsoft.com/office/drawing/2014/main" id="{7548CAE2-4EE7-D594-2D0C-43FCFA81B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525" y="4694239"/>
            <a:ext cx="0" cy="80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9" name="Line 40">
            <a:extLst>
              <a:ext uri="{FF2B5EF4-FFF2-40B4-BE49-F238E27FC236}">
                <a16:creationId xmlns:a16="http://schemas.microsoft.com/office/drawing/2014/main" id="{EA558CEE-BE04-8FA7-252D-F4B66969D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0175" y="5499100"/>
            <a:ext cx="731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70" name="AutoShape 41">
            <a:extLst>
              <a:ext uri="{FF2B5EF4-FFF2-40B4-BE49-F238E27FC236}">
                <a16:creationId xmlns:a16="http://schemas.microsoft.com/office/drawing/2014/main" id="{526540C2-284B-42AA-07F4-886A207F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5500688"/>
            <a:ext cx="147955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TypeSpeed</a:t>
            </a:r>
          </a:p>
        </p:txBody>
      </p:sp>
      <p:sp>
        <p:nvSpPr>
          <p:cNvPr id="10271" name="AutoShape 42">
            <a:extLst>
              <a:ext uri="{FF2B5EF4-FFF2-40B4-BE49-F238E27FC236}">
                <a16:creationId xmlns:a16="http://schemas.microsoft.com/office/drawing/2014/main" id="{DD2B58BC-D777-3481-193E-A19AC2CC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5500688"/>
            <a:ext cx="147955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NoOfLang</a:t>
            </a:r>
          </a:p>
        </p:txBody>
      </p:sp>
      <p:sp>
        <p:nvSpPr>
          <p:cNvPr id="10272" name="Line 43">
            <a:extLst>
              <a:ext uri="{FF2B5EF4-FFF2-40B4-BE49-F238E27FC236}">
                <a16:creationId xmlns:a16="http://schemas.microsoft.com/office/drawing/2014/main" id="{331FFB42-F787-49CD-82CB-4322231DD3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1" y="4999039"/>
            <a:ext cx="182563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73" name="Line 44">
            <a:extLst>
              <a:ext uri="{FF2B5EF4-FFF2-40B4-BE49-F238E27FC236}">
                <a16:creationId xmlns:a16="http://schemas.microsoft.com/office/drawing/2014/main" id="{B31681AB-5047-14A7-C790-9ADD7990B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4999039"/>
            <a:ext cx="166688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74" name="Text Box 46">
            <a:extLst>
              <a:ext uri="{FF2B5EF4-FFF2-40B4-BE49-F238E27FC236}">
                <a16:creationId xmlns:a16="http://schemas.microsoft.com/office/drawing/2014/main" id="{AB0E3A0F-2BBB-770E-4B98-A58B427B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2590801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Position</a:t>
            </a:r>
          </a:p>
        </p:txBody>
      </p:sp>
      <p:sp>
        <p:nvSpPr>
          <p:cNvPr id="10275" name="AutoShape 47">
            <a:extLst>
              <a:ext uri="{FF2B5EF4-FFF2-40B4-BE49-F238E27FC236}">
                <a16:creationId xmlns:a16="http://schemas.microsoft.com/office/drawing/2014/main" id="{66349B6B-2E1A-BBD5-5026-D1914EA94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1317625"/>
            <a:ext cx="147955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Position</a:t>
            </a:r>
          </a:p>
        </p:txBody>
      </p:sp>
      <p:sp>
        <p:nvSpPr>
          <p:cNvPr id="10276" name="Line 48">
            <a:extLst>
              <a:ext uri="{FF2B5EF4-FFF2-40B4-BE49-F238E27FC236}">
                <a16:creationId xmlns:a16="http://schemas.microsoft.com/office/drawing/2014/main" id="{E599367C-5CD9-237E-1461-2CB89D36D1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1300" y="1768475"/>
            <a:ext cx="198438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77" name="AutoShape 49">
            <a:extLst>
              <a:ext uri="{FF2B5EF4-FFF2-40B4-BE49-F238E27FC236}">
                <a16:creationId xmlns:a16="http://schemas.microsoft.com/office/drawing/2014/main" id="{37AB5B99-6808-CE5C-A851-1CC13F5C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3149600"/>
            <a:ext cx="1473200" cy="609600"/>
          </a:xfrm>
          <a:prstGeom prst="wedgeRoundRectCallout">
            <a:avLst>
              <a:gd name="adj1" fmla="val -3880"/>
              <a:gd name="adj2" fmla="val -150782"/>
              <a:gd name="adj3" fmla="val 16667"/>
            </a:avLst>
          </a:prstGeom>
          <a:solidFill>
            <a:schemeClr val="bg1"/>
          </a:solidFill>
          <a:ln w="28575">
            <a:solidFill>
              <a:srgbClr val="FF66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66FF"/>
                </a:solidFill>
                <a:latin typeface="Times New Roman" panose="02020603050405020304" pitchFamily="18" charset="0"/>
              </a:rPr>
              <a:t>Superclass</a:t>
            </a:r>
            <a:endParaRPr lang="en-GB" altLang="en-US" sz="1600">
              <a:solidFill>
                <a:srgbClr val="FF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8" name="AutoShape 50">
            <a:extLst>
              <a:ext uri="{FF2B5EF4-FFF2-40B4-BE49-F238E27FC236}">
                <a16:creationId xmlns:a16="http://schemas.microsoft.com/office/drawing/2014/main" id="{37CC01C5-194E-BA1C-B498-EAC8ADFA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88000"/>
            <a:ext cx="1422400" cy="609600"/>
          </a:xfrm>
          <a:prstGeom prst="wedgeRoundRectCallout">
            <a:avLst>
              <a:gd name="adj1" fmla="val -59375"/>
              <a:gd name="adj2" fmla="val -1424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Subclass</a:t>
            </a:r>
            <a:endParaRPr lang="en-GB" altLang="en-US" sz="16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9" name="Text Box 20">
            <a:extLst>
              <a:ext uri="{FF2B5EF4-FFF2-40B4-BE49-F238E27FC236}">
                <a16:creationId xmlns:a16="http://schemas.microsoft.com/office/drawing/2014/main" id="{739772C0-8AE7-5435-FA49-73F55E99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4214813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90489A2-9954-1753-292B-98A127FDA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Superclass / Subclass Relationship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F0E3343-3EDE-9E2B-4787-38095A50E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chemeClr val="accent2"/>
                </a:solidFill>
              </a:rPr>
              <a:t>subclass</a:t>
            </a:r>
            <a:r>
              <a:rPr lang="en-US" altLang="en-US" sz="2000" dirty="0"/>
              <a:t> contains only </a:t>
            </a:r>
            <a:r>
              <a:rPr lang="en-US" altLang="en-US" sz="2000" dirty="0">
                <a:solidFill>
                  <a:srgbClr val="FF0000"/>
                </a:solidFill>
              </a:rPr>
              <a:t>specific attributes</a:t>
            </a:r>
            <a:r>
              <a:rPr lang="en-US" altLang="en-US" sz="2000" dirty="0"/>
              <a:t> and may participate in relationship types by its own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subclass is a specialization of its superclass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superclass is generalization of all its subclasses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Specialization and generalization are inverses of each other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An instance of the subclass is also an instance of the superclass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These two instances represent the same real entity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subclass instance inherits all the superclass attribute values and all relationship participations from its image in the superclass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7C45-38DA-EDA7-864C-01A39F2F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8AD2B-531C-8CA8-A389-483D83BD2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2010569"/>
            <a:ext cx="10182225" cy="3981450"/>
          </a:xfrm>
        </p:spPr>
      </p:pic>
    </p:spTree>
    <p:extLst>
      <p:ext uri="{BB962C8B-B14F-4D97-AF65-F5344CB8AC3E}">
        <p14:creationId xmlns:p14="http://schemas.microsoft.com/office/powerpoint/2010/main" val="30946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4268-31C3-C15D-5565-C553C93F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min,max</a:t>
            </a:r>
            <a:r>
              <a:rPr lang="en-US" dirty="0"/>
              <a:t>) notation</a:t>
            </a:r>
            <a:endParaRPr lang="en-PK" dirty="0"/>
          </a:p>
        </p:txBody>
      </p:sp>
      <p:pic>
        <p:nvPicPr>
          <p:cNvPr id="4" name="Content Placeholder 3" descr="Slide3-40">
            <a:extLst>
              <a:ext uri="{FF2B5EF4-FFF2-40B4-BE49-F238E27FC236}">
                <a16:creationId xmlns:a16="http://schemas.microsoft.com/office/drawing/2014/main" id="{C27BA82C-4166-D86B-7C26-72D6B793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80" y="1690688"/>
            <a:ext cx="82581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0D233-43DF-83FA-E07C-F6B7646D6145}"/>
              </a:ext>
            </a:extLst>
          </p:cNvPr>
          <p:cNvSpPr txBox="1"/>
          <p:nvPr/>
        </p:nvSpPr>
        <p:spPr>
          <a:xfrm>
            <a:off x="2037480" y="5051210"/>
            <a:ext cx="6097554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78359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min,max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numbers next to the entity type and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away from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entity type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651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20E6-A904-1A13-8BB4-99C0FFBF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000"/>
              <a:t>ER Diagram for company using min-max notation and role names</a:t>
            </a:r>
            <a:endParaRPr lang="en-PK" sz="30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8">
            <a:extLst>
              <a:ext uri="{FF2B5EF4-FFF2-40B4-BE49-F238E27FC236}">
                <a16:creationId xmlns:a16="http://schemas.microsoft.com/office/drawing/2014/main" id="{E594D74B-0D67-84FE-4A99-8902718B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F9D34FA8-4BD9-CEF3-0732-05F0F4C03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709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9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5D038-45A6-91E7-A8F7-8DDD303B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Chen notation for 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D4409-74E4-EB0E-1988-C39362537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241" y="557188"/>
            <a:ext cx="4575116" cy="60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8CF6-6247-440E-399D-22A3AEEC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Example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1DDE9-1463-0024-40E8-FEC40F302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403" y="1825625"/>
            <a:ext cx="7155193" cy="4351338"/>
          </a:xfrm>
        </p:spPr>
      </p:pic>
    </p:spTree>
    <p:extLst>
      <p:ext uri="{BB962C8B-B14F-4D97-AF65-F5344CB8AC3E}">
        <p14:creationId xmlns:p14="http://schemas.microsoft.com/office/powerpoint/2010/main" val="38816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883B-E1E2-2E9A-1181-2B0104B1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Representations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39963-0C6B-9EDC-8424-157DAA9DE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786" y="1825625"/>
            <a:ext cx="6320428" cy="4351338"/>
          </a:xfrm>
        </p:spPr>
      </p:pic>
    </p:spTree>
    <p:extLst>
      <p:ext uri="{BB962C8B-B14F-4D97-AF65-F5344CB8AC3E}">
        <p14:creationId xmlns:p14="http://schemas.microsoft.com/office/powerpoint/2010/main" val="4010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92604-D841-AA7D-0299-ADF1D911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 notation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56C25F-2D5E-2AD3-E31D-C052D5EF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815" y="643466"/>
            <a:ext cx="57857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3319EEA4-C83D-9D53-9719-231B7580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 Notation Example</a:t>
            </a:r>
          </a:p>
        </p:txBody>
      </p:sp>
      <p:pic>
        <p:nvPicPr>
          <p:cNvPr id="5" name="Content Placeholder 4" descr="A diagram of a relationship&#10;&#10;Description automatically generated with medium confidence">
            <a:extLst>
              <a:ext uri="{FF2B5EF4-FFF2-40B4-BE49-F238E27FC236}">
                <a16:creationId xmlns:a16="http://schemas.microsoft.com/office/drawing/2014/main" id="{0CDF8A52-F634-E8C9-7E62-0A3483BB9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483" y="643466"/>
            <a:ext cx="456636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A7405-9C47-9C8F-7D2C-41808E5F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 Notation Example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7D9151-C965-EEF9-6FE6-D6B140507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42770"/>
            <a:ext cx="6780700" cy="4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5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Times New Roman</vt:lpstr>
      <vt:lpstr>Office Theme</vt:lpstr>
      <vt:lpstr>ER (Entity Relationship) Diagram in Chen Notations </vt:lpstr>
      <vt:lpstr>(min,max) notation</vt:lpstr>
      <vt:lpstr>ER Diagram for company using min-max notation and role names</vt:lpstr>
      <vt:lpstr>Summary of Chen notation for ERD</vt:lpstr>
      <vt:lpstr>Cardinality Example</vt:lpstr>
      <vt:lpstr>Different Representations</vt:lpstr>
      <vt:lpstr>Crow’s Foot notation</vt:lpstr>
      <vt:lpstr>Crow’s Foot Notation Example</vt:lpstr>
      <vt:lpstr>Crow’s Foot Notation Example</vt:lpstr>
      <vt:lpstr>Crow’s Foot Notation Example</vt:lpstr>
      <vt:lpstr>Superclass / Subclass Relationship</vt:lpstr>
      <vt:lpstr>Superclass / Subclass Relationship</vt:lpstr>
      <vt:lpstr>Superclass / Subclass Relationship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M Khan</dc:creator>
  <cp:lastModifiedBy>Shoaib M Khan</cp:lastModifiedBy>
  <cp:revision>9</cp:revision>
  <dcterms:created xsi:type="dcterms:W3CDTF">2023-10-20T05:02:15Z</dcterms:created>
  <dcterms:modified xsi:type="dcterms:W3CDTF">2024-03-05T09:42:03Z</dcterms:modified>
</cp:coreProperties>
</file>